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290" r:id="rId6"/>
    <p:sldMasterId id="2147485350" r:id="rId7"/>
    <p:sldMasterId id="2147485364" r:id="rId8"/>
    <p:sldMasterId id="2147485404" r:id="rId9"/>
    <p:sldMasterId id="2147485426" r:id="rId10"/>
  </p:sldMasterIdLst>
  <p:notesMasterIdLst>
    <p:notesMasterId r:id="rId93"/>
  </p:notesMasterIdLst>
  <p:handoutMasterIdLst>
    <p:handoutMasterId r:id="rId94"/>
  </p:handoutMasterIdLst>
  <p:sldIdLst>
    <p:sldId id="256" r:id="rId11"/>
    <p:sldId id="265" r:id="rId12"/>
    <p:sldId id="276" r:id="rId13"/>
    <p:sldId id="277" r:id="rId14"/>
    <p:sldId id="2147483611" r:id="rId15"/>
    <p:sldId id="2147483522" r:id="rId16"/>
    <p:sldId id="2147483609" r:id="rId17"/>
    <p:sldId id="326" r:id="rId18"/>
    <p:sldId id="2147483597" r:id="rId19"/>
    <p:sldId id="2147483483" r:id="rId20"/>
    <p:sldId id="2147480817" r:id="rId21"/>
    <p:sldId id="2147483598" r:id="rId22"/>
    <p:sldId id="2135715284" r:id="rId23"/>
    <p:sldId id="2147483538" r:id="rId24"/>
    <p:sldId id="2147483555" r:id="rId25"/>
    <p:sldId id="2147483556" r:id="rId26"/>
    <p:sldId id="2147483531" r:id="rId27"/>
    <p:sldId id="2147483537" r:id="rId28"/>
    <p:sldId id="2147483603" r:id="rId29"/>
    <p:sldId id="2147483610" r:id="rId30"/>
    <p:sldId id="2147473783" r:id="rId31"/>
    <p:sldId id="2147480790" r:id="rId32"/>
    <p:sldId id="2147480257" r:id="rId33"/>
    <p:sldId id="2147480802" r:id="rId34"/>
    <p:sldId id="2147480803" r:id="rId35"/>
    <p:sldId id="2147480055" r:id="rId36"/>
    <p:sldId id="2147480804" r:id="rId37"/>
    <p:sldId id="2147480762" r:id="rId38"/>
    <p:sldId id="2147480805" r:id="rId39"/>
    <p:sldId id="2147480806" r:id="rId40"/>
    <p:sldId id="2147480807" r:id="rId41"/>
    <p:sldId id="2147480808" r:id="rId42"/>
    <p:sldId id="2147480770" r:id="rId43"/>
    <p:sldId id="2147480771" r:id="rId44"/>
    <p:sldId id="2147480763" r:id="rId45"/>
    <p:sldId id="2147483647" r:id="rId46"/>
    <p:sldId id="260" r:id="rId47"/>
    <p:sldId id="258" r:id="rId48"/>
    <p:sldId id="261" r:id="rId49"/>
    <p:sldId id="272" r:id="rId50"/>
    <p:sldId id="257" r:id="rId51"/>
    <p:sldId id="262" r:id="rId52"/>
    <p:sldId id="273" r:id="rId53"/>
    <p:sldId id="275" r:id="rId54"/>
    <p:sldId id="274" r:id="rId55"/>
    <p:sldId id="279" r:id="rId56"/>
    <p:sldId id="278" r:id="rId57"/>
    <p:sldId id="280" r:id="rId58"/>
    <p:sldId id="281" r:id="rId59"/>
    <p:sldId id="2147483601" r:id="rId60"/>
    <p:sldId id="2147483546" r:id="rId61"/>
    <p:sldId id="2147483542" r:id="rId62"/>
    <p:sldId id="2147483602" r:id="rId63"/>
    <p:sldId id="2147483612" r:id="rId64"/>
    <p:sldId id="2147480809" r:id="rId65"/>
    <p:sldId id="2147480277" r:id="rId66"/>
    <p:sldId id="2147480765" r:id="rId67"/>
    <p:sldId id="2147480275" r:id="rId68"/>
    <p:sldId id="259" r:id="rId69"/>
    <p:sldId id="2147480811" r:id="rId70"/>
    <p:sldId id="2147480812" r:id="rId71"/>
    <p:sldId id="2147483599" r:id="rId72"/>
    <p:sldId id="2147483554" r:id="rId73"/>
    <p:sldId id="267" r:id="rId74"/>
    <p:sldId id="2147483600" r:id="rId75"/>
    <p:sldId id="2147483613" r:id="rId76"/>
    <p:sldId id="2147480788" r:id="rId77"/>
    <p:sldId id="2147480797" r:id="rId78"/>
    <p:sldId id="2147480354" r:id="rId79"/>
    <p:sldId id="2147480798" r:id="rId80"/>
    <p:sldId id="2147480800" r:id="rId81"/>
    <p:sldId id="2147483501" r:id="rId82"/>
    <p:sldId id="2147480767" r:id="rId83"/>
    <p:sldId id="266" r:id="rId84"/>
    <p:sldId id="269" r:id="rId85"/>
    <p:sldId id="264" r:id="rId86"/>
    <p:sldId id="282" r:id="rId87"/>
    <p:sldId id="263" r:id="rId88"/>
    <p:sldId id="270" r:id="rId89"/>
    <p:sldId id="271" r:id="rId90"/>
    <p:sldId id="268" r:id="rId91"/>
    <p:sldId id="2147483606" r:id="rId92"/>
  </p:sldIdLst>
  <p:sldSz cx="12192000" cy="6858000"/>
  <p:notesSz cx="7772400" cy="10058400"/>
  <p:custDataLst>
    <p:tags r:id="rId9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7D31"/>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1" autoAdjust="0"/>
    <p:restoredTop sz="94694" autoAdjust="0"/>
  </p:normalViewPr>
  <p:slideViewPr>
    <p:cSldViewPr snapToGrid="0">
      <p:cViewPr varScale="1">
        <p:scale>
          <a:sx n="121" d="100"/>
          <a:sy n="121" d="100"/>
        </p:scale>
        <p:origin x="1160" y="176"/>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tags" Target="tags/tag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notesMaster" Target="notesMasters/notesMaster1.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2/10/26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56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2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5.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650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7605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42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5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94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95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0860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9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47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86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3206667"/>
      </p:ext>
    </p:extLst>
  </p:cSld>
  <p:clrMapOvr>
    <a:masterClrMapping/>
  </p:clrMapOvr>
  <p:transition spd="slow"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20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646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44102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2/10/26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44536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10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45012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248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926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3906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75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476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46523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65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67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85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34284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27628562"/>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85868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78089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8454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16526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06334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40842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95264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2FAAE8-E30A-4643-9A28-09CAC98D4F3E}"/>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1AED4819-27EF-07C6-1A3B-6242C4BB6457}"/>
              </a:ext>
            </a:extLst>
          </p:cNvPr>
          <p:cNvSpPr>
            <a:spLocks noGrp="1"/>
          </p:cNvSpPr>
          <p:nvPr>
            <p:ph idx="46" hasCustomPrompt="1"/>
          </p:nvPr>
        </p:nvSpPr>
        <p:spPr>
          <a:xfrm>
            <a:off x="2971800"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1CCCE488-E586-B837-5961-90DC22F1981F}"/>
              </a:ext>
            </a:extLst>
          </p:cNvPr>
          <p:cNvSpPr>
            <a:spLocks noGrp="1"/>
          </p:cNvSpPr>
          <p:nvPr>
            <p:ph idx="47" hasCustomPrompt="1"/>
          </p:nvPr>
        </p:nvSpPr>
        <p:spPr>
          <a:xfrm>
            <a:off x="2971800"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6D5DDDB-A919-A0C0-384C-9EDC93B12190}"/>
              </a:ext>
            </a:extLst>
          </p:cNvPr>
          <p:cNvSpPr>
            <a:spLocks noGrp="1"/>
          </p:cNvSpPr>
          <p:nvPr>
            <p:ph idx="48" hasCustomPrompt="1"/>
          </p:nvPr>
        </p:nvSpPr>
        <p:spPr>
          <a:xfrm>
            <a:off x="2971800"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6769633E-E2E3-5F7A-FFB6-864ED1DD386A}"/>
              </a:ext>
            </a:extLst>
          </p:cNvPr>
          <p:cNvSpPr>
            <a:spLocks noGrp="1"/>
          </p:cNvSpPr>
          <p:nvPr>
            <p:ph idx="49" hasCustomPrompt="1"/>
          </p:nvPr>
        </p:nvSpPr>
        <p:spPr>
          <a:xfrm>
            <a:off x="2971800"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A11F469D-5AAF-E013-2E9C-53C36B8A3AEA}"/>
              </a:ext>
            </a:extLst>
          </p:cNvPr>
          <p:cNvSpPr>
            <a:spLocks noGrp="1"/>
          </p:cNvSpPr>
          <p:nvPr>
            <p:ph idx="50" hasCustomPrompt="1"/>
          </p:nvPr>
        </p:nvSpPr>
        <p:spPr>
          <a:xfrm>
            <a:off x="2971800"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16525615-3388-ECC5-4703-E7284EA138B1}"/>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A038EDB6-B1D4-C4C7-16E0-1676D5C5DC86}"/>
              </a:ext>
            </a:extLst>
          </p:cNvPr>
          <p:cNvSpPr>
            <a:spLocks noGrp="1"/>
          </p:cNvSpPr>
          <p:nvPr>
            <p:ph idx="71" hasCustomPrompt="1"/>
          </p:nvPr>
        </p:nvSpPr>
        <p:spPr>
          <a:xfrm>
            <a:off x="2971800"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C751E6E5-CA12-B2D0-58C7-469054046F5A}"/>
              </a:ext>
            </a:extLst>
          </p:cNvPr>
          <p:cNvSpPr>
            <a:spLocks noGrp="1"/>
          </p:cNvSpPr>
          <p:nvPr>
            <p:ph idx="72" hasCustomPrompt="1"/>
          </p:nvPr>
        </p:nvSpPr>
        <p:spPr>
          <a:xfrm>
            <a:off x="4694582"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33078E51-15F2-A767-6840-95B872FC95A2}"/>
              </a:ext>
            </a:extLst>
          </p:cNvPr>
          <p:cNvSpPr>
            <a:spLocks noGrp="1"/>
          </p:cNvSpPr>
          <p:nvPr>
            <p:ph idx="73" hasCustomPrompt="1"/>
          </p:nvPr>
        </p:nvSpPr>
        <p:spPr>
          <a:xfrm>
            <a:off x="4694582"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D33CBDF5-EF36-7B89-DABE-D0DDA3E38082}"/>
              </a:ext>
            </a:extLst>
          </p:cNvPr>
          <p:cNvSpPr>
            <a:spLocks noGrp="1"/>
          </p:cNvSpPr>
          <p:nvPr>
            <p:ph idx="74" hasCustomPrompt="1"/>
          </p:nvPr>
        </p:nvSpPr>
        <p:spPr>
          <a:xfrm>
            <a:off x="4694582"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58F5DDAA-6A1F-D435-A987-7E1268FAD89E}"/>
              </a:ext>
            </a:extLst>
          </p:cNvPr>
          <p:cNvSpPr>
            <a:spLocks noGrp="1"/>
          </p:cNvSpPr>
          <p:nvPr>
            <p:ph idx="75" hasCustomPrompt="1"/>
          </p:nvPr>
        </p:nvSpPr>
        <p:spPr>
          <a:xfrm>
            <a:off x="4694582"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F7928C2B-0580-134E-5CC6-21A1D769A411}"/>
              </a:ext>
            </a:extLst>
          </p:cNvPr>
          <p:cNvSpPr>
            <a:spLocks noGrp="1"/>
          </p:cNvSpPr>
          <p:nvPr>
            <p:ph idx="76" hasCustomPrompt="1"/>
          </p:nvPr>
        </p:nvSpPr>
        <p:spPr>
          <a:xfrm>
            <a:off x="4694582"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ED5A654B-15C5-5B41-56E6-264FEBAF259A}"/>
              </a:ext>
            </a:extLst>
          </p:cNvPr>
          <p:cNvSpPr>
            <a:spLocks noGrp="1"/>
          </p:cNvSpPr>
          <p:nvPr>
            <p:ph idx="77" hasCustomPrompt="1"/>
          </p:nvPr>
        </p:nvSpPr>
        <p:spPr>
          <a:xfrm>
            <a:off x="4694582"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2E9CA22E-55AD-C03E-9C55-8A839481076F}"/>
              </a:ext>
            </a:extLst>
          </p:cNvPr>
          <p:cNvSpPr>
            <a:spLocks noGrp="1"/>
          </p:cNvSpPr>
          <p:nvPr>
            <p:ph idx="78" hasCustomPrompt="1"/>
          </p:nvPr>
        </p:nvSpPr>
        <p:spPr>
          <a:xfrm>
            <a:off x="4694582"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FB8A36F-7836-DC82-7217-71A541F36496}"/>
              </a:ext>
            </a:extLst>
          </p:cNvPr>
          <p:cNvSpPr>
            <a:spLocks noGrp="1"/>
          </p:cNvSpPr>
          <p:nvPr>
            <p:ph idx="79" hasCustomPrompt="1"/>
          </p:nvPr>
        </p:nvSpPr>
        <p:spPr>
          <a:xfrm>
            <a:off x="6430616"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02CAB6F1-7E4C-4CF0-12C9-85E5FB07CEA2}"/>
              </a:ext>
            </a:extLst>
          </p:cNvPr>
          <p:cNvSpPr>
            <a:spLocks noGrp="1"/>
          </p:cNvSpPr>
          <p:nvPr>
            <p:ph idx="80" hasCustomPrompt="1"/>
          </p:nvPr>
        </p:nvSpPr>
        <p:spPr>
          <a:xfrm>
            <a:off x="6430616"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27D9005F-6891-8E94-64C3-851AEE450D15}"/>
              </a:ext>
            </a:extLst>
          </p:cNvPr>
          <p:cNvSpPr>
            <a:spLocks noGrp="1"/>
          </p:cNvSpPr>
          <p:nvPr>
            <p:ph idx="81" hasCustomPrompt="1"/>
          </p:nvPr>
        </p:nvSpPr>
        <p:spPr>
          <a:xfrm>
            <a:off x="6430616"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0B93B575-B12F-E8CA-C148-0CD54C4C082B}"/>
              </a:ext>
            </a:extLst>
          </p:cNvPr>
          <p:cNvSpPr>
            <a:spLocks noGrp="1"/>
          </p:cNvSpPr>
          <p:nvPr>
            <p:ph idx="82" hasCustomPrompt="1"/>
          </p:nvPr>
        </p:nvSpPr>
        <p:spPr>
          <a:xfrm>
            <a:off x="6430616"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2CDCFAB4-DF46-6BC9-7286-41B7E72E9880}"/>
              </a:ext>
            </a:extLst>
          </p:cNvPr>
          <p:cNvSpPr>
            <a:spLocks noGrp="1"/>
          </p:cNvSpPr>
          <p:nvPr>
            <p:ph idx="83" hasCustomPrompt="1"/>
          </p:nvPr>
        </p:nvSpPr>
        <p:spPr>
          <a:xfrm>
            <a:off x="6430616"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257D474-BA11-8586-8DCC-C219B4CD7F40}"/>
              </a:ext>
            </a:extLst>
          </p:cNvPr>
          <p:cNvSpPr>
            <a:spLocks noGrp="1"/>
          </p:cNvSpPr>
          <p:nvPr>
            <p:ph idx="84" hasCustomPrompt="1"/>
          </p:nvPr>
        </p:nvSpPr>
        <p:spPr>
          <a:xfrm>
            <a:off x="6430616"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35CD0373-BA1A-7276-7B52-972D2C43E87C}"/>
              </a:ext>
            </a:extLst>
          </p:cNvPr>
          <p:cNvSpPr>
            <a:spLocks noGrp="1"/>
          </p:cNvSpPr>
          <p:nvPr>
            <p:ph idx="85" hasCustomPrompt="1"/>
          </p:nvPr>
        </p:nvSpPr>
        <p:spPr>
          <a:xfrm>
            <a:off x="6430616"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634CB9F9-DFCE-567E-5599-D9865CCE5237}"/>
              </a:ext>
            </a:extLst>
          </p:cNvPr>
          <p:cNvSpPr>
            <a:spLocks noGrp="1"/>
          </p:cNvSpPr>
          <p:nvPr>
            <p:ph idx="86" hasCustomPrompt="1"/>
          </p:nvPr>
        </p:nvSpPr>
        <p:spPr>
          <a:xfrm>
            <a:off x="8166651"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A70753A5-DD59-7311-83CC-E39C3D30855E}"/>
              </a:ext>
            </a:extLst>
          </p:cNvPr>
          <p:cNvSpPr>
            <a:spLocks noGrp="1"/>
          </p:cNvSpPr>
          <p:nvPr>
            <p:ph idx="87" hasCustomPrompt="1"/>
          </p:nvPr>
        </p:nvSpPr>
        <p:spPr>
          <a:xfrm>
            <a:off x="8166651"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C86E83AA-3A0A-67A1-E343-A2665083D809}"/>
              </a:ext>
            </a:extLst>
          </p:cNvPr>
          <p:cNvSpPr>
            <a:spLocks noGrp="1"/>
          </p:cNvSpPr>
          <p:nvPr>
            <p:ph idx="88" hasCustomPrompt="1"/>
          </p:nvPr>
        </p:nvSpPr>
        <p:spPr>
          <a:xfrm>
            <a:off x="8166651"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AA8BF7EC-A98E-EAFD-0CE1-08495A00AAD6}"/>
              </a:ext>
            </a:extLst>
          </p:cNvPr>
          <p:cNvSpPr>
            <a:spLocks noGrp="1"/>
          </p:cNvSpPr>
          <p:nvPr>
            <p:ph idx="89" hasCustomPrompt="1"/>
          </p:nvPr>
        </p:nvSpPr>
        <p:spPr>
          <a:xfrm>
            <a:off x="8166651"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860AD20B-CE19-17CA-C047-12310CFC3968}"/>
              </a:ext>
            </a:extLst>
          </p:cNvPr>
          <p:cNvSpPr>
            <a:spLocks noGrp="1"/>
          </p:cNvSpPr>
          <p:nvPr>
            <p:ph idx="90" hasCustomPrompt="1"/>
          </p:nvPr>
        </p:nvSpPr>
        <p:spPr>
          <a:xfrm>
            <a:off x="8166651"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041CDD98-4EBD-3DB1-57AA-527FC72BB7BA}"/>
              </a:ext>
            </a:extLst>
          </p:cNvPr>
          <p:cNvSpPr>
            <a:spLocks noGrp="1"/>
          </p:cNvSpPr>
          <p:nvPr>
            <p:ph idx="91" hasCustomPrompt="1"/>
          </p:nvPr>
        </p:nvSpPr>
        <p:spPr>
          <a:xfrm>
            <a:off x="8166651"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0F2E6266-4AC9-C28A-53E1-9E207C595951}"/>
              </a:ext>
            </a:extLst>
          </p:cNvPr>
          <p:cNvSpPr>
            <a:spLocks noGrp="1"/>
          </p:cNvSpPr>
          <p:nvPr>
            <p:ph idx="92" hasCustomPrompt="1"/>
          </p:nvPr>
        </p:nvSpPr>
        <p:spPr>
          <a:xfrm>
            <a:off x="8166651"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F3C34D7C-CC9C-2BDD-A94F-11E9CE3942D3}"/>
              </a:ext>
            </a:extLst>
          </p:cNvPr>
          <p:cNvSpPr>
            <a:spLocks noGrp="1"/>
          </p:cNvSpPr>
          <p:nvPr>
            <p:ph idx="93" hasCustomPrompt="1"/>
          </p:nvPr>
        </p:nvSpPr>
        <p:spPr>
          <a:xfrm>
            <a:off x="9889433"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B15AF04B-92D1-34D6-A754-E973666115B4}"/>
              </a:ext>
            </a:extLst>
          </p:cNvPr>
          <p:cNvSpPr>
            <a:spLocks noGrp="1"/>
          </p:cNvSpPr>
          <p:nvPr>
            <p:ph idx="94" hasCustomPrompt="1"/>
          </p:nvPr>
        </p:nvSpPr>
        <p:spPr>
          <a:xfrm>
            <a:off x="9889433"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2DA64C80-5254-5EDE-AB64-9C35A078FB0D}"/>
              </a:ext>
            </a:extLst>
          </p:cNvPr>
          <p:cNvSpPr>
            <a:spLocks noGrp="1"/>
          </p:cNvSpPr>
          <p:nvPr>
            <p:ph idx="95" hasCustomPrompt="1"/>
          </p:nvPr>
        </p:nvSpPr>
        <p:spPr>
          <a:xfrm>
            <a:off x="9889433"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21F9D0F4-0632-181C-9872-A558D74B2F87}"/>
              </a:ext>
            </a:extLst>
          </p:cNvPr>
          <p:cNvSpPr>
            <a:spLocks noGrp="1"/>
          </p:cNvSpPr>
          <p:nvPr>
            <p:ph idx="96" hasCustomPrompt="1"/>
          </p:nvPr>
        </p:nvSpPr>
        <p:spPr>
          <a:xfrm>
            <a:off x="9889433"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C327AC43-6B21-DBCF-38C6-9F413BEEBC83}"/>
              </a:ext>
            </a:extLst>
          </p:cNvPr>
          <p:cNvSpPr>
            <a:spLocks noGrp="1"/>
          </p:cNvSpPr>
          <p:nvPr>
            <p:ph idx="97" hasCustomPrompt="1"/>
          </p:nvPr>
        </p:nvSpPr>
        <p:spPr>
          <a:xfrm>
            <a:off x="9889433"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FFED6D79-35F5-564F-5EAE-E1FD56E08927}"/>
              </a:ext>
            </a:extLst>
          </p:cNvPr>
          <p:cNvSpPr>
            <a:spLocks noGrp="1"/>
          </p:cNvSpPr>
          <p:nvPr>
            <p:ph idx="98" hasCustomPrompt="1"/>
          </p:nvPr>
        </p:nvSpPr>
        <p:spPr>
          <a:xfrm>
            <a:off x="9889433"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3E91C46F-4CAB-BEAD-1C53-92891ED0AAA2}"/>
              </a:ext>
            </a:extLst>
          </p:cNvPr>
          <p:cNvSpPr>
            <a:spLocks noGrp="1"/>
          </p:cNvSpPr>
          <p:nvPr>
            <p:ph idx="99" hasCustomPrompt="1"/>
          </p:nvPr>
        </p:nvSpPr>
        <p:spPr>
          <a:xfrm>
            <a:off x="9889433"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3040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683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2/10/26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2/10/26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2/10/26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2/10/26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2/10/26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2/10/26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2/10/26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2/10/26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2/10/26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2/10/26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2/10/26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2/10/26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2/10/26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99094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893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35343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5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511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92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1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7169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3435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843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43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44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48542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4950063"/>
      </p:ext>
    </p:extLst>
  </p:cSld>
  <p:clrMapOvr>
    <a:masterClrMapping/>
  </p:clrMapOvr>
  <p:transition spd="slow"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898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68595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1434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193444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33314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01559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63379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78D4B771-95E4-3567-3C96-82C12DC4A0D5}"/>
              </a:ext>
            </a:extLst>
          </p:cNvPr>
          <p:cNvSpPr>
            <a:spLocks noGrp="1"/>
          </p:cNvSpPr>
          <p:nvPr>
            <p:ph idx="52" hasCustomPrompt="1"/>
          </p:nvPr>
        </p:nvSpPr>
        <p:spPr>
          <a:xfrm>
            <a:off x="2971800" y="4694772"/>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09887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78490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395693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55285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6720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78490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395693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55285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36720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3B2A0462-612B-7FD8-7474-5E375B12001A}"/>
              </a:ext>
            </a:extLst>
          </p:cNvPr>
          <p:cNvSpPr>
            <a:spLocks noGrp="1"/>
          </p:cNvSpPr>
          <p:nvPr>
            <p:ph idx="73" hasCustomPrompt="1"/>
          </p:nvPr>
        </p:nvSpPr>
        <p:spPr>
          <a:xfrm>
            <a:off x="2971800" y="5173718"/>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F41199A1-CE6E-95CC-2400-578CBC295A04}"/>
              </a:ext>
            </a:extLst>
          </p:cNvPr>
          <p:cNvSpPr>
            <a:spLocks noGrp="1"/>
          </p:cNvSpPr>
          <p:nvPr>
            <p:ph idx="74" hasCustomPrompt="1"/>
          </p:nvPr>
        </p:nvSpPr>
        <p:spPr>
          <a:xfrm>
            <a:off x="7292280" y="5173718"/>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60340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88210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3.jpe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7.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image" Target="../media/image2.pn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609840891"/>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 id="2147485308" r:id="rId18"/>
    <p:sldLayoutId id="2147485309" r:id="rId19"/>
    <p:sldLayoutId id="2147485310" r:id="rId20"/>
    <p:sldLayoutId id="2147485311" r:id="rId21"/>
    <p:sldLayoutId id="2147485312" r:id="rId22"/>
    <p:sldLayoutId id="2147485313"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2/10/26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673066674"/>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76" r:id="rId12"/>
    <p:sldLayoutId id="2147485377" r:id="rId13"/>
    <p:sldLayoutId id="2147485378" r:id="rId14"/>
    <p:sldLayoutId id="2147485379" r:id="rId15"/>
    <p:sldLayoutId id="2147485380" r:id="rId16"/>
    <p:sldLayoutId id="2147485381" r:id="rId17"/>
    <p:sldLayoutId id="2147485384" r:id="rId18"/>
    <p:sldLayoutId id="2147485385" r:id="rId19"/>
    <p:sldLayoutId id="2147485389"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14149056"/>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 id="2147485441" r:id="rId15"/>
    <p:sldLayoutId id="2147485442" r:id="rId16"/>
    <p:sldLayoutId id="21474854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9.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3.xml"/><Relationship Id="rId1" Type="http://schemas.openxmlformats.org/officeDocument/2006/relationships/tags" Target="../tags/tag17.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3.xml"/><Relationship Id="rId1" Type="http://schemas.openxmlformats.org/officeDocument/2006/relationships/tags" Target="../tags/tag18.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3.xml"/><Relationship Id="rId1" Type="http://schemas.openxmlformats.org/officeDocument/2006/relationships/tags" Target="../tags/tag19.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21.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22.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4.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6.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9.pn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0.pn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5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6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7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7.wdp"/></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75.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238572"/>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1196546" y="3202949"/>
            <a:ext cx="9798908" cy="3416320"/>
          </a:xfrm>
          <a:prstGeom prst="rect">
            <a:avLst/>
          </a:prstGeom>
          <a:noFill/>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Matthew S Davids, MD,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MMSc</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Associate Professor of Medicine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Harvard Medical School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Leader, Lymphoma Program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Dana-Farber/Harvard Cancer Center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of Clinical Research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Division of Lymphoma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Dana-Farber Cancer Institute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Boston, Massachusetts</a:t>
            </a:r>
          </a:p>
        </p:txBody>
      </p:sp>
    </p:spTree>
    <p:custDataLst>
      <p:tags r:id="rId1"/>
    </p:custDataLst>
    <p:extLst>
      <p:ext uri="{BB962C8B-B14F-4D97-AF65-F5344CB8AC3E}">
        <p14:creationId xmlns:p14="http://schemas.microsoft.com/office/powerpoint/2010/main" val="1429587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a:t>
            </a:r>
            <a:r>
              <a:rPr lang="en-US" sz="1500" b="0" dirty="0">
                <a:solidFill>
                  <a:srgbClr val="000000"/>
                </a:solidFill>
                <a:latin typeface="Calibri" panose="020F0502020204030204" pitchFamily="34" charset="0"/>
                <a:cs typeface="Calibri" panose="020F0502020204030204" pitchFamily="34" charset="0"/>
              </a:rPr>
              <a:t>, 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a:t>
            </a:r>
            <a:r>
              <a:rPr lang="en-US" sz="1500" b="0" dirty="0">
                <a:solidFill>
                  <a:srgbClr val="000000"/>
                </a:solidFill>
                <a:latin typeface="Calibri" panose="020F0502020204030204" pitchFamily="34" charset="0"/>
                <a:cs typeface="Calibri" panose="020F0502020204030204" pitchFamily="34" charset="0"/>
              </a:rPr>
              <a:t>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6" name="Content Placeholder 5">
            <a:extLst>
              <a:ext uri="{FF2B5EF4-FFF2-40B4-BE49-F238E27FC236}">
                <a16:creationId xmlns:a16="http://schemas.microsoft.com/office/drawing/2014/main" id="{329E25F6-0655-9448-6794-572B4E1ABBDE}"/>
              </a:ext>
            </a:extLst>
          </p:cNvPr>
          <p:cNvSpPr>
            <a:spLocks noGrp="1"/>
          </p:cNvSpPr>
          <p:nvPr>
            <p:ph idx="52"/>
          </p:nvPr>
        </p:nvSpPr>
        <p:spPr/>
        <p:txBody>
          <a:bodyPr/>
          <a:lstStyle/>
          <a:p>
            <a:r>
              <a:rPr lang="en-US" dirty="0"/>
              <a:t>Pirtobrutinib</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0876061"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2" name="Content Placeholder 1">
            <a:extLst>
              <a:ext uri="{FF2B5EF4-FFF2-40B4-BE49-F238E27FC236}">
                <a16:creationId xmlns:a16="http://schemas.microsoft.com/office/drawing/2014/main" id="{A8D8C096-7F78-16C8-993F-952E93CBE8DD}"/>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3" name="Content Placeholder 2">
            <a:extLst>
              <a:ext uri="{FF2B5EF4-FFF2-40B4-BE49-F238E27FC236}">
                <a16:creationId xmlns:a16="http://schemas.microsoft.com/office/drawing/2014/main" id="{0477B813-148F-F3A8-AA17-1376B4BA5143}"/>
              </a:ext>
            </a:extLst>
          </p:cNvPr>
          <p:cNvSpPr>
            <a:spLocks noGrp="1"/>
          </p:cNvSpPr>
          <p:nvPr>
            <p:ph idx="52"/>
          </p:nvPr>
        </p:nvSpPr>
        <p:spPr/>
        <p:txBody>
          <a:bodyPr/>
          <a:lstStyle/>
          <a:p>
            <a:r>
              <a:rPr lang="en-US" dirty="0"/>
              <a:t>Pirtobrutinib bridge to CAR-T</a:t>
            </a:r>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A41A9-0BED-7A53-F13E-E18BD21FC2C6}"/>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48B57EF0-CE03-3D98-8451-32FE533FC8C4}"/>
              </a:ext>
            </a:extLst>
          </p:cNvPr>
          <p:cNvSpPr>
            <a:spLocks noGrp="1"/>
          </p:cNvSpPr>
          <p:nvPr>
            <p:ph idx="46"/>
          </p:nvPr>
        </p:nvSpPr>
        <p:spPr/>
        <p:txBody>
          <a:bodyPr/>
          <a:lstStyle/>
          <a:p>
            <a:r>
              <a:rPr lang="en-US" dirty="0"/>
              <a:t>Venetoclax/anti-CD20 antibody</a:t>
            </a:r>
          </a:p>
        </p:txBody>
      </p:sp>
      <p:sp>
        <p:nvSpPr>
          <p:cNvPr id="18" name="Content Placeholder 17">
            <a:extLst>
              <a:ext uri="{FF2B5EF4-FFF2-40B4-BE49-F238E27FC236}">
                <a16:creationId xmlns:a16="http://schemas.microsoft.com/office/drawing/2014/main" id="{E736CBD7-8438-22A3-DC6E-7406CB3DAF5D}"/>
              </a:ext>
            </a:extLst>
          </p:cNvPr>
          <p:cNvSpPr>
            <a:spLocks noGrp="1"/>
          </p:cNvSpPr>
          <p:nvPr>
            <p:ph idx="47"/>
          </p:nvPr>
        </p:nvSpPr>
        <p:spPr/>
        <p:txBody>
          <a:bodyPr/>
          <a:lstStyle/>
          <a:p>
            <a:r>
              <a:rPr lang="en-US" dirty="0"/>
              <a:t>Pirtobrutinib</a:t>
            </a:r>
          </a:p>
        </p:txBody>
      </p:sp>
      <p:sp>
        <p:nvSpPr>
          <p:cNvPr id="12" name="Content Placeholder 11">
            <a:extLst>
              <a:ext uri="{FF2B5EF4-FFF2-40B4-BE49-F238E27FC236}">
                <a16:creationId xmlns:a16="http://schemas.microsoft.com/office/drawing/2014/main" id="{7E3EF47F-8C1C-4E8A-0B68-6CFE295A8E8A}"/>
              </a:ext>
            </a:extLst>
          </p:cNvPr>
          <p:cNvSpPr>
            <a:spLocks noGrp="1"/>
          </p:cNvSpPr>
          <p:nvPr>
            <p:ph idx="48"/>
          </p:nvPr>
        </p:nvSpPr>
        <p:spPr/>
        <p:txBody>
          <a:bodyPr/>
          <a:lstStyle/>
          <a:p>
            <a:r>
              <a:rPr lang="en-US" dirty="0"/>
              <a:t>Pirtobrutinib</a:t>
            </a:r>
          </a:p>
        </p:txBody>
      </p:sp>
      <p:sp>
        <p:nvSpPr>
          <p:cNvPr id="2" name="Content Placeholder 15">
            <a:extLst>
              <a:ext uri="{FF2B5EF4-FFF2-40B4-BE49-F238E27FC236}">
                <a16:creationId xmlns:a16="http://schemas.microsoft.com/office/drawing/2014/main" id="{D68FE5D8-FF01-C314-123E-49239087BC8C}"/>
              </a:ext>
            </a:extLst>
          </p:cNvPr>
          <p:cNvSpPr>
            <a:spLocks noGrp="1"/>
          </p:cNvSpPr>
          <p:nvPr>
            <p:ph idx="49"/>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FD47597A-5E5D-A23B-EE8C-8D03C4C5A1EB}"/>
              </a:ext>
            </a:extLst>
          </p:cNvPr>
          <p:cNvSpPr>
            <a:spLocks noGrp="1"/>
          </p:cNvSpPr>
          <p:nvPr>
            <p:ph idx="50"/>
          </p:nvPr>
        </p:nvSpPr>
        <p:spPr/>
        <p:txBody>
          <a:bodyPr/>
          <a:lstStyle/>
          <a:p>
            <a:r>
              <a:rPr lang="en-US" dirty="0"/>
              <a:t>Pirtobrutinib or rechallenge with </a:t>
            </a:r>
            <a:r>
              <a:rPr lang="en-US" dirty="0" err="1"/>
              <a:t>venetoclax</a:t>
            </a:r>
            <a:endParaRPr lang="en-US" dirty="0"/>
          </a:p>
        </p:txBody>
      </p:sp>
      <p:sp>
        <p:nvSpPr>
          <p:cNvPr id="23" name="Content Placeholder 22">
            <a:extLst>
              <a:ext uri="{FF2B5EF4-FFF2-40B4-BE49-F238E27FC236}">
                <a16:creationId xmlns:a16="http://schemas.microsoft.com/office/drawing/2014/main" id="{BB37A055-0C5C-7F4A-C7BB-5E85309DD558}"/>
              </a:ext>
            </a:extLst>
          </p:cNvPr>
          <p:cNvSpPr>
            <a:spLocks noGrp="1"/>
          </p:cNvSpPr>
          <p:nvPr>
            <p:ph idx="51"/>
          </p:nvPr>
        </p:nvSpPr>
        <p:spPr/>
        <p:txBody>
          <a:bodyPr/>
          <a:lstStyle/>
          <a:p>
            <a:r>
              <a:rPr lang="en-US" dirty="0"/>
              <a:t>Pirtobrutinib</a:t>
            </a:r>
          </a:p>
        </p:txBody>
      </p:sp>
      <p:sp>
        <p:nvSpPr>
          <p:cNvPr id="3" name="Title 16">
            <a:extLst>
              <a:ext uri="{FF2B5EF4-FFF2-40B4-BE49-F238E27FC236}">
                <a16:creationId xmlns:a16="http://schemas.microsoft.com/office/drawing/2014/main" id="{3BF8D828-953E-2168-8E30-644799A47EF6}"/>
              </a:ext>
            </a:extLst>
          </p:cNvPr>
          <p:cNvSpPr>
            <a:spLocks noGrp="1"/>
          </p:cNvSpPr>
          <p:nvPr>
            <p:ph type="title"/>
          </p:nvPr>
        </p:nvSpPr>
        <p:spPr/>
        <p:txBody>
          <a:bodyPr/>
          <a:lstStyle/>
          <a:p>
            <a:r>
              <a:rPr lang="en-US" u="sng" dirty="0"/>
              <a:t>75-year-old patient with relapsed CLL, no del(17p) or TP53 mutation</a:t>
            </a:r>
            <a:r>
              <a:rPr lang="en-US" dirty="0"/>
              <a:t>: Venetoclax/anti-CD20 antibody 1 year </a:t>
            </a:r>
            <a:r>
              <a:rPr lang="en-US" dirty="0">
                <a:sym typeface="Wingdings" pitchFamily="2" charset="2"/>
              </a:rPr>
              <a:t> </a:t>
            </a:r>
            <a:r>
              <a:rPr lang="en-US" u="sng" dirty="0"/>
              <a:t>2 years observation</a:t>
            </a:r>
            <a:r>
              <a:rPr lang="en-US" dirty="0"/>
              <a:t> </a:t>
            </a:r>
            <a:r>
              <a:rPr lang="en-US" dirty="0">
                <a:sym typeface="Wingdings" pitchFamily="2" charset="2"/>
              </a:rPr>
              <a:t></a:t>
            </a:r>
            <a:r>
              <a:rPr lang="en-US" dirty="0"/>
              <a:t> PD </a:t>
            </a:r>
            <a:r>
              <a:rPr lang="en-US" dirty="0">
                <a:sym typeface="Wingdings" pitchFamily="2" charset="2"/>
              </a:rPr>
              <a:t></a:t>
            </a:r>
            <a:r>
              <a:rPr lang="en-US" dirty="0"/>
              <a:t> covalent BTKi 4 years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3FF30934-3F2A-CD86-D449-D6CAB38463D0}"/>
              </a:ext>
            </a:extLst>
          </p:cNvPr>
          <p:cNvSpPr>
            <a:spLocks noGrp="1"/>
          </p:cNvSpPr>
          <p:nvPr>
            <p:ph idx="52"/>
          </p:nvPr>
        </p:nvSpPr>
        <p:spPr/>
        <p:txBody>
          <a:bodyPr/>
          <a:lstStyle/>
          <a:p>
            <a:r>
              <a:rPr lang="en-US" dirty="0"/>
              <a:t>Pirtobrutinib </a:t>
            </a:r>
          </a:p>
        </p:txBody>
      </p:sp>
    </p:spTree>
    <p:extLst>
      <p:ext uri="{BB962C8B-B14F-4D97-AF65-F5344CB8AC3E}">
        <p14:creationId xmlns:p14="http://schemas.microsoft.com/office/powerpoint/2010/main" val="669805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7658C-AE79-1111-9140-22A7C45A85AA}"/>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B7E04EC-ABD3-79F4-00E2-4C8FB554D17D}"/>
              </a:ext>
            </a:extLst>
          </p:cNvPr>
          <p:cNvSpPr>
            <a:spLocks noGrp="1"/>
          </p:cNvSpPr>
          <p:nvPr>
            <p:ph idx="46"/>
          </p:nvPr>
        </p:nvSpPr>
        <p:spPr/>
        <p:txBody>
          <a:bodyPr/>
          <a:lstStyle/>
          <a:p>
            <a:r>
              <a:rPr lang="en-US" dirty="0"/>
              <a:t>Venetoclax/anti-CD20 antibody</a:t>
            </a:r>
          </a:p>
        </p:txBody>
      </p:sp>
      <p:sp>
        <p:nvSpPr>
          <p:cNvPr id="16" name="Content Placeholder 15">
            <a:extLst>
              <a:ext uri="{FF2B5EF4-FFF2-40B4-BE49-F238E27FC236}">
                <a16:creationId xmlns:a16="http://schemas.microsoft.com/office/drawing/2014/main" id="{5974E9AE-F34D-1F82-202F-14DCD70A5293}"/>
              </a:ext>
            </a:extLst>
          </p:cNvPr>
          <p:cNvSpPr>
            <a:spLocks noGrp="1"/>
          </p:cNvSpPr>
          <p:nvPr>
            <p:ph idx="47"/>
          </p:nvPr>
        </p:nvSpPr>
        <p:spPr/>
        <p:txBody>
          <a:bodyPr/>
          <a:lstStyle/>
          <a:p>
            <a:r>
              <a:rPr lang="en-US" dirty="0"/>
              <a:t>Venetoclax/anti-CD20 antibody</a:t>
            </a:r>
          </a:p>
        </p:txBody>
      </p:sp>
      <p:sp>
        <p:nvSpPr>
          <p:cNvPr id="12" name="Content Placeholder 11">
            <a:extLst>
              <a:ext uri="{FF2B5EF4-FFF2-40B4-BE49-F238E27FC236}">
                <a16:creationId xmlns:a16="http://schemas.microsoft.com/office/drawing/2014/main" id="{D97D9F7A-783F-82EC-73CA-7EAB5BDB6DD8}"/>
              </a:ext>
            </a:extLst>
          </p:cNvPr>
          <p:cNvSpPr>
            <a:spLocks noGrp="1"/>
          </p:cNvSpPr>
          <p:nvPr>
            <p:ph idx="48"/>
          </p:nvPr>
        </p:nvSpPr>
        <p:spPr/>
        <p:txBody>
          <a:bodyPr/>
          <a:lstStyle/>
          <a:p>
            <a:r>
              <a:rPr lang="en-US" dirty="0"/>
              <a:t>Pirtobrutinib</a:t>
            </a:r>
          </a:p>
        </p:txBody>
      </p:sp>
      <p:sp>
        <p:nvSpPr>
          <p:cNvPr id="2" name="Content Placeholder 15">
            <a:extLst>
              <a:ext uri="{FF2B5EF4-FFF2-40B4-BE49-F238E27FC236}">
                <a16:creationId xmlns:a16="http://schemas.microsoft.com/office/drawing/2014/main" id="{864B1966-BACE-BBE2-F978-C6BEBB202556}"/>
              </a:ext>
            </a:extLst>
          </p:cNvPr>
          <p:cNvSpPr>
            <a:spLocks noGrp="1"/>
          </p:cNvSpPr>
          <p:nvPr>
            <p:ph idx="49"/>
          </p:nvPr>
        </p:nvSpPr>
        <p:spPr/>
        <p:txBody>
          <a:bodyPr/>
          <a:lstStyle/>
          <a:p>
            <a:r>
              <a:rPr lang="en-US" dirty="0"/>
              <a:t>Venetoclax/anti-CD20 antibody</a:t>
            </a:r>
          </a:p>
        </p:txBody>
      </p:sp>
      <p:sp>
        <p:nvSpPr>
          <p:cNvPr id="18" name="Content Placeholder 17">
            <a:extLst>
              <a:ext uri="{FF2B5EF4-FFF2-40B4-BE49-F238E27FC236}">
                <a16:creationId xmlns:a16="http://schemas.microsoft.com/office/drawing/2014/main" id="{D51F0D25-E94B-685C-D9E9-2891891DBEEE}"/>
              </a:ext>
            </a:extLst>
          </p:cNvPr>
          <p:cNvSpPr>
            <a:spLocks noGrp="1"/>
          </p:cNvSpPr>
          <p:nvPr>
            <p:ph idx="50"/>
          </p:nvPr>
        </p:nvSpPr>
        <p:spPr/>
        <p:txBody>
          <a:bodyPr/>
          <a:lstStyle/>
          <a:p>
            <a:r>
              <a:rPr lang="en-US" dirty="0" err="1"/>
              <a:t>Pirtobrutinib</a:t>
            </a:r>
            <a:r>
              <a:rPr lang="en-US" dirty="0"/>
              <a:t> or rechallenge with </a:t>
            </a:r>
            <a:r>
              <a:rPr lang="en-US" dirty="0" err="1"/>
              <a:t>venetoclax</a:t>
            </a:r>
            <a:endParaRPr lang="en-US" dirty="0"/>
          </a:p>
        </p:txBody>
      </p:sp>
      <p:sp>
        <p:nvSpPr>
          <p:cNvPr id="19" name="Content Placeholder 18">
            <a:extLst>
              <a:ext uri="{FF2B5EF4-FFF2-40B4-BE49-F238E27FC236}">
                <a16:creationId xmlns:a16="http://schemas.microsoft.com/office/drawing/2014/main" id="{713F7DD1-4B94-49EB-CBFF-61D7FCF49209}"/>
              </a:ext>
            </a:extLst>
          </p:cNvPr>
          <p:cNvSpPr>
            <a:spLocks noGrp="1"/>
          </p:cNvSpPr>
          <p:nvPr>
            <p:ph idx="51"/>
          </p:nvPr>
        </p:nvSpPr>
        <p:spPr/>
        <p:txBody>
          <a:bodyPr/>
          <a:lstStyle/>
          <a:p>
            <a:r>
              <a:rPr lang="en-US" dirty="0"/>
              <a:t>Venetoclax/anti-CD20 antibody</a:t>
            </a:r>
          </a:p>
        </p:txBody>
      </p:sp>
      <p:sp>
        <p:nvSpPr>
          <p:cNvPr id="3" name="Title 16">
            <a:extLst>
              <a:ext uri="{FF2B5EF4-FFF2-40B4-BE49-F238E27FC236}">
                <a16:creationId xmlns:a16="http://schemas.microsoft.com/office/drawing/2014/main" id="{8327338F-C35B-47A0-87CC-CDD41C374005}"/>
              </a:ext>
            </a:extLst>
          </p:cNvPr>
          <p:cNvSpPr>
            <a:spLocks noGrp="1"/>
          </p:cNvSpPr>
          <p:nvPr>
            <p:ph type="title"/>
          </p:nvPr>
        </p:nvSpPr>
        <p:spPr/>
        <p:txBody>
          <a:bodyPr/>
          <a:lstStyle/>
          <a:p>
            <a:r>
              <a:rPr lang="en-US" u="sng" dirty="0"/>
              <a:t>75-year-old patient with relapsed CLL, no del(17p) or TP53 mutation</a:t>
            </a:r>
            <a:r>
              <a:rPr lang="en-US" dirty="0"/>
              <a:t>: Venetoclax/anti-CD20 antibody 1 year </a:t>
            </a:r>
            <a:r>
              <a:rPr lang="en-US" dirty="0">
                <a:sym typeface="Wingdings" pitchFamily="2" charset="2"/>
              </a:rPr>
              <a:t> </a:t>
            </a:r>
            <a:r>
              <a:rPr lang="en-US" u="sng" dirty="0"/>
              <a:t>4 years observation</a:t>
            </a:r>
            <a:r>
              <a:rPr lang="en-US" dirty="0"/>
              <a:t> </a:t>
            </a:r>
            <a:r>
              <a:rPr lang="en-US" dirty="0">
                <a:sym typeface="Wingdings" pitchFamily="2" charset="2"/>
              </a:rPr>
              <a:t></a:t>
            </a:r>
            <a:r>
              <a:rPr lang="en-US" dirty="0"/>
              <a:t> PD </a:t>
            </a:r>
            <a:r>
              <a:rPr lang="en-US" dirty="0">
                <a:sym typeface="Wingdings" pitchFamily="2" charset="2"/>
              </a:rPr>
              <a:t></a:t>
            </a:r>
            <a:r>
              <a:rPr lang="en-US" dirty="0"/>
              <a:t> covalent BTKi 4 years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8C502216-9596-DF38-BD2C-A7D5C3598908}"/>
              </a:ext>
            </a:extLst>
          </p:cNvPr>
          <p:cNvSpPr>
            <a:spLocks noGrp="1"/>
          </p:cNvSpPr>
          <p:nvPr>
            <p:ph idx="52"/>
          </p:nvPr>
        </p:nvSpPr>
        <p:spPr/>
        <p:txBody>
          <a:bodyPr/>
          <a:lstStyle/>
          <a:p>
            <a:r>
              <a:rPr lang="en-US" dirty="0"/>
              <a:t>Pirtobrutinib</a:t>
            </a:r>
          </a:p>
        </p:txBody>
      </p:sp>
    </p:spTree>
    <p:extLst>
      <p:ext uri="{BB962C8B-B14F-4D97-AF65-F5344CB8AC3E}">
        <p14:creationId xmlns:p14="http://schemas.microsoft.com/office/powerpoint/2010/main" val="558162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or CAR-T</a:t>
            </a:r>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5" y="0"/>
            <a:ext cx="11036699"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4" name="Content Placeholder 3">
            <a:extLst>
              <a:ext uri="{FF2B5EF4-FFF2-40B4-BE49-F238E27FC236}">
                <a16:creationId xmlns:a16="http://schemas.microsoft.com/office/drawing/2014/main" id="{59AEE7FC-1B6B-E231-7CBB-A21A984234F6}"/>
              </a:ext>
            </a:extLst>
          </p:cNvPr>
          <p:cNvSpPr>
            <a:spLocks noGrp="1"/>
          </p:cNvSpPr>
          <p:nvPr>
            <p:ph idx="52"/>
          </p:nvPr>
        </p:nvSpPr>
        <p:spPr/>
        <p:txBody>
          <a:bodyPr/>
          <a:lstStyle/>
          <a:p>
            <a:r>
              <a:rPr lang="en-US" dirty="0"/>
              <a:t>Pirtobrutinib</a:t>
            </a:r>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788681625"/>
              </p:ext>
            </p:extLst>
          </p:nvPr>
        </p:nvGraphicFramePr>
        <p:xfrm>
          <a:off x="916517" y="1399900"/>
          <a:ext cx="10691714" cy="3934101"/>
        </p:xfrm>
        <a:graphic>
          <a:graphicData uri="http://schemas.openxmlformats.org/drawingml/2006/table">
            <a:tbl>
              <a:tblPr firstRow="1" bandRow="1">
                <a:tableStyleId>{F2DE63D5-997A-4646-A377-4702673A728D}</a:tableStyleId>
              </a:tblPr>
              <a:tblGrid>
                <a:gridCol w="2793734">
                  <a:extLst>
                    <a:ext uri="{9D8B030D-6E8A-4147-A177-3AD203B41FA5}">
                      <a16:colId xmlns:a16="http://schemas.microsoft.com/office/drawing/2014/main" val="20000"/>
                    </a:ext>
                  </a:extLst>
                </a:gridCol>
                <a:gridCol w="7897980">
                  <a:extLst>
                    <a:ext uri="{9D8B030D-6E8A-4147-A177-3AD203B41FA5}">
                      <a16:colId xmlns:a16="http://schemas.microsoft.com/office/drawing/2014/main" val="2117869244"/>
                    </a:ext>
                  </a:extLst>
                </a:gridCol>
              </a:tblGrid>
              <a:tr h="210804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t>
                      </a:r>
                      <a:r>
                        <a:rPr lang="en-US" sz="1800" b="0" dirty="0" err="1">
                          <a:solidFill>
                            <a:schemeClr val="tx1"/>
                          </a:solidFill>
                        </a:rPr>
                        <a:t>Ascentage</a:t>
                      </a:r>
                      <a:r>
                        <a:rPr lang="en-US" sz="1800" b="0" dirty="0">
                          <a:solidFill>
                            <a:schemeClr val="tx1"/>
                          </a:solidFill>
                        </a:rPr>
                        <a:t> Pharma, AstraZeneca Pharmaceuticals LP, </a:t>
                      </a:r>
                      <a:r>
                        <a:rPr lang="en-US" sz="1800" b="0" dirty="0" err="1">
                          <a:solidFill>
                            <a:schemeClr val="tx1"/>
                          </a:solidFill>
                        </a:rPr>
                        <a:t>BeOne</a:t>
                      </a:r>
                      <a:r>
                        <a:rPr lang="en-US" sz="1800" b="0" dirty="0">
                          <a:solidFill>
                            <a:schemeClr val="tx1"/>
                          </a:solidFill>
                        </a:rPr>
                        <a:t>, Bristol Myers Squibb, Galapagos NV, Genentech, a member of the Roche Group, Genmab US Inc, Janssen Biotech Inc, Lilly, MEI Pharma Inc, Merck, </a:t>
                      </a:r>
                      <a:r>
                        <a:rPr lang="en-US" sz="1800" b="0" dirty="0" err="1">
                          <a:solidFill>
                            <a:schemeClr val="tx1"/>
                          </a:solidFill>
                        </a:rPr>
                        <a:t>Nuvalent</a:t>
                      </a:r>
                      <a:r>
                        <a:rPr lang="en-US" sz="1800" b="0" dirty="0">
                          <a:solidFill>
                            <a:schemeClr val="tx1"/>
                          </a:solidFill>
                        </a:rPr>
                        <a:t>, Schrödinger,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2261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Ascentage</a:t>
                      </a:r>
                      <a:r>
                        <a:rPr lang="en-US" sz="1800" b="0" dirty="0">
                          <a:solidFill>
                            <a:schemeClr val="tx1"/>
                          </a:solidFill>
                        </a:rPr>
                        <a:t> Pharma, AstraZeneca Pharmaceuticals LP, MEI Pharma Inc,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903446">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1124051"/>
                  </a:ext>
                </a:extLst>
              </a:tr>
            </a:tbl>
          </a:graphicData>
        </a:graphic>
      </p:graphicFrame>
    </p:spTree>
    <p:custDataLst>
      <p:tags r:id="rId1"/>
    </p:custDataLst>
    <p:extLst>
      <p:ext uri="{BB962C8B-B14F-4D97-AF65-F5344CB8AC3E}">
        <p14:creationId xmlns:p14="http://schemas.microsoft.com/office/powerpoint/2010/main" val="1707810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algn="r"/>
            <a:r>
              <a:rPr lang="en-US" sz="2000" i="1" dirty="0" err="1">
                <a:latin typeface="+mn-lt"/>
              </a:rPr>
              <a:t>Haematologica</a:t>
            </a:r>
            <a:r>
              <a:rPr lang="en-US" sz="2000" dirty="0">
                <a:latin typeface="+mn-lt"/>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r>
              <a:rPr lang="en-US" sz="2400" dirty="0">
                <a:solidFill>
                  <a:schemeClr val="tx1"/>
                </a:solidFill>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269195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SPD =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r>
              <a:rPr lang="en-US" sz="2800" i="1" dirty="0">
                <a:solidFill>
                  <a:schemeClr val="tx1"/>
                </a:solidFill>
                <a:latin typeface="+mn-lt"/>
              </a:rPr>
              <a:t>J Clin Oncol </a:t>
            </a:r>
            <a:r>
              <a:rPr lang="en-US" sz="2800" dirty="0">
                <a:solidFill>
                  <a:schemeClr val="tx1"/>
                </a:solidFill>
                <a:latin typeface="+mn-lt"/>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algn="r">
              <a:defRPr/>
            </a:pPr>
            <a:r>
              <a:rPr lang="en-US" sz="1500" b="0" dirty="0">
                <a:solidFill>
                  <a:srgbClr val="000000"/>
                </a:solidFill>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3811187"/>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3811187"/>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7311064" y="1218014"/>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4" y="3811187"/>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6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3811187"/>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1893889059"/>
              </p:ext>
            </p:extLst>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883655085"/>
              </p:ext>
            </p:extLst>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TN = treatment naïve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75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NI = noninferiority; PR-L = partial remission with lymphocytosis</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141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ITT = intent to treat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353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527492" y="3817033"/>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77262" y="3817033"/>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2125851" y="1543998"/>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5439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3817033"/>
            <a:ext cx="475488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William G Wierda, MD, PhD</a:t>
            </a:r>
          </a:p>
          <a:p>
            <a:pPr lvl="0">
              <a:lnSpc>
                <a:spcPts val="1850"/>
              </a:lnSpc>
              <a:defRPr/>
            </a:pPr>
            <a:r>
              <a:rPr lang="en-US" sz="1600" b="0">
                <a:solidFill>
                  <a:srgbClr val="000000"/>
                </a:solidFill>
                <a:latin typeface="Calibri"/>
              </a:rPr>
              <a:t>Jane and John Justin Distinguished Chair </a:t>
            </a:r>
            <a:br>
              <a:rPr lang="en-US" sz="1600" b="0">
                <a:solidFill>
                  <a:srgbClr val="000000"/>
                </a:solidFill>
                <a:latin typeface="Calibri"/>
              </a:rPr>
            </a:br>
            <a:r>
              <a:rPr lang="en-US" sz="1600" b="0">
                <a:solidFill>
                  <a:srgbClr val="000000"/>
                </a:solidFill>
                <a:latin typeface="Calibri"/>
              </a:rPr>
              <a:t>in Leukemia Research in Honor of Dr Elihu Estey</a:t>
            </a:r>
          </a:p>
          <a:p>
            <a:pPr lvl="0">
              <a:lnSpc>
                <a:spcPts val="1850"/>
              </a:lnSpc>
              <a:defRPr/>
            </a:pPr>
            <a:r>
              <a:rPr lang="en-US" sz="1600" b="0" dirty="0">
                <a:solidFill>
                  <a:srgbClr val="000000"/>
                </a:solidFill>
                <a:latin typeface="Calibri"/>
              </a:rPr>
              <a:t>Section Chief, Chronic Lymphocytic Leukemia</a:t>
            </a:r>
          </a:p>
          <a:p>
            <a:pPr lvl="0">
              <a:lnSpc>
                <a:spcPts val="1850"/>
              </a:lnSpc>
              <a:defRPr/>
            </a:pPr>
            <a:r>
              <a:rPr lang="en-US" sz="1600" b="0" dirty="0">
                <a:solidFill>
                  <a:srgbClr val="000000"/>
                </a:solidFill>
                <a:latin typeface="Calibri"/>
              </a:rPr>
              <a:t>Center Medical Director</a:t>
            </a:r>
          </a:p>
          <a:p>
            <a:pPr lvl="0">
              <a:lnSpc>
                <a:spcPts val="1850"/>
              </a:lnSpc>
              <a:defRPr/>
            </a:pPr>
            <a:r>
              <a:rPr lang="en-US" sz="1600" b="0" dirty="0">
                <a:solidFill>
                  <a:srgbClr val="000000"/>
                </a:solidFill>
                <a:latin typeface="Calibri"/>
              </a:rPr>
              <a:t>Department of Leukemia, Division of Cancer Medicine</a:t>
            </a:r>
          </a:p>
          <a:p>
            <a:pPr lvl="0">
              <a:lnSpc>
                <a:spcPts val="1850"/>
              </a:lnSpc>
              <a:defRPr/>
            </a:pPr>
            <a:r>
              <a:rPr lang="en-US" sz="1600" b="0" dirty="0">
                <a:solidFill>
                  <a:srgbClr val="000000"/>
                </a:solidFill>
                <a:latin typeface="Calibri"/>
              </a:rPr>
              <a:t>Executive Medical Director, Inpatient Medical Services</a:t>
            </a:r>
          </a:p>
          <a:p>
            <a:pPr lvl="0">
              <a:lnSpc>
                <a:spcPts val="1850"/>
              </a:lnSpc>
              <a:defRPr/>
            </a:pPr>
            <a:r>
              <a:rPr lang="en-US" sz="1600" b="0" dirty="0">
                <a:solidFill>
                  <a:srgbClr val="000000"/>
                </a:solidFill>
                <a:latin typeface="Calibri"/>
              </a:rPr>
              <a:t>The University of Texas MD Anderson Cancer Center</a:t>
            </a:r>
          </a:p>
          <a:p>
            <a:pPr lvl="0">
              <a:lnSpc>
                <a:spcPts val="1850"/>
              </a:lnSpc>
              <a:defRPr/>
            </a:pPr>
            <a:r>
              <a:rPr lang="en-US" sz="1600" b="0" dirty="0">
                <a:solidFill>
                  <a:srgbClr val="000000"/>
                </a:solidFill>
                <a:latin typeface="Calibri"/>
              </a:rPr>
              <a:t>Houston, Texas</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817033"/>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8527492" y="1543998"/>
            <a:ext cx="3551966"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Jennifer </a:t>
            </a:r>
            <a:r>
              <a:rPr lang="en-US" sz="1600" dirty="0" err="1">
                <a:solidFill>
                  <a:srgbClr val="000000"/>
                </a:solidFill>
                <a:latin typeface="Calibri"/>
              </a:rPr>
              <a:t>Woyach</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Division of Hematology</a:t>
            </a:r>
          </a:p>
          <a:p>
            <a:pPr lvl="0">
              <a:lnSpc>
                <a:spcPts val="1850"/>
              </a:lnSpc>
              <a:defRPr/>
            </a:pPr>
            <a:r>
              <a:rPr lang="en-US" sz="1600" b="0" dirty="0">
                <a:solidFill>
                  <a:srgbClr val="000000"/>
                </a:solidFill>
                <a:latin typeface="Calibri"/>
              </a:rPr>
              <a:t>Department of Internal Medicine</a:t>
            </a:r>
          </a:p>
          <a:p>
            <a:pPr lvl="0">
              <a:lnSpc>
                <a:spcPts val="1850"/>
              </a:lnSpc>
              <a:defRPr/>
            </a:pPr>
            <a:r>
              <a:rPr lang="en-US" sz="1600" b="0" dirty="0">
                <a:solidFill>
                  <a:srgbClr val="000000"/>
                </a:solidFill>
                <a:latin typeface="Calibri"/>
              </a:rPr>
              <a:t>The Ohio State University Comprehensive Cancer Center</a:t>
            </a:r>
          </a:p>
          <a:p>
            <a:pPr lvl="0">
              <a:lnSpc>
                <a:spcPts val="1850"/>
              </a:lnSpc>
              <a:defRPr/>
            </a:pPr>
            <a:r>
              <a:rPr lang="en-US" sz="1600" b="0" dirty="0">
                <a:solidFill>
                  <a:srgbClr val="000000"/>
                </a:solidFill>
                <a:latin typeface="Calibri"/>
              </a:rPr>
              <a:t>Columbus, Ohio</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77262" y="1543998"/>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36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34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1764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PR = partial response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EAIR = exposure-adjusted incidence rate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lvl="0" indent="-285750">
              <a:spcBef>
                <a:spcPts val="0"/>
              </a:spcBef>
              <a:spcAft>
                <a:spcPts val="800"/>
              </a:spcAft>
              <a:buFont typeface="Arial" panose="020B0604020202020204" pitchFamily="34" charset="0"/>
              <a:buChar char="•"/>
              <a:defRPr/>
            </a:pPr>
            <a:r>
              <a:rPr lang="en-US" sz="16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Woyach</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J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Results from the first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lvl="0" indent="-285750">
              <a:spcBef>
                <a:spcPts val="0"/>
              </a:spcBef>
              <a:spcAft>
                <a:spcPts val="800"/>
              </a:spcAft>
              <a:buFont typeface="Arial" panose="020B0604020202020204" pitchFamily="34" charset="0"/>
              <a:buChar char="•"/>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a:xfrm>
            <a:off x="2971800" y="5769635"/>
            <a:ext cx="4206240" cy="481391"/>
          </a:xfrm>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a:xfrm>
            <a:off x="2971800" y="4552857"/>
            <a:ext cx="4206240" cy="506336"/>
          </a:xfrm>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a:xfrm>
            <a:off x="2971800" y="3367203"/>
            <a:ext cx="4206240" cy="506336"/>
          </a:xfrm>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a:xfrm>
            <a:off x="2971800" y="2176439"/>
            <a:ext cx="4206240" cy="507555"/>
          </a:xfrm>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912285" y="0"/>
            <a:ext cx="10715423" cy="1196752"/>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9695027C-51D7-082F-4370-88789CE74337}"/>
              </a:ext>
            </a:extLst>
          </p:cNvPr>
          <p:cNvSpPr>
            <a:spLocks noGrp="1"/>
          </p:cNvSpPr>
          <p:nvPr>
            <p:ph idx="73"/>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4" name="Content Placeholder 3">
            <a:extLst>
              <a:ext uri="{FF2B5EF4-FFF2-40B4-BE49-F238E27FC236}">
                <a16:creationId xmlns:a16="http://schemas.microsoft.com/office/drawing/2014/main" id="{867DCFD7-73AB-296B-C848-B6CEBBDB11B0}"/>
              </a:ext>
            </a:extLst>
          </p:cNvPr>
          <p:cNvSpPr>
            <a:spLocks noGrp="1"/>
          </p:cNvSpPr>
          <p:nvPr>
            <p:ph idx="74"/>
          </p:nvPr>
        </p:nvSpPr>
        <p:spPr/>
        <p:txBody>
          <a:bodyPr/>
          <a:lstStyle/>
          <a:p>
            <a:r>
              <a:rPr lang="en-US" sz="2000" dirty="0"/>
              <a:t>Pirtobrutinib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2" name="Content Placeholder 1">
            <a:extLst>
              <a:ext uri="{FF2B5EF4-FFF2-40B4-BE49-F238E27FC236}">
                <a16:creationId xmlns:a16="http://schemas.microsoft.com/office/drawing/2014/main" id="{2B3DF5EC-DDFE-2460-51B5-A0F73A9436DA}"/>
              </a:ext>
            </a:extLst>
          </p:cNvPr>
          <p:cNvSpPr>
            <a:spLocks noGrp="1"/>
          </p:cNvSpPr>
          <p:nvPr>
            <p:ph idx="52"/>
          </p:nvPr>
        </p:nvSpPr>
        <p:spPr/>
        <p:txBody>
          <a:bodyPr/>
          <a:lstStyle/>
          <a:p>
            <a:r>
              <a:rPr lang="en-US" dirty="0"/>
              <a:t>I do not agree with this recommendation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r>
              <a:rPr lang="en-US" sz="2000" dirty="0">
                <a:solidFill>
                  <a:schemeClr val="tx1"/>
                </a:solidFill>
                <a:latin typeface="+mn-lt"/>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algn="ctr"/>
            <a:r>
              <a:rPr lang="en-US" sz="2000" dirty="0">
                <a:solidFill>
                  <a:schemeClr val="tx1"/>
                </a:solidFill>
                <a:latin typeface="+mn-lt"/>
              </a:rPr>
              <a:t>PEAS (BTKi progression/</a:t>
            </a:r>
            <a:r>
              <a:rPr lang="en-US" sz="2000" dirty="0" err="1">
                <a:solidFill>
                  <a:schemeClr val="tx1"/>
                </a:solidFill>
                <a:latin typeface="+mn-lt"/>
              </a:rPr>
              <a:t>venetoclax</a:t>
            </a:r>
            <a:r>
              <a:rPr lang="en-US" sz="2000" dirty="0">
                <a:solidFill>
                  <a:schemeClr val="tx1"/>
                </a:solidFill>
                <a:latin typeface="+mn-lt"/>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CR = complete response; </a:t>
            </a:r>
            <a:r>
              <a:rPr lang="en-US" sz="1500" b="0" dirty="0" err="1">
                <a:solidFill>
                  <a:srgbClr val="000000"/>
                </a:solidFill>
                <a:latin typeface="Calibri" panose="020F0502020204030204" pitchFamily="34" charset="0"/>
                <a:cs typeface="Calibri" panose="020F0502020204030204" pitchFamily="34" charset="0"/>
              </a:rPr>
              <a:t>CRi</a:t>
            </a:r>
            <a:r>
              <a:rPr lang="en-US" sz="1500" b="0" dirty="0">
                <a:solidFill>
                  <a:srgbClr val="000000"/>
                </a:solidFill>
                <a:latin typeface="Calibri" panose="020F0502020204030204" pitchFamily="34"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912285" y="0"/>
            <a:ext cx="11036699"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
        <p:nvSpPr>
          <p:cNvPr id="2" name="Content Placeholder 1">
            <a:extLst>
              <a:ext uri="{FF2B5EF4-FFF2-40B4-BE49-F238E27FC236}">
                <a16:creationId xmlns:a16="http://schemas.microsoft.com/office/drawing/2014/main" id="{A3F5B845-2B4B-DFDB-2D59-BC808B747972}"/>
              </a:ext>
            </a:extLst>
          </p:cNvPr>
          <p:cNvSpPr>
            <a:spLocks noGrp="1"/>
          </p:cNvSpPr>
          <p:nvPr>
            <p:ph idx="52"/>
          </p:nvPr>
        </p:nvSpPr>
        <p:spPr/>
        <p:txBody>
          <a:bodyPr/>
          <a:lstStyle/>
          <a:p>
            <a:r>
              <a:rPr lang="en-US" dirty="0"/>
              <a:t>At second relapse </a:t>
            </a: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2" name="Content Placeholder 1">
            <a:extLst>
              <a:ext uri="{FF2B5EF4-FFF2-40B4-BE49-F238E27FC236}">
                <a16:creationId xmlns:a16="http://schemas.microsoft.com/office/drawing/2014/main" id="{87F7A946-0873-E339-2C5B-20433194906A}"/>
              </a:ext>
            </a:extLst>
          </p:cNvPr>
          <p:cNvSpPr>
            <a:spLocks noGrp="1"/>
          </p:cNvSpPr>
          <p:nvPr>
            <p:ph idx="52"/>
          </p:nvPr>
        </p:nvSpPr>
        <p:spPr/>
        <p:txBody>
          <a:bodyPr/>
          <a:lstStyle/>
          <a:p>
            <a:r>
              <a:rPr lang="en-US" dirty="0"/>
              <a:t>30 patients </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lang="en-US" sz="1500" b="0" i="1" dirty="0" err="1">
                <a:solidFill>
                  <a:srgbClr val="000000"/>
                </a:solidFill>
                <a:latin typeface="Calibri" panose="020F0502020204030204" pitchFamily="34" charset="0"/>
                <a:cs typeface="Calibri" panose="020F0502020204030204" pitchFamily="34" charset="0"/>
              </a:rPr>
              <a:t>Oncoimmunology</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r>
              <a:rPr lang="en-US" sz="2800" dirty="0">
                <a:solidFill>
                  <a:schemeClr val="tx1"/>
                </a:solidFill>
                <a:latin typeface="+mn-lt"/>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ICANS = immune effector cell-associated neurotoxicity syndrome; TLS = tumor lysis syndrome; PMBC = peripheral blood mononuclear cell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Ahn I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efficacy and safety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Bruton tyrosine kinase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(BTK) degrader BGB-16673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 CaDAnCe-101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a:lnSpc>
                <a:spcPts val="3280"/>
              </a:lnSpc>
              <a:spcAft>
                <a:spcPts val="600"/>
              </a:spcAft>
            </a:pPr>
            <a:r>
              <a:rPr lang="en-US" sz="2400" b="0" dirty="0">
                <a:solidFill>
                  <a:schemeClr val="tx1"/>
                </a:solidFill>
                <a:latin typeface="+mn-lt"/>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r>
              <a:rPr lang="en-US" sz="1500" b="0" dirty="0" err="1">
                <a:solidFill>
                  <a:schemeClr val="tx1"/>
                </a:solidFill>
                <a:latin typeface="Calibri" panose="020F0502020204030204" pitchFamily="34" charset="0"/>
                <a:cs typeface="Calibri" panose="020F0502020204030204" pitchFamily="34" charset="0"/>
              </a:rPr>
              <a:t>cBTKi</a:t>
            </a:r>
            <a:r>
              <a:rPr lang="en-US" sz="1500" b="0" dirty="0">
                <a:solidFill>
                  <a:schemeClr val="tx1"/>
                </a:solidFill>
                <a:latin typeface="Calibri" panose="020F0502020204030204" pitchFamily="34" charset="0"/>
                <a:cs typeface="Calibri" panose="020F0502020204030204" pitchFamily="34" charset="0"/>
              </a:rPr>
              <a:t> = covalent BTK inhibitor; BCL2i = Bcl-2 inhibitor; </a:t>
            </a:r>
            <a:r>
              <a:rPr lang="en-US" sz="1500" b="0">
                <a:solidFill>
                  <a:schemeClr val="tx1"/>
                </a:solidFill>
                <a:latin typeface="Calibri" panose="020F0502020204030204" pitchFamily="34" charset="0"/>
                <a:cs typeface="Calibri" panose="020F0502020204030204" pitchFamily="34" charset="0"/>
              </a:rPr>
              <a:t>ncBTKi</a:t>
            </a:r>
            <a:r>
              <a:rPr lang="en-US" sz="1500" b="0" dirty="0">
                <a:solidFill>
                  <a:schemeClr val="tx1"/>
                </a:solidFill>
                <a:latin typeface="Calibri" panose="020F0502020204030204" pitchFamily="34"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r>
              <a:rPr lang="en-US" sz="1500" b="0" dirty="0">
                <a:solidFill>
                  <a:schemeClr val="tx1"/>
                </a:solidFill>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6908-829E-7E4C-D714-B6B4217331A3}"/>
              </a:ext>
            </a:extLst>
          </p:cNvPr>
          <p:cNvSpPr>
            <a:spLocks noGrp="1"/>
          </p:cNvSpPr>
          <p:nvPr>
            <p:ph type="title"/>
          </p:nvPr>
        </p:nvSpPr>
        <p:spPr/>
        <p:txBody>
          <a:bodyPr/>
          <a:lstStyle/>
          <a:p>
            <a:r>
              <a:rPr lang="en-US" dirty="0" err="1"/>
              <a:t>Bexobrutideg</a:t>
            </a:r>
            <a:r>
              <a:rPr lang="en-US" dirty="0"/>
              <a:t> (NX-5948): A Novel BTK Degrader</a:t>
            </a:r>
            <a:br>
              <a:rPr lang="en-US" dirty="0"/>
            </a:br>
            <a:r>
              <a:rPr lang="en-US" dirty="0"/>
              <a:t>Phase Ia/b Trial Design</a:t>
            </a:r>
          </a:p>
        </p:txBody>
      </p:sp>
      <p:sp>
        <p:nvSpPr>
          <p:cNvPr id="6" name="TextBox 5">
            <a:extLst>
              <a:ext uri="{FF2B5EF4-FFF2-40B4-BE49-F238E27FC236}">
                <a16:creationId xmlns:a16="http://schemas.microsoft.com/office/drawing/2014/main" id="{9AA87FC7-A03D-49DE-A629-D80339D5AC08}"/>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10" name="Picture 9">
            <a:extLst>
              <a:ext uri="{FF2B5EF4-FFF2-40B4-BE49-F238E27FC236}">
                <a16:creationId xmlns:a16="http://schemas.microsoft.com/office/drawing/2014/main" id="{16DDC9EF-A67C-BFE7-71D5-FFA9B3319B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1268" y="1245261"/>
            <a:ext cx="10213746" cy="5142092"/>
          </a:xfrm>
          <a:prstGeom prst="rect">
            <a:avLst/>
          </a:prstGeom>
        </p:spPr>
      </p:pic>
    </p:spTree>
    <p:extLst>
      <p:ext uri="{BB962C8B-B14F-4D97-AF65-F5344CB8AC3E}">
        <p14:creationId xmlns:p14="http://schemas.microsoft.com/office/powerpoint/2010/main" val="28762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E01-15C6-5F0F-429F-CD1FB440199D}"/>
              </a:ext>
            </a:extLst>
          </p:cNvPr>
          <p:cNvSpPr>
            <a:spLocks noGrp="1"/>
          </p:cNvSpPr>
          <p:nvPr>
            <p:ph type="title"/>
          </p:nvPr>
        </p:nvSpPr>
        <p:spPr/>
        <p:txBody>
          <a:bodyPr/>
          <a:lstStyle/>
          <a:p>
            <a:r>
              <a:rPr lang="en-US" dirty="0" err="1"/>
              <a:t>Bexobrutideg</a:t>
            </a:r>
            <a:r>
              <a:rPr lang="en-US" dirty="0"/>
              <a:t> (NX-5948): Overall Safety Summary</a:t>
            </a:r>
          </a:p>
        </p:txBody>
      </p:sp>
      <p:sp>
        <p:nvSpPr>
          <p:cNvPr id="3" name="TextBox 2">
            <a:extLst>
              <a:ext uri="{FF2B5EF4-FFF2-40B4-BE49-F238E27FC236}">
                <a16:creationId xmlns:a16="http://schemas.microsoft.com/office/drawing/2014/main" id="{F04D1E09-CA76-F2CB-27F6-CE1A6AA10FE7}"/>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8EE625F4-7356-28EA-3BA7-4817904B0F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4112" y="1163360"/>
            <a:ext cx="10180814" cy="5103261"/>
          </a:xfrm>
          <a:prstGeom prst="rect">
            <a:avLst/>
          </a:prstGeom>
        </p:spPr>
      </p:pic>
    </p:spTree>
    <p:extLst>
      <p:ext uri="{BB962C8B-B14F-4D97-AF65-F5344CB8AC3E}">
        <p14:creationId xmlns:p14="http://schemas.microsoft.com/office/powerpoint/2010/main" val="1626980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7390-BD79-CE16-64B7-56FB89B8E967}"/>
              </a:ext>
            </a:extLst>
          </p:cNvPr>
          <p:cNvSpPr>
            <a:spLocks noGrp="1"/>
          </p:cNvSpPr>
          <p:nvPr>
            <p:ph type="title"/>
          </p:nvPr>
        </p:nvSpPr>
        <p:spPr/>
        <p:txBody>
          <a:bodyPr/>
          <a:lstStyle/>
          <a:p>
            <a:r>
              <a:rPr lang="en-US" dirty="0" err="1"/>
              <a:t>Bexobrutideg</a:t>
            </a:r>
            <a:r>
              <a:rPr lang="en-US" dirty="0"/>
              <a:t> (NX-5948): Treatment-Emergent Adverse Events</a:t>
            </a:r>
          </a:p>
        </p:txBody>
      </p:sp>
      <p:sp>
        <p:nvSpPr>
          <p:cNvPr id="3" name="TextBox 2">
            <a:extLst>
              <a:ext uri="{FF2B5EF4-FFF2-40B4-BE49-F238E27FC236}">
                <a16:creationId xmlns:a16="http://schemas.microsoft.com/office/drawing/2014/main" id="{5B8AA413-4467-C37C-C7A4-B3355FDF0F76}"/>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9D71D494-430C-64D5-3C10-03CBFB86B1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8144" y="1092730"/>
            <a:ext cx="10587250" cy="5372930"/>
          </a:xfrm>
          <a:prstGeom prst="rect">
            <a:avLst/>
          </a:prstGeom>
        </p:spPr>
      </p:pic>
    </p:spTree>
    <p:extLst>
      <p:ext uri="{BB962C8B-B14F-4D97-AF65-F5344CB8AC3E}">
        <p14:creationId xmlns:p14="http://schemas.microsoft.com/office/powerpoint/2010/main" val="81577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6D64-C684-1123-6984-540BEC19E44C}"/>
              </a:ext>
            </a:extLst>
          </p:cNvPr>
          <p:cNvSpPr>
            <a:spLocks noGrp="1"/>
          </p:cNvSpPr>
          <p:nvPr>
            <p:ph type="title"/>
          </p:nvPr>
        </p:nvSpPr>
        <p:spPr/>
        <p:txBody>
          <a:bodyPr/>
          <a:lstStyle/>
          <a:p>
            <a:r>
              <a:rPr lang="en-US" dirty="0" err="1"/>
              <a:t>Bexobrutideg</a:t>
            </a:r>
            <a:r>
              <a:rPr lang="en-US" dirty="0"/>
              <a:t> (NX-5948): Objective Response Rate and Median Duration of Response</a:t>
            </a:r>
          </a:p>
        </p:txBody>
      </p:sp>
      <p:sp>
        <p:nvSpPr>
          <p:cNvPr id="3" name="TextBox 2">
            <a:extLst>
              <a:ext uri="{FF2B5EF4-FFF2-40B4-BE49-F238E27FC236}">
                <a16:creationId xmlns:a16="http://schemas.microsoft.com/office/drawing/2014/main" id="{153F194C-8C2F-1D5B-7C1B-60161EB3544F}"/>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t>
            </a:r>
            <a:r>
              <a:rPr kumimoji="0" lang="en-US" sz="1400" b="0" i="0" u="none" strike="noStrike" kern="1200" cap="none" spc="0" normalizeH="0" baseline="0" noProof="0">
                <a:ln>
                  <a:noFill/>
                </a:ln>
                <a:solidFill>
                  <a:srgbClr val="000000"/>
                </a:solidFill>
                <a:effectLst/>
                <a:uLnTx/>
                <a:uFillTx/>
                <a:latin typeface="Arial" pitchFamily="-72" charset="0"/>
                <a:ea typeface="MS PGothic" charset="0"/>
              </a:rPr>
              <a:t>Abstract 86. </a:t>
            </a:r>
            <a:endParaRPr kumimoji="0" lang="en-US" sz="1400" b="0"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9" name="Picture 8">
            <a:extLst>
              <a:ext uri="{FF2B5EF4-FFF2-40B4-BE49-F238E27FC236}">
                <a16:creationId xmlns:a16="http://schemas.microsoft.com/office/drawing/2014/main" id="{B4CD23C0-EB42-939E-25CF-D801CE9956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7594" y="1226037"/>
            <a:ext cx="9733850" cy="5147057"/>
          </a:xfrm>
          <a:prstGeom prst="rect">
            <a:avLst/>
          </a:prstGeom>
        </p:spPr>
      </p:pic>
    </p:spTree>
    <p:extLst>
      <p:ext uri="{BB962C8B-B14F-4D97-AF65-F5344CB8AC3E}">
        <p14:creationId xmlns:p14="http://schemas.microsoft.com/office/powerpoint/2010/main" val="290548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r>
              <a:rPr lang="en-US" sz="1700" b="0" dirty="0">
                <a:latin typeface="Calibri" panose="020F0502020204030204" pitchFamily="34" charset="0"/>
                <a:cs typeface="Calibri" panose="020F0502020204030204" pitchFamily="34" charset="0"/>
              </a:rPr>
              <a:t>In a Phase I study, among the 22 patients with CLL, 8 (36.4%) achieved at least a partial remission with lymphocytosis as best response.</a:t>
            </a:r>
          </a:p>
          <a:p>
            <a:r>
              <a:rPr lang="en-US" sz="1700" b="0" dirty="0">
                <a:latin typeface="Calibri" panose="020F0502020204030204" pitchFamily="34" charset="0"/>
                <a:cs typeface="Calibri" panose="020F0502020204030204" pitchFamily="34" charset="0"/>
              </a:rPr>
              <a:t>Among the 47 patients with CLL or NHL 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3.xml><?xml version="1.0" encoding="utf-8"?>
<ds:datastoreItem xmlns:ds="http://schemas.openxmlformats.org/officeDocument/2006/customXml" ds:itemID="{A577527F-3217-405A-9AE5-DA452DBA0E94}">
  <ds:schemaRefs>
    <ds:schemaRef ds:uri="http://www.w3.org/XML/1998/namespace"/>
    <ds:schemaRef ds:uri="http://purl.org/dc/elements/1.1/"/>
    <ds:schemaRef ds:uri="http://schemas.openxmlformats.org/package/2006/metadata/core-properties"/>
    <ds:schemaRef ds:uri="http://purl.org/dc/dcmitype/"/>
    <ds:schemaRef ds:uri="http://purl.org/dc/terms/"/>
    <ds:schemaRef ds:uri="http://schemas.microsoft.com/office/2006/documentManagement/types"/>
    <ds:schemaRef ds:uri="http://schemas.microsoft.com/office/infopath/2007/PartnerControls"/>
    <ds:schemaRef ds:uri="f06c4294-987e-46bd-a550-858175ea534c"/>
    <ds:schemaRef ds:uri="7d689f85-9540-4145-9f5c-6f24686bb20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38110</TotalTime>
  <Words>4796</Words>
  <Application>Microsoft Macintosh PowerPoint</Application>
  <PresentationFormat>Widescreen</PresentationFormat>
  <Paragraphs>514</Paragraphs>
  <Slides>82</Slides>
  <Notes>22</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82</vt:i4>
      </vt:variant>
    </vt:vector>
  </HeadingPairs>
  <TitlesOfParts>
    <vt:vector size="96" baseType="lpstr">
      <vt:lpstr>Arial</vt:lpstr>
      <vt:lpstr>Arial Narrow</vt:lpstr>
      <vt:lpstr>Calibri</vt:lpstr>
      <vt:lpstr>Georgia</vt:lpstr>
      <vt:lpstr>Symbol</vt:lpstr>
      <vt:lpstr>Times New Roman</vt:lpstr>
      <vt:lpstr>Wingdings</vt:lpstr>
      <vt:lpstr>3_Default Design</vt:lpstr>
      <vt:lpstr>6_Default Design</vt:lpstr>
      <vt:lpstr>4_Default Design</vt:lpstr>
      <vt:lpstr>Office Theme</vt:lpstr>
      <vt:lpstr>7_Default Design</vt:lpstr>
      <vt:lpstr>2016 RESEARCH Widescreen Template</vt:lpstr>
      <vt:lpstr>8_Default Design</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Management of Double-Refractory CLL</vt:lpstr>
      <vt:lpstr>75-year-old patient with relapsed CLL, no del(17p) or TP53 mutation: Covalent BTKi 6 years  PD  venetoclax/anti-CD20 antibody 2 years   3 years observation  PD</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1 year observation  PD</vt:lpstr>
      <vt:lpstr>75-year-old patient with relapsed CLL, no del(17p) or TP53 mutation: Venetoclax/anti-CD20 antibody 1 year  2 years observation  PD  covalent BTKi 4 years  PD</vt:lpstr>
      <vt:lpstr>75-year-old patient with relapsed CLL, no del(17p) or TP53 mutation: Venetoclax/anti-CD20 antibody 1 year  4 years observation  PD  covalent BTKi 4 years  PD</vt:lpstr>
      <vt:lpstr>75-year-old patient with relapsed CLL, no del(17p) or TP53 mutation: Covalent BTKi 2 years  responds but stops due to subdural hematoma  3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BRUIN CLL-321: A Phase III Trial of Pirtobrutinib Monotherapy for Relapsed/Refractory CLL</vt:lpstr>
      <vt:lpstr>BRUIN CLL-321: IRC-Assessed Progression-Free Survival (PFS)</vt:lpstr>
      <vt:lpstr>BRUIN CLL-321: Time to Next Treatment</vt:lpstr>
      <vt:lpstr>BRUIN CLL-321: Overall Survival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Bexobrutideg (NX-5948): A Novel BTK Degrader Phase Ia/b Trial Design</vt:lpstr>
      <vt:lpstr>Bexobrutideg (NX-5948): Overall Safety Summary</vt:lpstr>
      <vt:lpstr>Bexobrutideg (NX-5948): Treatment-Emergent Adverse Events</vt:lpstr>
      <vt:lpstr>Bexobrutideg (NX-5948): Objective Response Rate and Median Duration of Response</vt:lpstr>
      <vt:lpstr>Nemtabrutinib: A Novel Reversible BTK Inhibitor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Yadi Zheng</cp:lastModifiedBy>
  <cp:revision>2065</cp:revision>
  <cp:lastPrinted>2020-12-08T02:40:56Z</cp:lastPrinted>
  <dcterms:created xsi:type="dcterms:W3CDTF">2020-11-13T19:02:13Z</dcterms:created>
  <dcterms:modified xsi:type="dcterms:W3CDTF">2026-02-10T21:18:26Z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