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4"/>
    <p:sldMasterId id="2147485271" r:id="rId5"/>
    <p:sldMasterId id="2147485290" r:id="rId6"/>
    <p:sldMasterId id="2147485350" r:id="rId7"/>
    <p:sldMasterId id="2147485364" r:id="rId8"/>
    <p:sldMasterId id="2147485404" r:id="rId9"/>
  </p:sldMasterIdLst>
  <p:notesMasterIdLst>
    <p:notesMasterId r:id="rId93"/>
  </p:notesMasterIdLst>
  <p:handoutMasterIdLst>
    <p:handoutMasterId r:id="rId94"/>
  </p:handoutMasterIdLst>
  <p:sldIdLst>
    <p:sldId id="284" r:id="rId10"/>
    <p:sldId id="286" r:id="rId11"/>
    <p:sldId id="256" r:id="rId12"/>
    <p:sldId id="276" r:id="rId13"/>
    <p:sldId id="277" r:id="rId14"/>
    <p:sldId id="2147483611" r:id="rId15"/>
    <p:sldId id="2147483522" r:id="rId16"/>
    <p:sldId id="2147483609" r:id="rId17"/>
    <p:sldId id="326" r:id="rId18"/>
    <p:sldId id="2147483597" r:id="rId19"/>
    <p:sldId id="2147483483" r:id="rId20"/>
    <p:sldId id="2147480817" r:id="rId21"/>
    <p:sldId id="285" r:id="rId22"/>
    <p:sldId id="2147483598" r:id="rId23"/>
    <p:sldId id="2135715284" r:id="rId24"/>
    <p:sldId id="2147483538" r:id="rId25"/>
    <p:sldId id="2147483555" r:id="rId26"/>
    <p:sldId id="2147483537" r:id="rId27"/>
    <p:sldId id="2147483603" r:id="rId28"/>
    <p:sldId id="2147483610" r:id="rId29"/>
    <p:sldId id="2147473783" r:id="rId30"/>
    <p:sldId id="2147480790" r:id="rId31"/>
    <p:sldId id="2147480257" r:id="rId32"/>
    <p:sldId id="2147480802" r:id="rId33"/>
    <p:sldId id="2147480803" r:id="rId34"/>
    <p:sldId id="2147480055" r:id="rId35"/>
    <p:sldId id="2147480804" r:id="rId36"/>
    <p:sldId id="2147480762" r:id="rId37"/>
    <p:sldId id="2147480805" r:id="rId38"/>
    <p:sldId id="2147480806" r:id="rId39"/>
    <p:sldId id="2147480807" r:id="rId40"/>
    <p:sldId id="2147480808" r:id="rId41"/>
    <p:sldId id="2147480770" r:id="rId42"/>
    <p:sldId id="2147480771" r:id="rId43"/>
    <p:sldId id="2147480763" r:id="rId44"/>
    <p:sldId id="2147483647" r:id="rId45"/>
    <p:sldId id="260" r:id="rId46"/>
    <p:sldId id="258" r:id="rId47"/>
    <p:sldId id="261" r:id="rId48"/>
    <p:sldId id="272" r:id="rId49"/>
    <p:sldId id="257" r:id="rId50"/>
    <p:sldId id="262" r:id="rId51"/>
    <p:sldId id="273" r:id="rId52"/>
    <p:sldId id="275" r:id="rId53"/>
    <p:sldId id="274" r:id="rId54"/>
    <p:sldId id="279" r:id="rId55"/>
    <p:sldId id="278" r:id="rId56"/>
    <p:sldId id="280" r:id="rId57"/>
    <p:sldId id="281" r:id="rId58"/>
    <p:sldId id="2147483601" r:id="rId59"/>
    <p:sldId id="2147483546" r:id="rId60"/>
    <p:sldId id="2147483542" r:id="rId61"/>
    <p:sldId id="2147483602" r:id="rId62"/>
    <p:sldId id="2147483612" r:id="rId63"/>
    <p:sldId id="2147480809" r:id="rId64"/>
    <p:sldId id="2147480277" r:id="rId65"/>
    <p:sldId id="2147480765" r:id="rId66"/>
    <p:sldId id="2147480275" r:id="rId67"/>
    <p:sldId id="259" r:id="rId68"/>
    <p:sldId id="2147480811" r:id="rId69"/>
    <p:sldId id="2147480812" r:id="rId70"/>
    <p:sldId id="2147483599" r:id="rId71"/>
    <p:sldId id="2147483554" r:id="rId72"/>
    <p:sldId id="267" r:id="rId73"/>
    <p:sldId id="2147483600" r:id="rId74"/>
    <p:sldId id="2147483613" r:id="rId75"/>
    <p:sldId id="2147480788" r:id="rId76"/>
    <p:sldId id="2147480797" r:id="rId77"/>
    <p:sldId id="2147480354" r:id="rId78"/>
    <p:sldId id="2147480798" r:id="rId79"/>
    <p:sldId id="2147480800" r:id="rId80"/>
    <p:sldId id="2147483606" r:id="rId81"/>
    <p:sldId id="2147483501" r:id="rId82"/>
    <p:sldId id="2147480767" r:id="rId83"/>
    <p:sldId id="266" r:id="rId84"/>
    <p:sldId id="269" r:id="rId85"/>
    <p:sldId id="264" r:id="rId86"/>
    <p:sldId id="282" r:id="rId87"/>
    <p:sldId id="263" r:id="rId88"/>
    <p:sldId id="270" r:id="rId89"/>
    <p:sldId id="271" r:id="rId90"/>
    <p:sldId id="268" r:id="rId91"/>
    <p:sldId id="283" r:id="rId92"/>
  </p:sldIdLst>
  <p:sldSz cx="12192000" cy="6858000"/>
  <p:notesSz cx="7772400" cy="10058400"/>
  <p:custDataLst>
    <p:tags r:id="rId95"/>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2" pos="3719" userDrawn="1">
          <p15:clr>
            <a:srgbClr val="A4A3A4"/>
          </p15:clr>
        </p15:guide>
        <p15:guide id="4" pos="6208" userDrawn="1">
          <p15:clr>
            <a:srgbClr val="A4A3A4"/>
          </p15:clr>
        </p15:guide>
        <p15:guide id="5"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4472C4"/>
    <a:srgbClr val="ED7D31"/>
    <a:srgbClr val="0432FF"/>
    <a:srgbClr val="9AC2CC"/>
    <a:srgbClr val="EEEEEE"/>
    <a:srgbClr val="B32117"/>
    <a:srgbClr val="2C73A4"/>
    <a:srgbClr val="BC1716"/>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06" autoAdjust="0"/>
    <p:restoredTop sz="94726" autoAdjust="0"/>
  </p:normalViewPr>
  <p:slideViewPr>
    <p:cSldViewPr snapToGrid="0">
      <p:cViewPr varScale="1">
        <p:scale>
          <a:sx n="116" d="100"/>
          <a:sy n="116" d="100"/>
        </p:scale>
        <p:origin x="1224" y="176"/>
      </p:cViewPr>
      <p:guideLst>
        <p:guide pos="3719"/>
        <p:guide pos="6208"/>
        <p:guide orient="horz" pos="2160"/>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72" d="100"/>
        <a:sy n="172" d="100"/>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tags" Target="tags/tag1.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notesMaster" Target="notesMasters/notesMaster1.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4/8/26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C789C-36D5-00B6-95B8-68049420D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13ECE-4F91-8429-45C2-DADA2FECD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F820E-29B3-3813-3199-DEB105109D2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4534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2B566-A52C-F043-967F-3B011F4F2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562488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0575E-FA62-41B4-C37D-1173F3826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7088F-7D09-EC53-CD6A-6E8FE09BC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FD61A-2766-F815-82CA-49E7675976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0879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108B7-826E-1F62-AB3B-3413FE5C0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DCE31-9431-F849-87ED-819243700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413EB-9747-6C1B-4C7A-04ED9EF9F3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6824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8C6A62D3-769D-F349-A3F8-B6F214D63D0D}"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rPr>
              <a:pPr marL="0" marR="0" lvl="0" indent="0" algn="l" defTabSz="455613" rtl="0" eaLnBrk="1" fontAlgn="base" latinLnBrk="0" hangingPunct="1">
                <a:lnSpc>
                  <a:spcPct val="100000"/>
                </a:lnSpc>
                <a:spcBef>
                  <a:spcPct val="0"/>
                </a:spcBef>
                <a:spcAft>
                  <a:spcPct val="0"/>
                </a:spcAft>
                <a:buClrTx/>
                <a:buSzTx/>
                <a:buFontTx/>
                <a:buNone/>
                <a:tabLst/>
                <a:defRPr/>
              </a:pPr>
              <a:t>56</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884033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C99AE-B679-7386-E1EC-4AAD3389D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36CF4-4C51-7024-C933-13426620D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75D17-E8BE-8A48-91EF-85CF63D0E2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6533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F2F59-AF59-1574-D25E-2DFF964BC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A2B23-4BA8-0F4A-D1F6-869BC4682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3C238-20C7-93ED-C04B-959BDE68D9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1934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81EA0-A89F-1E32-3FC8-DF2C65761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A0907-C673-C18F-A270-759CF8560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D657F-83BC-42A3-0D61-7F51C930AE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8226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0015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068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823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3F2A0-0BB3-49F5-3919-1BF4B7584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2D310-B794-D313-E2FB-D8E791747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4C8D9-4B79-4A7E-598B-5916A5706D7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4893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202A9-701D-0494-9E48-22D330DB4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17169-7160-6344-2E9A-69271A9C7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BAC1A-C150-69AC-CAB0-0F728DBA4E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849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D9C77-428E-6AC2-7462-4D3D3E3B5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13285-647F-F58D-4D67-3CEDBF4D0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5E66E-DFD6-75C1-7D87-BDB989F60A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004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2C967-E6A5-2DE4-B2A5-472DC40CD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D8A90-69D6-CF1D-3612-39C035B02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C50CF-E69D-F574-6A2B-83A79B8240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043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1.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15.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4/8/26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244536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210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45012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248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926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3906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075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64763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46523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658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367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855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342840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27628562"/>
      </p:ext>
    </p:extLst>
  </p:cSld>
  <p:clrMapOvr>
    <a:masterClrMapping/>
  </p:clrMapOvr>
  <p:transition spd="slow"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1885868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78089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84549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019359"/>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365719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27664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47671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283827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207866"/>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16526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063342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CBB48394-5757-F238-48FE-A2CEC5D0AB95}"/>
              </a:ext>
            </a:extLst>
          </p:cNvPr>
          <p:cNvSpPr>
            <a:spLocks noGrp="1"/>
          </p:cNvSpPr>
          <p:nvPr>
            <p:ph idx="59" hasCustomPrompt="1"/>
          </p:nvPr>
        </p:nvSpPr>
        <p:spPr>
          <a:xfrm>
            <a:off x="5879976"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C9BB8FE5-2F45-1106-63D7-015ABBA4B421}"/>
              </a:ext>
            </a:extLst>
          </p:cNvPr>
          <p:cNvSpPr>
            <a:spLocks noGrp="1"/>
          </p:cNvSpPr>
          <p:nvPr>
            <p:ph idx="60" hasCustomPrompt="1"/>
          </p:nvPr>
        </p:nvSpPr>
        <p:spPr>
          <a:xfrm>
            <a:off x="5879976"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C513137-4EB3-E79C-A095-4F9039AAF718}"/>
              </a:ext>
            </a:extLst>
          </p:cNvPr>
          <p:cNvSpPr>
            <a:spLocks noGrp="1"/>
          </p:cNvSpPr>
          <p:nvPr>
            <p:ph idx="61" hasCustomPrompt="1"/>
          </p:nvPr>
        </p:nvSpPr>
        <p:spPr>
          <a:xfrm>
            <a:off x="5879976"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65E615BB-1A31-6BD9-EDB9-BF0554B5E874}"/>
              </a:ext>
            </a:extLst>
          </p:cNvPr>
          <p:cNvSpPr>
            <a:spLocks noGrp="1"/>
          </p:cNvSpPr>
          <p:nvPr>
            <p:ph idx="62" hasCustomPrompt="1"/>
          </p:nvPr>
        </p:nvSpPr>
        <p:spPr>
          <a:xfrm>
            <a:off x="5879976"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1AE6F2B4-FFB3-C81C-4B70-9DA3A484BCBF}"/>
              </a:ext>
            </a:extLst>
          </p:cNvPr>
          <p:cNvSpPr>
            <a:spLocks noGrp="1"/>
          </p:cNvSpPr>
          <p:nvPr>
            <p:ph idx="63" hasCustomPrompt="1"/>
          </p:nvPr>
        </p:nvSpPr>
        <p:spPr>
          <a:xfrm>
            <a:off x="5879976"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8AA8C7F4-B3ED-68C2-0667-F3EEDCDC259B}"/>
              </a:ext>
            </a:extLst>
          </p:cNvPr>
          <p:cNvSpPr>
            <a:spLocks noGrp="1"/>
          </p:cNvSpPr>
          <p:nvPr>
            <p:ph idx="64" hasCustomPrompt="1"/>
          </p:nvPr>
        </p:nvSpPr>
        <p:spPr>
          <a:xfrm>
            <a:off x="5879976"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019D9195-D18B-DA19-C765-3126E625C158}"/>
              </a:ext>
            </a:extLst>
          </p:cNvPr>
          <p:cNvSpPr>
            <a:spLocks noGrp="1"/>
          </p:cNvSpPr>
          <p:nvPr>
            <p:ph idx="72" hasCustomPrompt="1"/>
          </p:nvPr>
        </p:nvSpPr>
        <p:spPr>
          <a:xfrm>
            <a:off x="5879976"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DC4ECDB4-D140-0C64-C863-11CCCEC2359A}"/>
              </a:ext>
            </a:extLst>
          </p:cNvPr>
          <p:cNvSpPr>
            <a:spLocks noGrp="1"/>
          </p:cNvSpPr>
          <p:nvPr>
            <p:ph idx="73" hasCustomPrompt="1"/>
          </p:nvPr>
        </p:nvSpPr>
        <p:spPr>
          <a:xfrm>
            <a:off x="8753804"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2804032-F1D1-21E1-C3BC-2A4F0604D313}"/>
              </a:ext>
            </a:extLst>
          </p:cNvPr>
          <p:cNvSpPr>
            <a:spLocks noGrp="1"/>
          </p:cNvSpPr>
          <p:nvPr>
            <p:ph idx="74" hasCustomPrompt="1"/>
          </p:nvPr>
        </p:nvSpPr>
        <p:spPr>
          <a:xfrm>
            <a:off x="8753804"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F1459BE1-DEEB-9DEC-54E6-9680377181D3}"/>
              </a:ext>
            </a:extLst>
          </p:cNvPr>
          <p:cNvSpPr>
            <a:spLocks noGrp="1"/>
          </p:cNvSpPr>
          <p:nvPr>
            <p:ph idx="75" hasCustomPrompt="1"/>
          </p:nvPr>
        </p:nvSpPr>
        <p:spPr>
          <a:xfrm>
            <a:off x="8753804"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10C30996-5C29-CCE8-0E20-FB9955ABFEAE}"/>
              </a:ext>
            </a:extLst>
          </p:cNvPr>
          <p:cNvSpPr>
            <a:spLocks noGrp="1"/>
          </p:cNvSpPr>
          <p:nvPr>
            <p:ph idx="76" hasCustomPrompt="1"/>
          </p:nvPr>
        </p:nvSpPr>
        <p:spPr>
          <a:xfrm>
            <a:off x="8753804"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2AAEF5D4-D174-C106-58BF-D09FE78CCF6D}"/>
              </a:ext>
            </a:extLst>
          </p:cNvPr>
          <p:cNvSpPr>
            <a:spLocks noGrp="1"/>
          </p:cNvSpPr>
          <p:nvPr>
            <p:ph idx="77" hasCustomPrompt="1"/>
          </p:nvPr>
        </p:nvSpPr>
        <p:spPr>
          <a:xfrm>
            <a:off x="8753804"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0D796E9A-5142-5411-2493-572DBCE3F16E}"/>
              </a:ext>
            </a:extLst>
          </p:cNvPr>
          <p:cNvSpPr>
            <a:spLocks noGrp="1"/>
          </p:cNvSpPr>
          <p:nvPr>
            <p:ph idx="78" hasCustomPrompt="1"/>
          </p:nvPr>
        </p:nvSpPr>
        <p:spPr>
          <a:xfrm>
            <a:off x="8753804"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C6AD2F57-9F2A-9A01-0787-881B560A142A}"/>
              </a:ext>
            </a:extLst>
          </p:cNvPr>
          <p:cNvSpPr>
            <a:spLocks noGrp="1"/>
          </p:cNvSpPr>
          <p:nvPr>
            <p:ph idx="79" hasCustomPrompt="1"/>
          </p:nvPr>
        </p:nvSpPr>
        <p:spPr>
          <a:xfrm>
            <a:off x="8753804"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408422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F36E21C3-A9B1-7974-87EE-A3A6678141F9}"/>
              </a:ext>
            </a:extLst>
          </p:cNvPr>
          <p:cNvSpPr>
            <a:spLocks noGrp="1"/>
          </p:cNvSpPr>
          <p:nvPr>
            <p:ph idx="72" hasCustomPrompt="1"/>
          </p:nvPr>
        </p:nvSpPr>
        <p:spPr>
          <a:xfrm>
            <a:off x="5114925"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27C672C3-14A5-17FE-A3D7-A84921B60EC7}"/>
              </a:ext>
            </a:extLst>
          </p:cNvPr>
          <p:cNvSpPr>
            <a:spLocks noGrp="1"/>
          </p:cNvSpPr>
          <p:nvPr>
            <p:ph idx="73" hasCustomPrompt="1"/>
          </p:nvPr>
        </p:nvSpPr>
        <p:spPr>
          <a:xfrm>
            <a:off x="5114925"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10E0C078-FEF4-8EBE-E961-3FFE30C879CA}"/>
              </a:ext>
            </a:extLst>
          </p:cNvPr>
          <p:cNvSpPr>
            <a:spLocks noGrp="1"/>
          </p:cNvSpPr>
          <p:nvPr>
            <p:ph idx="74" hasCustomPrompt="1"/>
          </p:nvPr>
        </p:nvSpPr>
        <p:spPr>
          <a:xfrm>
            <a:off x="5114925"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E53B383-1E77-9173-8802-FC43540E2046}"/>
              </a:ext>
            </a:extLst>
          </p:cNvPr>
          <p:cNvSpPr>
            <a:spLocks noGrp="1"/>
          </p:cNvSpPr>
          <p:nvPr>
            <p:ph idx="75" hasCustomPrompt="1"/>
          </p:nvPr>
        </p:nvSpPr>
        <p:spPr>
          <a:xfrm>
            <a:off x="5114925"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F179962-D390-6564-5187-80F01104D911}"/>
              </a:ext>
            </a:extLst>
          </p:cNvPr>
          <p:cNvSpPr>
            <a:spLocks noGrp="1"/>
          </p:cNvSpPr>
          <p:nvPr>
            <p:ph idx="76" hasCustomPrompt="1"/>
          </p:nvPr>
        </p:nvSpPr>
        <p:spPr>
          <a:xfrm>
            <a:off x="5114925"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BE0B25C8-0CDC-86B6-01EF-48915404BA99}"/>
              </a:ext>
            </a:extLst>
          </p:cNvPr>
          <p:cNvSpPr>
            <a:spLocks noGrp="1"/>
          </p:cNvSpPr>
          <p:nvPr>
            <p:ph idx="77" hasCustomPrompt="1"/>
          </p:nvPr>
        </p:nvSpPr>
        <p:spPr>
          <a:xfrm>
            <a:off x="5114925"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8124326E-3ED6-CECE-84AA-F46291F09C5E}"/>
              </a:ext>
            </a:extLst>
          </p:cNvPr>
          <p:cNvSpPr>
            <a:spLocks noGrp="1"/>
          </p:cNvSpPr>
          <p:nvPr>
            <p:ph idx="78" hasCustomPrompt="1"/>
          </p:nvPr>
        </p:nvSpPr>
        <p:spPr>
          <a:xfrm>
            <a:off x="5114925"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D7549D4C-1469-FBE4-2E53-0D935C29EDD6}"/>
              </a:ext>
            </a:extLst>
          </p:cNvPr>
          <p:cNvSpPr>
            <a:spLocks noGrp="1"/>
          </p:cNvSpPr>
          <p:nvPr>
            <p:ph idx="79" hasCustomPrompt="1"/>
          </p:nvPr>
        </p:nvSpPr>
        <p:spPr>
          <a:xfrm>
            <a:off x="7300912"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6433DF3B-7AD5-EB5C-E1C8-AB68D1170533}"/>
              </a:ext>
            </a:extLst>
          </p:cNvPr>
          <p:cNvSpPr>
            <a:spLocks noGrp="1"/>
          </p:cNvSpPr>
          <p:nvPr>
            <p:ph idx="80" hasCustomPrompt="1"/>
          </p:nvPr>
        </p:nvSpPr>
        <p:spPr>
          <a:xfrm>
            <a:off x="7300912"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DD082379-4C87-669F-3057-86156335C95E}"/>
              </a:ext>
            </a:extLst>
          </p:cNvPr>
          <p:cNvSpPr>
            <a:spLocks noGrp="1"/>
          </p:cNvSpPr>
          <p:nvPr>
            <p:ph idx="81" hasCustomPrompt="1"/>
          </p:nvPr>
        </p:nvSpPr>
        <p:spPr>
          <a:xfrm>
            <a:off x="7300912"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5A30A804-65A6-98AE-B9EE-E4B9388E7F99}"/>
              </a:ext>
            </a:extLst>
          </p:cNvPr>
          <p:cNvSpPr>
            <a:spLocks noGrp="1"/>
          </p:cNvSpPr>
          <p:nvPr>
            <p:ph idx="82" hasCustomPrompt="1"/>
          </p:nvPr>
        </p:nvSpPr>
        <p:spPr>
          <a:xfrm>
            <a:off x="7300912"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7FE4A33F-83E0-A1C4-D7BC-5E6550024BF9}"/>
              </a:ext>
            </a:extLst>
          </p:cNvPr>
          <p:cNvSpPr>
            <a:spLocks noGrp="1"/>
          </p:cNvSpPr>
          <p:nvPr>
            <p:ph idx="83" hasCustomPrompt="1"/>
          </p:nvPr>
        </p:nvSpPr>
        <p:spPr>
          <a:xfrm>
            <a:off x="7300912"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90CECA52-D026-1227-5980-81738EE14847}"/>
              </a:ext>
            </a:extLst>
          </p:cNvPr>
          <p:cNvSpPr>
            <a:spLocks noGrp="1"/>
          </p:cNvSpPr>
          <p:nvPr>
            <p:ph idx="84" hasCustomPrompt="1"/>
          </p:nvPr>
        </p:nvSpPr>
        <p:spPr>
          <a:xfrm>
            <a:off x="7300912"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E1C822C1-2FCB-3421-AC56-8562810B018C}"/>
              </a:ext>
            </a:extLst>
          </p:cNvPr>
          <p:cNvSpPr>
            <a:spLocks noGrp="1"/>
          </p:cNvSpPr>
          <p:nvPr>
            <p:ph idx="85" hasCustomPrompt="1"/>
          </p:nvPr>
        </p:nvSpPr>
        <p:spPr>
          <a:xfrm>
            <a:off x="7300912"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4085773F-B3F8-805B-B877-91FC419DB97E}"/>
              </a:ext>
            </a:extLst>
          </p:cNvPr>
          <p:cNvSpPr>
            <a:spLocks noGrp="1"/>
          </p:cNvSpPr>
          <p:nvPr>
            <p:ph idx="86" hasCustomPrompt="1"/>
          </p:nvPr>
        </p:nvSpPr>
        <p:spPr>
          <a:xfrm>
            <a:off x="9458324"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C8827453-818D-018C-7B7F-493FFFBFAFD5}"/>
              </a:ext>
            </a:extLst>
          </p:cNvPr>
          <p:cNvSpPr>
            <a:spLocks noGrp="1"/>
          </p:cNvSpPr>
          <p:nvPr>
            <p:ph idx="87" hasCustomPrompt="1"/>
          </p:nvPr>
        </p:nvSpPr>
        <p:spPr>
          <a:xfrm>
            <a:off x="9458324"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CBF0020-A7E1-C28E-4430-18D0024F5823}"/>
              </a:ext>
            </a:extLst>
          </p:cNvPr>
          <p:cNvSpPr>
            <a:spLocks noGrp="1"/>
          </p:cNvSpPr>
          <p:nvPr>
            <p:ph idx="88" hasCustomPrompt="1"/>
          </p:nvPr>
        </p:nvSpPr>
        <p:spPr>
          <a:xfrm>
            <a:off x="9458324"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C66A003D-3E6A-2BFD-D326-781E21F61D31}"/>
              </a:ext>
            </a:extLst>
          </p:cNvPr>
          <p:cNvSpPr>
            <a:spLocks noGrp="1"/>
          </p:cNvSpPr>
          <p:nvPr>
            <p:ph idx="89" hasCustomPrompt="1"/>
          </p:nvPr>
        </p:nvSpPr>
        <p:spPr>
          <a:xfrm>
            <a:off x="9458324"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6F399E63-661E-9561-3FAD-25D809ACEBEA}"/>
              </a:ext>
            </a:extLst>
          </p:cNvPr>
          <p:cNvSpPr>
            <a:spLocks noGrp="1"/>
          </p:cNvSpPr>
          <p:nvPr>
            <p:ph idx="90" hasCustomPrompt="1"/>
          </p:nvPr>
        </p:nvSpPr>
        <p:spPr>
          <a:xfrm>
            <a:off x="9458324"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3EAC63F0-FE43-A4C3-3383-FFC1257EE35B}"/>
              </a:ext>
            </a:extLst>
          </p:cNvPr>
          <p:cNvSpPr>
            <a:spLocks noGrp="1"/>
          </p:cNvSpPr>
          <p:nvPr>
            <p:ph idx="91" hasCustomPrompt="1"/>
          </p:nvPr>
        </p:nvSpPr>
        <p:spPr>
          <a:xfrm>
            <a:off x="9458324"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BC436622-977A-E593-7276-3C0B9ACC7329}"/>
              </a:ext>
            </a:extLst>
          </p:cNvPr>
          <p:cNvSpPr>
            <a:spLocks noGrp="1"/>
          </p:cNvSpPr>
          <p:nvPr>
            <p:ph idx="92" hasCustomPrompt="1"/>
          </p:nvPr>
        </p:nvSpPr>
        <p:spPr>
          <a:xfrm>
            <a:off x="9458324"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952647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2FAAE8-E30A-4643-9A28-09CAC98D4F3E}"/>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1AED4819-27EF-07C6-1A3B-6242C4BB6457}"/>
              </a:ext>
            </a:extLst>
          </p:cNvPr>
          <p:cNvSpPr>
            <a:spLocks noGrp="1"/>
          </p:cNvSpPr>
          <p:nvPr>
            <p:ph idx="46" hasCustomPrompt="1"/>
          </p:nvPr>
        </p:nvSpPr>
        <p:spPr>
          <a:xfrm>
            <a:off x="2971800"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1CCCE488-E586-B837-5961-90DC22F1981F}"/>
              </a:ext>
            </a:extLst>
          </p:cNvPr>
          <p:cNvSpPr>
            <a:spLocks noGrp="1"/>
          </p:cNvSpPr>
          <p:nvPr>
            <p:ph idx="47" hasCustomPrompt="1"/>
          </p:nvPr>
        </p:nvSpPr>
        <p:spPr>
          <a:xfrm>
            <a:off x="2971800"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96D5DDDB-A919-A0C0-384C-9EDC93B12190}"/>
              </a:ext>
            </a:extLst>
          </p:cNvPr>
          <p:cNvSpPr>
            <a:spLocks noGrp="1"/>
          </p:cNvSpPr>
          <p:nvPr>
            <p:ph idx="48" hasCustomPrompt="1"/>
          </p:nvPr>
        </p:nvSpPr>
        <p:spPr>
          <a:xfrm>
            <a:off x="2971800"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6769633E-E2E3-5F7A-FFB6-864ED1DD386A}"/>
              </a:ext>
            </a:extLst>
          </p:cNvPr>
          <p:cNvSpPr>
            <a:spLocks noGrp="1"/>
          </p:cNvSpPr>
          <p:nvPr>
            <p:ph idx="49" hasCustomPrompt="1"/>
          </p:nvPr>
        </p:nvSpPr>
        <p:spPr>
          <a:xfrm>
            <a:off x="2971800"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A11F469D-5AAF-E013-2E9C-53C36B8A3AEA}"/>
              </a:ext>
            </a:extLst>
          </p:cNvPr>
          <p:cNvSpPr>
            <a:spLocks noGrp="1"/>
          </p:cNvSpPr>
          <p:nvPr>
            <p:ph idx="50" hasCustomPrompt="1"/>
          </p:nvPr>
        </p:nvSpPr>
        <p:spPr>
          <a:xfrm>
            <a:off x="2971800"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16525615-3388-ECC5-4703-E7284EA138B1}"/>
              </a:ext>
            </a:extLst>
          </p:cNvPr>
          <p:cNvSpPr>
            <a:spLocks noGrp="1"/>
          </p:cNvSpPr>
          <p:nvPr>
            <p:ph idx="58" hasCustomPrompt="1"/>
          </p:nvPr>
        </p:nvSpPr>
        <p:spPr>
          <a:xfrm>
            <a:off x="2971800"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A038EDB6-B1D4-C4C7-16E0-1676D5C5DC86}"/>
              </a:ext>
            </a:extLst>
          </p:cNvPr>
          <p:cNvSpPr>
            <a:spLocks noGrp="1"/>
          </p:cNvSpPr>
          <p:nvPr>
            <p:ph idx="71" hasCustomPrompt="1"/>
          </p:nvPr>
        </p:nvSpPr>
        <p:spPr>
          <a:xfrm>
            <a:off x="2971800"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C751E6E5-CA12-B2D0-58C7-469054046F5A}"/>
              </a:ext>
            </a:extLst>
          </p:cNvPr>
          <p:cNvSpPr>
            <a:spLocks noGrp="1"/>
          </p:cNvSpPr>
          <p:nvPr>
            <p:ph idx="72" hasCustomPrompt="1"/>
          </p:nvPr>
        </p:nvSpPr>
        <p:spPr>
          <a:xfrm>
            <a:off x="4694582"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33078E51-15F2-A767-6840-95B872FC95A2}"/>
              </a:ext>
            </a:extLst>
          </p:cNvPr>
          <p:cNvSpPr>
            <a:spLocks noGrp="1"/>
          </p:cNvSpPr>
          <p:nvPr>
            <p:ph idx="73" hasCustomPrompt="1"/>
          </p:nvPr>
        </p:nvSpPr>
        <p:spPr>
          <a:xfrm>
            <a:off x="4694582"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D33CBDF5-EF36-7B89-DABE-D0DDA3E38082}"/>
              </a:ext>
            </a:extLst>
          </p:cNvPr>
          <p:cNvSpPr>
            <a:spLocks noGrp="1"/>
          </p:cNvSpPr>
          <p:nvPr>
            <p:ph idx="74" hasCustomPrompt="1"/>
          </p:nvPr>
        </p:nvSpPr>
        <p:spPr>
          <a:xfrm>
            <a:off x="4694582"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58F5DDAA-6A1F-D435-A987-7E1268FAD89E}"/>
              </a:ext>
            </a:extLst>
          </p:cNvPr>
          <p:cNvSpPr>
            <a:spLocks noGrp="1"/>
          </p:cNvSpPr>
          <p:nvPr>
            <p:ph idx="75" hasCustomPrompt="1"/>
          </p:nvPr>
        </p:nvSpPr>
        <p:spPr>
          <a:xfrm>
            <a:off x="4694582"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F7928C2B-0580-134E-5CC6-21A1D769A411}"/>
              </a:ext>
            </a:extLst>
          </p:cNvPr>
          <p:cNvSpPr>
            <a:spLocks noGrp="1"/>
          </p:cNvSpPr>
          <p:nvPr>
            <p:ph idx="76" hasCustomPrompt="1"/>
          </p:nvPr>
        </p:nvSpPr>
        <p:spPr>
          <a:xfrm>
            <a:off x="4694582"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ED5A654B-15C5-5B41-56E6-264FEBAF259A}"/>
              </a:ext>
            </a:extLst>
          </p:cNvPr>
          <p:cNvSpPr>
            <a:spLocks noGrp="1"/>
          </p:cNvSpPr>
          <p:nvPr>
            <p:ph idx="77" hasCustomPrompt="1"/>
          </p:nvPr>
        </p:nvSpPr>
        <p:spPr>
          <a:xfrm>
            <a:off x="4694582"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2E9CA22E-55AD-C03E-9C55-8A839481076F}"/>
              </a:ext>
            </a:extLst>
          </p:cNvPr>
          <p:cNvSpPr>
            <a:spLocks noGrp="1"/>
          </p:cNvSpPr>
          <p:nvPr>
            <p:ph idx="78" hasCustomPrompt="1"/>
          </p:nvPr>
        </p:nvSpPr>
        <p:spPr>
          <a:xfrm>
            <a:off x="4694582"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2FB8A36F-7836-DC82-7217-71A541F36496}"/>
              </a:ext>
            </a:extLst>
          </p:cNvPr>
          <p:cNvSpPr>
            <a:spLocks noGrp="1"/>
          </p:cNvSpPr>
          <p:nvPr>
            <p:ph idx="79" hasCustomPrompt="1"/>
          </p:nvPr>
        </p:nvSpPr>
        <p:spPr>
          <a:xfrm>
            <a:off x="6430616"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02CAB6F1-7E4C-4CF0-12C9-85E5FB07CEA2}"/>
              </a:ext>
            </a:extLst>
          </p:cNvPr>
          <p:cNvSpPr>
            <a:spLocks noGrp="1"/>
          </p:cNvSpPr>
          <p:nvPr>
            <p:ph idx="80" hasCustomPrompt="1"/>
          </p:nvPr>
        </p:nvSpPr>
        <p:spPr>
          <a:xfrm>
            <a:off x="6430616"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27D9005F-6891-8E94-64C3-851AEE450D15}"/>
              </a:ext>
            </a:extLst>
          </p:cNvPr>
          <p:cNvSpPr>
            <a:spLocks noGrp="1"/>
          </p:cNvSpPr>
          <p:nvPr>
            <p:ph idx="81" hasCustomPrompt="1"/>
          </p:nvPr>
        </p:nvSpPr>
        <p:spPr>
          <a:xfrm>
            <a:off x="6430616"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0B93B575-B12F-E8CA-C148-0CD54C4C082B}"/>
              </a:ext>
            </a:extLst>
          </p:cNvPr>
          <p:cNvSpPr>
            <a:spLocks noGrp="1"/>
          </p:cNvSpPr>
          <p:nvPr>
            <p:ph idx="82" hasCustomPrompt="1"/>
          </p:nvPr>
        </p:nvSpPr>
        <p:spPr>
          <a:xfrm>
            <a:off x="6430616"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2CDCFAB4-DF46-6BC9-7286-41B7E72E9880}"/>
              </a:ext>
            </a:extLst>
          </p:cNvPr>
          <p:cNvSpPr>
            <a:spLocks noGrp="1"/>
          </p:cNvSpPr>
          <p:nvPr>
            <p:ph idx="83" hasCustomPrompt="1"/>
          </p:nvPr>
        </p:nvSpPr>
        <p:spPr>
          <a:xfrm>
            <a:off x="6430616"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9257D474-BA11-8586-8DCC-C219B4CD7F40}"/>
              </a:ext>
            </a:extLst>
          </p:cNvPr>
          <p:cNvSpPr>
            <a:spLocks noGrp="1"/>
          </p:cNvSpPr>
          <p:nvPr>
            <p:ph idx="84" hasCustomPrompt="1"/>
          </p:nvPr>
        </p:nvSpPr>
        <p:spPr>
          <a:xfrm>
            <a:off x="6430616"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35CD0373-BA1A-7276-7B52-972D2C43E87C}"/>
              </a:ext>
            </a:extLst>
          </p:cNvPr>
          <p:cNvSpPr>
            <a:spLocks noGrp="1"/>
          </p:cNvSpPr>
          <p:nvPr>
            <p:ph idx="85" hasCustomPrompt="1"/>
          </p:nvPr>
        </p:nvSpPr>
        <p:spPr>
          <a:xfrm>
            <a:off x="6430616"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634CB9F9-DFCE-567E-5599-D9865CCE5237}"/>
              </a:ext>
            </a:extLst>
          </p:cNvPr>
          <p:cNvSpPr>
            <a:spLocks noGrp="1"/>
          </p:cNvSpPr>
          <p:nvPr>
            <p:ph idx="86" hasCustomPrompt="1"/>
          </p:nvPr>
        </p:nvSpPr>
        <p:spPr>
          <a:xfrm>
            <a:off x="8166651"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A70753A5-DD59-7311-83CC-E39C3D30855E}"/>
              </a:ext>
            </a:extLst>
          </p:cNvPr>
          <p:cNvSpPr>
            <a:spLocks noGrp="1"/>
          </p:cNvSpPr>
          <p:nvPr>
            <p:ph idx="87" hasCustomPrompt="1"/>
          </p:nvPr>
        </p:nvSpPr>
        <p:spPr>
          <a:xfrm>
            <a:off x="8166651"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C86E83AA-3A0A-67A1-E343-A2665083D809}"/>
              </a:ext>
            </a:extLst>
          </p:cNvPr>
          <p:cNvSpPr>
            <a:spLocks noGrp="1"/>
          </p:cNvSpPr>
          <p:nvPr>
            <p:ph idx="88" hasCustomPrompt="1"/>
          </p:nvPr>
        </p:nvSpPr>
        <p:spPr>
          <a:xfrm>
            <a:off x="8166651"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AA8BF7EC-A98E-EAFD-0CE1-08495A00AAD6}"/>
              </a:ext>
            </a:extLst>
          </p:cNvPr>
          <p:cNvSpPr>
            <a:spLocks noGrp="1"/>
          </p:cNvSpPr>
          <p:nvPr>
            <p:ph idx="89" hasCustomPrompt="1"/>
          </p:nvPr>
        </p:nvSpPr>
        <p:spPr>
          <a:xfrm>
            <a:off x="8166651"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860AD20B-CE19-17CA-C047-12310CFC3968}"/>
              </a:ext>
            </a:extLst>
          </p:cNvPr>
          <p:cNvSpPr>
            <a:spLocks noGrp="1"/>
          </p:cNvSpPr>
          <p:nvPr>
            <p:ph idx="90" hasCustomPrompt="1"/>
          </p:nvPr>
        </p:nvSpPr>
        <p:spPr>
          <a:xfrm>
            <a:off x="8166651"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041CDD98-4EBD-3DB1-57AA-527FC72BB7BA}"/>
              </a:ext>
            </a:extLst>
          </p:cNvPr>
          <p:cNvSpPr>
            <a:spLocks noGrp="1"/>
          </p:cNvSpPr>
          <p:nvPr>
            <p:ph idx="91" hasCustomPrompt="1"/>
          </p:nvPr>
        </p:nvSpPr>
        <p:spPr>
          <a:xfrm>
            <a:off x="8166651"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0F2E6266-4AC9-C28A-53E1-9E207C595951}"/>
              </a:ext>
            </a:extLst>
          </p:cNvPr>
          <p:cNvSpPr>
            <a:spLocks noGrp="1"/>
          </p:cNvSpPr>
          <p:nvPr>
            <p:ph idx="92" hasCustomPrompt="1"/>
          </p:nvPr>
        </p:nvSpPr>
        <p:spPr>
          <a:xfrm>
            <a:off x="8166651"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3" name="Content Placeholder 2">
            <a:extLst>
              <a:ext uri="{FF2B5EF4-FFF2-40B4-BE49-F238E27FC236}">
                <a16:creationId xmlns:a16="http://schemas.microsoft.com/office/drawing/2014/main" id="{F3C34D7C-CC9C-2BDD-A94F-11E9CE3942D3}"/>
              </a:ext>
            </a:extLst>
          </p:cNvPr>
          <p:cNvSpPr>
            <a:spLocks noGrp="1"/>
          </p:cNvSpPr>
          <p:nvPr>
            <p:ph idx="93" hasCustomPrompt="1"/>
          </p:nvPr>
        </p:nvSpPr>
        <p:spPr>
          <a:xfrm>
            <a:off x="9889433"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B15AF04B-92D1-34D6-A754-E973666115B4}"/>
              </a:ext>
            </a:extLst>
          </p:cNvPr>
          <p:cNvSpPr>
            <a:spLocks noGrp="1"/>
          </p:cNvSpPr>
          <p:nvPr>
            <p:ph idx="94" hasCustomPrompt="1"/>
          </p:nvPr>
        </p:nvSpPr>
        <p:spPr>
          <a:xfrm>
            <a:off x="9889433"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5" name="Content Placeholder 2">
            <a:extLst>
              <a:ext uri="{FF2B5EF4-FFF2-40B4-BE49-F238E27FC236}">
                <a16:creationId xmlns:a16="http://schemas.microsoft.com/office/drawing/2014/main" id="{2DA64C80-5254-5EDE-AB64-9C35A078FB0D}"/>
              </a:ext>
            </a:extLst>
          </p:cNvPr>
          <p:cNvSpPr>
            <a:spLocks noGrp="1"/>
          </p:cNvSpPr>
          <p:nvPr>
            <p:ph idx="95" hasCustomPrompt="1"/>
          </p:nvPr>
        </p:nvSpPr>
        <p:spPr>
          <a:xfrm>
            <a:off x="9889433"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6" name="Content Placeholder 2">
            <a:extLst>
              <a:ext uri="{FF2B5EF4-FFF2-40B4-BE49-F238E27FC236}">
                <a16:creationId xmlns:a16="http://schemas.microsoft.com/office/drawing/2014/main" id="{21F9D0F4-0632-181C-9872-A558D74B2F87}"/>
              </a:ext>
            </a:extLst>
          </p:cNvPr>
          <p:cNvSpPr>
            <a:spLocks noGrp="1"/>
          </p:cNvSpPr>
          <p:nvPr>
            <p:ph idx="96" hasCustomPrompt="1"/>
          </p:nvPr>
        </p:nvSpPr>
        <p:spPr>
          <a:xfrm>
            <a:off x="9889433"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7" name="Content Placeholder 2">
            <a:extLst>
              <a:ext uri="{FF2B5EF4-FFF2-40B4-BE49-F238E27FC236}">
                <a16:creationId xmlns:a16="http://schemas.microsoft.com/office/drawing/2014/main" id="{C327AC43-6B21-DBCF-38C6-9F413BEEBC83}"/>
              </a:ext>
            </a:extLst>
          </p:cNvPr>
          <p:cNvSpPr>
            <a:spLocks noGrp="1"/>
          </p:cNvSpPr>
          <p:nvPr>
            <p:ph idx="97" hasCustomPrompt="1"/>
          </p:nvPr>
        </p:nvSpPr>
        <p:spPr>
          <a:xfrm>
            <a:off x="9889433"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8" name="Content Placeholder 2">
            <a:extLst>
              <a:ext uri="{FF2B5EF4-FFF2-40B4-BE49-F238E27FC236}">
                <a16:creationId xmlns:a16="http://schemas.microsoft.com/office/drawing/2014/main" id="{FFED6D79-35F5-564F-5EAE-E1FD56E08927}"/>
              </a:ext>
            </a:extLst>
          </p:cNvPr>
          <p:cNvSpPr>
            <a:spLocks noGrp="1"/>
          </p:cNvSpPr>
          <p:nvPr>
            <p:ph idx="98" hasCustomPrompt="1"/>
          </p:nvPr>
        </p:nvSpPr>
        <p:spPr>
          <a:xfrm>
            <a:off x="9889433"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59" name="Content Placeholder 2">
            <a:extLst>
              <a:ext uri="{FF2B5EF4-FFF2-40B4-BE49-F238E27FC236}">
                <a16:creationId xmlns:a16="http://schemas.microsoft.com/office/drawing/2014/main" id="{3E91C46F-4CAB-BEAD-1C53-92891ED0AAA2}"/>
              </a:ext>
            </a:extLst>
          </p:cNvPr>
          <p:cNvSpPr>
            <a:spLocks noGrp="1"/>
          </p:cNvSpPr>
          <p:nvPr>
            <p:ph idx="99" hasCustomPrompt="1"/>
          </p:nvPr>
        </p:nvSpPr>
        <p:spPr>
          <a:xfrm>
            <a:off x="9889433"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130409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66838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4/8/26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930265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4/8/26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0106512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4/8/26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24042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4/8/26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09072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4/8/26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532777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4/8/26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833090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4/8/26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29256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4/8/26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6225935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4/8/26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2114881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4/8/26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227578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4/8/26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5952418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4/8/26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3944209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4/8/26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65391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899094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893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35343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455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511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4925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316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71693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34355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4843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2432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7446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485426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214950063"/>
      </p:ext>
    </p:extLst>
  </p:cSld>
  <p:clrMapOvr>
    <a:masterClrMapping/>
  </p:clrMapOvr>
  <p:transition spd="slow" advClick="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58987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268595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14340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608816"/>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4007518"/>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377215"/>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689961"/>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308167"/>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88223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793B61D4-147B-38A3-20E8-E4433AF1EECE}"/>
              </a:ext>
            </a:extLst>
          </p:cNvPr>
          <p:cNvSpPr>
            <a:spLocks noGrp="1"/>
          </p:cNvSpPr>
          <p:nvPr>
            <p:ph idx="52" hasCustomPrompt="1"/>
          </p:nvPr>
        </p:nvSpPr>
        <p:spPr>
          <a:xfrm>
            <a:off x="2971800" y="121929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098874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4021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57415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517007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9844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34021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57415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517007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9844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79365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79365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5" name="Content Placeholder 2">
            <a:extLst>
              <a:ext uri="{FF2B5EF4-FFF2-40B4-BE49-F238E27FC236}">
                <a16:creationId xmlns:a16="http://schemas.microsoft.com/office/drawing/2014/main" id="{1CED705E-1F86-DFC8-E80F-1896529C3CDA}"/>
              </a:ext>
            </a:extLst>
          </p:cNvPr>
          <p:cNvSpPr>
            <a:spLocks noGrp="1"/>
          </p:cNvSpPr>
          <p:nvPr>
            <p:ph idx="73" hasCustomPrompt="1"/>
          </p:nvPr>
        </p:nvSpPr>
        <p:spPr>
          <a:xfrm>
            <a:off x="297180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0EAA456E-654C-7F6F-58FB-6E6AEB2C9455}"/>
              </a:ext>
            </a:extLst>
          </p:cNvPr>
          <p:cNvSpPr>
            <a:spLocks noGrp="1"/>
          </p:cNvSpPr>
          <p:nvPr>
            <p:ph idx="74" hasCustomPrompt="1"/>
          </p:nvPr>
        </p:nvSpPr>
        <p:spPr>
          <a:xfrm>
            <a:off x="729228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603405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88210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image" Target="../media/image3.jpe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3.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1.jpe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theme" Target="../theme/theme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5"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3609840891"/>
      </p:ext>
    </p:extLst>
  </p:cSld>
  <p:clrMap bg1="lt1" tx1="dk1" bg2="lt2" tx2="dk2" accent1="accent1" accent2="accent2" accent3="accent3" accent4="accent4" accent5="accent5" accent6="accent6" hlink="hlink" folHlink="folHlink"/>
  <p:sldLayoutIdLst>
    <p:sldLayoutId id="2147485291" r:id="rId1"/>
    <p:sldLayoutId id="2147485292" r:id="rId2"/>
    <p:sldLayoutId id="2147485293" r:id="rId3"/>
    <p:sldLayoutId id="2147485294" r:id="rId4"/>
    <p:sldLayoutId id="2147485295" r:id="rId5"/>
    <p:sldLayoutId id="2147485296" r:id="rId6"/>
    <p:sldLayoutId id="2147485297" r:id="rId7"/>
    <p:sldLayoutId id="2147485298" r:id="rId8"/>
    <p:sldLayoutId id="2147485299" r:id="rId9"/>
    <p:sldLayoutId id="2147485300" r:id="rId10"/>
    <p:sldLayoutId id="2147485301" r:id="rId11"/>
    <p:sldLayoutId id="2147485302" r:id="rId12"/>
    <p:sldLayoutId id="2147485303" r:id="rId13"/>
    <p:sldLayoutId id="2147485304" r:id="rId14"/>
    <p:sldLayoutId id="2147485305" r:id="rId15"/>
    <p:sldLayoutId id="2147485306" r:id="rId16"/>
    <p:sldLayoutId id="2147485307" r:id="rId17"/>
    <p:sldLayoutId id="2147485308" r:id="rId18"/>
    <p:sldLayoutId id="2147485309" r:id="rId19"/>
    <p:sldLayoutId id="2147485310" r:id="rId20"/>
    <p:sldLayoutId id="2147485311" r:id="rId21"/>
    <p:sldLayoutId id="2147485312" r:id="rId22"/>
    <p:sldLayoutId id="2147485313"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4/8/26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43185504"/>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2"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673066674"/>
      </p:ext>
    </p:extLst>
  </p:cSld>
  <p:clrMap bg1="lt1" tx1="dk1" bg2="lt2" tx2="dk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 id="2147485376" r:id="rId12"/>
    <p:sldLayoutId id="2147485377" r:id="rId13"/>
    <p:sldLayoutId id="2147485378" r:id="rId14"/>
    <p:sldLayoutId id="2147485379" r:id="rId15"/>
    <p:sldLayoutId id="2147485380" r:id="rId16"/>
    <p:sldLayoutId id="2147485381" r:id="rId17"/>
    <p:sldLayoutId id="2147485384" r:id="rId18"/>
    <p:sldLayoutId id="2147485385" r:id="rId19"/>
    <p:sldLayoutId id="2147485389"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5.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3.xml"/><Relationship Id="rId1" Type="http://schemas.openxmlformats.org/officeDocument/2006/relationships/tags" Target="../tags/tag16.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3.xml"/><Relationship Id="rId1" Type="http://schemas.openxmlformats.org/officeDocument/2006/relationships/tags" Target="../tags/tag17.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3.xml"/><Relationship Id="rId1" Type="http://schemas.openxmlformats.org/officeDocument/2006/relationships/tags" Target="../tags/tag18.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3.xml"/><Relationship Id="rId1" Type="http://schemas.openxmlformats.org/officeDocument/2006/relationships/tags" Target="../tags/tag19.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3.xml"/><Relationship Id="rId1" Type="http://schemas.openxmlformats.org/officeDocument/2006/relationships/tags" Target="../tags/tag20.xml"/><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3.xml"/><Relationship Id="rId1" Type="http://schemas.openxmlformats.org/officeDocument/2006/relationships/tags" Target="../tags/tag21.xml"/><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9.png"/><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0.png"/><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1.pn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2.png"/><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3.png"/><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4.png"/><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5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microsoft.com/office/2007/relationships/hdphoto" Target="../media/hdphoto18.wdp"/></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8.xml"/></Relationships>
</file>

<file path=ppt/slides/_rels/slide6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6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9.xml"/></Relationships>
</file>

<file path=ppt/slides/_rels/slide7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microsoft.com/office/2007/relationships/hdphoto" Target="../media/hdphoto28.wdp"/></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microsoft.com/office/2007/relationships/hdphoto" Target="../media/hdphoto29.wdp"/></Relationships>
</file>

<file path=ppt/slides/_rels/slide76.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0.xml"/></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B0A56-6D57-BF6B-CC85-626278D66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337B2-B75D-BDFF-D220-79C2B996C01F}"/>
              </a:ext>
            </a:extLst>
          </p:cNvPr>
          <p:cNvSpPr>
            <a:spLocks noGrp="1"/>
          </p:cNvSpPr>
          <p:nvPr>
            <p:ph idx="1"/>
          </p:nvPr>
        </p:nvSpPr>
        <p:spPr>
          <a:xfrm>
            <a:off x="457073" y="379476"/>
            <a:ext cx="11277854" cy="6099048"/>
          </a:xfrm>
        </p:spPr>
        <p:txBody>
          <a:bodyPr>
            <a:noAutofit/>
          </a:bodyPr>
          <a:lstStyle/>
          <a:p>
            <a:pPr marL="98425" indent="0" algn="ctr">
              <a:buNone/>
            </a:pPr>
            <a:r>
              <a:rPr lang="en-US" sz="3000" b="1" dirty="0">
                <a:solidFill>
                  <a:srgbClr val="3333FF"/>
                </a:solidFill>
              </a:rPr>
              <a:t>Welcome!</a:t>
            </a:r>
          </a:p>
          <a:p>
            <a:pPr marL="98425" indent="0" algn="ctr">
              <a:buNone/>
            </a:pPr>
            <a:r>
              <a:rPr lang="en-US" sz="3000" dirty="0">
                <a:solidFill>
                  <a:srgbClr val="3333FF"/>
                </a:solidFill>
              </a:rPr>
              <a:t>Please complete the </a:t>
            </a:r>
            <a:r>
              <a:rPr lang="en-US" sz="3000" dirty="0" err="1">
                <a:solidFill>
                  <a:srgbClr val="3333FF"/>
                </a:solidFill>
              </a:rPr>
              <a:t>preactivity</a:t>
            </a:r>
            <a:r>
              <a:rPr lang="en-US" sz="3000" dirty="0">
                <a:solidFill>
                  <a:srgbClr val="3333FF"/>
                </a:solidFill>
              </a:rPr>
              <a:t> educational survey </a:t>
            </a:r>
            <a:br>
              <a:rPr lang="en-US" sz="3000" dirty="0">
                <a:solidFill>
                  <a:srgbClr val="3333FF"/>
                </a:solidFill>
              </a:rPr>
            </a:br>
            <a:r>
              <a:rPr lang="en-US" sz="3000" dirty="0">
                <a:solidFill>
                  <a:srgbClr val="3333FF"/>
                </a:solidFill>
              </a:rPr>
              <a:t>by scanning the QR code below. </a:t>
            </a: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r>
              <a:rPr lang="en-US" sz="3000" i="1" dirty="0">
                <a:solidFill>
                  <a:srgbClr val="3333FF"/>
                </a:solidFill>
              </a:rPr>
              <a:t>Your input is greatly appreciated and helps </a:t>
            </a:r>
            <a:br>
              <a:rPr lang="en-US" sz="3000" i="1" dirty="0">
                <a:solidFill>
                  <a:srgbClr val="3333FF"/>
                </a:solidFill>
              </a:rPr>
            </a:br>
            <a:r>
              <a:rPr lang="en-US" sz="3000" i="1" dirty="0">
                <a:solidFill>
                  <a:srgbClr val="3333FF"/>
                </a:solidFill>
              </a:rPr>
              <a:t>guide our future educational activities.</a:t>
            </a:r>
          </a:p>
        </p:txBody>
      </p:sp>
      <p:sp>
        <p:nvSpPr>
          <p:cNvPr id="4" name="Rounded Rectangle 3">
            <a:extLst>
              <a:ext uri="{FF2B5EF4-FFF2-40B4-BE49-F238E27FC236}">
                <a16:creationId xmlns:a16="http://schemas.microsoft.com/office/drawing/2014/main" id="{56BDC604-F109-DBCF-071C-27B035B51915}"/>
              </a:ext>
            </a:extLst>
          </p:cNvPr>
          <p:cNvSpPr/>
          <p:nvPr/>
        </p:nvSpPr>
        <p:spPr>
          <a:xfrm>
            <a:off x="4578096" y="1980282"/>
            <a:ext cx="2743200" cy="274320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B5D8DE1-28D8-A00C-488E-58BEC54130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37923" y="2440109"/>
            <a:ext cx="1823545" cy="1823545"/>
          </a:xfrm>
          <a:prstGeom prst="rect">
            <a:avLst/>
          </a:prstGeom>
        </p:spPr>
      </p:pic>
    </p:spTree>
    <p:extLst>
      <p:ext uri="{BB962C8B-B14F-4D97-AF65-F5344CB8AC3E}">
        <p14:creationId xmlns:p14="http://schemas.microsoft.com/office/powerpoint/2010/main" val="3152514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87D9-5709-5A1F-F81A-D74236A06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7164F-D207-2F9C-959A-F41F4FE55517}"/>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F23EC6BB-1784-6750-565B-5BB043AE82B3}"/>
              </a:ext>
            </a:extLst>
          </p:cNvPr>
          <p:cNvSpPr/>
          <p:nvPr/>
        </p:nvSpPr>
        <p:spPr bwMode="auto">
          <a:xfrm>
            <a:off x="536197" y="1132096"/>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8DA2AF5F-C9FF-F9F7-6DD6-5B6A97E28F06}"/>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bg1"/>
                </a:solidFill>
              </a:rPr>
              <a:t>Introduction: 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a:t>
            </a:r>
            <a:r>
              <a:rPr lang="en-US" sz="2800" dirty="0" err="1">
                <a:solidFill>
                  <a:schemeClr val="tx1"/>
                </a:solidFill>
              </a:rPr>
              <a:t>Pirtobrutinib</a:t>
            </a:r>
            <a:endParaRPr lang="en-US" sz="2800" dirty="0">
              <a:solidFill>
                <a:schemeClr val="tx1"/>
              </a:solidFill>
            </a:endParaRP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122574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964727"/>
          </a:xfrm>
        </p:spPr>
        <p:txBody>
          <a:bodyPr>
            <a:noAutofit/>
          </a:bodyPr>
          <a:lstStyle/>
          <a:p>
            <a:pPr algn="ctr"/>
            <a:r>
              <a:rPr lang="en-US" b="1" dirty="0">
                <a:solidFill>
                  <a:srgbClr val="0432FF"/>
                </a:solidFill>
              </a:rPr>
              <a:t>Targeted Therapy Sequencing for CLL</a:t>
            </a:r>
          </a:p>
        </p:txBody>
      </p:sp>
      <p:graphicFrame>
        <p:nvGraphicFramePr>
          <p:cNvPr id="7" name="Table 7">
            <a:extLst>
              <a:ext uri="{FF2B5EF4-FFF2-40B4-BE49-F238E27FC236}">
                <a16:creationId xmlns:a16="http://schemas.microsoft.com/office/drawing/2014/main" id="{59BD79EE-9EAE-DDCE-2CD5-F6AAD6C4FA57}"/>
              </a:ext>
            </a:extLst>
          </p:cNvPr>
          <p:cNvGraphicFramePr>
            <a:graphicFrameLocks noGrp="1"/>
          </p:cNvGraphicFramePr>
          <p:nvPr/>
        </p:nvGraphicFramePr>
        <p:xfrm>
          <a:off x="167780" y="1323673"/>
          <a:ext cx="11836874" cy="3799840"/>
        </p:xfrm>
        <a:graphic>
          <a:graphicData uri="http://schemas.openxmlformats.org/drawingml/2006/table">
            <a:tbl>
              <a:tblPr firstRow="1" bandRow="1">
                <a:tableStyleId>{2D5ABB26-0587-4C30-8999-92F81FD0307C}</a:tableStyleId>
              </a:tblPr>
              <a:tblGrid>
                <a:gridCol w="845491">
                  <a:extLst>
                    <a:ext uri="{9D8B030D-6E8A-4147-A177-3AD203B41FA5}">
                      <a16:colId xmlns:a16="http://schemas.microsoft.com/office/drawing/2014/main" val="3690674090"/>
                    </a:ext>
                  </a:extLst>
                </a:gridCol>
                <a:gridCol w="845491">
                  <a:extLst>
                    <a:ext uri="{9D8B030D-6E8A-4147-A177-3AD203B41FA5}">
                      <a16:colId xmlns:a16="http://schemas.microsoft.com/office/drawing/2014/main" val="1196308195"/>
                    </a:ext>
                  </a:extLst>
                </a:gridCol>
                <a:gridCol w="845491">
                  <a:extLst>
                    <a:ext uri="{9D8B030D-6E8A-4147-A177-3AD203B41FA5}">
                      <a16:colId xmlns:a16="http://schemas.microsoft.com/office/drawing/2014/main" val="3516212618"/>
                    </a:ext>
                  </a:extLst>
                </a:gridCol>
                <a:gridCol w="845491">
                  <a:extLst>
                    <a:ext uri="{9D8B030D-6E8A-4147-A177-3AD203B41FA5}">
                      <a16:colId xmlns:a16="http://schemas.microsoft.com/office/drawing/2014/main" val="1634530869"/>
                    </a:ext>
                  </a:extLst>
                </a:gridCol>
                <a:gridCol w="845491">
                  <a:extLst>
                    <a:ext uri="{9D8B030D-6E8A-4147-A177-3AD203B41FA5}">
                      <a16:colId xmlns:a16="http://schemas.microsoft.com/office/drawing/2014/main" val="1147477505"/>
                    </a:ext>
                  </a:extLst>
                </a:gridCol>
                <a:gridCol w="845491">
                  <a:extLst>
                    <a:ext uri="{9D8B030D-6E8A-4147-A177-3AD203B41FA5}">
                      <a16:colId xmlns:a16="http://schemas.microsoft.com/office/drawing/2014/main" val="2896798964"/>
                    </a:ext>
                  </a:extLst>
                </a:gridCol>
                <a:gridCol w="845491">
                  <a:extLst>
                    <a:ext uri="{9D8B030D-6E8A-4147-A177-3AD203B41FA5}">
                      <a16:colId xmlns:a16="http://schemas.microsoft.com/office/drawing/2014/main" val="3282436180"/>
                    </a:ext>
                  </a:extLst>
                </a:gridCol>
                <a:gridCol w="845491">
                  <a:extLst>
                    <a:ext uri="{9D8B030D-6E8A-4147-A177-3AD203B41FA5}">
                      <a16:colId xmlns:a16="http://schemas.microsoft.com/office/drawing/2014/main" val="3504103207"/>
                    </a:ext>
                  </a:extLst>
                </a:gridCol>
                <a:gridCol w="845491">
                  <a:extLst>
                    <a:ext uri="{9D8B030D-6E8A-4147-A177-3AD203B41FA5}">
                      <a16:colId xmlns:a16="http://schemas.microsoft.com/office/drawing/2014/main" val="3948687511"/>
                    </a:ext>
                  </a:extLst>
                </a:gridCol>
                <a:gridCol w="845491">
                  <a:extLst>
                    <a:ext uri="{9D8B030D-6E8A-4147-A177-3AD203B41FA5}">
                      <a16:colId xmlns:a16="http://schemas.microsoft.com/office/drawing/2014/main" val="152887181"/>
                    </a:ext>
                  </a:extLst>
                </a:gridCol>
                <a:gridCol w="845491">
                  <a:extLst>
                    <a:ext uri="{9D8B030D-6E8A-4147-A177-3AD203B41FA5}">
                      <a16:colId xmlns:a16="http://schemas.microsoft.com/office/drawing/2014/main" val="525586103"/>
                    </a:ext>
                  </a:extLst>
                </a:gridCol>
                <a:gridCol w="845491">
                  <a:extLst>
                    <a:ext uri="{9D8B030D-6E8A-4147-A177-3AD203B41FA5}">
                      <a16:colId xmlns:a16="http://schemas.microsoft.com/office/drawing/2014/main" val="1533369426"/>
                    </a:ext>
                  </a:extLst>
                </a:gridCol>
                <a:gridCol w="845491">
                  <a:extLst>
                    <a:ext uri="{9D8B030D-6E8A-4147-A177-3AD203B41FA5}">
                      <a16:colId xmlns:a16="http://schemas.microsoft.com/office/drawing/2014/main" val="2753512792"/>
                    </a:ext>
                  </a:extLst>
                </a:gridCol>
                <a:gridCol w="845491">
                  <a:extLst>
                    <a:ext uri="{9D8B030D-6E8A-4147-A177-3AD203B41FA5}">
                      <a16:colId xmlns:a16="http://schemas.microsoft.com/office/drawing/2014/main" val="4220209997"/>
                    </a:ext>
                  </a:extLst>
                </a:gridCol>
              </a:tblGrid>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tc gridSpan="2">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rgbClr val="0096FF"/>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ncBTKi</a:t>
                      </a:r>
                      <a:endParaRPr lang="en-US" sz="1600" dirty="0">
                        <a:latin typeface="Arial" panose="020B0604020202020204" pitchFamily="34" charset="0"/>
                        <a:cs typeface="Arial" panose="020B0604020202020204" pitchFamily="34" charset="0"/>
                      </a:endParaRPr>
                    </a:p>
                  </a:txBody>
                  <a:tcP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1513181713"/>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90342329"/>
                  </a:ext>
                </a:extLst>
              </a:tr>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tc gridSpan="2">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59708909"/>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0752318"/>
                  </a:ext>
                </a:extLst>
              </a:tr>
              <a:tr h="579120">
                <a:tc>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extLst>
                  <a:ext uri="{0D108BD9-81ED-4DB2-BD59-A6C34878D82A}">
                    <a16:rowId xmlns:a16="http://schemas.microsoft.com/office/drawing/2014/main" val="2213913142"/>
                  </a:ext>
                </a:extLst>
              </a:tr>
              <a:tr h="370840">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96868217"/>
                  </a:ext>
                </a:extLst>
              </a:tr>
              <a:tr h="579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lnB w="12700" cap="flat" cmpd="sng" algn="ctr">
                      <a:solidFill>
                        <a:schemeClr val="tx1"/>
                      </a:solidFill>
                      <a:prstDash val="solid"/>
                      <a:round/>
                      <a:headEnd type="none" w="med" len="med"/>
                      <a:tailEnd type="none" w="med" len="med"/>
                    </a:lnB>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646888716"/>
                  </a:ext>
                </a:extLst>
              </a:tr>
              <a:tr h="370840">
                <a:tc>
                  <a:txBody>
                    <a:bodyPr/>
                    <a:lstStyle/>
                    <a:p>
                      <a:pPr algn="ctr"/>
                      <a:r>
                        <a:rPr lang="en-US" sz="1600"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9416409"/>
                  </a:ext>
                </a:extLst>
              </a:tr>
            </a:tbl>
          </a:graphicData>
        </a:graphic>
      </p:graphicFrame>
      <p:cxnSp>
        <p:nvCxnSpPr>
          <p:cNvPr id="10" name="Straight Connector 9">
            <a:extLst>
              <a:ext uri="{FF2B5EF4-FFF2-40B4-BE49-F238E27FC236}">
                <a16:creationId xmlns:a16="http://schemas.microsoft.com/office/drawing/2014/main" id="{CD086497-8EFE-2D48-B226-AD3088114240}"/>
              </a:ext>
            </a:extLst>
          </p:cNvPr>
          <p:cNvCxnSpPr>
            <a:cxnSpLocks/>
          </p:cNvCxnSpPr>
          <p:nvPr/>
        </p:nvCxnSpPr>
        <p:spPr>
          <a:xfrm>
            <a:off x="10310069" y="2567031"/>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847AF469-3FB6-558B-8467-2B149C527B3A}"/>
              </a:ext>
            </a:extLst>
          </p:cNvPr>
          <p:cNvCxnSpPr/>
          <p:nvPr/>
        </p:nvCxnSpPr>
        <p:spPr>
          <a:xfrm>
            <a:off x="7784983" y="1610687"/>
            <a:ext cx="822123"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690088C8-46B8-2A57-219C-CDBD4D921B74}"/>
              </a:ext>
            </a:extLst>
          </p:cNvPr>
          <p:cNvCxnSpPr>
            <a:cxnSpLocks/>
          </p:cNvCxnSpPr>
          <p:nvPr/>
        </p:nvCxnSpPr>
        <p:spPr>
          <a:xfrm>
            <a:off x="6937697" y="3517785"/>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5E1FDC39-3914-EC44-B5F0-B474A82ED3E6}"/>
              </a:ext>
            </a:extLst>
          </p:cNvPr>
          <p:cNvCxnSpPr>
            <a:cxnSpLocks/>
          </p:cNvCxnSpPr>
          <p:nvPr/>
        </p:nvCxnSpPr>
        <p:spPr>
          <a:xfrm flipV="1">
            <a:off x="1006679" y="3510795"/>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D47163CE-19A0-2691-44D9-33EA60338581}"/>
              </a:ext>
            </a:extLst>
          </p:cNvPr>
          <p:cNvCxnSpPr>
            <a:cxnSpLocks/>
          </p:cNvCxnSpPr>
          <p:nvPr/>
        </p:nvCxnSpPr>
        <p:spPr>
          <a:xfrm flipV="1">
            <a:off x="1006679" y="4469939"/>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C6AE8304-AC71-C548-EA7A-59B2ABDF644E}"/>
              </a:ext>
            </a:extLst>
          </p:cNvPr>
          <p:cNvSpPr txBox="1"/>
          <p:nvPr/>
        </p:nvSpPr>
        <p:spPr>
          <a:xfrm>
            <a:off x="7224322" y="5200738"/>
            <a:ext cx="184731" cy="60523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6" name="TextBox 5">
            <a:extLst>
              <a:ext uri="{FF2B5EF4-FFF2-40B4-BE49-F238E27FC236}">
                <a16:creationId xmlns:a16="http://schemas.microsoft.com/office/drawing/2014/main" id="{37352CAF-BCB9-A0C0-C098-F35FD9494E95}"/>
              </a:ext>
            </a:extLst>
          </p:cNvPr>
          <p:cNvSpPr txBox="1"/>
          <p:nvPr/>
        </p:nvSpPr>
        <p:spPr>
          <a:xfrm>
            <a:off x="1125600" y="3736467"/>
            <a:ext cx="6098720"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432FF"/>
                </a:solidFill>
                <a:effectLst/>
                <a:uLnTx/>
                <a:uFillTx/>
                <a:latin typeface="Arial" panose="020B0604020202020204" pitchFamily="34" charset="0"/>
                <a:ea typeface="MS PGothic" charset="0"/>
                <a:cs typeface="Arial" panose="020B0604020202020204" pitchFamily="34" charset="0"/>
              </a:rPr>
              <a:t>cBTKi</a:t>
            </a:r>
            <a:r>
              <a:rPr kumimoji="0" lang="en-US" sz="1800" b="1" i="0" u="none" strike="noStrike" kern="1200" cap="none" spc="0" normalizeH="0" baseline="0" noProof="0" dirty="0">
                <a:ln>
                  <a:noFill/>
                </a:ln>
                <a:solidFill>
                  <a:srgbClr val="0432FF"/>
                </a:solidFill>
                <a:effectLst/>
                <a:uLnTx/>
                <a:uFillTx/>
                <a:latin typeface="Arial" panose="020B0604020202020204" pitchFamily="34" charset="0"/>
                <a:ea typeface="MS PGothic" charset="0"/>
                <a:cs typeface="Arial" panose="020B0604020202020204" pitchFamily="34" charset="0"/>
              </a:rPr>
              <a:t> + BCL2i not included here</a:t>
            </a:r>
          </a:p>
        </p:txBody>
      </p:sp>
      <p:sp>
        <p:nvSpPr>
          <p:cNvPr id="12" name="TextBox 11">
            <a:extLst>
              <a:ext uri="{FF2B5EF4-FFF2-40B4-BE49-F238E27FC236}">
                <a16:creationId xmlns:a16="http://schemas.microsoft.com/office/drawing/2014/main" id="{C9996629-6167-A3E8-A394-30904A976446}"/>
              </a:ext>
            </a:extLst>
          </p:cNvPr>
          <p:cNvSpPr txBox="1"/>
          <p:nvPr/>
        </p:nvSpPr>
        <p:spPr>
          <a:xfrm>
            <a:off x="5651509" y="5200739"/>
            <a:ext cx="869405" cy="40011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Years</a:t>
            </a:r>
          </a:p>
        </p:txBody>
      </p:sp>
      <p:grpSp>
        <p:nvGrpSpPr>
          <p:cNvPr id="8" name="Group 7">
            <a:extLst>
              <a:ext uri="{FF2B5EF4-FFF2-40B4-BE49-F238E27FC236}">
                <a16:creationId xmlns:a16="http://schemas.microsoft.com/office/drawing/2014/main" id="{DC5D607C-985A-4830-5F3A-06E6C5D083E5}"/>
              </a:ext>
            </a:extLst>
          </p:cNvPr>
          <p:cNvGrpSpPr/>
          <p:nvPr/>
        </p:nvGrpSpPr>
        <p:grpSpPr>
          <a:xfrm>
            <a:off x="1" y="954123"/>
            <a:ext cx="12024219" cy="3793655"/>
            <a:chOff x="1" y="715592"/>
            <a:chExt cx="9018164" cy="2845241"/>
          </a:xfrm>
        </p:grpSpPr>
        <p:sp>
          <p:nvSpPr>
            <p:cNvPr id="5" name="Rectangle 4">
              <a:extLst>
                <a:ext uri="{FF2B5EF4-FFF2-40B4-BE49-F238E27FC236}">
                  <a16:creationId xmlns:a16="http://schemas.microsoft.com/office/drawing/2014/main" id="{E8BC9AF8-1E41-5B0D-A53F-E647B9736A9F}"/>
                </a:ext>
              </a:extLst>
            </p:cNvPr>
            <p:cNvSpPr/>
            <p:nvPr/>
          </p:nvSpPr>
          <p:spPr>
            <a:xfrm>
              <a:off x="1" y="3027812"/>
              <a:ext cx="4853944" cy="533021"/>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4AF3A14C-61DD-966F-F80D-0DFCB2AB35E8}"/>
                </a:ext>
              </a:extLst>
            </p:cNvPr>
            <p:cNvSpPr/>
            <p:nvPr/>
          </p:nvSpPr>
          <p:spPr>
            <a:xfrm>
              <a:off x="1" y="1449622"/>
              <a:ext cx="4853944" cy="968496"/>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3" name="TextBox 2">
              <a:extLst>
                <a:ext uri="{FF2B5EF4-FFF2-40B4-BE49-F238E27FC236}">
                  <a16:creationId xmlns:a16="http://schemas.microsoft.com/office/drawing/2014/main" id="{EF55D441-14D1-4365-AA13-FCA91F1EDD71}"/>
                </a:ext>
              </a:extLst>
            </p:cNvPr>
            <p:cNvSpPr txBox="1"/>
            <p:nvPr/>
          </p:nvSpPr>
          <p:spPr>
            <a:xfrm>
              <a:off x="3913463" y="715592"/>
              <a:ext cx="5104702" cy="2839239"/>
            </a:xfrm>
            <a:prstGeom prst="rect">
              <a:avLst/>
            </a:prstGeom>
            <a:solidFill>
              <a:srgbClr val="C4E3ED"/>
            </a:solidFill>
            <a:ln>
              <a:no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Factors affecting timelines</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Age</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Del(17p) /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TP53</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IGHV-MS / Del(11q)</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Complex karyotype</a:t>
              </a:r>
            </a:p>
            <a:p>
              <a:pPr marL="233357"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grpSp>
      <p:sp>
        <p:nvSpPr>
          <p:cNvPr id="9" name="TextBox 8">
            <a:extLst>
              <a:ext uri="{FF2B5EF4-FFF2-40B4-BE49-F238E27FC236}">
                <a16:creationId xmlns:a16="http://schemas.microsoft.com/office/drawing/2014/main" id="{D18C5936-E57F-B1BB-AD27-EEF8572C1985}"/>
              </a:ext>
            </a:extLst>
          </p:cNvPr>
          <p:cNvSpPr txBox="1"/>
          <p:nvPr/>
        </p:nvSpPr>
        <p:spPr>
          <a:xfrm>
            <a:off x="7224320" y="5154571"/>
            <a:ext cx="4519186" cy="92333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Exposed </a:t>
            </a:r>
            <a:r>
              <a:rPr kumimoji="0" lang="en-US" sz="1800" b="1" i="1"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vs.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Refractory</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Exposed ≠ Refractory</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Refractory=progression on treatment</a:t>
            </a:r>
          </a:p>
        </p:txBody>
      </p:sp>
      <p:sp>
        <p:nvSpPr>
          <p:cNvPr id="17" name="TextBox 16">
            <a:extLst>
              <a:ext uri="{FF2B5EF4-FFF2-40B4-BE49-F238E27FC236}">
                <a16:creationId xmlns:a16="http://schemas.microsoft.com/office/drawing/2014/main" id="{31EF7D38-CF95-0ACB-2A1C-ADB4A4C95209}"/>
              </a:ext>
            </a:extLst>
          </p:cNvPr>
          <p:cNvSpPr txBox="1"/>
          <p:nvPr/>
        </p:nvSpPr>
        <p:spPr>
          <a:xfrm>
            <a:off x="106446" y="6534835"/>
            <a:ext cx="10949449"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a:t>
            </a:r>
            <a:r>
              <a:rPr lang="en-US" sz="1500" b="0" dirty="0">
                <a:solidFill>
                  <a:srgbClr val="000000"/>
                </a:solidFill>
                <a:latin typeface="Calibri" panose="020F0502020204030204" pitchFamily="34" charset="0"/>
                <a:cs typeface="Calibri" panose="020F0502020204030204" pitchFamily="34" charset="0"/>
              </a:rPr>
              <a:t>, PhD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228035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E216EA-B44F-C3FD-AA86-77516EB62E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4EE5E8-1D34-EE86-87D5-EB6B174641CD}"/>
              </a:ext>
            </a:extLst>
          </p:cNvPr>
          <p:cNvSpPr>
            <a:spLocks noGrp="1"/>
          </p:cNvSpPr>
          <p:nvPr>
            <p:ph type="title"/>
          </p:nvPr>
        </p:nvSpPr>
        <p:spPr>
          <a:xfrm>
            <a:off x="833361" y="75152"/>
            <a:ext cx="10800338" cy="1143000"/>
          </a:xfrm>
        </p:spPr>
        <p:txBody>
          <a:bodyPr/>
          <a:lstStyle/>
          <a:p>
            <a:r>
              <a:rPr lang="en-US" dirty="0"/>
              <a:t>Targeted Therapy Sequencing for CLL</a:t>
            </a:r>
          </a:p>
        </p:txBody>
      </p:sp>
      <p:sp>
        <p:nvSpPr>
          <p:cNvPr id="5" name="TextBox 4">
            <a:extLst>
              <a:ext uri="{FF2B5EF4-FFF2-40B4-BE49-F238E27FC236}">
                <a16:creationId xmlns:a16="http://schemas.microsoft.com/office/drawing/2014/main" id="{B85D7DED-44B7-88F0-9DB8-89BDBAE4657E}"/>
              </a:ext>
            </a:extLst>
          </p:cNvPr>
          <p:cNvSpPr txBox="1"/>
          <p:nvPr/>
        </p:nvSpPr>
        <p:spPr>
          <a:xfrm>
            <a:off x="106446" y="6534835"/>
            <a:ext cx="10949449"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 </a:t>
            </a:r>
            <a:r>
              <a:rPr lang="en-US" sz="1500" b="0" dirty="0">
                <a:solidFill>
                  <a:srgbClr val="000000"/>
                </a:solidFill>
                <a:latin typeface="Calibri" panose="020F0502020204030204" pitchFamily="34" charset="0"/>
                <a:cs typeface="Calibri" panose="020F0502020204030204" pitchFamily="34" charset="0"/>
              </a:rPr>
              <a:t>PhD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3" name="Picture 12" descr="A chart with different colored rectangles&#10;&#10;AI-generated content may be incorrect.">
            <a:extLst>
              <a:ext uri="{FF2B5EF4-FFF2-40B4-BE49-F238E27FC236}">
                <a16:creationId xmlns:a16="http://schemas.microsoft.com/office/drawing/2014/main" id="{C8920B74-7E12-B6C6-2E1A-424C067C8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34" y="1054028"/>
            <a:ext cx="11329639" cy="4606340"/>
          </a:xfrm>
          <a:prstGeom prst="rect">
            <a:avLst/>
          </a:prstGeom>
        </p:spPr>
      </p:pic>
      <p:pic>
        <p:nvPicPr>
          <p:cNvPr id="15" name="Picture 14" descr="A blue background with black text&#10;&#10;AI-generated content may be incorrect.">
            <a:extLst>
              <a:ext uri="{FF2B5EF4-FFF2-40B4-BE49-F238E27FC236}">
                <a16:creationId xmlns:a16="http://schemas.microsoft.com/office/drawing/2014/main" id="{F086106F-88B3-45CB-D161-969302F6F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645" y="4867996"/>
            <a:ext cx="2908609" cy="1446960"/>
          </a:xfrm>
          <a:prstGeom prst="rect">
            <a:avLst/>
          </a:prstGeom>
        </p:spPr>
      </p:pic>
    </p:spTree>
    <p:extLst>
      <p:ext uri="{BB962C8B-B14F-4D97-AF65-F5344CB8AC3E}">
        <p14:creationId xmlns:p14="http://schemas.microsoft.com/office/powerpoint/2010/main" val="1931868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59027-E4B7-A84F-5994-5E4850DB6B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3B46FC7-E5F1-137A-3872-93B8E028A637}"/>
              </a:ext>
            </a:extLst>
          </p:cNvPr>
          <p:cNvSpPr>
            <a:spLocks noGrp="1"/>
          </p:cNvSpPr>
          <p:nvPr>
            <p:ph type="title"/>
          </p:nvPr>
        </p:nvSpPr>
        <p:spPr>
          <a:xfrm>
            <a:off x="633577" y="288032"/>
            <a:ext cx="11186716" cy="1196752"/>
          </a:xfrm>
        </p:spPr>
        <p:txBody>
          <a:bodyPr/>
          <a:lstStyle/>
          <a:p>
            <a:pPr algn="l"/>
            <a:r>
              <a:rPr lang="en-US" b="1" dirty="0"/>
              <a:t>FDA Approves Acalabrutinib with </a:t>
            </a:r>
            <a:r>
              <a:rPr lang="en-US" b="1" dirty="0" err="1"/>
              <a:t>Venetoclax</a:t>
            </a:r>
            <a:r>
              <a:rPr lang="en-US" b="1" dirty="0"/>
              <a:t> for Chronic Lymphocytic </a:t>
            </a:r>
            <a:r>
              <a:rPr lang="en-US" dirty="0"/>
              <a:t>L</a:t>
            </a:r>
            <a:r>
              <a:rPr lang="en-US" b="1" dirty="0"/>
              <a:t>eukemia or Small Lymphocytic Lymphoma </a:t>
            </a:r>
            <a:br>
              <a:rPr lang="en-US" b="1" dirty="0"/>
            </a:br>
            <a:r>
              <a:rPr lang="en-US" sz="2400" dirty="0"/>
              <a:t>Press Release: February 19, 2026</a:t>
            </a:r>
          </a:p>
        </p:txBody>
      </p:sp>
      <p:sp>
        <p:nvSpPr>
          <p:cNvPr id="4" name="Content Placeholder 3">
            <a:extLst>
              <a:ext uri="{FF2B5EF4-FFF2-40B4-BE49-F238E27FC236}">
                <a16:creationId xmlns:a16="http://schemas.microsoft.com/office/drawing/2014/main" id="{D2D0903C-106D-B7E5-D99F-AD669477D220}"/>
              </a:ext>
            </a:extLst>
          </p:cNvPr>
          <p:cNvSpPr>
            <a:spLocks noGrp="1"/>
          </p:cNvSpPr>
          <p:nvPr>
            <p:ph idx="1"/>
          </p:nvPr>
        </p:nvSpPr>
        <p:spPr>
          <a:xfrm>
            <a:off x="633577" y="1623690"/>
            <a:ext cx="11007039" cy="4214845"/>
          </a:xfrm>
        </p:spPr>
        <p:txBody>
          <a:bodyPr wrap="square"/>
          <a:lstStyle/>
          <a:p>
            <a:pPr marL="17463" indent="0">
              <a:spcBef>
                <a:spcPts val="1000"/>
              </a:spcBef>
              <a:spcAft>
                <a:spcPts val="0"/>
              </a:spcAft>
              <a:buNone/>
            </a:pPr>
            <a:r>
              <a:rPr lang="en-US" sz="2000" b="0" dirty="0"/>
              <a:t>“On February 19, 2026, the Food and Drug Administration approved acalabrutinib tablets and capsules in combination with </a:t>
            </a:r>
            <a:r>
              <a:rPr lang="en-US" sz="2000" b="0" dirty="0" err="1"/>
              <a:t>venetoclax</a:t>
            </a:r>
            <a:r>
              <a:rPr lang="en-US" sz="2000" b="0" dirty="0"/>
              <a:t> for adults with chronic lymphocytic leukemia (CLL) or small lymphocytic lymphoma (SLL).</a:t>
            </a:r>
          </a:p>
          <a:p>
            <a:pPr marL="17463" indent="0">
              <a:spcBef>
                <a:spcPts val="1000"/>
              </a:spcBef>
              <a:spcAft>
                <a:spcPts val="0"/>
              </a:spcAft>
              <a:buNone/>
            </a:pPr>
            <a:r>
              <a:rPr lang="en-US" sz="2000" b="0" dirty="0"/>
              <a:t>Efficacy was evaluated in AMPLIFY (NCT03836261), a randomized, multicenter trial in adult patients previously untreated for CLL without del(17p) or TP53 mutation. Patients were randomized to receive acalabrutinib and </a:t>
            </a:r>
            <a:r>
              <a:rPr lang="en-US" sz="2000" b="0" dirty="0" err="1"/>
              <a:t>venetoclax</a:t>
            </a:r>
            <a:r>
              <a:rPr lang="en-US" sz="2000" b="0" dirty="0"/>
              <a:t> (AV) or Investigator’s choice of chemotherapy (fludarabine plus cyclophosphamide plus rituximab [FCR] or </a:t>
            </a:r>
            <a:r>
              <a:rPr lang="en-US" sz="2000" b="0" dirty="0" err="1"/>
              <a:t>bendamustine</a:t>
            </a:r>
            <a:r>
              <a:rPr lang="en-US" sz="2000" b="0" dirty="0"/>
              <a:t> plus rituximab [BR]).</a:t>
            </a:r>
          </a:p>
          <a:p>
            <a:pPr marL="17463" indent="0">
              <a:spcBef>
                <a:spcPts val="1000"/>
              </a:spcBef>
              <a:spcAft>
                <a:spcPts val="0"/>
              </a:spcAft>
              <a:buNone/>
            </a:pPr>
            <a:r>
              <a:rPr lang="en-US" sz="2000" b="0" dirty="0"/>
              <a:t>The major efficacy outcome measure was progression-free survival (PFS) as assessed by independent review committee for the AV arm versus the investigator’s choice arm (FCR/BR). The median duration of PFS follow-up was 42.6 months. Median PFS was not estimable (NE) (95% CI: 51.1, NE) in the AV arm and 47.6 months (95% CI: 43.3, NE) in the FCR/BR arm (Hazard ratio 0.65 [95% CI: 0.49, 0.87]; </a:t>
            </a:r>
            <a:r>
              <a:rPr lang="en-US" sz="2000" b="0" i="1" dirty="0"/>
              <a:t>p</a:t>
            </a:r>
            <a:r>
              <a:rPr lang="en-US" sz="2000" b="0" dirty="0"/>
              <a:t>-value 0.0038). With a median follow-up of 41.0 months, there were 18 (6%) deaths in the AV arm and 42 (14%) in the FCR/BR </a:t>
            </a:r>
            <a:r>
              <a:rPr lang="en-US" sz="2000" b="0"/>
              <a:t>arm.”</a:t>
            </a:r>
            <a:endParaRPr lang="en-US" sz="2000" b="0" dirty="0"/>
          </a:p>
          <a:p>
            <a:pPr marL="17463" indent="0">
              <a:spcBef>
                <a:spcPts val="1000"/>
              </a:spcBef>
              <a:spcAft>
                <a:spcPts val="0"/>
              </a:spcAft>
              <a:buNone/>
            </a:pPr>
            <a:endParaRPr lang="en-US" sz="2000" b="0" dirty="0"/>
          </a:p>
        </p:txBody>
      </p:sp>
      <p:sp>
        <p:nvSpPr>
          <p:cNvPr id="5" name="TextBox 4">
            <a:extLst>
              <a:ext uri="{FF2B5EF4-FFF2-40B4-BE49-F238E27FC236}">
                <a16:creationId xmlns:a16="http://schemas.microsoft.com/office/drawing/2014/main" id="{A85EB4BC-7AF2-23B8-B5FD-E3DBC5FF11F0}"/>
              </a:ext>
            </a:extLst>
          </p:cNvPr>
          <p:cNvSpPr txBox="1"/>
          <p:nvPr/>
        </p:nvSpPr>
        <p:spPr>
          <a:xfrm>
            <a:off x="263352" y="6187432"/>
            <a:ext cx="10729192" cy="553998"/>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www.fda.gov</a:t>
            </a:r>
            <a:r>
              <a:rPr lang="en-US" sz="1500" b="0" dirty="0">
                <a:solidFill>
                  <a:srgbClr val="000000"/>
                </a:solidFill>
                <a:latin typeface="Calibri" panose="020F0502020204030204" pitchFamily="34" charset="0"/>
                <a:cs typeface="Calibri" panose="020F0502020204030204" pitchFamily="34" charset="0"/>
              </a:rPr>
              <a:t>/drugs/resources-information-approved-drugs/fda-approves-acalabrutinib-venetoclax-chronic-lymphocytic-leukemia-or-small-lymphocytic-lymphoma</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4826781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19DD-D6CD-CAD3-9782-9CFFAA661E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7FA61-5B48-E2BF-DFBD-71A7F22613D6}"/>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5F3CE897-6975-199E-9234-436333C011CB}"/>
              </a:ext>
            </a:extLst>
          </p:cNvPr>
          <p:cNvSpPr/>
          <p:nvPr/>
        </p:nvSpPr>
        <p:spPr bwMode="auto">
          <a:xfrm>
            <a:off x="536197" y="18232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B20D8537-5B53-0B82-F000-57ACEF2133DC}"/>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bg1"/>
                </a:solidFill>
              </a:rPr>
              <a:t>Module 1: Clinician Survey Results</a:t>
            </a: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885866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F34C8C-FE15-FBD6-135F-52BB2FED832F}"/>
              </a:ext>
            </a:extLst>
          </p:cNvPr>
          <p:cNvSpPr>
            <a:spLocks noGrp="1"/>
          </p:cNvSpPr>
          <p:nvPr>
            <p:ph idx="46"/>
          </p:nvPr>
        </p:nvSpPr>
        <p:spPr/>
        <p:txBody>
          <a:bodyPr/>
          <a:lstStyle/>
          <a:p>
            <a:r>
              <a:rPr lang="en-US" dirty="0"/>
              <a:t>Venetoclax/anti-CD20 antibody</a:t>
            </a:r>
          </a:p>
        </p:txBody>
      </p:sp>
      <p:sp>
        <p:nvSpPr>
          <p:cNvPr id="19" name="Content Placeholder 18">
            <a:extLst>
              <a:ext uri="{FF2B5EF4-FFF2-40B4-BE49-F238E27FC236}">
                <a16:creationId xmlns:a16="http://schemas.microsoft.com/office/drawing/2014/main" id="{7795126B-CDD9-0C2A-95BB-A40729D8E120}"/>
              </a:ext>
            </a:extLst>
          </p:cNvPr>
          <p:cNvSpPr>
            <a:spLocks noGrp="1"/>
          </p:cNvSpPr>
          <p:nvPr>
            <p:ph idx="47"/>
          </p:nvPr>
        </p:nvSpPr>
        <p:spPr/>
        <p:txBody>
          <a:bodyPr/>
          <a:lstStyle/>
          <a:p>
            <a:r>
              <a:rPr lang="en-US" dirty="0"/>
              <a:t>Venetoclax/anti-CD20 antibody</a:t>
            </a:r>
          </a:p>
        </p:txBody>
      </p:sp>
      <p:sp>
        <p:nvSpPr>
          <p:cNvPr id="4" name="Content Placeholder 18">
            <a:extLst>
              <a:ext uri="{FF2B5EF4-FFF2-40B4-BE49-F238E27FC236}">
                <a16:creationId xmlns:a16="http://schemas.microsoft.com/office/drawing/2014/main" id="{A54DC3EE-B5A6-E6EC-FE34-2626D3B69AF1}"/>
              </a:ext>
            </a:extLst>
          </p:cNvPr>
          <p:cNvSpPr>
            <a:spLocks noGrp="1"/>
          </p:cNvSpPr>
          <p:nvPr>
            <p:ph idx="48"/>
          </p:nvPr>
        </p:nvSpPr>
        <p:spPr/>
        <p:txBody>
          <a:bodyPr/>
          <a:lstStyle/>
          <a:p>
            <a:r>
              <a:rPr lang="en-US" dirty="0"/>
              <a:t>Venetoclax/anti-CD20 antibody</a:t>
            </a:r>
          </a:p>
        </p:txBody>
      </p:sp>
      <p:sp>
        <p:nvSpPr>
          <p:cNvPr id="5" name="Content Placeholder 4">
            <a:extLst>
              <a:ext uri="{FF2B5EF4-FFF2-40B4-BE49-F238E27FC236}">
                <a16:creationId xmlns:a16="http://schemas.microsoft.com/office/drawing/2014/main" id="{98C2AFF7-C310-09C9-4AE8-DAF86E2F2343}"/>
              </a:ext>
            </a:extLst>
          </p:cNvPr>
          <p:cNvSpPr>
            <a:spLocks noGrp="1"/>
          </p:cNvSpPr>
          <p:nvPr>
            <p:ph idx="49"/>
          </p:nvPr>
        </p:nvSpPr>
        <p:spPr/>
        <p:txBody>
          <a:bodyPr/>
          <a:lstStyle/>
          <a:p>
            <a:pPr>
              <a:lnSpc>
                <a:spcPts val="2000"/>
              </a:lnSpc>
              <a:spcAft>
                <a:spcPts val="0"/>
              </a:spcAft>
            </a:pPr>
            <a:r>
              <a:rPr lang="en-US" dirty="0"/>
              <a:t>Pirtobrutinib bridge to CAR T</a:t>
            </a:r>
          </a:p>
        </p:txBody>
      </p:sp>
      <p:sp>
        <p:nvSpPr>
          <p:cNvPr id="25" name="Content Placeholder 24">
            <a:extLst>
              <a:ext uri="{FF2B5EF4-FFF2-40B4-BE49-F238E27FC236}">
                <a16:creationId xmlns:a16="http://schemas.microsoft.com/office/drawing/2014/main" id="{1336C755-D4ED-EEA5-8E5E-F961463A069E}"/>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A09D9A1D-1FD1-D499-5683-D72D638390C5}"/>
              </a:ext>
            </a:extLst>
          </p:cNvPr>
          <p:cNvSpPr>
            <a:spLocks noGrp="1"/>
          </p:cNvSpPr>
          <p:nvPr>
            <p:ph idx="51"/>
          </p:nvPr>
        </p:nvSpPr>
        <p:spPr/>
        <p:txBody>
          <a:bodyPr/>
          <a:lstStyle/>
          <a:p>
            <a:r>
              <a:rPr lang="en-US" dirty="0"/>
              <a:t>Venetoclax/anti-CD20 antibody</a:t>
            </a:r>
          </a:p>
        </p:txBody>
      </p:sp>
      <p:sp>
        <p:nvSpPr>
          <p:cNvPr id="2" name="Title 16">
            <a:extLst>
              <a:ext uri="{FF2B5EF4-FFF2-40B4-BE49-F238E27FC236}">
                <a16:creationId xmlns:a16="http://schemas.microsoft.com/office/drawing/2014/main" id="{2B3EB6B0-FD22-9691-75B8-754484D8B8F1}"/>
              </a:ext>
            </a:extLst>
          </p:cNvPr>
          <p:cNvSpPr>
            <a:spLocks noGrp="1"/>
          </p:cNvSpPr>
          <p:nvPr>
            <p:ph type="title"/>
          </p:nvPr>
        </p:nvSpPr>
        <p:spPr>
          <a:xfrm>
            <a:off x="912285" y="0"/>
            <a:ext cx="10600011" cy="1023414"/>
          </a:xfrm>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3 years observation</a:t>
            </a:r>
            <a:r>
              <a:rPr lang="en-US" dirty="0"/>
              <a:t> </a:t>
            </a:r>
            <a:r>
              <a:rPr lang="en-US" dirty="0">
                <a:sym typeface="Wingdings" pitchFamily="2" charset="2"/>
              </a:rPr>
              <a:t> </a:t>
            </a:r>
            <a:r>
              <a:rPr lang="en-US" dirty="0"/>
              <a:t>PD</a:t>
            </a:r>
          </a:p>
        </p:txBody>
      </p:sp>
      <p:sp>
        <p:nvSpPr>
          <p:cNvPr id="7" name="Content Placeholder 6">
            <a:extLst>
              <a:ext uri="{FF2B5EF4-FFF2-40B4-BE49-F238E27FC236}">
                <a16:creationId xmlns:a16="http://schemas.microsoft.com/office/drawing/2014/main" id="{78BBE177-C199-462E-9BC1-2B9CDE4ABC7E}"/>
              </a:ext>
            </a:extLst>
          </p:cNvPr>
          <p:cNvSpPr>
            <a:spLocks noGrp="1"/>
          </p:cNvSpPr>
          <p:nvPr>
            <p:ph idx="52"/>
          </p:nvPr>
        </p:nvSpPr>
        <p:spPr/>
        <p:txBody>
          <a:bodyPr/>
          <a:lstStyle/>
          <a:p>
            <a:r>
              <a:rPr lang="en-US" dirty="0" err="1"/>
              <a:t>Pirtobrutinib</a:t>
            </a:r>
            <a:r>
              <a:rPr lang="en-US" dirty="0"/>
              <a:t> or venetoclax/anti-CD30 antibody</a:t>
            </a:r>
          </a:p>
        </p:txBody>
      </p:sp>
      <p:sp>
        <p:nvSpPr>
          <p:cNvPr id="3" name="TextBox 2">
            <a:extLst>
              <a:ext uri="{FF2B5EF4-FFF2-40B4-BE49-F238E27FC236}">
                <a16:creationId xmlns:a16="http://schemas.microsoft.com/office/drawing/2014/main" id="{A340888E-50E4-F8CD-64D0-D5D004168F09}"/>
              </a:ext>
            </a:extLst>
          </p:cNvPr>
          <p:cNvSpPr txBox="1"/>
          <p:nvPr/>
        </p:nvSpPr>
        <p:spPr>
          <a:xfrm>
            <a:off x="479376" y="6422890"/>
            <a:ext cx="9553064"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BTKi = Bruton tyrosine kinase inhibitor; PD = disease progression; CAR T = chimeric antigen receptor T-cell therapy</a:t>
            </a:r>
          </a:p>
        </p:txBody>
      </p:sp>
    </p:spTree>
    <p:extLst>
      <p:ext uri="{BB962C8B-B14F-4D97-AF65-F5344CB8AC3E}">
        <p14:creationId xmlns:p14="http://schemas.microsoft.com/office/powerpoint/2010/main" val="85059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FC17B-48E1-9CF2-B14B-F44E43E89B59}"/>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023D08AE-FA92-B6B4-D8DE-0E3111E50377}"/>
              </a:ext>
            </a:extLst>
          </p:cNvPr>
          <p:cNvSpPr>
            <a:spLocks noGrp="1"/>
          </p:cNvSpPr>
          <p:nvPr>
            <p:ph idx="46"/>
          </p:nvPr>
        </p:nvSpPr>
        <p:spPr/>
        <p:txBody>
          <a:bodyPr/>
          <a:lstStyle/>
          <a:p>
            <a:r>
              <a:rPr lang="en-US" dirty="0"/>
              <a:t>12 months</a:t>
            </a:r>
          </a:p>
        </p:txBody>
      </p:sp>
      <p:sp>
        <p:nvSpPr>
          <p:cNvPr id="19" name="Content Placeholder 18">
            <a:extLst>
              <a:ext uri="{FF2B5EF4-FFF2-40B4-BE49-F238E27FC236}">
                <a16:creationId xmlns:a16="http://schemas.microsoft.com/office/drawing/2014/main" id="{B9D82FB7-9AD7-AD22-7540-4AA9EC04DDC7}"/>
              </a:ext>
            </a:extLst>
          </p:cNvPr>
          <p:cNvSpPr>
            <a:spLocks noGrp="1"/>
          </p:cNvSpPr>
          <p:nvPr>
            <p:ph idx="47"/>
          </p:nvPr>
        </p:nvSpPr>
        <p:spPr/>
        <p:txBody>
          <a:bodyPr/>
          <a:lstStyle/>
          <a:p>
            <a:r>
              <a:rPr lang="en-US" dirty="0"/>
              <a:t>&gt;24 months</a:t>
            </a:r>
          </a:p>
        </p:txBody>
      </p:sp>
      <p:sp>
        <p:nvSpPr>
          <p:cNvPr id="20" name="Content Placeholder 19">
            <a:extLst>
              <a:ext uri="{FF2B5EF4-FFF2-40B4-BE49-F238E27FC236}">
                <a16:creationId xmlns:a16="http://schemas.microsoft.com/office/drawing/2014/main" id="{A75EBACF-8155-3105-F5F4-4D470B83467B}"/>
              </a:ext>
            </a:extLst>
          </p:cNvPr>
          <p:cNvSpPr>
            <a:spLocks noGrp="1"/>
          </p:cNvSpPr>
          <p:nvPr>
            <p:ph idx="48"/>
          </p:nvPr>
        </p:nvSpPr>
        <p:spPr/>
        <p:txBody>
          <a:bodyPr/>
          <a:lstStyle/>
          <a:p>
            <a:r>
              <a:rPr lang="en-US" dirty="0"/>
              <a:t>36 months</a:t>
            </a:r>
          </a:p>
        </p:txBody>
      </p:sp>
      <p:sp>
        <p:nvSpPr>
          <p:cNvPr id="21" name="Content Placeholder 20">
            <a:extLst>
              <a:ext uri="{FF2B5EF4-FFF2-40B4-BE49-F238E27FC236}">
                <a16:creationId xmlns:a16="http://schemas.microsoft.com/office/drawing/2014/main" id="{D754D058-C481-5A72-AB3D-9D4CC8E75F80}"/>
              </a:ext>
            </a:extLst>
          </p:cNvPr>
          <p:cNvSpPr>
            <a:spLocks noGrp="1"/>
          </p:cNvSpPr>
          <p:nvPr>
            <p:ph idx="49"/>
          </p:nvPr>
        </p:nvSpPr>
        <p:spPr/>
        <p:txBody>
          <a:bodyPr/>
          <a:lstStyle/>
          <a:p>
            <a:r>
              <a:rPr lang="en-US" dirty="0"/>
              <a:t>24-36 months</a:t>
            </a:r>
          </a:p>
        </p:txBody>
      </p:sp>
      <p:sp>
        <p:nvSpPr>
          <p:cNvPr id="22" name="Content Placeholder 21">
            <a:extLst>
              <a:ext uri="{FF2B5EF4-FFF2-40B4-BE49-F238E27FC236}">
                <a16:creationId xmlns:a16="http://schemas.microsoft.com/office/drawing/2014/main" id="{9AD2EDBB-D279-06CD-DB08-A52D5D932495}"/>
              </a:ext>
            </a:extLst>
          </p:cNvPr>
          <p:cNvSpPr>
            <a:spLocks noGrp="1"/>
          </p:cNvSpPr>
          <p:nvPr>
            <p:ph idx="50"/>
          </p:nvPr>
        </p:nvSpPr>
        <p:spPr/>
        <p:txBody>
          <a:bodyPr/>
          <a:lstStyle/>
          <a:p>
            <a:r>
              <a:rPr lang="en-US" dirty="0"/>
              <a:t>24 months</a:t>
            </a:r>
          </a:p>
        </p:txBody>
      </p:sp>
      <p:sp>
        <p:nvSpPr>
          <p:cNvPr id="23" name="Content Placeholder 22">
            <a:extLst>
              <a:ext uri="{FF2B5EF4-FFF2-40B4-BE49-F238E27FC236}">
                <a16:creationId xmlns:a16="http://schemas.microsoft.com/office/drawing/2014/main" id="{A000C5A4-908C-0369-4F18-69AB657BEF06}"/>
              </a:ext>
            </a:extLst>
          </p:cNvPr>
          <p:cNvSpPr>
            <a:spLocks noGrp="1"/>
          </p:cNvSpPr>
          <p:nvPr>
            <p:ph idx="51"/>
          </p:nvPr>
        </p:nvSpPr>
        <p:spPr/>
        <p:txBody>
          <a:bodyPr/>
          <a:lstStyle/>
          <a:p>
            <a:r>
              <a:rPr lang="en-US" dirty="0"/>
              <a:t>12 months</a:t>
            </a:r>
          </a:p>
        </p:txBody>
      </p:sp>
      <p:sp>
        <p:nvSpPr>
          <p:cNvPr id="17" name="Title 16">
            <a:extLst>
              <a:ext uri="{FF2B5EF4-FFF2-40B4-BE49-F238E27FC236}">
                <a16:creationId xmlns:a16="http://schemas.microsoft.com/office/drawing/2014/main" id="{2C7744C4-2E7B-D5D4-1610-F653909B058D}"/>
              </a:ext>
            </a:extLst>
          </p:cNvPr>
          <p:cNvSpPr>
            <a:spLocks noGrp="1"/>
          </p:cNvSpPr>
          <p:nvPr>
            <p:ph type="title"/>
          </p:nvPr>
        </p:nvSpPr>
        <p:spPr>
          <a:xfrm>
            <a:off x="912285" y="0"/>
            <a:ext cx="11019520" cy="1023414"/>
          </a:xfrm>
        </p:spPr>
        <p:txBody>
          <a:bodyPr/>
          <a:lstStyle/>
          <a:p>
            <a:r>
              <a:rPr lang="en-US" dirty="0"/>
              <a:t>In general, what is the minimum duration of remission after second-line </a:t>
            </a:r>
            <a:r>
              <a:rPr lang="en-US" dirty="0" err="1"/>
              <a:t>venetoclax</a:t>
            </a:r>
            <a:r>
              <a:rPr lang="en-US" dirty="0"/>
              <a:t>/</a:t>
            </a:r>
            <a:br>
              <a:rPr lang="en-US" dirty="0"/>
            </a:br>
            <a:r>
              <a:rPr lang="en-US" dirty="0"/>
              <a:t>anti-CD20 antibody before you would consider retreatment as third-line therapy? </a:t>
            </a:r>
          </a:p>
        </p:txBody>
      </p:sp>
      <p:sp>
        <p:nvSpPr>
          <p:cNvPr id="3" name="Content Placeholder 2">
            <a:extLst>
              <a:ext uri="{FF2B5EF4-FFF2-40B4-BE49-F238E27FC236}">
                <a16:creationId xmlns:a16="http://schemas.microsoft.com/office/drawing/2014/main" id="{B2D2294D-7B7A-15EA-C1E7-8D288468B645}"/>
              </a:ext>
            </a:extLst>
          </p:cNvPr>
          <p:cNvSpPr>
            <a:spLocks noGrp="1"/>
          </p:cNvSpPr>
          <p:nvPr>
            <p:ph idx="52"/>
          </p:nvPr>
        </p:nvSpPr>
        <p:spPr/>
        <p:txBody>
          <a:bodyPr/>
          <a:lstStyle/>
          <a:p>
            <a:r>
              <a:rPr lang="en-US" dirty="0"/>
              <a:t>24 months</a:t>
            </a:r>
          </a:p>
        </p:txBody>
      </p:sp>
    </p:spTree>
    <p:extLst>
      <p:ext uri="{BB962C8B-B14F-4D97-AF65-F5344CB8AC3E}">
        <p14:creationId xmlns:p14="http://schemas.microsoft.com/office/powerpoint/2010/main" val="313878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DF9B5-1F28-3DE2-CE51-51FC80A5401E}"/>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480AAFD8-CD97-EB6F-CBE9-9F035F130484}"/>
              </a:ext>
            </a:extLst>
          </p:cNvPr>
          <p:cNvSpPr>
            <a:spLocks noGrp="1"/>
          </p:cNvSpPr>
          <p:nvPr>
            <p:ph idx="46"/>
          </p:nvPr>
        </p:nvSpPr>
        <p:spPr/>
        <p:txBody>
          <a:bodyPr/>
          <a:lstStyle/>
          <a:p>
            <a:r>
              <a:rPr lang="en-US" dirty="0"/>
              <a:t>Pirtobrutinib</a:t>
            </a:r>
          </a:p>
        </p:txBody>
      </p:sp>
      <p:sp>
        <p:nvSpPr>
          <p:cNvPr id="41" name="Content Placeholder 40">
            <a:extLst>
              <a:ext uri="{FF2B5EF4-FFF2-40B4-BE49-F238E27FC236}">
                <a16:creationId xmlns:a16="http://schemas.microsoft.com/office/drawing/2014/main" id="{E4CB8AC6-1D4B-6D16-6E2B-1208E6980800}"/>
              </a:ext>
            </a:extLst>
          </p:cNvPr>
          <p:cNvSpPr>
            <a:spLocks noGrp="1"/>
          </p:cNvSpPr>
          <p:nvPr>
            <p:ph idx="47"/>
          </p:nvPr>
        </p:nvSpPr>
        <p:spPr/>
        <p:txBody>
          <a:bodyPr/>
          <a:lstStyle/>
          <a:p>
            <a:r>
              <a:rPr lang="en-US" dirty="0"/>
              <a:t>Pirtobrutinib</a:t>
            </a:r>
          </a:p>
        </p:txBody>
      </p:sp>
      <p:sp>
        <p:nvSpPr>
          <p:cNvPr id="24" name="Content Placeholder 23">
            <a:extLst>
              <a:ext uri="{FF2B5EF4-FFF2-40B4-BE49-F238E27FC236}">
                <a16:creationId xmlns:a16="http://schemas.microsoft.com/office/drawing/2014/main" id="{BFC5E987-E206-496E-2E2F-98D72AA6AA2B}"/>
              </a:ext>
            </a:extLst>
          </p:cNvPr>
          <p:cNvSpPr>
            <a:spLocks noGrp="1"/>
          </p:cNvSpPr>
          <p:nvPr>
            <p:ph idx="48"/>
          </p:nvPr>
        </p:nvSpPr>
        <p:spPr/>
        <p:txBody>
          <a:bodyPr/>
          <a:lstStyle/>
          <a:p>
            <a:r>
              <a:rPr lang="en-US" dirty="0"/>
              <a:t>Pirtobrutinib</a:t>
            </a:r>
          </a:p>
        </p:txBody>
      </p:sp>
      <p:sp>
        <p:nvSpPr>
          <p:cNvPr id="5" name="Content Placeholder 4">
            <a:extLst>
              <a:ext uri="{FF2B5EF4-FFF2-40B4-BE49-F238E27FC236}">
                <a16:creationId xmlns:a16="http://schemas.microsoft.com/office/drawing/2014/main" id="{24239C85-7B71-965C-C521-ADAE7829B982}"/>
              </a:ext>
            </a:extLst>
          </p:cNvPr>
          <p:cNvSpPr>
            <a:spLocks noGrp="1"/>
          </p:cNvSpPr>
          <p:nvPr>
            <p:ph idx="49"/>
          </p:nvPr>
        </p:nvSpPr>
        <p:spPr/>
        <p:txBody>
          <a:bodyPr/>
          <a:lstStyle/>
          <a:p>
            <a:r>
              <a:rPr lang="en-US" dirty="0" err="1"/>
              <a:t>Pirtobrutinib</a:t>
            </a:r>
            <a:r>
              <a:rPr lang="en-US" dirty="0"/>
              <a:t> bridge to CAR T</a:t>
            </a:r>
          </a:p>
        </p:txBody>
      </p:sp>
      <p:sp>
        <p:nvSpPr>
          <p:cNvPr id="25" name="Content Placeholder 24">
            <a:extLst>
              <a:ext uri="{FF2B5EF4-FFF2-40B4-BE49-F238E27FC236}">
                <a16:creationId xmlns:a16="http://schemas.microsoft.com/office/drawing/2014/main" id="{2FD5E3C5-66BF-40F5-AD40-8E24136938C0}"/>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757DAFFA-A151-7826-C8BE-22BD9036782E}"/>
              </a:ext>
            </a:extLst>
          </p:cNvPr>
          <p:cNvSpPr>
            <a:spLocks noGrp="1"/>
          </p:cNvSpPr>
          <p:nvPr>
            <p:ph idx="51"/>
          </p:nvPr>
        </p:nvSpPr>
        <p:spPr/>
        <p:txBody>
          <a:bodyPr/>
          <a:lstStyle/>
          <a:p>
            <a:r>
              <a:rPr lang="en-US" dirty="0"/>
              <a:t>Pirtobrutinib</a:t>
            </a:r>
          </a:p>
        </p:txBody>
      </p:sp>
      <p:sp>
        <p:nvSpPr>
          <p:cNvPr id="2" name="Title 16">
            <a:extLst>
              <a:ext uri="{FF2B5EF4-FFF2-40B4-BE49-F238E27FC236}">
                <a16:creationId xmlns:a16="http://schemas.microsoft.com/office/drawing/2014/main" id="{AA812261-7C72-464D-668A-D4ED051C56BB}"/>
              </a:ext>
            </a:extLst>
          </p:cNvPr>
          <p:cNvSpPr>
            <a:spLocks noGrp="1"/>
          </p:cNvSpPr>
          <p:nvPr>
            <p:ph type="title"/>
          </p:nvPr>
        </p:nvSpPr>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1 year observation</a:t>
            </a:r>
            <a:r>
              <a:rPr lang="en-US" dirty="0"/>
              <a:t> </a:t>
            </a:r>
            <a:r>
              <a:rPr lang="en-US" dirty="0">
                <a:sym typeface="Wingdings" pitchFamily="2" charset="2"/>
              </a:rPr>
              <a:t> </a:t>
            </a:r>
            <a:r>
              <a:rPr lang="en-US" dirty="0"/>
              <a:t>PD</a:t>
            </a:r>
          </a:p>
        </p:txBody>
      </p:sp>
      <p:sp>
        <p:nvSpPr>
          <p:cNvPr id="4" name="Content Placeholder 3">
            <a:extLst>
              <a:ext uri="{FF2B5EF4-FFF2-40B4-BE49-F238E27FC236}">
                <a16:creationId xmlns:a16="http://schemas.microsoft.com/office/drawing/2014/main" id="{F99B315B-A303-E43A-6C2B-C99EB98D7709}"/>
              </a:ext>
            </a:extLst>
          </p:cNvPr>
          <p:cNvSpPr>
            <a:spLocks noGrp="1"/>
          </p:cNvSpPr>
          <p:nvPr>
            <p:ph idx="52"/>
          </p:nvPr>
        </p:nvSpPr>
        <p:spPr/>
        <p:txBody>
          <a:bodyPr/>
          <a:lstStyle/>
          <a:p>
            <a:r>
              <a:rPr lang="en-US" dirty="0" err="1"/>
              <a:t>Pirtobrutinib</a:t>
            </a:r>
            <a:endParaRPr lang="en-US" dirty="0"/>
          </a:p>
        </p:txBody>
      </p:sp>
    </p:spTree>
    <p:extLst>
      <p:ext uri="{BB962C8B-B14F-4D97-AF65-F5344CB8AC3E}">
        <p14:creationId xmlns:p14="http://schemas.microsoft.com/office/powerpoint/2010/main" val="3195419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3CA9A-FD8F-D6F9-C435-8659025ABAB8}"/>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B3EEB07E-E0EC-95E6-B83A-943D3A612FD3}"/>
              </a:ext>
            </a:extLst>
          </p:cNvPr>
          <p:cNvSpPr>
            <a:spLocks noGrp="1"/>
          </p:cNvSpPr>
          <p:nvPr>
            <p:ph idx="46"/>
          </p:nvPr>
        </p:nvSpPr>
        <p:spPr/>
        <p:txBody>
          <a:bodyPr/>
          <a:lstStyle/>
          <a:p>
            <a:r>
              <a:rPr lang="en-US" dirty="0"/>
              <a:t>Venetoclax monotherapy</a:t>
            </a:r>
          </a:p>
        </p:txBody>
      </p:sp>
      <p:sp>
        <p:nvSpPr>
          <p:cNvPr id="18" name="Content Placeholder 17">
            <a:extLst>
              <a:ext uri="{FF2B5EF4-FFF2-40B4-BE49-F238E27FC236}">
                <a16:creationId xmlns:a16="http://schemas.microsoft.com/office/drawing/2014/main" id="{71F4D795-E37D-5D25-77FD-024A4EDEDF3E}"/>
              </a:ext>
            </a:extLst>
          </p:cNvPr>
          <p:cNvSpPr>
            <a:spLocks noGrp="1"/>
          </p:cNvSpPr>
          <p:nvPr>
            <p:ph idx="47"/>
          </p:nvPr>
        </p:nvSpPr>
        <p:spPr/>
        <p:txBody>
          <a:bodyPr/>
          <a:lstStyle/>
          <a:p>
            <a:r>
              <a:rPr lang="en-US" dirty="0"/>
              <a:t>Venetoclax monotherapy</a:t>
            </a:r>
          </a:p>
        </p:txBody>
      </p:sp>
      <p:sp>
        <p:nvSpPr>
          <p:cNvPr id="19" name="Content Placeholder 18">
            <a:extLst>
              <a:ext uri="{FF2B5EF4-FFF2-40B4-BE49-F238E27FC236}">
                <a16:creationId xmlns:a16="http://schemas.microsoft.com/office/drawing/2014/main" id="{FF52EC23-4D72-B796-537F-2A34B5FAFEC5}"/>
              </a:ext>
            </a:extLst>
          </p:cNvPr>
          <p:cNvSpPr>
            <a:spLocks noGrp="1"/>
          </p:cNvSpPr>
          <p:nvPr>
            <p:ph idx="48"/>
          </p:nvPr>
        </p:nvSpPr>
        <p:spPr/>
        <p:txBody>
          <a:bodyPr/>
          <a:lstStyle/>
          <a:p>
            <a:r>
              <a:rPr lang="en-US" dirty="0"/>
              <a:t>Pirtobrutinib </a:t>
            </a:r>
            <a:r>
              <a:rPr lang="en-US"/>
              <a:t>or CAR T</a:t>
            </a:r>
            <a:endParaRPr lang="en-US" dirty="0"/>
          </a:p>
        </p:txBody>
      </p:sp>
      <p:sp>
        <p:nvSpPr>
          <p:cNvPr id="23" name="Content Placeholder 22">
            <a:extLst>
              <a:ext uri="{FF2B5EF4-FFF2-40B4-BE49-F238E27FC236}">
                <a16:creationId xmlns:a16="http://schemas.microsoft.com/office/drawing/2014/main" id="{97915B7C-7211-2648-D804-F938F448DD2E}"/>
              </a:ext>
            </a:extLst>
          </p:cNvPr>
          <p:cNvSpPr>
            <a:spLocks noGrp="1"/>
          </p:cNvSpPr>
          <p:nvPr>
            <p:ph idx="49"/>
          </p:nvPr>
        </p:nvSpPr>
        <p:spPr/>
        <p:txBody>
          <a:bodyPr/>
          <a:lstStyle/>
          <a:p>
            <a:r>
              <a:rPr lang="en-US" dirty="0" err="1"/>
              <a:t>Pirtobrutinib</a:t>
            </a:r>
            <a:r>
              <a:rPr lang="en-US" dirty="0"/>
              <a:t> or CAR T</a:t>
            </a:r>
          </a:p>
        </p:txBody>
      </p:sp>
      <p:sp>
        <p:nvSpPr>
          <p:cNvPr id="2" name="Content Placeholder 1">
            <a:extLst>
              <a:ext uri="{FF2B5EF4-FFF2-40B4-BE49-F238E27FC236}">
                <a16:creationId xmlns:a16="http://schemas.microsoft.com/office/drawing/2014/main" id="{B3BF062F-06F2-3630-B962-57D34EAD30E2}"/>
              </a:ext>
            </a:extLst>
          </p:cNvPr>
          <p:cNvSpPr>
            <a:spLocks noGrp="1"/>
          </p:cNvSpPr>
          <p:nvPr>
            <p:ph idx="50"/>
          </p:nvPr>
        </p:nvSpPr>
        <p:spPr/>
        <p:txBody>
          <a:bodyPr/>
          <a:lstStyle/>
          <a:p>
            <a:r>
              <a:rPr lang="en-US" dirty="0"/>
              <a:t>CAR T-cell therapy or epcoritamab on clinical trial</a:t>
            </a:r>
          </a:p>
        </p:txBody>
      </p:sp>
      <p:sp>
        <p:nvSpPr>
          <p:cNvPr id="3" name="Content Placeholder 2">
            <a:extLst>
              <a:ext uri="{FF2B5EF4-FFF2-40B4-BE49-F238E27FC236}">
                <a16:creationId xmlns:a16="http://schemas.microsoft.com/office/drawing/2014/main" id="{E765D685-4123-3DCE-9D5D-6AE1E0BEFDE1}"/>
              </a:ext>
            </a:extLst>
          </p:cNvPr>
          <p:cNvSpPr>
            <a:spLocks noGrp="1"/>
          </p:cNvSpPr>
          <p:nvPr>
            <p:ph idx="51"/>
          </p:nvPr>
        </p:nvSpPr>
        <p:spPr/>
        <p:txBody>
          <a:bodyPr/>
          <a:lstStyle/>
          <a:p>
            <a:r>
              <a:rPr lang="en-US" dirty="0" err="1"/>
              <a:t>Pirtobrutinib</a:t>
            </a:r>
            <a:endParaRPr lang="en-US" dirty="0"/>
          </a:p>
        </p:txBody>
      </p:sp>
      <p:sp>
        <p:nvSpPr>
          <p:cNvPr id="9" name="Title 8">
            <a:extLst>
              <a:ext uri="{FF2B5EF4-FFF2-40B4-BE49-F238E27FC236}">
                <a16:creationId xmlns:a16="http://schemas.microsoft.com/office/drawing/2014/main" id="{9F193B26-580D-E89A-F248-A86FE092F618}"/>
              </a:ext>
            </a:extLst>
          </p:cNvPr>
          <p:cNvSpPr>
            <a:spLocks noGrp="1"/>
          </p:cNvSpPr>
          <p:nvPr>
            <p:ph type="title"/>
          </p:nvPr>
        </p:nvSpPr>
        <p:spPr>
          <a:xfrm>
            <a:off x="912284" y="33051"/>
            <a:ext cx="11064125" cy="1023414"/>
          </a:xfrm>
        </p:spPr>
        <p:txBody>
          <a:bodyPr/>
          <a:lstStyle/>
          <a:p>
            <a:r>
              <a:rPr lang="en-US" sz="2200" u="sng" dirty="0"/>
              <a:t>75-year-old patient with relapsed CLL, no del(17p) or TP53 mutation</a:t>
            </a:r>
            <a:r>
              <a:rPr lang="en-US" sz="2200" dirty="0"/>
              <a:t>:</a:t>
            </a:r>
            <a:br>
              <a:rPr lang="en-US" sz="2200" dirty="0"/>
            </a:br>
            <a:r>
              <a:rPr lang="en-US" sz="2200" dirty="0"/>
              <a:t>Covalent BTKi 2 years </a:t>
            </a:r>
            <a:r>
              <a:rPr lang="en-US" sz="2200" dirty="0">
                <a:sym typeface="Wingdings" pitchFamily="2" charset="2"/>
              </a:rPr>
              <a:t></a:t>
            </a:r>
            <a:r>
              <a:rPr lang="en-US" sz="2200" dirty="0"/>
              <a:t> </a:t>
            </a:r>
            <a:r>
              <a:rPr lang="en-US" sz="2200" u="sng" dirty="0"/>
              <a:t>responds but stops due to subdural hematoma</a:t>
            </a:r>
            <a:r>
              <a:rPr lang="en-US" sz="2200" dirty="0"/>
              <a:t> </a:t>
            </a:r>
            <a:r>
              <a:rPr lang="en-US" sz="2200" dirty="0">
                <a:sym typeface="Wingdings" pitchFamily="2" charset="2"/>
              </a:rPr>
              <a:t> 3</a:t>
            </a:r>
            <a:r>
              <a:rPr lang="en-US" sz="2200" dirty="0"/>
              <a:t> years observation </a:t>
            </a:r>
            <a:r>
              <a:rPr lang="en-US" sz="2200" dirty="0">
                <a:sym typeface="Wingdings" pitchFamily="2" charset="2"/>
              </a:rPr>
              <a:t></a:t>
            </a:r>
            <a:r>
              <a:rPr lang="en-US" sz="2200" dirty="0"/>
              <a:t> PD </a:t>
            </a:r>
            <a:r>
              <a:rPr lang="en-US" sz="2200" dirty="0">
                <a:sym typeface="Wingdings" pitchFamily="2" charset="2"/>
              </a:rPr>
              <a:t> </a:t>
            </a:r>
            <a:r>
              <a:rPr lang="en-US" sz="2200" dirty="0"/>
              <a:t>venetoclax/anti-CD20 antibody 2 years </a:t>
            </a:r>
            <a:r>
              <a:rPr lang="en-US" sz="2200" dirty="0">
                <a:sym typeface="Wingdings" pitchFamily="2" charset="2"/>
              </a:rPr>
              <a:t> </a:t>
            </a:r>
            <a:r>
              <a:rPr lang="en-US" u="sng" dirty="0"/>
              <a:t>6 months observation</a:t>
            </a:r>
            <a:r>
              <a:rPr lang="en-US" dirty="0"/>
              <a:t> </a:t>
            </a:r>
            <a:r>
              <a:rPr lang="en-US" sz="2200" dirty="0">
                <a:sym typeface="Wingdings" pitchFamily="2" charset="2"/>
              </a:rPr>
              <a:t> PD</a:t>
            </a:r>
            <a:endParaRPr lang="en-US" sz="2200" dirty="0"/>
          </a:p>
        </p:txBody>
      </p:sp>
      <p:sp>
        <p:nvSpPr>
          <p:cNvPr id="5" name="Content Placeholder 4">
            <a:extLst>
              <a:ext uri="{FF2B5EF4-FFF2-40B4-BE49-F238E27FC236}">
                <a16:creationId xmlns:a16="http://schemas.microsoft.com/office/drawing/2014/main" id="{6C3782D4-6D35-9FE2-9274-4ECCDE7CFA8C}"/>
              </a:ext>
            </a:extLst>
          </p:cNvPr>
          <p:cNvSpPr>
            <a:spLocks noGrp="1"/>
          </p:cNvSpPr>
          <p:nvPr>
            <p:ph idx="52"/>
          </p:nvPr>
        </p:nvSpPr>
        <p:spPr/>
        <p:txBody>
          <a:bodyPr/>
          <a:lstStyle/>
          <a:p>
            <a:r>
              <a:rPr lang="en-US" dirty="0" err="1"/>
              <a:t>Pirtobrutinib</a:t>
            </a:r>
            <a:endParaRPr lang="en-US" dirty="0"/>
          </a:p>
        </p:txBody>
      </p:sp>
    </p:spTree>
    <p:extLst>
      <p:ext uri="{BB962C8B-B14F-4D97-AF65-F5344CB8AC3E}">
        <p14:creationId xmlns:p14="http://schemas.microsoft.com/office/powerpoint/2010/main" val="3677580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9E101-EE1B-A01F-1F83-06DEE3135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2670CC-B60F-3F56-7B17-2D77403E3C0B}"/>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671BBF0F-0DE6-FA94-2627-A2140FA1B679}"/>
              </a:ext>
            </a:extLst>
          </p:cNvPr>
          <p:cNvSpPr/>
          <p:nvPr/>
        </p:nvSpPr>
        <p:spPr bwMode="auto">
          <a:xfrm>
            <a:off x="536197" y="2503697"/>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BF11B82A-0F4D-48C7-CA70-A6B22B6401E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bg1"/>
                </a:solidFill>
              </a:rPr>
              <a:t>Module 2: 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2490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881453"/>
            <a:ext cx="12192000" cy="1143000"/>
          </a:xfrm>
        </p:spPr>
        <p:txBody>
          <a:bodyPr wrap="square" anchor="ctr">
            <a:noAutofit/>
          </a:bodyPr>
          <a:lstStyle/>
          <a:p>
            <a:r>
              <a:rPr lang="en-US" sz="4200" dirty="0"/>
              <a:t>Optimizing Treatment for Patients </a:t>
            </a:r>
            <a:br>
              <a:rPr lang="en-US" sz="4200" dirty="0"/>
            </a:br>
            <a:r>
              <a:rPr lang="en-US" sz="4200" dirty="0"/>
              <a:t>with Relapsed/Refractory </a:t>
            </a:r>
            <a:br>
              <a:rPr lang="en-US" sz="4200" dirty="0"/>
            </a:br>
            <a:r>
              <a:rPr lang="en-US" sz="4200" dirty="0"/>
              <a:t>Chronic Lymphocytic Leukemia</a:t>
            </a:r>
          </a:p>
        </p:txBody>
      </p:sp>
      <p:sp>
        <p:nvSpPr>
          <p:cNvPr id="3" name="TextBox 2">
            <a:extLst>
              <a:ext uri="{FF2B5EF4-FFF2-40B4-BE49-F238E27FC236}">
                <a16:creationId xmlns:a16="http://schemas.microsoft.com/office/drawing/2014/main" id="{84ACDD92-A507-DFAA-11C1-15E880E89E46}"/>
              </a:ext>
            </a:extLst>
          </p:cNvPr>
          <p:cNvSpPr txBox="1"/>
          <p:nvPr/>
        </p:nvSpPr>
        <p:spPr>
          <a:xfrm>
            <a:off x="673555" y="2891065"/>
            <a:ext cx="10844890" cy="3416320"/>
          </a:xfrm>
          <a:prstGeom prst="rect">
            <a:avLst/>
          </a:prstGeom>
          <a:noFill/>
        </p:spPr>
        <p:txBody>
          <a:bodyPr wrap="square">
            <a:spAutoFit/>
          </a:bodyPr>
          <a:lstStyle/>
          <a:p>
            <a:pPr lvl="0" algn="ctr">
              <a:defRPr/>
            </a:pPr>
            <a:r>
              <a:rPr lang="en-US" sz="2400" dirty="0">
                <a:solidFill>
                  <a:srgbClr val="000000"/>
                </a:solidFill>
                <a:latin typeface="Calibri" panose="020F0502020204030204" pitchFamily="34" charset="0"/>
                <a:cs typeface="Calibri" panose="020F0502020204030204" pitchFamily="34" charset="0"/>
              </a:rPr>
              <a:t>Matthew S Davids, MD, </a:t>
            </a:r>
            <a:r>
              <a:rPr lang="en-US" sz="2400" dirty="0" err="1">
                <a:solidFill>
                  <a:srgbClr val="000000"/>
                </a:solidFill>
                <a:latin typeface="Calibri" panose="020F0502020204030204" pitchFamily="34" charset="0"/>
                <a:cs typeface="Calibri" panose="020F0502020204030204" pitchFamily="34" charset="0"/>
              </a:rPr>
              <a:t>MMSc</a:t>
            </a:r>
            <a:endParaRPr lang="en-US" sz="2400" dirty="0">
              <a:solidFill>
                <a:srgbClr val="000000"/>
              </a:solidFill>
              <a:latin typeface="Calibri" panose="020F0502020204030204" pitchFamily="34" charset="0"/>
              <a:cs typeface="Calibri" panose="020F0502020204030204" pitchFamily="34" charset="0"/>
            </a:endParaRPr>
          </a:p>
          <a:p>
            <a:pPr lvl="0" algn="ctr">
              <a:defRPr/>
            </a:pPr>
            <a:r>
              <a:rPr lang="en-US" sz="2400" b="0" dirty="0">
                <a:solidFill>
                  <a:srgbClr val="000000"/>
                </a:solidFill>
                <a:latin typeface="Calibri" panose="020F0502020204030204" pitchFamily="34" charset="0"/>
                <a:cs typeface="Calibri" panose="020F0502020204030204" pitchFamily="34" charset="0"/>
              </a:rPr>
              <a:t>Associate Professor of Medicine </a:t>
            </a:r>
          </a:p>
          <a:p>
            <a:pPr lvl="0" algn="ctr">
              <a:defRPr/>
            </a:pPr>
            <a:r>
              <a:rPr lang="en-US" sz="2400" b="0" dirty="0">
                <a:solidFill>
                  <a:srgbClr val="000000"/>
                </a:solidFill>
                <a:latin typeface="Calibri" panose="020F0502020204030204" pitchFamily="34" charset="0"/>
                <a:cs typeface="Calibri" panose="020F0502020204030204" pitchFamily="34" charset="0"/>
              </a:rPr>
              <a:t>Harvard Medical School</a:t>
            </a:r>
          </a:p>
          <a:p>
            <a:pPr lvl="0" algn="ctr">
              <a:defRPr/>
            </a:pPr>
            <a:r>
              <a:rPr lang="en-US" sz="2400" b="0" dirty="0">
                <a:solidFill>
                  <a:srgbClr val="000000"/>
                </a:solidFill>
                <a:latin typeface="Calibri" panose="020F0502020204030204" pitchFamily="34" charset="0"/>
                <a:cs typeface="Calibri" panose="020F0502020204030204" pitchFamily="34" charset="0"/>
              </a:rPr>
              <a:t>Leader, Lymphoma Program </a:t>
            </a:r>
          </a:p>
          <a:p>
            <a:pPr lvl="0" algn="ctr">
              <a:defRPr/>
            </a:pPr>
            <a:r>
              <a:rPr lang="en-US" sz="2400" b="0" dirty="0">
                <a:solidFill>
                  <a:srgbClr val="000000"/>
                </a:solidFill>
                <a:latin typeface="Calibri" panose="020F0502020204030204" pitchFamily="34" charset="0"/>
                <a:cs typeface="Calibri" panose="020F0502020204030204" pitchFamily="34" charset="0"/>
              </a:rPr>
              <a:t>Dana-Farber/Harvard Cancer Center</a:t>
            </a:r>
          </a:p>
          <a:p>
            <a:pPr lvl="0" algn="ctr">
              <a:defRPr/>
            </a:pPr>
            <a:r>
              <a:rPr lang="en-US" sz="2400" b="0" dirty="0">
                <a:solidFill>
                  <a:srgbClr val="000000"/>
                </a:solidFill>
                <a:latin typeface="Calibri" panose="020F0502020204030204" pitchFamily="34" charset="0"/>
                <a:cs typeface="Calibri" panose="020F0502020204030204" pitchFamily="34" charset="0"/>
              </a:rPr>
              <a:t>Director of Clinical Research</a:t>
            </a:r>
          </a:p>
          <a:p>
            <a:pPr lvl="0" algn="ctr">
              <a:defRPr/>
            </a:pPr>
            <a:r>
              <a:rPr lang="en-US" sz="2400" b="0" dirty="0">
                <a:solidFill>
                  <a:srgbClr val="000000"/>
                </a:solidFill>
                <a:latin typeface="Calibri" panose="020F0502020204030204" pitchFamily="34" charset="0"/>
                <a:cs typeface="Calibri" panose="020F0502020204030204" pitchFamily="34" charset="0"/>
              </a:rPr>
              <a:t>Division of Lymphoma </a:t>
            </a:r>
          </a:p>
          <a:p>
            <a:pPr lvl="0" algn="ctr">
              <a:defRPr/>
            </a:pPr>
            <a:r>
              <a:rPr lang="en-US" sz="2400" b="0" dirty="0">
                <a:solidFill>
                  <a:srgbClr val="000000"/>
                </a:solidFill>
                <a:latin typeface="Calibri" panose="020F0502020204030204" pitchFamily="34" charset="0"/>
                <a:cs typeface="Calibri" panose="020F0502020204030204" pitchFamily="34" charset="0"/>
              </a:rPr>
              <a:t>Dana-Farber Cancer Institute</a:t>
            </a:r>
          </a:p>
          <a:p>
            <a:pPr lvl="0" algn="ctr">
              <a:defRPr/>
            </a:pPr>
            <a:r>
              <a:rPr lang="en-US" sz="2400" b="0" dirty="0">
                <a:solidFill>
                  <a:srgbClr val="000000"/>
                </a:solidFill>
                <a:latin typeface="Calibri" panose="020F0502020204030204" pitchFamily="34" charset="0"/>
                <a:cs typeface="Calibri" panose="020F0502020204030204" pitchFamily="34" charset="0"/>
              </a:rPr>
              <a:t>Boston, Massachusetts</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custDataLst>
      <p:tags r:id="rId1"/>
    </p:custDataLst>
    <p:extLst>
      <p:ext uri="{BB962C8B-B14F-4D97-AF65-F5344CB8AC3E}">
        <p14:creationId xmlns:p14="http://schemas.microsoft.com/office/powerpoint/2010/main" val="2791300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et al. </a:t>
            </a:r>
            <a:r>
              <a:rPr kumimoji="0" lang="en-US" sz="16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Results from the first randomized </a:t>
            </a:r>
            <a:r>
              <a:rPr kumimoji="0" lang="en-US" sz="16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Jurczak W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examining a non-covalent BTK inhibitor in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untreated patients</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LBA3.</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150EF-A199-3235-93A4-76E97CC400C3}"/>
              </a:ext>
            </a:extLst>
          </p:cNvPr>
          <p:cNvSpPr>
            <a:spLocks noGrp="1"/>
          </p:cNvSpPr>
          <p:nvPr>
            <p:ph type="title"/>
          </p:nvPr>
        </p:nvSpPr>
        <p:spPr>
          <a:xfrm>
            <a:off x="514416" y="203611"/>
            <a:ext cx="11163167" cy="727988"/>
          </a:xfrm>
        </p:spPr>
        <p:txBody>
          <a:bodyPr/>
          <a:lstStyle/>
          <a:p>
            <a:pPr algn="l"/>
            <a:r>
              <a:rPr lang="en-US" dirty="0"/>
              <a:t>Key Differences Between Available Covalent and Reversible Bruton Tyrosine Kinase (BTK) Inhibitors</a:t>
            </a:r>
          </a:p>
        </p:txBody>
      </p:sp>
      <p:sp>
        <p:nvSpPr>
          <p:cNvPr id="7" name="TextBox 6">
            <a:extLst>
              <a:ext uri="{FF2B5EF4-FFF2-40B4-BE49-F238E27FC236}">
                <a16:creationId xmlns:a16="http://schemas.microsoft.com/office/drawing/2014/main" id="{9FAD87BA-4DE2-99EF-5E07-F96B7E4F15AC}"/>
              </a:ext>
            </a:extLst>
          </p:cNvPr>
          <p:cNvSpPr txBox="1"/>
          <p:nvPr/>
        </p:nvSpPr>
        <p:spPr>
          <a:xfrm>
            <a:off x="32340" y="6562580"/>
            <a:ext cx="431592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Thompson PA, Tam CS.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Blood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2023;141(26):3137-42.</a:t>
            </a:r>
          </a:p>
        </p:txBody>
      </p:sp>
      <p:pic>
        <p:nvPicPr>
          <p:cNvPr id="9" name="Picture 8" descr="A table with text and numbers&#10;&#10;Description automatically generated">
            <a:extLst>
              <a:ext uri="{FF2B5EF4-FFF2-40B4-BE49-F238E27FC236}">
                <a16:creationId xmlns:a16="http://schemas.microsoft.com/office/drawing/2014/main" id="{42FEFBF8-E9D3-8382-19D3-DA8D913BC03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2756388" y="1037631"/>
            <a:ext cx="7380071" cy="5418917"/>
          </a:xfrm>
          <a:prstGeom prst="rect">
            <a:avLst/>
          </a:prstGeom>
        </p:spPr>
      </p:pic>
    </p:spTree>
    <p:extLst>
      <p:ext uri="{BB962C8B-B14F-4D97-AF65-F5344CB8AC3E}">
        <p14:creationId xmlns:p14="http://schemas.microsoft.com/office/powerpoint/2010/main" val="2540983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edical document&#10;&#10;Description automatically generated">
            <a:extLst>
              <a:ext uri="{FF2B5EF4-FFF2-40B4-BE49-F238E27FC236}">
                <a16:creationId xmlns:a16="http://schemas.microsoft.com/office/drawing/2014/main" id="{CD4676BF-AA37-E3CF-35C3-C8B4AC8DA7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79576" y="332656"/>
            <a:ext cx="7772400" cy="5394590"/>
          </a:xfrm>
          <a:prstGeom prst="rect">
            <a:avLst/>
          </a:prstGeom>
        </p:spPr>
      </p:pic>
      <p:sp>
        <p:nvSpPr>
          <p:cNvPr id="6" name="Rectangle 5">
            <a:extLst>
              <a:ext uri="{FF2B5EF4-FFF2-40B4-BE49-F238E27FC236}">
                <a16:creationId xmlns:a16="http://schemas.microsoft.com/office/drawing/2014/main" id="{68A689BE-FCF3-F745-F2AB-904842073B1A}"/>
              </a:ext>
            </a:extLst>
          </p:cNvPr>
          <p:cNvSpPr/>
          <p:nvPr/>
        </p:nvSpPr>
        <p:spPr bwMode="auto">
          <a:xfrm>
            <a:off x="2279576" y="5727246"/>
            <a:ext cx="7772400" cy="5100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TextBox 6">
            <a:extLst>
              <a:ext uri="{FF2B5EF4-FFF2-40B4-BE49-F238E27FC236}">
                <a16:creationId xmlns:a16="http://schemas.microsoft.com/office/drawing/2014/main" id="{DD774E12-BC33-C120-6EBF-A0E956B210E9}"/>
              </a:ext>
            </a:extLst>
          </p:cNvPr>
          <p:cNvSpPr txBox="1"/>
          <p:nvPr/>
        </p:nvSpPr>
        <p:spPr>
          <a:xfrm>
            <a:off x="5883692" y="5782224"/>
            <a:ext cx="4028732" cy="400110"/>
          </a:xfrm>
          <a:prstGeom prst="rect">
            <a:avLst/>
          </a:prstGeom>
          <a:noFill/>
        </p:spPr>
        <p:txBody>
          <a:bodyPr wrap="none" rtlCol="0">
            <a:spAutoFit/>
          </a:bodyPr>
          <a:lstStyle/>
          <a:p>
            <a:pPr algn="r"/>
            <a:r>
              <a:rPr lang="en-US" sz="2000" i="1" dirty="0" err="1">
                <a:latin typeface="+mn-lt"/>
              </a:rPr>
              <a:t>Haematologica</a:t>
            </a:r>
            <a:r>
              <a:rPr lang="en-US" sz="2000" dirty="0">
                <a:latin typeface="+mn-lt"/>
              </a:rPr>
              <a:t> 2025;110(1):92-102. </a:t>
            </a:r>
          </a:p>
        </p:txBody>
      </p:sp>
    </p:spTree>
    <p:extLst>
      <p:ext uri="{BB962C8B-B14F-4D97-AF65-F5344CB8AC3E}">
        <p14:creationId xmlns:p14="http://schemas.microsoft.com/office/powerpoint/2010/main" val="155395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806BA0-334B-C453-1EFB-69C4ED21FB43}"/>
              </a:ext>
            </a:extLst>
          </p:cNvPr>
          <p:cNvSpPr>
            <a:spLocks noGrp="1"/>
          </p:cNvSpPr>
          <p:nvPr>
            <p:ph type="title"/>
          </p:nvPr>
        </p:nvSpPr>
        <p:spPr>
          <a:xfrm>
            <a:off x="993617" y="29000"/>
            <a:ext cx="10358967" cy="1143000"/>
          </a:xfrm>
        </p:spPr>
        <p:txBody>
          <a:bodyPr/>
          <a:lstStyle/>
          <a:p>
            <a:pPr algn="l"/>
            <a:r>
              <a:rPr lang="en-US" dirty="0"/>
              <a:t>BRUIN: Pirtobrutinib Efficacy in Patients with CLL or SLL Who Received Prior BTK Inhibitor (BTKi) Treatment</a:t>
            </a:r>
          </a:p>
        </p:txBody>
      </p:sp>
      <p:sp>
        <p:nvSpPr>
          <p:cNvPr id="2" name="TextBox 1">
            <a:extLst>
              <a:ext uri="{FF2B5EF4-FFF2-40B4-BE49-F238E27FC236}">
                <a16:creationId xmlns:a16="http://schemas.microsoft.com/office/drawing/2014/main" id="{B2FDEA1B-758A-8BD1-D2A5-61600BDDED63}"/>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pic>
        <p:nvPicPr>
          <p:cNvPr id="6" name="Picture 5" descr="A chart of a bar graph&#10;&#10;Description automatically generated">
            <a:extLst>
              <a:ext uri="{FF2B5EF4-FFF2-40B4-BE49-F238E27FC236}">
                <a16:creationId xmlns:a16="http://schemas.microsoft.com/office/drawing/2014/main" id="{38CCEA0C-7471-6DA6-10AD-561336E6BA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184356" y="1148624"/>
            <a:ext cx="9465849" cy="4872664"/>
          </a:xfrm>
          <a:prstGeom prst="rect">
            <a:avLst/>
          </a:prstGeom>
        </p:spPr>
      </p:pic>
      <p:sp>
        <p:nvSpPr>
          <p:cNvPr id="7" name="TextBox 6">
            <a:extLst>
              <a:ext uri="{FF2B5EF4-FFF2-40B4-BE49-F238E27FC236}">
                <a16:creationId xmlns:a16="http://schemas.microsoft.com/office/drawing/2014/main" id="{A017B2FA-BB33-E89D-2F7C-D63E07F70CF4}"/>
              </a:ext>
            </a:extLst>
          </p:cNvPr>
          <p:cNvSpPr txBox="1"/>
          <p:nvPr/>
        </p:nvSpPr>
        <p:spPr>
          <a:xfrm>
            <a:off x="6323479" y="2874967"/>
            <a:ext cx="4291559" cy="461665"/>
          </a:xfrm>
          <a:prstGeom prst="rect">
            <a:avLst/>
          </a:prstGeom>
          <a:noFill/>
        </p:spPr>
        <p:txBody>
          <a:bodyPr wrap="none" rtlCol="0">
            <a:spAutoFit/>
          </a:bodyPr>
          <a:lstStyle/>
          <a:p>
            <a:r>
              <a:rPr lang="en-US" sz="2400" dirty="0">
                <a:solidFill>
                  <a:schemeClr val="tx1"/>
                </a:solidFill>
              </a:rPr>
              <a:t>Overall response rate 76.9%</a:t>
            </a:r>
          </a:p>
        </p:txBody>
      </p:sp>
      <p:sp>
        <p:nvSpPr>
          <p:cNvPr id="4" name="TextBox 3">
            <a:extLst>
              <a:ext uri="{FF2B5EF4-FFF2-40B4-BE49-F238E27FC236}">
                <a16:creationId xmlns:a16="http://schemas.microsoft.com/office/drawing/2014/main" id="{7DDBCEE0-56E4-2E5E-0A07-D162E7E49F7E}"/>
              </a:ext>
            </a:extLst>
          </p:cNvPr>
          <p:cNvSpPr txBox="1"/>
          <p:nvPr/>
        </p:nvSpPr>
        <p:spPr>
          <a:xfrm>
            <a:off x="1184356" y="6021288"/>
            <a:ext cx="5496569"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chemeClr val="tx1"/>
                </a:solidFill>
                <a:latin typeface="Calibri" panose="020F0502020204030204" pitchFamily="34" charset="0"/>
                <a:ea typeface="+mn-ea"/>
                <a:cs typeface="Calibri" panose="020F0502020204030204" pitchFamily="34" charset="0"/>
              </a:rPr>
              <a:t>SLL = small lymphocytic lymphoma; SPD </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sum of product diameters</a:t>
            </a:r>
          </a:p>
        </p:txBody>
      </p:sp>
    </p:spTree>
    <p:extLst>
      <p:ext uri="{BB962C8B-B14F-4D97-AF65-F5344CB8AC3E}">
        <p14:creationId xmlns:p14="http://schemas.microsoft.com/office/powerpoint/2010/main" val="20855143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DC87D-1C8F-E325-C9CE-C8B4FD194D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80D1F4-7293-07D6-9961-6F379BC59E45}"/>
              </a:ext>
            </a:extLst>
          </p:cNvPr>
          <p:cNvSpPr>
            <a:spLocks noGrp="1"/>
          </p:cNvSpPr>
          <p:nvPr>
            <p:ph type="title"/>
          </p:nvPr>
        </p:nvSpPr>
        <p:spPr>
          <a:xfrm>
            <a:off x="822286" y="29000"/>
            <a:ext cx="10791015" cy="1143000"/>
          </a:xfrm>
        </p:spPr>
        <p:txBody>
          <a:bodyPr/>
          <a:lstStyle/>
          <a:p>
            <a:r>
              <a:rPr lang="en-US" dirty="0"/>
              <a:t>BRUIN: Median Progression-Free Survival for Patients with CLL/SLL </a:t>
            </a:r>
          </a:p>
        </p:txBody>
      </p:sp>
      <p:pic>
        <p:nvPicPr>
          <p:cNvPr id="5" name="Picture 4" descr="A graph of a number of patients&#10;&#10;Description automatically generated">
            <a:extLst>
              <a:ext uri="{FF2B5EF4-FFF2-40B4-BE49-F238E27FC236}">
                <a16:creationId xmlns:a16="http://schemas.microsoft.com/office/drawing/2014/main" id="{A6120576-583F-7BF8-9927-E4870B1A1A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03768" y="1172000"/>
            <a:ext cx="8784463" cy="5154903"/>
          </a:xfrm>
          <a:prstGeom prst="rect">
            <a:avLst/>
          </a:prstGeom>
        </p:spPr>
      </p:pic>
      <p:sp>
        <p:nvSpPr>
          <p:cNvPr id="4" name="TextBox 3">
            <a:extLst>
              <a:ext uri="{FF2B5EF4-FFF2-40B4-BE49-F238E27FC236}">
                <a16:creationId xmlns:a16="http://schemas.microsoft.com/office/drawing/2014/main" id="{D5388F24-34CD-3ABD-BDDD-9714BB9ED4CF}"/>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spTree>
    <p:extLst>
      <p:ext uri="{BB962C8B-B14F-4D97-AF65-F5344CB8AC3E}">
        <p14:creationId xmlns:p14="http://schemas.microsoft.com/office/powerpoint/2010/main" val="25887178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5D383-6BD5-1087-3371-74DFB70242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55357C-BCF2-A27C-C334-B73E08164598}"/>
              </a:ext>
            </a:extLst>
          </p:cNvPr>
          <p:cNvSpPr>
            <a:spLocks noGrp="1"/>
          </p:cNvSpPr>
          <p:nvPr>
            <p:ph type="title"/>
          </p:nvPr>
        </p:nvSpPr>
        <p:spPr>
          <a:xfrm>
            <a:off x="993617" y="29000"/>
            <a:ext cx="10358967" cy="1143000"/>
          </a:xfrm>
        </p:spPr>
        <p:txBody>
          <a:bodyPr/>
          <a:lstStyle/>
          <a:p>
            <a:r>
              <a:rPr lang="en-US" dirty="0"/>
              <a:t>BRUIN: Pirtobrutinib Safety Profile in the Overall Population</a:t>
            </a:r>
          </a:p>
        </p:txBody>
      </p:sp>
      <p:pic>
        <p:nvPicPr>
          <p:cNvPr id="6" name="Picture 5" descr="A table with text and numbers&#10;&#10;Description automatically generated">
            <a:extLst>
              <a:ext uri="{FF2B5EF4-FFF2-40B4-BE49-F238E27FC236}">
                <a16:creationId xmlns:a16="http://schemas.microsoft.com/office/drawing/2014/main" id="{E58344CD-728C-A223-84DE-631CE741413F}"/>
              </a:ext>
            </a:extLst>
          </p:cNvPr>
          <p:cNvPicPr>
            <a:picLocks noChangeAspect="1"/>
          </p:cNvPicPr>
          <p:nvPr/>
        </p:nvPicPr>
        <p:blipFill>
          <a:blip r:embed="rId2">
            <a:extLst>
              <a:ext uri="{28A0092B-C50C-407E-A947-70E740481C1C}">
                <a14:useLocalDpi xmlns:a14="http://schemas.microsoft.com/office/drawing/2010/main" val="0"/>
              </a:ext>
            </a:extLst>
          </a:blip>
          <a:srcRect b="23298"/>
          <a:stretch>
            <a:fillRect/>
          </a:stretch>
        </p:blipFill>
        <p:spPr>
          <a:xfrm>
            <a:off x="1716394" y="925939"/>
            <a:ext cx="8759212" cy="5461946"/>
          </a:xfrm>
          <a:prstGeom prst="rect">
            <a:avLst/>
          </a:prstGeom>
        </p:spPr>
      </p:pic>
      <p:sp>
        <p:nvSpPr>
          <p:cNvPr id="4" name="TextBox 3">
            <a:extLst>
              <a:ext uri="{FF2B5EF4-FFF2-40B4-BE49-F238E27FC236}">
                <a16:creationId xmlns:a16="http://schemas.microsoft.com/office/drawing/2014/main" id="{98C27B9D-D50F-E425-FB7E-C16CAD566DB1}"/>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spTree>
    <p:extLst>
      <p:ext uri="{BB962C8B-B14F-4D97-AF65-F5344CB8AC3E}">
        <p14:creationId xmlns:p14="http://schemas.microsoft.com/office/powerpoint/2010/main" val="12399746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214951" cy="1196752"/>
          </a:xfrm>
        </p:spPr>
        <p:txBody>
          <a:bodyPr/>
          <a:lstStyle/>
          <a:p>
            <a:pPr algn="l"/>
            <a:r>
              <a:rPr lang="en-US" b="1" dirty="0"/>
              <a:t>FDA Grants </a:t>
            </a:r>
            <a:r>
              <a:rPr lang="en-US" dirty="0"/>
              <a:t>T</a:t>
            </a:r>
            <a:r>
              <a:rPr lang="en-US" b="1" dirty="0"/>
              <a:t>raditional Approval to Pirtobrutinib for Chronic </a:t>
            </a:r>
            <a:r>
              <a:rPr lang="en-US" dirty="0"/>
              <a:t>L</a:t>
            </a:r>
            <a:r>
              <a:rPr lang="en-US" b="1" dirty="0"/>
              <a:t>ymphocytic </a:t>
            </a:r>
            <a:r>
              <a:rPr lang="en-US" dirty="0"/>
              <a:t>L</a:t>
            </a:r>
            <a:r>
              <a:rPr lang="en-US" b="1" dirty="0"/>
              <a:t>eukemia and Small </a:t>
            </a:r>
            <a:r>
              <a:rPr lang="en-US" dirty="0"/>
              <a:t>L</a:t>
            </a:r>
            <a:r>
              <a:rPr lang="en-US" b="1" dirty="0"/>
              <a:t>ymphocytic </a:t>
            </a:r>
            <a:r>
              <a:rPr lang="en-US" dirty="0"/>
              <a:t>L</a:t>
            </a:r>
            <a:r>
              <a:rPr lang="en-US" b="1" dirty="0"/>
              <a:t>ymphoma</a:t>
            </a:r>
            <a:br>
              <a:rPr lang="en-US" b="1" dirty="0"/>
            </a:br>
            <a:r>
              <a:rPr lang="en-US" sz="2400" dirty="0"/>
              <a:t>Press Release: December 3, 2025</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0863023" cy="4214845"/>
          </a:xfrm>
        </p:spPr>
        <p:txBody>
          <a:bodyPr wrap="square"/>
          <a:lstStyle/>
          <a:p>
            <a:pPr marL="17463" indent="0">
              <a:spcBef>
                <a:spcPts val="1000"/>
              </a:spcBef>
              <a:spcAft>
                <a:spcPts val="0"/>
              </a:spcAft>
              <a:buNone/>
            </a:pPr>
            <a:r>
              <a:rPr lang="en-US" sz="2000" b="0" dirty="0"/>
              <a:t>“... the Food and Drug Administration granted traditional approval to pirtobrutinib for adults with relapsed or refractory chronic lymphocytic leukemia or small lymphocytic lymphoma (CLL/SLL) who have previously been treated with a covalent BTK inhibitor.</a:t>
            </a:r>
          </a:p>
          <a:p>
            <a:pPr marL="17463" indent="0">
              <a:spcBef>
                <a:spcPts val="1000"/>
              </a:spcBef>
              <a:spcAft>
                <a:spcPts val="0"/>
              </a:spcAft>
              <a:buNone/>
            </a:pPr>
            <a:r>
              <a:rPr lang="en-US" sz="2000" b="0" dirty="0"/>
              <a:t>Efficacy was evaluated in BRUIN-CLL-321 (NCT 04666038), a randomized, open-label, active-controlled trial. The trial randomized 238 patients who were previously treated for CLL/SLL, including a covalent BTK inhibitor. Patients previously treated with a non-covalent BTK inhibitor were not permitted. Patients were randomized (1:1) to receive either pirtobrutinib or investigator’s choice of idelalisib plus a rituximab product (IR) or bendamustine plus a rituximab product (BR).</a:t>
            </a:r>
          </a:p>
          <a:p>
            <a:pPr marL="17463" indent="0">
              <a:spcBef>
                <a:spcPts val="1000"/>
              </a:spcBef>
              <a:spcAft>
                <a:spcPts val="0"/>
              </a:spcAft>
              <a:buNone/>
            </a:pPr>
            <a:r>
              <a:rPr lang="en-US" sz="2000" b="0" dirty="0"/>
              <a:t>Median PFS was 11.2 months (95% CI: 9.5, 11.4) in the pirtobrutinib arm and 8.7 months (95% CI: 7.2, 10.2) in the investigator’s choice of IR/BR arm (Hazard ratio 0.58 [95% CI: 0.38, 0.89]; p-value 0.0105). Of the 119 patients in the investigator’s choice arm, 50 crossed over to receive pirtobrutinib therapy. At an updated analysis with a median follow-up time of 19.8 months, the HR for overall survival (OS) was 1.09 (95% CI: 0.68, 1.75).”</a:t>
            </a:r>
          </a:p>
        </p:txBody>
      </p:sp>
      <p:sp>
        <p:nvSpPr>
          <p:cNvPr id="5" name="TextBox 4">
            <a:extLst>
              <a:ext uri="{FF2B5EF4-FFF2-40B4-BE49-F238E27FC236}">
                <a16:creationId xmlns:a16="http://schemas.microsoft.com/office/drawing/2014/main" id="{E3F3EDA1-D945-214F-96F0-8B82D04CA71A}"/>
              </a:ext>
            </a:extLst>
          </p:cNvPr>
          <p:cNvSpPr txBox="1"/>
          <p:nvPr/>
        </p:nvSpPr>
        <p:spPr>
          <a:xfrm>
            <a:off x="241837" y="6292969"/>
            <a:ext cx="10358967"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/drugs/resources-information-approved-drugs/fda-grants-traditional-approval-pirtobrutinib-chronic-lymphocytic-leukemia-and-small-lymphocytic</a:t>
            </a:r>
          </a:p>
        </p:txBody>
      </p:sp>
    </p:spTree>
    <p:extLst>
      <p:ext uri="{BB962C8B-B14F-4D97-AF65-F5344CB8AC3E}">
        <p14:creationId xmlns:p14="http://schemas.microsoft.com/office/powerpoint/2010/main" val="42643403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AI-generated content may be incorrect.">
            <a:extLst>
              <a:ext uri="{FF2B5EF4-FFF2-40B4-BE49-F238E27FC236}">
                <a16:creationId xmlns:a16="http://schemas.microsoft.com/office/drawing/2014/main" id="{B7ED4E0D-285B-1B25-E18B-8AD5972E2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81" y="965354"/>
            <a:ext cx="10990038" cy="3896577"/>
          </a:xfrm>
          <a:prstGeom prst="rect">
            <a:avLst/>
          </a:prstGeom>
        </p:spPr>
      </p:pic>
      <p:sp>
        <p:nvSpPr>
          <p:cNvPr id="4" name="Rectangle 3">
            <a:extLst>
              <a:ext uri="{FF2B5EF4-FFF2-40B4-BE49-F238E27FC236}">
                <a16:creationId xmlns:a16="http://schemas.microsoft.com/office/drawing/2014/main" id="{46B59863-1594-AC11-3441-E371FBF45500}"/>
              </a:ext>
            </a:extLst>
          </p:cNvPr>
          <p:cNvSpPr/>
          <p:nvPr/>
        </p:nvSpPr>
        <p:spPr bwMode="auto">
          <a:xfrm>
            <a:off x="9868829" y="965354"/>
            <a:ext cx="1722190" cy="5623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Rectangle 6">
            <a:extLst>
              <a:ext uri="{FF2B5EF4-FFF2-40B4-BE49-F238E27FC236}">
                <a16:creationId xmlns:a16="http://schemas.microsoft.com/office/drawing/2014/main" id="{B2E07BC6-15BB-9FE4-A6F7-51C1F6512DE9}"/>
              </a:ext>
            </a:extLst>
          </p:cNvPr>
          <p:cNvSpPr/>
          <p:nvPr/>
        </p:nvSpPr>
        <p:spPr bwMode="auto">
          <a:xfrm>
            <a:off x="600981" y="4861931"/>
            <a:ext cx="10990038" cy="7805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5F84A3BE-483F-EEC2-BBF6-902BB5591882}"/>
              </a:ext>
            </a:extLst>
          </p:cNvPr>
          <p:cNvSpPr txBox="1"/>
          <p:nvPr/>
        </p:nvSpPr>
        <p:spPr>
          <a:xfrm>
            <a:off x="7020665" y="5119297"/>
            <a:ext cx="4570354" cy="523220"/>
          </a:xfrm>
          <a:prstGeom prst="rect">
            <a:avLst/>
          </a:prstGeom>
          <a:noFill/>
        </p:spPr>
        <p:txBody>
          <a:bodyPr wrap="none" rtlCol="0">
            <a:spAutoFit/>
          </a:bodyPr>
          <a:lstStyle/>
          <a:p>
            <a:r>
              <a:rPr lang="en-US" sz="2800" i="1" dirty="0">
                <a:solidFill>
                  <a:schemeClr val="tx1"/>
                </a:solidFill>
                <a:latin typeface="+mn-lt"/>
              </a:rPr>
              <a:t>J Clin Oncol </a:t>
            </a:r>
            <a:r>
              <a:rPr lang="en-US" sz="2800" dirty="0">
                <a:solidFill>
                  <a:schemeClr val="tx1"/>
                </a:solidFill>
                <a:latin typeface="+mn-lt"/>
              </a:rPr>
              <a:t>2025;43:2538-49.</a:t>
            </a:r>
          </a:p>
        </p:txBody>
      </p:sp>
    </p:spTree>
    <p:extLst>
      <p:ext uri="{BB962C8B-B14F-4D97-AF65-F5344CB8AC3E}">
        <p14:creationId xmlns:p14="http://schemas.microsoft.com/office/powerpoint/2010/main" val="1965019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116632"/>
            <a:ext cx="10225136" cy="1008112"/>
          </a:xfrm>
        </p:spPr>
        <p:txBody>
          <a:bodyPr/>
          <a:lstStyle/>
          <a:p>
            <a:pPr algn="l"/>
            <a:r>
              <a:rPr lang="en-US" dirty="0">
                <a:solidFill>
                  <a:srgbClr val="0432FF"/>
                </a:solidFill>
                <a:latin typeface="Calibri" panose="020F0502020204030204" pitchFamily="34" charset="0"/>
                <a:cs typeface="Calibri" panose="020F0502020204030204" pitchFamily="34" charset="0"/>
              </a:rPr>
              <a:t>BRUIN CLL-321: A Phase III Trial of Pirtobrutinib Monotherapy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0" y="6497190"/>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ASH 2024;Abstract 886.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7" name="Picture 6" descr="A diagram of a patient's flow&#10;&#10;Description automatically generated">
            <a:extLst>
              <a:ext uri="{FF2B5EF4-FFF2-40B4-BE49-F238E27FC236}">
                <a16:creationId xmlns:a16="http://schemas.microsoft.com/office/drawing/2014/main" id="{49C14271-0D36-2979-B06E-E2AF5C22D55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03371" y="1151074"/>
            <a:ext cx="10225136" cy="5153143"/>
          </a:xfrm>
          <a:prstGeom prst="rect">
            <a:avLst/>
          </a:prstGeom>
        </p:spPr>
      </p:pic>
    </p:spTree>
    <p:custDataLst>
      <p:tags r:id="rId1"/>
    </p:custDataLst>
    <p:extLst>
      <p:ext uri="{BB962C8B-B14F-4D97-AF65-F5344CB8AC3E}">
        <p14:creationId xmlns:p14="http://schemas.microsoft.com/office/powerpoint/2010/main" val="758689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66D50-BFA5-DA25-F8D3-817272D13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43AD4-9B51-594F-C3C9-311B7B9E609D}"/>
              </a:ext>
            </a:extLst>
          </p:cNvPr>
          <p:cNvSpPr>
            <a:spLocks noGrp="1"/>
          </p:cNvSpPr>
          <p:nvPr>
            <p:ph type="title"/>
          </p:nvPr>
        </p:nvSpPr>
        <p:spPr>
          <a:xfrm>
            <a:off x="914400" y="116632"/>
            <a:ext cx="103632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IRC-Assessed Progression-Free Survival (PFS)</a:t>
            </a:r>
          </a:p>
        </p:txBody>
      </p:sp>
      <p:sp>
        <p:nvSpPr>
          <p:cNvPr id="18" name="TextBox 17">
            <a:extLst>
              <a:ext uri="{FF2B5EF4-FFF2-40B4-BE49-F238E27FC236}">
                <a16:creationId xmlns:a16="http://schemas.microsoft.com/office/drawing/2014/main" id="{8AA1E295-7743-3F76-D6B2-8577354809C1}"/>
              </a:ext>
            </a:extLst>
          </p:cNvPr>
          <p:cNvSpPr txBox="1"/>
          <p:nvPr/>
        </p:nvSpPr>
        <p:spPr>
          <a:xfrm>
            <a:off x="119335" y="6508913"/>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6" name="Rectangle 5">
            <a:extLst>
              <a:ext uri="{FF2B5EF4-FFF2-40B4-BE49-F238E27FC236}">
                <a16:creationId xmlns:a16="http://schemas.microsoft.com/office/drawing/2014/main" id="{17A89A0D-34A2-48E1-D811-189D29530627}"/>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5" name="Picture 4" descr="A graph of a patient's disease&#10;&#10;AI-generated content may be incorrect.">
            <a:extLst>
              <a:ext uri="{FF2B5EF4-FFF2-40B4-BE49-F238E27FC236}">
                <a16:creationId xmlns:a16="http://schemas.microsoft.com/office/drawing/2014/main" id="{56C3E60E-622E-051B-F90D-ED80445892A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440353" y="1019759"/>
            <a:ext cx="7123459" cy="5264600"/>
          </a:xfrm>
          <a:prstGeom prst="rect">
            <a:avLst/>
          </a:prstGeom>
        </p:spPr>
      </p:pic>
      <p:sp>
        <p:nvSpPr>
          <p:cNvPr id="7" name="Rectangle 6">
            <a:extLst>
              <a:ext uri="{FF2B5EF4-FFF2-40B4-BE49-F238E27FC236}">
                <a16:creationId xmlns:a16="http://schemas.microsoft.com/office/drawing/2014/main" id="{E2201CB0-289D-B39C-35F8-18BE623A329E}"/>
              </a:ext>
            </a:extLst>
          </p:cNvPr>
          <p:cNvSpPr/>
          <p:nvPr/>
        </p:nvSpPr>
        <p:spPr bwMode="auto">
          <a:xfrm>
            <a:off x="2467362" y="1019759"/>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TextBox 2">
            <a:extLst>
              <a:ext uri="{FF2B5EF4-FFF2-40B4-BE49-F238E27FC236}">
                <a16:creationId xmlns:a16="http://schemas.microsoft.com/office/drawing/2014/main" id="{DAE9C9DE-4B31-4547-BDA4-05611BA7EB43}"/>
              </a:ext>
            </a:extLst>
          </p:cNvPr>
          <p:cNvSpPr txBox="1"/>
          <p:nvPr/>
        </p:nvSpPr>
        <p:spPr>
          <a:xfrm>
            <a:off x="2527998" y="6285888"/>
            <a:ext cx="7056785" cy="323165"/>
          </a:xfrm>
          <a:prstGeom prst="rect">
            <a:avLst/>
          </a:prstGeom>
          <a:noFill/>
        </p:spPr>
        <p:txBody>
          <a:bodyPr wrap="square" rtlCol="0" anchor="b">
            <a:spAutoFit/>
          </a:bodyPr>
          <a:lstStyle/>
          <a:p>
            <a:pPr algn="r">
              <a:defRPr/>
            </a:pPr>
            <a:r>
              <a:rPr lang="en-US" sz="1500" b="0" dirty="0">
                <a:solidFill>
                  <a:srgbClr val="000000"/>
                </a:solidFill>
                <a:latin typeface="Calibri"/>
                <a:ea typeface="Arial" charset="0"/>
                <a:cs typeface="Calibri" panose="020F0502020204030204" pitchFamily="34" charset="0"/>
              </a:rPr>
              <a:t>IRC = independent review committee</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3313683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1045408165"/>
              </p:ext>
            </p:extLst>
          </p:nvPr>
        </p:nvGraphicFramePr>
        <p:xfrm>
          <a:off x="790988" y="1491925"/>
          <a:ext cx="10610023" cy="3300412"/>
        </p:xfrm>
        <a:graphic>
          <a:graphicData uri="http://schemas.openxmlformats.org/drawingml/2006/table">
            <a:tbl>
              <a:tblPr firstRow="1" bandRow="1">
                <a:tableStyleId>{F2DE63D5-997A-4646-A377-4702673A728D}</a:tableStyleId>
              </a:tblPr>
              <a:tblGrid>
                <a:gridCol w="3019401">
                  <a:extLst>
                    <a:ext uri="{9D8B030D-6E8A-4147-A177-3AD203B41FA5}">
                      <a16:colId xmlns:a16="http://schemas.microsoft.com/office/drawing/2014/main" val="20000"/>
                    </a:ext>
                  </a:extLst>
                </a:gridCol>
                <a:gridCol w="7590622">
                  <a:extLst>
                    <a:ext uri="{9D8B030D-6E8A-4147-A177-3AD203B41FA5}">
                      <a16:colId xmlns:a16="http://schemas.microsoft.com/office/drawing/2014/main" val="2117869244"/>
                    </a:ext>
                  </a:extLst>
                </a:gridCol>
              </a:tblGrid>
              <a:tr h="1632976">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Adaptive Biotechnologies Corporation, </a:t>
                      </a:r>
                      <a:r>
                        <a:rPr lang="en-US" sz="1800" b="0" dirty="0" err="1">
                          <a:solidFill>
                            <a:schemeClr val="tx1"/>
                          </a:solidFill>
                        </a:rPr>
                        <a:t>Ascentage</a:t>
                      </a:r>
                      <a:r>
                        <a:rPr lang="en-US" sz="1800" b="0" dirty="0">
                          <a:solidFill>
                            <a:schemeClr val="tx1"/>
                          </a:solidFill>
                        </a:rPr>
                        <a:t> Pharma, AstraZeneca Pharmaceuticals LP, </a:t>
                      </a:r>
                      <a:r>
                        <a:rPr lang="en-US" sz="1800" b="0" dirty="0" err="1">
                          <a:solidFill>
                            <a:schemeClr val="tx1"/>
                          </a:solidFill>
                        </a:rPr>
                        <a:t>BeOne</a:t>
                      </a:r>
                      <a:r>
                        <a:rPr lang="en-US" sz="1800" b="0" dirty="0">
                          <a:solidFill>
                            <a:schemeClr val="tx1"/>
                          </a:solidFill>
                        </a:rPr>
                        <a:t>, Bristol Myers Squibb, Galapagos NV, Genentech, a member of the Roche Group, Genmab US Inc, Janssen Biotech Inc, Lilly, MEI Pharma Inc, Merck, </a:t>
                      </a:r>
                      <a:r>
                        <a:rPr lang="en-US" sz="1800" b="0" dirty="0" err="1">
                          <a:solidFill>
                            <a:schemeClr val="tx1"/>
                          </a:solidFill>
                        </a:rPr>
                        <a:t>Nuvalent</a:t>
                      </a:r>
                      <a:r>
                        <a:rPr lang="en-US" sz="1800" b="0" dirty="0">
                          <a:solidFill>
                            <a:schemeClr val="tx1"/>
                          </a:solidFill>
                        </a:rPr>
                        <a:t>, Schrödinger,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0291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kern="1200" dirty="0" err="1">
                          <a:solidFill>
                            <a:schemeClr val="tx1"/>
                          </a:solidFill>
                          <a:effectLst/>
                          <a:latin typeface="+mn-lt"/>
                          <a:ea typeface="+mn-ea"/>
                          <a:cs typeface="+mn-cs"/>
                        </a:rPr>
                        <a:t>Ascentage</a:t>
                      </a:r>
                      <a:r>
                        <a:rPr lang="en-US" sz="1800" kern="1200" dirty="0">
                          <a:solidFill>
                            <a:schemeClr val="tx1"/>
                          </a:solidFill>
                          <a:effectLst/>
                          <a:latin typeface="+mn-lt"/>
                          <a:ea typeface="+mn-ea"/>
                          <a:cs typeface="+mn-cs"/>
                        </a:rPr>
                        <a:t> Pharma, AstraZeneca Pharmaceuticals LP, MEI Pharma Inc,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r h="864517">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kern="1200" dirty="0">
                          <a:solidFill>
                            <a:schemeClr val="tx1"/>
                          </a:solidFill>
                          <a:effectLst/>
                          <a:latin typeface="+mn-lt"/>
                          <a:ea typeface="+mn-ea"/>
                          <a:cs typeface="+mn-cs"/>
                        </a:rPr>
                        <a:t>UpToDate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2715607"/>
                  </a:ext>
                </a:extLst>
              </a:tr>
            </a:tbl>
          </a:graphicData>
        </a:graphic>
      </p:graphicFrame>
    </p:spTree>
    <p:custDataLst>
      <p:tags r:id="rId1"/>
    </p:custDataLst>
    <p:extLst>
      <p:ext uri="{BB962C8B-B14F-4D97-AF65-F5344CB8AC3E}">
        <p14:creationId xmlns:p14="http://schemas.microsoft.com/office/powerpoint/2010/main" val="2286256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4F533-74C5-AE8B-66B5-44EAFC308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7D2B3-A943-5B8B-C69D-803EEE09BC9E}"/>
              </a:ext>
            </a:extLst>
          </p:cNvPr>
          <p:cNvSpPr>
            <a:spLocks noGrp="1"/>
          </p:cNvSpPr>
          <p:nvPr>
            <p:ph type="title"/>
          </p:nvPr>
        </p:nvSpPr>
        <p:spPr>
          <a:xfrm>
            <a:off x="0" y="116632"/>
            <a:ext cx="121920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Time to Next Treatment</a:t>
            </a:r>
          </a:p>
        </p:txBody>
      </p:sp>
      <p:sp>
        <p:nvSpPr>
          <p:cNvPr id="6" name="Rectangle 5">
            <a:extLst>
              <a:ext uri="{FF2B5EF4-FFF2-40B4-BE49-F238E27FC236}">
                <a16:creationId xmlns:a16="http://schemas.microsoft.com/office/drawing/2014/main" id="{EDE172A8-442B-5FB4-D8AB-23F6CED84FF1}"/>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4" name="Picture 3" descr="A graph of patients with numbers and a red line&#10;&#10;AI-generated content may be incorrect.">
            <a:extLst>
              <a:ext uri="{FF2B5EF4-FFF2-40B4-BE49-F238E27FC236}">
                <a16:creationId xmlns:a16="http://schemas.microsoft.com/office/drawing/2014/main" id="{5CA3F5DB-D08A-D68D-616A-F89AF4968F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573706" y="1019759"/>
            <a:ext cx="6769100" cy="5194300"/>
          </a:xfrm>
          <a:prstGeom prst="rect">
            <a:avLst/>
          </a:prstGeom>
        </p:spPr>
      </p:pic>
      <p:sp>
        <p:nvSpPr>
          <p:cNvPr id="5" name="Rectangle 4">
            <a:extLst>
              <a:ext uri="{FF2B5EF4-FFF2-40B4-BE49-F238E27FC236}">
                <a16:creationId xmlns:a16="http://schemas.microsoft.com/office/drawing/2014/main" id="{292621F1-8CFC-860C-BEE7-736C83CDDF6E}"/>
              </a:ext>
            </a:extLst>
          </p:cNvPr>
          <p:cNvSpPr/>
          <p:nvPr/>
        </p:nvSpPr>
        <p:spPr bwMode="auto">
          <a:xfrm>
            <a:off x="2573706" y="1051485"/>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17BB6178-1204-C76E-36B7-F10CD53C26BB}"/>
              </a:ext>
            </a:extLst>
          </p:cNvPr>
          <p:cNvSpPr txBox="1"/>
          <p:nvPr/>
        </p:nvSpPr>
        <p:spPr>
          <a:xfrm>
            <a:off x="119335" y="6488541"/>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2410395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91F77-ECF8-9196-88E0-8C4A70469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467A0-EB94-638E-6407-D87F9F1761C1}"/>
              </a:ext>
            </a:extLst>
          </p:cNvPr>
          <p:cNvSpPr>
            <a:spLocks noGrp="1"/>
          </p:cNvSpPr>
          <p:nvPr>
            <p:ph type="title"/>
          </p:nvPr>
        </p:nvSpPr>
        <p:spPr>
          <a:xfrm>
            <a:off x="914400" y="116632"/>
            <a:ext cx="10363200" cy="961891"/>
          </a:xfrm>
        </p:spPr>
        <p:txBody>
          <a:bodyPr/>
          <a:lstStyle/>
          <a:p>
            <a:r>
              <a:rPr lang="en-US" dirty="0">
                <a:solidFill>
                  <a:srgbClr val="0432FF"/>
                </a:solidFill>
                <a:latin typeface="Calibri" panose="020F0502020204030204" pitchFamily="34" charset="0"/>
                <a:cs typeface="Calibri" panose="020F0502020204030204" pitchFamily="34" charset="0"/>
              </a:rPr>
              <a:t>BRUIN CLL-321: Overall Survival</a:t>
            </a:r>
          </a:p>
        </p:txBody>
      </p:sp>
      <p:sp>
        <p:nvSpPr>
          <p:cNvPr id="3" name="TextBox 2">
            <a:extLst>
              <a:ext uri="{FF2B5EF4-FFF2-40B4-BE49-F238E27FC236}">
                <a16:creationId xmlns:a16="http://schemas.microsoft.com/office/drawing/2014/main" id="{FE3144D0-724F-9716-7838-2763B7CDEEC2}"/>
              </a:ext>
            </a:extLst>
          </p:cNvPr>
          <p:cNvSpPr txBox="1"/>
          <p:nvPr/>
        </p:nvSpPr>
        <p:spPr>
          <a:xfrm>
            <a:off x="121006" y="6488541"/>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6" name="Picture 5">
            <a:extLst>
              <a:ext uri="{FF2B5EF4-FFF2-40B4-BE49-F238E27FC236}">
                <a16:creationId xmlns:a16="http://schemas.microsoft.com/office/drawing/2014/main" id="{39243A99-E360-0181-96B0-29D6A6E58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086" y="896475"/>
            <a:ext cx="7261828" cy="5378630"/>
          </a:xfrm>
          <a:prstGeom prst="rect">
            <a:avLst/>
          </a:prstGeom>
        </p:spPr>
      </p:pic>
      <p:sp>
        <p:nvSpPr>
          <p:cNvPr id="7" name="Rectangle 6">
            <a:extLst>
              <a:ext uri="{FF2B5EF4-FFF2-40B4-BE49-F238E27FC236}">
                <a16:creationId xmlns:a16="http://schemas.microsoft.com/office/drawing/2014/main" id="{BB006C0A-3740-1D1A-0199-967667352BB2}"/>
              </a:ext>
            </a:extLst>
          </p:cNvPr>
          <p:cNvSpPr/>
          <p:nvPr/>
        </p:nvSpPr>
        <p:spPr bwMode="auto">
          <a:xfrm>
            <a:off x="2465086" y="911663"/>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custDataLst>
      <p:tags r:id="rId1"/>
    </p:custDataLst>
    <p:extLst>
      <p:ext uri="{BB962C8B-B14F-4D97-AF65-F5344CB8AC3E}">
        <p14:creationId xmlns:p14="http://schemas.microsoft.com/office/powerpoint/2010/main" val="1987198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EF19A-F6E8-040D-DF02-5433D781D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2B421-7CD7-D6BF-C75E-90848B92EA8D}"/>
              </a:ext>
            </a:extLst>
          </p:cNvPr>
          <p:cNvSpPr>
            <a:spLocks noGrp="1"/>
          </p:cNvSpPr>
          <p:nvPr>
            <p:ph type="title"/>
          </p:nvPr>
        </p:nvSpPr>
        <p:spPr>
          <a:xfrm>
            <a:off x="914400" y="116632"/>
            <a:ext cx="10363200" cy="864096"/>
          </a:xfrm>
        </p:spPr>
        <p:txBody>
          <a:bodyPr/>
          <a:lstStyle/>
          <a:p>
            <a:r>
              <a:rPr lang="en-US" dirty="0">
                <a:solidFill>
                  <a:srgbClr val="0432FF"/>
                </a:solidFill>
                <a:latin typeface="Calibri" panose="020F0502020204030204" pitchFamily="34" charset="0"/>
                <a:cs typeface="Calibri" panose="020F0502020204030204" pitchFamily="34" charset="0"/>
              </a:rPr>
              <a:t>BRUIN CLL-321: Safety Profile</a:t>
            </a:r>
          </a:p>
        </p:txBody>
      </p:sp>
      <p:pic>
        <p:nvPicPr>
          <p:cNvPr id="5" name="Picture 4" descr="A table with numbers and a number&#10;&#10;AI-generated content may be incorrect.">
            <a:extLst>
              <a:ext uri="{FF2B5EF4-FFF2-40B4-BE49-F238E27FC236}">
                <a16:creationId xmlns:a16="http://schemas.microsoft.com/office/drawing/2014/main" id="{A0744026-BBA7-AAC9-E3ED-3A9E579EBA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7505" y="1209874"/>
            <a:ext cx="11616989" cy="4438251"/>
          </a:xfrm>
          <a:prstGeom prst="rect">
            <a:avLst/>
          </a:prstGeom>
        </p:spPr>
      </p:pic>
      <p:sp>
        <p:nvSpPr>
          <p:cNvPr id="8" name="TextBox 7">
            <a:extLst>
              <a:ext uri="{FF2B5EF4-FFF2-40B4-BE49-F238E27FC236}">
                <a16:creationId xmlns:a16="http://schemas.microsoft.com/office/drawing/2014/main" id="{E9483463-EED4-68D7-DF85-57B1F7A6D6CE}"/>
              </a:ext>
            </a:extLst>
          </p:cNvPr>
          <p:cNvSpPr txBox="1"/>
          <p:nvPr/>
        </p:nvSpPr>
        <p:spPr>
          <a:xfrm>
            <a:off x="191344" y="6438575"/>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3" name="TextBox 2">
            <a:extLst>
              <a:ext uri="{FF2B5EF4-FFF2-40B4-BE49-F238E27FC236}">
                <a16:creationId xmlns:a16="http://schemas.microsoft.com/office/drawing/2014/main" id="{78AFEFA7-4F6F-2B30-E43C-F1A643DAC5A6}"/>
              </a:ext>
            </a:extLst>
          </p:cNvPr>
          <p:cNvSpPr txBox="1"/>
          <p:nvPr/>
        </p:nvSpPr>
        <p:spPr>
          <a:xfrm>
            <a:off x="291705" y="56691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TEAE = treatment-emergent adverse event; IR = incidence rate; IRR = IR ratio</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4159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23500"/>
          </a:xfrm>
        </p:spPr>
        <p:txBody>
          <a:bodyPr/>
          <a:lstStyle/>
          <a:p>
            <a:r>
              <a:rPr lang="en-US" dirty="0"/>
              <a:t>Incidence and Management Recommendations for Select BTK Inhibitor-Associated Cardiologic Adverse Events and Bleeding</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lang="en-US" sz="1500" b="0" dirty="0" err="1">
                <a:solidFill>
                  <a:schemeClr val="tx1"/>
                </a:solidFill>
                <a:latin typeface="Calibri" panose="020F0502020204030204" pitchFamily="34" charset="0"/>
                <a:cs typeface="Calibri" panose="020F0502020204030204" pitchFamily="34" charset="0"/>
              </a:rPr>
              <a:t>Jurczak</a:t>
            </a:r>
            <a:r>
              <a:rPr lang="en-US" sz="1500" b="0" dirty="0">
                <a:solidFill>
                  <a:schemeClr val="tx1"/>
                </a:solidFill>
                <a:latin typeface="Calibri" panose="020F0502020204030204" pitchFamily="34"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extLst>
              <p:ext uri="{D42A27DB-BD31-4B8C-83A1-F6EECF244321}">
                <p14:modId xmlns:p14="http://schemas.microsoft.com/office/powerpoint/2010/main" val="1893889059"/>
              </p:ext>
            </p:extLst>
          </p:nvPr>
        </p:nvGraphicFramePr>
        <p:xfrm>
          <a:off x="479376" y="992088"/>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836405">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334562">
                <a:tc rowSpan="4">
                  <a:txBody>
                    <a:bodyPr/>
                    <a:lstStyle/>
                    <a:p>
                      <a:r>
                        <a:rPr lang="en-US" dirty="0"/>
                        <a:t>Atrial fibrillation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16,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b="1" dirty="0"/>
                        <a:t>A</a:t>
                      </a:r>
                      <a:r>
                        <a:rPr lang="en-US" dirty="0"/>
                        <a:t>void stroke; anticoagulation</a:t>
                      </a:r>
                    </a:p>
                    <a:p>
                      <a:pPr algn="l"/>
                      <a:r>
                        <a:rPr lang="en-US" b="1" dirty="0"/>
                        <a:t>B</a:t>
                      </a:r>
                      <a:r>
                        <a:rPr lang="en-US" dirty="0"/>
                        <a:t>etter symptom control: rate vs rhythm</a:t>
                      </a:r>
                    </a:p>
                    <a:p>
                      <a:pPr algn="l"/>
                      <a:r>
                        <a:rPr lang="en-US" b="1" dirty="0"/>
                        <a:t>C</a:t>
                      </a:r>
                      <a:r>
                        <a:rPr lang="en-US" dirty="0"/>
                        <a:t>ardiovascular and other comorbidity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6-9,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334562">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334562">
                <a:tc rowSpan="4">
                  <a:txBody>
                    <a:bodyPr/>
                    <a:lstStyle/>
                    <a:p>
                      <a:r>
                        <a:rPr lang="en-US" dirty="0"/>
                        <a:t>Hypertension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16-23, 8-12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Correct predisposing factors</a:t>
                      </a:r>
                    </a:p>
                    <a:p>
                      <a:pPr algn="l"/>
                      <a:r>
                        <a:rPr lang="en-US" dirty="0"/>
                        <a:t>Antihypertensive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7-9,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14-17, 6-15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9.2, 2.3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334562">
                <a:tc rowSpan="4">
                  <a:txBody>
                    <a:bodyPr/>
                    <a:lstStyle/>
                    <a:p>
                      <a:r>
                        <a:rPr lang="en-US" dirty="0"/>
                        <a:t>Bleeding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36-51,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Minor bleeding: no intervention</a:t>
                      </a:r>
                    </a:p>
                    <a:p>
                      <a:pPr algn="l"/>
                      <a:r>
                        <a:rPr lang="en-US" dirty="0"/>
                        <a:t>Major bleeding:</a:t>
                      </a:r>
                    </a:p>
                    <a:p>
                      <a:pPr marL="285750" indent="-285750" algn="l">
                        <a:buFont typeface="Arial" panose="020B0604020202020204" pitchFamily="34" charset="0"/>
                        <a:buChar char="•"/>
                      </a:pPr>
                      <a:r>
                        <a:rPr lang="en-US" dirty="0"/>
                        <a:t>Consider treatment discontinuation</a:t>
                      </a:r>
                    </a:p>
                    <a:p>
                      <a:pPr marL="285750" indent="-285750" algn="l">
                        <a:buFont typeface="Arial" panose="020B0604020202020204" pitchFamily="34" charset="0"/>
                        <a:buChar char="•"/>
                      </a:pPr>
                      <a:r>
                        <a:rPr lang="en-US" dirty="0"/>
                        <a:t>Platelet transfusions regardless of platelet counts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334562">
                <a:tc vMerge="1">
                  <a:txBody>
                    <a:bodyPr/>
                    <a:lstStyle/>
                    <a:p>
                      <a:endParaRPr lang="en-US"/>
                    </a:p>
                  </a:txBody>
                  <a:tcPr/>
                </a:tc>
                <a:tc>
                  <a:txBody>
                    <a:bodyPr/>
                    <a:lstStyle/>
                    <a:p>
                      <a:pPr algn="ctr"/>
                      <a:r>
                        <a:rPr lang="en-US"/>
                        <a:t>Acalabrutinib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36-51,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36-45,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407711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31885"/>
          </a:xfrm>
        </p:spPr>
        <p:txBody>
          <a:bodyPr/>
          <a:lstStyle/>
          <a:p>
            <a:r>
              <a:rPr lang="en-US" dirty="0"/>
              <a:t>Incidence and Management Recommendations for Select BTK Inhibitor-Associated </a:t>
            </a:r>
            <a:r>
              <a:rPr lang="en-US" dirty="0" err="1"/>
              <a:t>Noncardiovascular</a:t>
            </a:r>
            <a:r>
              <a:rPr lang="en-US" dirty="0"/>
              <a:t> Adverse Events</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lang="en-US" sz="1500" b="0" dirty="0" err="1">
                <a:solidFill>
                  <a:schemeClr val="tx1"/>
                </a:solidFill>
                <a:latin typeface="Calibri" panose="020F0502020204030204" pitchFamily="34" charset="0"/>
                <a:cs typeface="Calibri" panose="020F0502020204030204" pitchFamily="34" charset="0"/>
              </a:rPr>
              <a:t>Jurczak</a:t>
            </a:r>
            <a:r>
              <a:rPr lang="en-US" sz="1500" b="0" dirty="0">
                <a:solidFill>
                  <a:schemeClr val="tx1"/>
                </a:solidFill>
                <a:latin typeface="Calibri" panose="020F0502020204030204" pitchFamily="34"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extLst>
              <p:ext uri="{D42A27DB-BD31-4B8C-83A1-F6EECF244321}">
                <p14:modId xmlns:p14="http://schemas.microsoft.com/office/powerpoint/2010/main" val="883655085"/>
              </p:ext>
            </p:extLst>
          </p:nvPr>
        </p:nvGraphicFramePr>
        <p:xfrm>
          <a:off x="479376" y="1027887"/>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582712">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252401">
                <a:tc rowSpan="4">
                  <a:txBody>
                    <a:bodyPr/>
                    <a:lstStyle/>
                    <a:p>
                      <a:r>
                        <a:rPr lang="en-US" dirty="0"/>
                        <a:t>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25-39, 13-31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Growth factor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252400">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21-23, 13-19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2524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37-34, 15-19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252401">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25, 20.3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189301">
                <a:tc rowSpan="4">
                  <a:txBody>
                    <a:bodyPr/>
                    <a:lstStyle/>
                    <a:p>
                      <a:r>
                        <a:rPr lang="en-US" dirty="0"/>
                        <a:t>Diarrhea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22-59, &lt;1-4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Symptomatic treatments and dose adjustments</a:t>
                      </a:r>
                    </a:p>
                    <a:p>
                      <a:pPr algn="l"/>
                      <a:r>
                        <a:rPr lang="en-US" dirty="0"/>
                        <a:t>Dietary modifications, hydration, anti-diarrheal medications</a:t>
                      </a:r>
                    </a:p>
                    <a:p>
                      <a:pPr algn="l"/>
                      <a:r>
                        <a:rPr lang="en-US" dirty="0"/>
                        <a:t>Probiotics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18-39,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14-18, &lt;1-2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24.2, 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189301">
                <a:tc rowSpan="4">
                  <a:txBody>
                    <a:bodyPr/>
                    <a:lstStyle/>
                    <a:p>
                      <a:r>
                        <a:rPr lang="en-US" dirty="0"/>
                        <a:t>Headache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14-18,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Moderate dose of caffeine or acetaminophen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22-39, &lt;1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11-12, 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13.1, 0.5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3645182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732046-499A-F822-0E06-D5F4A4B26FF2}"/>
              </a:ext>
            </a:extLst>
          </p:cNvPr>
          <p:cNvSpPr/>
          <p:nvPr/>
        </p:nvSpPr>
        <p:spPr bwMode="auto">
          <a:xfrm>
            <a:off x="191345" y="1186954"/>
            <a:ext cx="11809312" cy="4906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7839"/>
            <a:ext cx="10363200" cy="1162670"/>
          </a:xfrm>
        </p:spPr>
        <p:txBody>
          <a:bodyPr/>
          <a:lstStyle/>
          <a:p>
            <a:pPr algn="l"/>
            <a:r>
              <a:rPr lang="en-US" dirty="0">
                <a:solidFill>
                  <a:srgbClr val="0432FF"/>
                </a:solidFill>
                <a:latin typeface="Calibri" panose="020F0502020204030204" pitchFamily="34" charset="0"/>
                <a:cs typeface="Calibri" panose="020F0502020204030204" pitchFamily="34" charset="0"/>
              </a:rPr>
              <a:t>BRUIN CLL-322: An Ongoing Phase III Trial of </a:t>
            </a:r>
            <a:r>
              <a:rPr lang="en-US" dirty="0" err="1">
                <a:solidFill>
                  <a:srgbClr val="0432FF"/>
                </a:solidFill>
                <a:latin typeface="Calibri" panose="020F0502020204030204" pitchFamily="34" charset="0"/>
                <a:cs typeface="Calibri" panose="020F0502020204030204" pitchFamily="34" charset="0"/>
              </a:rPr>
              <a:t>Pirtobrutinib</a:t>
            </a:r>
            <a:r>
              <a:rPr lang="en-US" dirty="0">
                <a:solidFill>
                  <a:srgbClr val="0432FF"/>
                </a:solidFill>
                <a:latin typeface="Calibri" panose="020F0502020204030204" pitchFamily="34" charset="0"/>
                <a:cs typeface="Calibri" panose="020F0502020204030204" pitchFamily="34" charset="0"/>
              </a:rPr>
              <a:t> and </a:t>
            </a:r>
            <a:r>
              <a:rPr lang="en-US" dirty="0" err="1">
                <a:solidFill>
                  <a:srgbClr val="0432FF"/>
                </a:solidFill>
                <a:latin typeface="Calibri" panose="020F0502020204030204" pitchFamily="34" charset="0"/>
                <a:cs typeface="Calibri" panose="020F0502020204030204" pitchFamily="34" charset="0"/>
              </a:rPr>
              <a:t>Venetoclax</a:t>
            </a:r>
            <a:r>
              <a:rPr lang="en-US" dirty="0">
                <a:solidFill>
                  <a:srgbClr val="0432FF"/>
                </a:solidFill>
                <a:latin typeface="Calibri" panose="020F0502020204030204" pitchFamily="34" charset="0"/>
                <a:cs typeface="Calibri" panose="020F0502020204030204" pitchFamily="34" charset="0"/>
              </a:rPr>
              <a:t>/Rituximab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80274" y="6517923"/>
            <a:ext cx="7959942"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Eyre TA et al. ASCO 2023;Abstract TPS7583. Wierda WG et al. SOHO 2022;Abstract CLL-322.</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5" name="Picture 4" descr="Diagram, text&#10;&#10;Description automatically generated">
            <a:extLst>
              <a:ext uri="{FF2B5EF4-FFF2-40B4-BE49-F238E27FC236}">
                <a16:creationId xmlns:a16="http://schemas.microsoft.com/office/drawing/2014/main" id="{99836C24-CA2F-0788-A514-8A50F42CB2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191344" y="1340767"/>
            <a:ext cx="11311371" cy="3960441"/>
          </a:xfrm>
          <a:prstGeom prst="rect">
            <a:avLst/>
          </a:prstGeom>
        </p:spPr>
      </p:pic>
      <p:sp>
        <p:nvSpPr>
          <p:cNvPr id="6" name="Rectangle 5">
            <a:extLst>
              <a:ext uri="{FF2B5EF4-FFF2-40B4-BE49-F238E27FC236}">
                <a16:creationId xmlns:a16="http://schemas.microsoft.com/office/drawing/2014/main" id="{67EC5EB5-8914-9652-95B4-6BFAD0941BDA}"/>
              </a:ext>
            </a:extLst>
          </p:cNvPr>
          <p:cNvSpPr/>
          <p:nvPr/>
        </p:nvSpPr>
        <p:spPr bwMode="auto">
          <a:xfrm>
            <a:off x="4871864" y="1258962"/>
            <a:ext cx="6510691" cy="297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65079D5C-EA1B-8A41-A1FC-E5516B15D171}"/>
              </a:ext>
            </a:extLst>
          </p:cNvPr>
          <p:cNvSpPr txBox="1"/>
          <p:nvPr/>
        </p:nvSpPr>
        <p:spPr>
          <a:xfrm>
            <a:off x="5695592" y="4719138"/>
            <a:ext cx="6624736"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Progression-free survival per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iwCLL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2018 by IRC</a:t>
            </a:r>
          </a:p>
        </p:txBody>
      </p:sp>
    </p:spTree>
    <p:custDataLst>
      <p:tags r:id="rId1"/>
    </p:custDataLst>
    <p:extLst>
      <p:ext uri="{BB962C8B-B14F-4D97-AF65-F5344CB8AC3E}">
        <p14:creationId xmlns:p14="http://schemas.microsoft.com/office/powerpoint/2010/main" val="1058846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B98206-FFDC-478F-BA89-1AF8986B3E8D}"/>
              </a:ext>
            </a:extLst>
          </p:cNvPr>
          <p:cNvSpPr txBox="1"/>
          <p:nvPr/>
        </p:nvSpPr>
        <p:spPr>
          <a:xfrm>
            <a:off x="9743363" y="5628972"/>
            <a:ext cx="2111009"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683.</a:t>
            </a:r>
          </a:p>
        </p:txBody>
      </p:sp>
      <p:pic>
        <p:nvPicPr>
          <p:cNvPr id="11" name="Picture 10">
            <a:extLst>
              <a:ext uri="{FF2B5EF4-FFF2-40B4-BE49-F238E27FC236}">
                <a16:creationId xmlns:a16="http://schemas.microsoft.com/office/drawing/2014/main" id="{B385DDCB-3FA1-5960-6AB9-1E577AEBF2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337627" y="1075139"/>
            <a:ext cx="11516745" cy="4457443"/>
          </a:xfrm>
          <a:prstGeom prst="rect">
            <a:avLst/>
          </a:prstGeom>
        </p:spPr>
      </p:pic>
    </p:spTree>
    <p:extLst>
      <p:ext uri="{BB962C8B-B14F-4D97-AF65-F5344CB8AC3E}">
        <p14:creationId xmlns:p14="http://schemas.microsoft.com/office/powerpoint/2010/main" val="3738205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68B49-7B51-8B14-CAC5-EE906EB27D1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26EB32C-C675-4827-FEA6-ED6B091EDF5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65166E3-25B1-53F7-3EC8-0EB927E31C5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7652" y="1067068"/>
            <a:ext cx="11116696" cy="4723863"/>
          </a:xfrm>
          <a:prstGeom prst="rect">
            <a:avLst/>
          </a:prstGeom>
        </p:spPr>
      </p:pic>
      <p:sp>
        <p:nvSpPr>
          <p:cNvPr id="8" name="Title 1">
            <a:extLst>
              <a:ext uri="{FF2B5EF4-FFF2-40B4-BE49-F238E27FC236}">
                <a16:creationId xmlns:a16="http://schemas.microsoft.com/office/drawing/2014/main" id="{C5BD77F2-7ADB-FE8A-0569-620F6F33A895}"/>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CLL-314 Study Design</a:t>
            </a:r>
          </a:p>
        </p:txBody>
      </p:sp>
      <p:sp>
        <p:nvSpPr>
          <p:cNvPr id="2" name="TextBox 1">
            <a:extLst>
              <a:ext uri="{FF2B5EF4-FFF2-40B4-BE49-F238E27FC236}">
                <a16:creationId xmlns:a16="http://schemas.microsoft.com/office/drawing/2014/main" id="{5856494A-275B-EA62-AB41-342BD3F919C0}"/>
              </a:ext>
            </a:extLst>
          </p:cNvPr>
          <p:cNvSpPr txBox="1"/>
          <p:nvPr/>
        </p:nvSpPr>
        <p:spPr>
          <a:xfrm>
            <a:off x="473725" y="5867178"/>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TN = treatment naïve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2755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CCE51-09EF-66F4-3EFE-D52C7F508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6B31C-BE44-1648-9985-FBF08AFD18A7}"/>
              </a:ext>
            </a:extLst>
          </p:cNvPr>
          <p:cNvSpPr>
            <a:spLocks noGrp="1"/>
          </p:cNvSpPr>
          <p:nvPr>
            <p:ph type="title"/>
          </p:nvPr>
        </p:nvSpPr>
        <p:spPr>
          <a:xfrm>
            <a:off x="838200" y="189634"/>
            <a:ext cx="10515600" cy="558511"/>
          </a:xfrm>
        </p:spPr>
        <p:txBody>
          <a:bodyPr/>
          <a:lstStyle/>
          <a:p>
            <a:pPr algn="ctr"/>
            <a:r>
              <a:rPr lang="en-US" dirty="0"/>
              <a:t>BRUIN CLL-314: Response Data</a:t>
            </a:r>
          </a:p>
        </p:txBody>
      </p:sp>
      <p:pic>
        <p:nvPicPr>
          <p:cNvPr id="3" name="Picture 2">
            <a:extLst>
              <a:ext uri="{FF2B5EF4-FFF2-40B4-BE49-F238E27FC236}">
                <a16:creationId xmlns:a16="http://schemas.microsoft.com/office/drawing/2014/main" id="{4D008D6E-1887-C1B6-7575-B3E6871073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76893" y="806116"/>
            <a:ext cx="11038214" cy="5245767"/>
          </a:xfrm>
          <a:prstGeom prst="rect">
            <a:avLst/>
          </a:prstGeom>
        </p:spPr>
      </p:pic>
      <p:sp>
        <p:nvSpPr>
          <p:cNvPr id="4" name="TextBox 3">
            <a:extLst>
              <a:ext uri="{FF2B5EF4-FFF2-40B4-BE49-F238E27FC236}">
                <a16:creationId xmlns:a16="http://schemas.microsoft.com/office/drawing/2014/main" id="{5084E380-45B0-1662-20AD-54B8948CA6F0}"/>
              </a:ext>
            </a:extLst>
          </p:cNvPr>
          <p:cNvSpPr txBox="1"/>
          <p:nvPr/>
        </p:nvSpPr>
        <p:spPr>
          <a:xfrm>
            <a:off x="561861" y="6131582"/>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ORR = overall response rate; NI = noninferiority; PR-L = partial remission with lymphocytosis</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89672F5-C306-FFAC-0927-2860C8C1ED59}"/>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1416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C3F6D-657A-F429-A82D-F5818276D9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AA6D6-4E9E-831C-3FA2-B394E6908A2F}"/>
              </a:ext>
            </a:extLst>
          </p:cNvPr>
          <p:cNvSpPr>
            <a:spLocks noGrp="1"/>
          </p:cNvSpPr>
          <p:nvPr>
            <p:ph type="title"/>
          </p:nvPr>
        </p:nvSpPr>
        <p:spPr>
          <a:xfrm>
            <a:off x="838200" y="189634"/>
            <a:ext cx="10515600" cy="558511"/>
          </a:xfrm>
        </p:spPr>
        <p:txBody>
          <a:bodyPr/>
          <a:lstStyle/>
          <a:p>
            <a:pPr algn="ctr"/>
            <a:r>
              <a:rPr lang="en-US" dirty="0"/>
              <a:t>BRUIN CLL-314: PFS in ITT Population</a:t>
            </a:r>
          </a:p>
        </p:txBody>
      </p:sp>
      <p:pic>
        <p:nvPicPr>
          <p:cNvPr id="5" name="Picture 4">
            <a:extLst>
              <a:ext uri="{FF2B5EF4-FFF2-40B4-BE49-F238E27FC236}">
                <a16:creationId xmlns:a16="http://schemas.microsoft.com/office/drawing/2014/main" id="{E47D9897-39C7-8ECC-4419-D1B4CC6B31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40723" y="823496"/>
            <a:ext cx="11710554" cy="5211007"/>
          </a:xfrm>
          <a:prstGeom prst="rect">
            <a:avLst/>
          </a:prstGeom>
        </p:spPr>
      </p:pic>
      <p:sp>
        <p:nvSpPr>
          <p:cNvPr id="3" name="TextBox 2">
            <a:extLst>
              <a:ext uri="{FF2B5EF4-FFF2-40B4-BE49-F238E27FC236}">
                <a16:creationId xmlns:a16="http://schemas.microsoft.com/office/drawing/2014/main" id="{55743DD1-7073-BC14-178E-8514A0AF19D4}"/>
              </a:ext>
            </a:extLst>
          </p:cNvPr>
          <p:cNvSpPr txBox="1"/>
          <p:nvPr/>
        </p:nvSpPr>
        <p:spPr>
          <a:xfrm>
            <a:off x="253388" y="6065481"/>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ITT = intent to treat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E582155-C941-BC5F-FEFC-CDAAC6C23287}"/>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3533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736221"/>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1761353" y="760814"/>
            <a:ext cx="4401562" cy="1143000"/>
          </a:xfrm>
          <a:prstGeom prst="rect">
            <a:avLst/>
          </a:prstGeom>
          <a:noFill/>
          <a:ln w="9525">
            <a:noFill/>
            <a:miter lim="800000"/>
            <a:headEnd/>
            <a:tailEnd/>
          </a:ln>
        </p:spPr>
        <p:txBody>
          <a:bodyPr lIns="68580" tIns="0" rIns="0" bIns="0">
            <a:prstTxWarp prst="textNoShape">
              <a:avLst/>
            </a:prstTxWarp>
          </a:bodyPr>
          <a:lstStyle/>
          <a:p>
            <a:pPr lvl="0">
              <a:lnSpc>
                <a:spcPts val="1750"/>
              </a:lnSpc>
              <a:defRPr/>
            </a:pPr>
            <a:r>
              <a:rPr lang="en-US" sz="1500" dirty="0" err="1">
                <a:solidFill>
                  <a:srgbClr val="000000"/>
                </a:solidFill>
                <a:latin typeface="Calibri"/>
              </a:rPr>
              <a:t>Inhye</a:t>
            </a:r>
            <a:r>
              <a:rPr lang="en-US" sz="1500" dirty="0">
                <a:solidFill>
                  <a:srgbClr val="000000"/>
                </a:solidFill>
                <a:latin typeface="Calibri"/>
              </a:rPr>
              <a:t> Ahn, MD</a:t>
            </a:r>
          </a:p>
          <a:p>
            <a:pPr lvl="0">
              <a:lnSpc>
                <a:spcPts val="1750"/>
              </a:lnSpc>
              <a:defRPr/>
            </a:pPr>
            <a:r>
              <a:rPr lang="en-US" sz="1500" b="0" dirty="0">
                <a:solidFill>
                  <a:srgbClr val="000000"/>
                </a:solidFill>
                <a:latin typeface="Calibri"/>
              </a:rPr>
              <a:t>Assistant Professor of Medicine </a:t>
            </a:r>
          </a:p>
          <a:p>
            <a:pPr lvl="0">
              <a:lnSpc>
                <a:spcPts val="1750"/>
              </a:lnSpc>
              <a:defRPr/>
            </a:pPr>
            <a:r>
              <a:rPr lang="en-US" sz="1500" b="0" dirty="0">
                <a:solidFill>
                  <a:srgbClr val="000000"/>
                </a:solidFill>
                <a:latin typeface="Calibri"/>
              </a:rPr>
              <a:t>Dana-Farber Cancer Institute</a:t>
            </a:r>
          </a:p>
          <a:p>
            <a:pPr lvl="0">
              <a:lnSpc>
                <a:spcPts val="1750"/>
              </a:lnSpc>
              <a:defRPr/>
            </a:pPr>
            <a:r>
              <a:rPr lang="en-US" sz="1500" b="0" dirty="0">
                <a:solidFill>
                  <a:srgbClr val="000000"/>
                </a:solidFill>
                <a:latin typeface="Calibri"/>
              </a:rPr>
              <a:t>Boston</a:t>
            </a:r>
            <a:r>
              <a:rPr lang="en-US" sz="1500" b="0">
                <a:solidFill>
                  <a:srgbClr val="000000"/>
                </a:solidFill>
                <a:latin typeface="Calibri"/>
              </a:rPr>
              <a:t>, Massachusetts</a:t>
            </a:r>
            <a:endParaRPr kumimoji="0" lang="en-US" sz="15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265" y="76081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7748314" y="760813"/>
            <a:ext cx="36814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Matthew S Davids, MD, </a:t>
            </a:r>
            <a:r>
              <a:rPr kumimoji="0" lang="en-US" sz="1500" b="1" i="0" u="none" strike="noStrike" kern="1200" cap="none" spc="0" normalizeH="0" baseline="0" noProof="0" dirty="0" err="1">
                <a:ln>
                  <a:noFill/>
                </a:ln>
                <a:solidFill>
                  <a:srgbClr val="000000"/>
                </a:solidFill>
                <a:effectLst/>
                <a:uLnTx/>
                <a:uFillTx/>
                <a:latin typeface="Calibri"/>
                <a:ea typeface="MS PGothic" charset="0"/>
              </a:rPr>
              <a:t>MMSc</a:t>
            </a:r>
            <a:endParaRPr kumimoji="0" lang="en-US" sz="15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Associate Professor of Medicine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Leader, Lymphoma Program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Dana-Farber/Harvard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Director of Clinical Research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Division of Lymphoma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17226" y="760813"/>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7748314" y="2950496"/>
            <a:ext cx="40000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Bita Fakhri, MD, MPH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Assistant Professor of Medicine (Hematology)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Stanford University School of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Stanford, California</a:t>
            </a: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17226" y="2950496"/>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7748314" y="4455674"/>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Nicole Lamanna,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Judy Horrigan Professor of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Director of the Chronic Lymphocytic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Leukemia Program</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Leukemia Service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Hematologic Malignancies Section</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Herbert Irving Comprehensive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rPr>
              <a:t>NewYork</a:t>
            </a:r>
            <a:r>
              <a:rPr kumimoji="0" lang="en-US" sz="1500" b="0" i="0" u="none" strike="noStrike" kern="1200" cap="none" spc="0" normalizeH="0" baseline="0" noProof="0" dirty="0">
                <a:ln>
                  <a:noFill/>
                </a:ln>
                <a:solidFill>
                  <a:srgbClr val="000000"/>
                </a:solidFill>
                <a:effectLst/>
                <a:uLnTx/>
                <a:uFillTx/>
                <a:latin typeface="Calibri"/>
                <a:ea typeface="MS PGothic" charset="0"/>
              </a:rPr>
              <a:t>-Presbyterian/Columbia University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Irving Medical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17226" y="4455674"/>
            <a:ext cx="1371600" cy="1371600"/>
          </a:xfrm>
          <a:prstGeom prst="rect">
            <a:avLst/>
          </a:prstGeom>
        </p:spPr>
      </p:pic>
      <p:sp>
        <p:nvSpPr>
          <p:cNvPr id="9" name="Text Box 7">
            <a:extLst>
              <a:ext uri="{FF2B5EF4-FFF2-40B4-BE49-F238E27FC236}">
                <a16:creationId xmlns:a16="http://schemas.microsoft.com/office/drawing/2014/main" id="{49C46205-DFE1-B2A9-3AE8-02D5A688CA45}"/>
              </a:ext>
            </a:extLst>
          </p:cNvPr>
          <p:cNvSpPr txBox="1">
            <a:spLocks noChangeArrowheads="1"/>
          </p:cNvSpPr>
          <p:nvPr/>
        </p:nvSpPr>
        <p:spPr bwMode="auto">
          <a:xfrm>
            <a:off x="1761353" y="4816476"/>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Catherine C Coombs,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Associate Clinical Professor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UCI Health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Orange County, California</a:t>
            </a:r>
          </a:p>
        </p:txBody>
      </p:sp>
      <p:pic>
        <p:nvPicPr>
          <p:cNvPr id="10" name="Picture 9">
            <a:extLst>
              <a:ext uri="{FF2B5EF4-FFF2-40B4-BE49-F238E27FC236}">
                <a16:creationId xmlns:a16="http://schemas.microsoft.com/office/drawing/2014/main" id="{CA00A8C1-DD15-DCD3-C770-77AE3E6788D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0265" y="4816476"/>
            <a:ext cx="1371600" cy="1371600"/>
          </a:xfrm>
          <a:prstGeom prst="rect">
            <a:avLst/>
          </a:prstGeom>
        </p:spPr>
      </p:pic>
      <p:sp>
        <p:nvSpPr>
          <p:cNvPr id="11" name="Text Box 7">
            <a:extLst>
              <a:ext uri="{FF2B5EF4-FFF2-40B4-BE49-F238E27FC236}">
                <a16:creationId xmlns:a16="http://schemas.microsoft.com/office/drawing/2014/main" id="{3EFC1B93-56F8-58CB-979B-B6A4FDB1072F}"/>
              </a:ext>
            </a:extLst>
          </p:cNvPr>
          <p:cNvSpPr txBox="1">
            <a:spLocks noChangeArrowheads="1"/>
          </p:cNvSpPr>
          <p:nvPr/>
        </p:nvSpPr>
        <p:spPr bwMode="auto">
          <a:xfrm>
            <a:off x="1761353" y="2608244"/>
            <a:ext cx="440156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Farrukh T Awan, MD, MS, MBA</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Professor of Internal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Associate Director, Section of Hematologic Malignancies/Transplantation and Cellular Therapies</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Director of Lymphoid Malignancies Program</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Harold C Simmons Comprehensive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University of Texas Southwestern Medical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12" name="Picture 11">
            <a:extLst>
              <a:ext uri="{FF2B5EF4-FFF2-40B4-BE49-F238E27FC236}">
                <a16:creationId xmlns:a16="http://schemas.microsoft.com/office/drawing/2014/main" id="{82DC21A8-5B7B-88D7-E6C3-0DF59FEE4B4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30265" y="2608244"/>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1E918-B80C-6ABB-5463-652C289AC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534EBC-C49F-01DC-BDE4-D82A0222B5E2}"/>
              </a:ext>
            </a:extLst>
          </p:cNvPr>
          <p:cNvSpPr>
            <a:spLocks noGrp="1"/>
          </p:cNvSpPr>
          <p:nvPr>
            <p:ph type="title"/>
          </p:nvPr>
        </p:nvSpPr>
        <p:spPr>
          <a:xfrm>
            <a:off x="838200" y="189634"/>
            <a:ext cx="10515600" cy="558511"/>
          </a:xfrm>
        </p:spPr>
        <p:txBody>
          <a:bodyPr/>
          <a:lstStyle/>
          <a:p>
            <a:pPr algn="ctr"/>
            <a:r>
              <a:rPr lang="en-US" dirty="0"/>
              <a:t>BRUIN CLL-314: PFS by Prior Treatment Status</a:t>
            </a:r>
          </a:p>
        </p:txBody>
      </p:sp>
      <p:pic>
        <p:nvPicPr>
          <p:cNvPr id="3" name="Picture 2">
            <a:extLst>
              <a:ext uri="{FF2B5EF4-FFF2-40B4-BE49-F238E27FC236}">
                <a16:creationId xmlns:a16="http://schemas.microsoft.com/office/drawing/2014/main" id="{310BD6D0-4360-DD3E-9B6C-7C81506C52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6863" y="849417"/>
            <a:ext cx="11118273" cy="5159165"/>
          </a:xfrm>
          <a:prstGeom prst="rect">
            <a:avLst/>
          </a:prstGeom>
        </p:spPr>
      </p:pic>
      <p:sp>
        <p:nvSpPr>
          <p:cNvPr id="4" name="TextBox 3">
            <a:extLst>
              <a:ext uri="{FF2B5EF4-FFF2-40B4-BE49-F238E27FC236}">
                <a16:creationId xmlns:a16="http://schemas.microsoft.com/office/drawing/2014/main" id="{C7DE0BAC-FC98-B98D-F26E-D179EA3FBBA0}"/>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5367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F851479-6158-CD97-3076-157700613EF9}"/>
              </a:ext>
            </a:extLst>
          </p:cNvPr>
          <p:cNvSpPr>
            <a:spLocks noGrp="1"/>
          </p:cNvSpPr>
          <p:nvPr>
            <p:ph type="title"/>
          </p:nvPr>
        </p:nvSpPr>
        <p:spPr>
          <a:xfrm>
            <a:off x="838200" y="189634"/>
            <a:ext cx="10515600" cy="558511"/>
          </a:xfrm>
        </p:spPr>
        <p:txBody>
          <a:bodyPr/>
          <a:lstStyle/>
          <a:p>
            <a:pPr algn="ctr"/>
            <a:r>
              <a:rPr lang="en-US" dirty="0"/>
              <a:t>BRUIN CLL-314: Safety Profile</a:t>
            </a:r>
          </a:p>
        </p:txBody>
      </p:sp>
      <p:pic>
        <p:nvPicPr>
          <p:cNvPr id="11" name="Picture 10">
            <a:extLst>
              <a:ext uri="{FF2B5EF4-FFF2-40B4-BE49-F238E27FC236}">
                <a16:creationId xmlns:a16="http://schemas.microsoft.com/office/drawing/2014/main" id="{B9C0FD44-4F8C-57B6-08D6-6DCE5AE2D6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793750" y="738909"/>
            <a:ext cx="10604500" cy="5411387"/>
          </a:xfrm>
          <a:prstGeom prst="rect">
            <a:avLst/>
          </a:prstGeom>
        </p:spPr>
      </p:pic>
      <p:sp>
        <p:nvSpPr>
          <p:cNvPr id="2" name="TextBox 1">
            <a:extLst>
              <a:ext uri="{FF2B5EF4-FFF2-40B4-BE49-F238E27FC236}">
                <a16:creationId xmlns:a16="http://schemas.microsoft.com/office/drawing/2014/main" id="{5D3B82FB-0E8E-AFB0-8B9D-108F9157C98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3346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7229A-875E-588C-8CFB-A352E90E722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F2C9142-3911-0B34-A76F-6B5FD3BCEE46}"/>
              </a:ext>
            </a:extLst>
          </p:cNvPr>
          <p:cNvSpPr>
            <a:spLocks noGrp="1"/>
          </p:cNvSpPr>
          <p:nvPr>
            <p:ph type="title"/>
          </p:nvPr>
        </p:nvSpPr>
        <p:spPr>
          <a:xfrm>
            <a:off x="838200" y="189634"/>
            <a:ext cx="10515600" cy="558511"/>
          </a:xfrm>
        </p:spPr>
        <p:txBody>
          <a:bodyPr/>
          <a:lstStyle/>
          <a:p>
            <a:pPr algn="ctr"/>
            <a:r>
              <a:rPr lang="en-US" dirty="0"/>
              <a:t>BRUIN CLL-314: Adverse Events of Special Interest (AESI)</a:t>
            </a:r>
          </a:p>
        </p:txBody>
      </p:sp>
      <p:pic>
        <p:nvPicPr>
          <p:cNvPr id="10" name="Picture 9">
            <a:extLst>
              <a:ext uri="{FF2B5EF4-FFF2-40B4-BE49-F238E27FC236}">
                <a16:creationId xmlns:a16="http://schemas.microsoft.com/office/drawing/2014/main" id="{06A6CF2F-4E3D-3C6A-E245-AEC446720E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t="1405"/>
          <a:stretch>
            <a:fillRect/>
          </a:stretch>
        </p:blipFill>
        <p:spPr>
          <a:xfrm>
            <a:off x="487993" y="748145"/>
            <a:ext cx="11216014" cy="5183915"/>
          </a:xfrm>
          <a:prstGeom prst="rect">
            <a:avLst/>
          </a:prstGeom>
        </p:spPr>
      </p:pic>
      <p:sp>
        <p:nvSpPr>
          <p:cNvPr id="2" name="TextBox 1">
            <a:extLst>
              <a:ext uri="{FF2B5EF4-FFF2-40B4-BE49-F238E27FC236}">
                <a16:creationId xmlns:a16="http://schemas.microsoft.com/office/drawing/2014/main" id="{F424BC44-3BDC-CE9C-757B-4ACDAC99EC3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1764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76858-5E9C-F4CD-44FA-2293EB95376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07481B8-15A8-6662-C44A-5401CECE730F}"/>
              </a:ext>
            </a:extLst>
          </p:cNvPr>
          <p:cNvSpPr txBox="1"/>
          <p:nvPr/>
        </p:nvSpPr>
        <p:spPr>
          <a:xfrm>
            <a:off x="9576955" y="5451096"/>
            <a:ext cx="2272145"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LBA3.</a:t>
            </a:r>
          </a:p>
        </p:txBody>
      </p:sp>
      <p:pic>
        <p:nvPicPr>
          <p:cNvPr id="3" name="Picture 2">
            <a:extLst>
              <a:ext uri="{FF2B5EF4-FFF2-40B4-BE49-F238E27FC236}">
                <a16:creationId xmlns:a16="http://schemas.microsoft.com/office/drawing/2014/main" id="{3EC11618-4C01-34D0-9AA1-FDF685449E94}"/>
              </a:ext>
            </a:extLst>
          </p:cNvPr>
          <p:cNvPicPr>
            <a:picLocks noChangeAspect="1"/>
          </p:cNvPicPr>
          <p:nvPr/>
        </p:nvPicPr>
        <p:blipFill>
          <a:blip r:embed="rId2"/>
          <a:stretch>
            <a:fillRect/>
          </a:stretch>
        </p:blipFill>
        <p:spPr>
          <a:xfrm>
            <a:off x="342900" y="1513895"/>
            <a:ext cx="11506200" cy="3830210"/>
          </a:xfrm>
          <a:prstGeom prst="rect">
            <a:avLst/>
          </a:prstGeom>
        </p:spPr>
      </p:pic>
    </p:spTree>
    <p:extLst>
      <p:ext uri="{BB962C8B-B14F-4D97-AF65-F5344CB8AC3E}">
        <p14:creationId xmlns:p14="http://schemas.microsoft.com/office/powerpoint/2010/main" val="1435000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EE75A-C540-EE89-E608-A36AD2AAD1B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C1C9370-273B-DF6D-81B3-B3AC4271B781}"/>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0FF7851D-C687-7456-7BFD-CB9F1AC5A48B}"/>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Study Design</a:t>
            </a:r>
          </a:p>
        </p:txBody>
      </p:sp>
      <p:pic>
        <p:nvPicPr>
          <p:cNvPr id="2" name="Picture 1">
            <a:extLst>
              <a:ext uri="{FF2B5EF4-FFF2-40B4-BE49-F238E27FC236}">
                <a16:creationId xmlns:a16="http://schemas.microsoft.com/office/drawing/2014/main" id="{9A7117A3-7BAF-EECF-F561-6081ED659754}"/>
              </a:ext>
            </a:extLst>
          </p:cNvPr>
          <p:cNvPicPr>
            <a:picLocks noChangeAspect="1"/>
          </p:cNvPicPr>
          <p:nvPr/>
        </p:nvPicPr>
        <p:blipFill>
          <a:blip r:embed="rId2"/>
          <a:stretch>
            <a:fillRect/>
          </a:stretch>
        </p:blipFill>
        <p:spPr>
          <a:xfrm>
            <a:off x="389680" y="917821"/>
            <a:ext cx="11412640" cy="5159705"/>
          </a:xfrm>
          <a:prstGeom prst="rect">
            <a:avLst/>
          </a:prstGeom>
        </p:spPr>
      </p:pic>
    </p:spTree>
    <p:extLst>
      <p:ext uri="{BB962C8B-B14F-4D97-AF65-F5344CB8AC3E}">
        <p14:creationId xmlns:p14="http://schemas.microsoft.com/office/powerpoint/2010/main" val="2448921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FBC41-F0B4-2786-FB6F-DFA7F4AAD82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33BCD14-3036-E9B7-2B12-7E6D52BFD15A}"/>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Response Data</a:t>
            </a:r>
          </a:p>
        </p:txBody>
      </p:sp>
      <p:pic>
        <p:nvPicPr>
          <p:cNvPr id="4" name="Picture 3">
            <a:extLst>
              <a:ext uri="{FF2B5EF4-FFF2-40B4-BE49-F238E27FC236}">
                <a16:creationId xmlns:a16="http://schemas.microsoft.com/office/drawing/2014/main" id="{ACCFCF95-6F22-4185-9C31-16931DAFE9D4}"/>
              </a:ext>
            </a:extLst>
          </p:cNvPr>
          <p:cNvPicPr>
            <a:picLocks noChangeAspect="1"/>
          </p:cNvPicPr>
          <p:nvPr/>
        </p:nvPicPr>
        <p:blipFill>
          <a:blip r:embed="rId2"/>
          <a:stretch>
            <a:fillRect/>
          </a:stretch>
        </p:blipFill>
        <p:spPr>
          <a:xfrm>
            <a:off x="282863" y="950493"/>
            <a:ext cx="11626273" cy="5104796"/>
          </a:xfrm>
          <a:prstGeom prst="rect">
            <a:avLst/>
          </a:prstGeom>
        </p:spPr>
      </p:pic>
      <p:sp>
        <p:nvSpPr>
          <p:cNvPr id="2" name="TextBox 1">
            <a:extLst>
              <a:ext uri="{FF2B5EF4-FFF2-40B4-BE49-F238E27FC236}">
                <a16:creationId xmlns:a16="http://schemas.microsoft.com/office/drawing/2014/main" id="{A326DB57-05AD-3FC4-893E-C41BF3945A95}"/>
              </a:ext>
            </a:extLst>
          </p:cNvPr>
          <p:cNvSpPr txBox="1"/>
          <p:nvPr/>
        </p:nvSpPr>
        <p:spPr>
          <a:xfrm>
            <a:off x="264405" y="6054464"/>
            <a:ext cx="9088582"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ORR = overall response rate; PR = partial response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E4A762C-6180-E59F-4FEF-CFFE5A3E054F}"/>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6661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054B0-9A6C-8011-BD46-ED40151579E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30A56A1-6350-B484-B0B9-7418F13A155C}"/>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PFS Outcomes</a:t>
            </a:r>
          </a:p>
        </p:txBody>
      </p:sp>
      <p:pic>
        <p:nvPicPr>
          <p:cNvPr id="3" name="Picture 2">
            <a:extLst>
              <a:ext uri="{FF2B5EF4-FFF2-40B4-BE49-F238E27FC236}">
                <a16:creationId xmlns:a16="http://schemas.microsoft.com/office/drawing/2014/main" id="{FB456E34-183C-9308-BE28-949E0FE143A1}"/>
              </a:ext>
            </a:extLst>
          </p:cNvPr>
          <p:cNvPicPr>
            <a:picLocks noChangeAspect="1"/>
          </p:cNvPicPr>
          <p:nvPr/>
        </p:nvPicPr>
        <p:blipFill>
          <a:blip r:embed="rId2"/>
          <a:stretch>
            <a:fillRect/>
          </a:stretch>
        </p:blipFill>
        <p:spPr>
          <a:xfrm>
            <a:off x="240722" y="905044"/>
            <a:ext cx="11710555" cy="5047911"/>
          </a:xfrm>
          <a:prstGeom prst="rect">
            <a:avLst/>
          </a:prstGeom>
        </p:spPr>
      </p:pic>
      <p:sp>
        <p:nvSpPr>
          <p:cNvPr id="4" name="TextBox 3">
            <a:extLst>
              <a:ext uri="{FF2B5EF4-FFF2-40B4-BE49-F238E27FC236}">
                <a16:creationId xmlns:a16="http://schemas.microsoft.com/office/drawing/2014/main" id="{2EEA8215-9CA7-1ACB-C3E1-41B261520E72}"/>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635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39801-44C4-5760-CAE4-055EFC024C0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62FBE35-A4FF-ED5E-91D0-832BDC72B956}"/>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OS Outcomes</a:t>
            </a:r>
          </a:p>
        </p:txBody>
      </p:sp>
      <p:pic>
        <p:nvPicPr>
          <p:cNvPr id="2" name="Picture 1">
            <a:extLst>
              <a:ext uri="{FF2B5EF4-FFF2-40B4-BE49-F238E27FC236}">
                <a16:creationId xmlns:a16="http://schemas.microsoft.com/office/drawing/2014/main" id="{2AF5B823-8E92-92FB-D729-CDC10C726041}"/>
              </a:ext>
            </a:extLst>
          </p:cNvPr>
          <p:cNvPicPr>
            <a:picLocks noChangeAspect="1"/>
          </p:cNvPicPr>
          <p:nvPr/>
        </p:nvPicPr>
        <p:blipFill>
          <a:blip r:embed="rId2"/>
          <a:stretch>
            <a:fillRect/>
          </a:stretch>
        </p:blipFill>
        <p:spPr>
          <a:xfrm>
            <a:off x="199736" y="1039411"/>
            <a:ext cx="11792527" cy="4908487"/>
          </a:xfrm>
          <a:prstGeom prst="rect">
            <a:avLst/>
          </a:prstGeom>
        </p:spPr>
      </p:pic>
      <p:sp>
        <p:nvSpPr>
          <p:cNvPr id="3" name="TextBox 2">
            <a:extLst>
              <a:ext uri="{FF2B5EF4-FFF2-40B4-BE49-F238E27FC236}">
                <a16:creationId xmlns:a16="http://schemas.microsoft.com/office/drawing/2014/main" id="{5200CB39-1D85-D8C0-2BB5-A053ACAB7261}"/>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3483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DFB0A-5482-2DF4-AE60-B69097C7148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3A50D8F-8C6E-7CD0-AB52-F8E04C678927}"/>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Safety Profile</a:t>
            </a:r>
          </a:p>
        </p:txBody>
      </p:sp>
      <p:pic>
        <p:nvPicPr>
          <p:cNvPr id="3" name="Picture 2">
            <a:extLst>
              <a:ext uri="{FF2B5EF4-FFF2-40B4-BE49-F238E27FC236}">
                <a16:creationId xmlns:a16="http://schemas.microsoft.com/office/drawing/2014/main" id="{950671FB-AE5D-510D-1486-128515694C75}"/>
              </a:ext>
            </a:extLst>
          </p:cNvPr>
          <p:cNvPicPr>
            <a:picLocks noChangeAspect="1"/>
          </p:cNvPicPr>
          <p:nvPr/>
        </p:nvPicPr>
        <p:blipFill>
          <a:blip r:embed="rId2"/>
          <a:stretch>
            <a:fillRect/>
          </a:stretch>
        </p:blipFill>
        <p:spPr>
          <a:xfrm>
            <a:off x="525466" y="840509"/>
            <a:ext cx="11141067" cy="5206374"/>
          </a:xfrm>
          <a:prstGeom prst="rect">
            <a:avLst/>
          </a:prstGeom>
        </p:spPr>
      </p:pic>
      <p:sp>
        <p:nvSpPr>
          <p:cNvPr id="2" name="TextBox 1">
            <a:extLst>
              <a:ext uri="{FF2B5EF4-FFF2-40B4-BE49-F238E27FC236}">
                <a16:creationId xmlns:a16="http://schemas.microsoft.com/office/drawing/2014/main" id="{19757939-699C-6DB2-035E-CE73B3FEEC23}"/>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7BAF1A1-3C9D-8FC8-0F26-46297838499F}"/>
              </a:ext>
            </a:extLst>
          </p:cNvPr>
          <p:cNvSpPr txBox="1"/>
          <p:nvPr/>
        </p:nvSpPr>
        <p:spPr>
          <a:xfrm>
            <a:off x="462708" y="6076497"/>
            <a:ext cx="9088582"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EAIR = exposure-adjusted incidence rate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8426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54E17-DB59-F68C-B534-9406C72FDE0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BE9679F-8BC6-3477-8BE5-715EF4802D40}"/>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AEs of Special Interest</a:t>
            </a:r>
          </a:p>
        </p:txBody>
      </p:sp>
      <p:pic>
        <p:nvPicPr>
          <p:cNvPr id="2" name="Picture 1">
            <a:extLst>
              <a:ext uri="{FF2B5EF4-FFF2-40B4-BE49-F238E27FC236}">
                <a16:creationId xmlns:a16="http://schemas.microsoft.com/office/drawing/2014/main" id="{93797DF6-555E-87DB-F9A5-0A7182199D1A}"/>
              </a:ext>
            </a:extLst>
          </p:cNvPr>
          <p:cNvPicPr>
            <a:picLocks noChangeAspect="1"/>
          </p:cNvPicPr>
          <p:nvPr/>
        </p:nvPicPr>
        <p:blipFill>
          <a:blip r:embed="rId2"/>
          <a:stretch>
            <a:fillRect/>
          </a:stretch>
        </p:blipFill>
        <p:spPr>
          <a:xfrm>
            <a:off x="411139" y="840509"/>
            <a:ext cx="11369721" cy="5237320"/>
          </a:xfrm>
          <a:prstGeom prst="rect">
            <a:avLst/>
          </a:prstGeom>
        </p:spPr>
      </p:pic>
      <p:sp>
        <p:nvSpPr>
          <p:cNvPr id="3" name="TextBox 2">
            <a:extLst>
              <a:ext uri="{FF2B5EF4-FFF2-40B4-BE49-F238E27FC236}">
                <a16:creationId xmlns:a16="http://schemas.microsoft.com/office/drawing/2014/main" id="{8B06C105-FA61-8EFC-8C23-4053F1C9254D}"/>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6334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997938"/>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159387" y="3392068"/>
            <a:ext cx="317452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500" b="1" i="0" u="none" strike="noStrike" kern="1200" cap="none" spc="0" normalizeH="0" baseline="0" noProof="0" dirty="0">
                <a:ln>
                  <a:noFill/>
                </a:ln>
                <a:solidFill>
                  <a:srgbClr val="000000"/>
                </a:solidFill>
                <a:effectLst/>
                <a:uLnTx/>
                <a:uFillTx/>
                <a:latin typeface="Calibri"/>
                <a:ea typeface="MS PGothic" charset="0"/>
              </a:rPr>
            </a:br>
            <a:r>
              <a:rPr kumimoji="0" lang="en-US" sz="15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500" b="0" i="0" u="none" strike="noStrike" kern="1200" cap="none" spc="0" normalizeH="0" baseline="0" noProof="0" dirty="0">
                <a:ln>
                  <a:noFill/>
                </a:ln>
                <a:solidFill>
                  <a:srgbClr val="000000"/>
                </a:solidFill>
                <a:effectLst/>
                <a:uLnTx/>
                <a:uFillTx/>
                <a:latin typeface="Calibri"/>
                <a:ea typeface="MS PGothic" charset="0"/>
              </a:rPr>
            </a:br>
            <a:r>
              <a:rPr kumimoji="0" lang="en-US" sz="15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1685" y="3392068"/>
            <a:ext cx="1371600" cy="1371600"/>
          </a:xfrm>
          <a:prstGeom prst="rect">
            <a:avLst/>
          </a:prstGeom>
        </p:spPr>
      </p:pic>
      <p:sp>
        <p:nvSpPr>
          <p:cNvPr id="9" name="Text Box 7">
            <a:extLst>
              <a:ext uri="{FF2B5EF4-FFF2-40B4-BE49-F238E27FC236}">
                <a16:creationId xmlns:a16="http://schemas.microsoft.com/office/drawing/2014/main" id="{C0BB5AD9-C162-BEF4-81CC-2E9D1602B826}"/>
              </a:ext>
            </a:extLst>
          </p:cNvPr>
          <p:cNvSpPr txBox="1">
            <a:spLocks noChangeArrowheads="1"/>
          </p:cNvSpPr>
          <p:nvPr/>
        </p:nvSpPr>
        <p:spPr bwMode="auto">
          <a:xfrm>
            <a:off x="1894497" y="1022530"/>
            <a:ext cx="39644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Jeff Sharman,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Medical Director of Hematology Research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Sarah Cannon Research Institute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at Willamette Valley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Eugene, Oregon</a:t>
            </a:r>
          </a:p>
        </p:txBody>
      </p:sp>
      <p:pic>
        <p:nvPicPr>
          <p:cNvPr id="10" name="Picture 9">
            <a:extLst>
              <a:ext uri="{FF2B5EF4-FFF2-40B4-BE49-F238E27FC236}">
                <a16:creationId xmlns:a16="http://schemas.microsoft.com/office/drawing/2014/main" id="{4895C246-9078-9AEA-BFD7-1DFF7E230E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409" y="1022530"/>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1894497" y="2672091"/>
            <a:ext cx="47548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Meghan C Thompson,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Oncologist and Clinical Investigator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Chronic Lymphocytic Leukemia</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Assistant Attending, Leukemia Service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3409" y="2672091"/>
            <a:ext cx="1371600" cy="1371600"/>
          </a:xfrm>
          <a:prstGeom prst="rect">
            <a:avLst/>
          </a:prstGeom>
        </p:spPr>
      </p:pic>
      <p:sp>
        <p:nvSpPr>
          <p:cNvPr id="3" name="Text Box 7">
            <a:extLst>
              <a:ext uri="{FF2B5EF4-FFF2-40B4-BE49-F238E27FC236}">
                <a16:creationId xmlns:a16="http://schemas.microsoft.com/office/drawing/2014/main" id="{BB86960E-AED5-8FFA-57C7-96824E61A250}"/>
              </a:ext>
            </a:extLst>
          </p:cNvPr>
          <p:cNvSpPr txBox="1">
            <a:spLocks noChangeArrowheads="1"/>
          </p:cNvSpPr>
          <p:nvPr/>
        </p:nvSpPr>
        <p:spPr bwMode="auto">
          <a:xfrm>
            <a:off x="1901111" y="4321653"/>
            <a:ext cx="472829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William G Wierda, MD, PhD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Jane and John Justin Distinguished Chair in Leukemia Research in Honor of Dr Elihu Estey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Section Chief, Chronic Lymphocytic Leukemia</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Center Medical Director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Department of Leukemia, Division of Cancer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Executive Medical Director, Inpatient Medical Services</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5" name="Picture 4">
            <a:extLst>
              <a:ext uri="{FF2B5EF4-FFF2-40B4-BE49-F238E27FC236}">
                <a16:creationId xmlns:a16="http://schemas.microsoft.com/office/drawing/2014/main" id="{EE5AB18E-8E57-06BC-A416-58099E7A134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3409" y="4321653"/>
            <a:ext cx="1371600" cy="1371600"/>
          </a:xfrm>
          <a:prstGeom prst="rect">
            <a:avLst/>
          </a:prstGeom>
        </p:spPr>
      </p:pic>
      <p:sp>
        <p:nvSpPr>
          <p:cNvPr id="4" name="Text Box 7">
            <a:extLst>
              <a:ext uri="{FF2B5EF4-FFF2-40B4-BE49-F238E27FC236}">
                <a16:creationId xmlns:a16="http://schemas.microsoft.com/office/drawing/2014/main" id="{EC1DA7DD-FDC2-9117-AC9D-62AFBDDF65AD}"/>
              </a:ext>
            </a:extLst>
          </p:cNvPr>
          <p:cNvSpPr txBox="1">
            <a:spLocks noChangeArrowheads="1"/>
          </p:cNvSpPr>
          <p:nvPr/>
        </p:nvSpPr>
        <p:spPr bwMode="auto">
          <a:xfrm>
            <a:off x="8171915" y="1022530"/>
            <a:ext cx="355196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Jennifer </a:t>
            </a:r>
            <a:r>
              <a:rPr kumimoji="0" lang="en-US" sz="1500" b="1" i="0" u="none" strike="noStrike" kern="1200" cap="none" spc="0" normalizeH="0" baseline="0" noProof="0" dirty="0" err="1">
                <a:ln>
                  <a:noFill/>
                </a:ln>
                <a:solidFill>
                  <a:srgbClr val="000000"/>
                </a:solidFill>
                <a:effectLst/>
                <a:uLnTx/>
                <a:uFillTx/>
                <a:latin typeface="Calibri"/>
                <a:ea typeface="MS PGothic" charset="0"/>
              </a:rPr>
              <a:t>Woyach</a:t>
            </a:r>
            <a:r>
              <a:rPr kumimoji="0" lang="en-US" sz="15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Division of Hematology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Department of Internal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The Ohio State University Comprehensive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Columbus, Ohio</a:t>
            </a:r>
          </a:p>
        </p:txBody>
      </p:sp>
      <p:pic>
        <p:nvPicPr>
          <p:cNvPr id="6" name="Picture 5">
            <a:extLst>
              <a:ext uri="{FF2B5EF4-FFF2-40B4-BE49-F238E27FC236}">
                <a16:creationId xmlns:a16="http://schemas.microsoft.com/office/drawing/2014/main" id="{81ECD809-C621-4385-2C55-DA608725BD4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21685" y="1022530"/>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1E81F-FD61-FDB1-5008-66F7312DFF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F06F1-F210-5175-0409-DCB4DB020BD1}"/>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0BF99C3D-A817-608E-2F1C-A1CB2AFCBF4F}"/>
              </a:ext>
            </a:extLst>
          </p:cNvPr>
          <p:cNvSpPr/>
          <p:nvPr/>
        </p:nvSpPr>
        <p:spPr bwMode="auto">
          <a:xfrm>
            <a:off x="536197" y="31948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A2BB1F3B-33F6-313D-7D54-FEDF671B29DA}"/>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bg1"/>
                </a:solidFill>
              </a:rPr>
              <a:t>Module 3: 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5335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15286-6ED8-8D3E-3EBD-0F86C4BD84A7}"/>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5C61B0B-A729-6B57-F34B-8E402C8125AC}"/>
              </a:ext>
            </a:extLst>
          </p:cNvPr>
          <p:cNvSpPr>
            <a:spLocks noGrp="1"/>
          </p:cNvSpPr>
          <p:nvPr>
            <p:ph idx="46"/>
          </p:nvPr>
        </p:nvSpPr>
        <p:spPr/>
        <p:txBody>
          <a:bodyPr/>
          <a:lstStyle/>
          <a:p>
            <a:r>
              <a:rPr lang="en-US" sz="2000" dirty="0"/>
              <a:t>About the same</a:t>
            </a:r>
          </a:p>
        </p:txBody>
      </p:sp>
      <p:sp>
        <p:nvSpPr>
          <p:cNvPr id="11" name="Content Placeholder 10">
            <a:extLst>
              <a:ext uri="{FF2B5EF4-FFF2-40B4-BE49-F238E27FC236}">
                <a16:creationId xmlns:a16="http://schemas.microsoft.com/office/drawing/2014/main" id="{92C21805-28C7-9386-67E8-B7B65AE00FCA}"/>
              </a:ext>
            </a:extLst>
          </p:cNvPr>
          <p:cNvSpPr>
            <a:spLocks noGrp="1"/>
          </p:cNvSpPr>
          <p:nvPr>
            <p:ph idx="47"/>
          </p:nvPr>
        </p:nvSpPr>
        <p:spPr/>
        <p:txBody>
          <a:bodyPr/>
          <a:lstStyle/>
          <a:p>
            <a:r>
              <a:rPr lang="en-US" sz="2000" dirty="0"/>
              <a:t>About the same</a:t>
            </a:r>
          </a:p>
        </p:txBody>
      </p:sp>
      <p:sp>
        <p:nvSpPr>
          <p:cNvPr id="2" name="Content Placeholder 12">
            <a:extLst>
              <a:ext uri="{FF2B5EF4-FFF2-40B4-BE49-F238E27FC236}">
                <a16:creationId xmlns:a16="http://schemas.microsoft.com/office/drawing/2014/main" id="{CF0300BE-8B87-D78B-98FE-8F56ECD9369F}"/>
              </a:ext>
            </a:extLst>
          </p:cNvPr>
          <p:cNvSpPr>
            <a:spLocks noGrp="1"/>
          </p:cNvSpPr>
          <p:nvPr>
            <p:ph idx="48"/>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3" name="Content Placeholder 12">
            <a:extLst>
              <a:ext uri="{FF2B5EF4-FFF2-40B4-BE49-F238E27FC236}">
                <a16:creationId xmlns:a16="http://schemas.microsoft.com/office/drawing/2014/main" id="{5342063F-7B38-E24A-C6F0-47076E2B7B04}"/>
              </a:ext>
            </a:extLst>
          </p:cNvPr>
          <p:cNvSpPr>
            <a:spLocks noGrp="1"/>
          </p:cNvSpPr>
          <p:nvPr>
            <p:ph idx="49"/>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4" name="Content Placeholder 13">
            <a:extLst>
              <a:ext uri="{FF2B5EF4-FFF2-40B4-BE49-F238E27FC236}">
                <a16:creationId xmlns:a16="http://schemas.microsoft.com/office/drawing/2014/main" id="{1D52C7B4-4CE6-7EE5-9EB1-720973CACD37}"/>
              </a:ext>
            </a:extLst>
          </p:cNvPr>
          <p:cNvSpPr>
            <a:spLocks noGrp="1"/>
          </p:cNvSpPr>
          <p:nvPr>
            <p:ph idx="50"/>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5" name="Content Placeholder 14">
            <a:extLst>
              <a:ext uri="{FF2B5EF4-FFF2-40B4-BE49-F238E27FC236}">
                <a16:creationId xmlns:a16="http://schemas.microsoft.com/office/drawing/2014/main" id="{BDF71FEC-B29E-0A3E-F82F-3693832E1FE1}"/>
              </a:ext>
            </a:extLst>
          </p:cNvPr>
          <p:cNvSpPr>
            <a:spLocks noGrp="1"/>
          </p:cNvSpPr>
          <p:nvPr>
            <p:ph idx="58"/>
          </p:nvPr>
        </p:nvSpPr>
        <p:spPr/>
        <p:txBody>
          <a:bodyPr/>
          <a:lstStyle/>
          <a:p>
            <a:r>
              <a:rPr lang="en-US" dirty="0"/>
              <a:t>Efficacy </a:t>
            </a:r>
          </a:p>
        </p:txBody>
      </p:sp>
      <p:sp>
        <p:nvSpPr>
          <p:cNvPr id="16" name="Content Placeholder 15">
            <a:extLst>
              <a:ext uri="{FF2B5EF4-FFF2-40B4-BE49-F238E27FC236}">
                <a16:creationId xmlns:a16="http://schemas.microsoft.com/office/drawing/2014/main" id="{C05CFA6C-125B-06A7-E0AA-54EB75DAB965}"/>
              </a:ext>
            </a:extLst>
          </p:cNvPr>
          <p:cNvSpPr>
            <a:spLocks noGrp="1"/>
          </p:cNvSpPr>
          <p:nvPr>
            <p:ph idx="59"/>
          </p:nvPr>
        </p:nvSpPr>
        <p:spPr/>
        <p:txBody>
          <a:bodyPr/>
          <a:lstStyle/>
          <a:p>
            <a:r>
              <a:rPr lang="en-US" sz="2000" dirty="0"/>
              <a:t>Pirtobrutinib has the least toxicity</a:t>
            </a:r>
          </a:p>
        </p:txBody>
      </p:sp>
      <p:sp>
        <p:nvSpPr>
          <p:cNvPr id="17" name="Content Placeholder 16">
            <a:extLst>
              <a:ext uri="{FF2B5EF4-FFF2-40B4-BE49-F238E27FC236}">
                <a16:creationId xmlns:a16="http://schemas.microsoft.com/office/drawing/2014/main" id="{ABF3BDCE-DC40-0D73-8EBF-F5C471E091B8}"/>
              </a:ext>
            </a:extLst>
          </p:cNvPr>
          <p:cNvSpPr>
            <a:spLocks noGrp="1"/>
          </p:cNvSpPr>
          <p:nvPr>
            <p:ph idx="60"/>
          </p:nvPr>
        </p:nvSpPr>
        <p:spPr/>
        <p:txBody>
          <a:bodyPr/>
          <a:lstStyle/>
          <a:p>
            <a:r>
              <a:rPr lang="en-US" sz="2000" dirty="0"/>
              <a:t>Pirtobrutinib has the least toxicity</a:t>
            </a:r>
          </a:p>
        </p:txBody>
      </p:sp>
      <p:sp>
        <p:nvSpPr>
          <p:cNvPr id="18" name="Content Placeholder 17">
            <a:extLst>
              <a:ext uri="{FF2B5EF4-FFF2-40B4-BE49-F238E27FC236}">
                <a16:creationId xmlns:a16="http://schemas.microsoft.com/office/drawing/2014/main" id="{579EDA25-91C6-2FEF-192D-5530FD2B8450}"/>
              </a:ext>
            </a:extLst>
          </p:cNvPr>
          <p:cNvSpPr>
            <a:spLocks noGrp="1"/>
          </p:cNvSpPr>
          <p:nvPr>
            <p:ph idx="61"/>
          </p:nvPr>
        </p:nvSpPr>
        <p:spPr/>
        <p:txBody>
          <a:bodyPr/>
          <a:lstStyle/>
          <a:p>
            <a:r>
              <a:rPr lang="en-US" sz="2000" dirty="0"/>
              <a:t>Pirtobrutinib has the least toxicity</a:t>
            </a:r>
          </a:p>
        </p:txBody>
      </p:sp>
      <p:sp>
        <p:nvSpPr>
          <p:cNvPr id="19" name="Content Placeholder 18">
            <a:extLst>
              <a:ext uri="{FF2B5EF4-FFF2-40B4-BE49-F238E27FC236}">
                <a16:creationId xmlns:a16="http://schemas.microsoft.com/office/drawing/2014/main" id="{09AAC228-BD5B-5B7C-9AC9-BCDF20D3820F}"/>
              </a:ext>
            </a:extLst>
          </p:cNvPr>
          <p:cNvSpPr>
            <a:spLocks noGrp="1"/>
          </p:cNvSpPr>
          <p:nvPr>
            <p:ph idx="62"/>
          </p:nvPr>
        </p:nvSpPr>
        <p:spPr/>
        <p:txBody>
          <a:bodyPr/>
          <a:lstStyle/>
          <a:p>
            <a:r>
              <a:rPr lang="en-US" sz="2000" dirty="0"/>
              <a:t>Pirtobrutinib has the least toxicity</a:t>
            </a:r>
          </a:p>
        </p:txBody>
      </p:sp>
      <p:sp>
        <p:nvSpPr>
          <p:cNvPr id="20" name="Content Placeholder 19">
            <a:extLst>
              <a:ext uri="{FF2B5EF4-FFF2-40B4-BE49-F238E27FC236}">
                <a16:creationId xmlns:a16="http://schemas.microsoft.com/office/drawing/2014/main" id="{C177CAE5-1EAB-A7E3-349B-5427E178E951}"/>
              </a:ext>
            </a:extLst>
          </p:cNvPr>
          <p:cNvSpPr>
            <a:spLocks noGrp="1"/>
          </p:cNvSpPr>
          <p:nvPr>
            <p:ph idx="63"/>
          </p:nvPr>
        </p:nvSpPr>
        <p:spPr/>
        <p:txBody>
          <a:bodyPr/>
          <a:lstStyle/>
          <a:p>
            <a:r>
              <a:rPr lang="en-US" sz="2000" dirty="0"/>
              <a:t>Pirtobrutinib has the least toxicity</a:t>
            </a:r>
          </a:p>
        </p:txBody>
      </p:sp>
      <p:sp>
        <p:nvSpPr>
          <p:cNvPr id="21" name="Content Placeholder 20">
            <a:extLst>
              <a:ext uri="{FF2B5EF4-FFF2-40B4-BE49-F238E27FC236}">
                <a16:creationId xmlns:a16="http://schemas.microsoft.com/office/drawing/2014/main" id="{6936F8E6-7108-D0D6-5291-7D204EE1ADFA}"/>
              </a:ext>
            </a:extLst>
          </p:cNvPr>
          <p:cNvSpPr>
            <a:spLocks noGrp="1"/>
          </p:cNvSpPr>
          <p:nvPr>
            <p:ph idx="64"/>
          </p:nvPr>
        </p:nvSpPr>
        <p:spPr/>
        <p:txBody>
          <a:bodyPr/>
          <a:lstStyle/>
          <a:p>
            <a:r>
              <a:rPr lang="en-US" dirty="0"/>
              <a:t>Tolerability/toxicity</a:t>
            </a:r>
          </a:p>
        </p:txBody>
      </p:sp>
      <p:sp>
        <p:nvSpPr>
          <p:cNvPr id="22" name="Content Placeholder 21">
            <a:extLst>
              <a:ext uri="{FF2B5EF4-FFF2-40B4-BE49-F238E27FC236}">
                <a16:creationId xmlns:a16="http://schemas.microsoft.com/office/drawing/2014/main" id="{BCD7FED3-AF7F-76EF-B08F-0E5F1E7F1EC2}"/>
              </a:ext>
            </a:extLst>
          </p:cNvPr>
          <p:cNvSpPr>
            <a:spLocks noGrp="1"/>
          </p:cNvSpPr>
          <p:nvPr>
            <p:ph idx="71"/>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23" name="Content Placeholder 22">
            <a:extLst>
              <a:ext uri="{FF2B5EF4-FFF2-40B4-BE49-F238E27FC236}">
                <a16:creationId xmlns:a16="http://schemas.microsoft.com/office/drawing/2014/main" id="{5EDB46C3-C0C6-1CE9-D813-3FBD8805A756}"/>
              </a:ext>
            </a:extLst>
          </p:cNvPr>
          <p:cNvSpPr>
            <a:spLocks noGrp="1"/>
          </p:cNvSpPr>
          <p:nvPr>
            <p:ph idx="72"/>
          </p:nvPr>
        </p:nvSpPr>
        <p:spPr/>
        <p:txBody>
          <a:bodyPr/>
          <a:lstStyle/>
          <a:p>
            <a:r>
              <a:rPr lang="en-US" sz="2000" dirty="0"/>
              <a:t>Pirtobrutinib has the least toxicity</a:t>
            </a:r>
          </a:p>
        </p:txBody>
      </p:sp>
      <p:sp>
        <p:nvSpPr>
          <p:cNvPr id="9" name="Title 8">
            <a:extLst>
              <a:ext uri="{FF2B5EF4-FFF2-40B4-BE49-F238E27FC236}">
                <a16:creationId xmlns:a16="http://schemas.microsoft.com/office/drawing/2014/main" id="{5A8605C4-EA8B-6375-332B-C76850412B12}"/>
              </a:ext>
            </a:extLst>
          </p:cNvPr>
          <p:cNvSpPr>
            <a:spLocks noGrp="1"/>
          </p:cNvSpPr>
          <p:nvPr>
            <p:ph type="title"/>
          </p:nvPr>
        </p:nvSpPr>
        <p:spPr>
          <a:xfrm>
            <a:off x="749147" y="99152"/>
            <a:ext cx="10631277" cy="1097600"/>
          </a:xfrm>
        </p:spPr>
        <p:txBody>
          <a:bodyPr/>
          <a:lstStyle/>
          <a:p>
            <a:r>
              <a:rPr lang="en-US" b="1" dirty="0">
                <a:solidFill>
                  <a:srgbClr val="3332FF"/>
                </a:solidFill>
                <a:effectLst/>
                <a:latin typeface="+mj-lt"/>
                <a:ea typeface="Calibri" panose="020F0502020204030204" pitchFamily="34" charset="0"/>
              </a:rPr>
              <a:t>Based on current clinical trial data and your personal experience, how would you compare the global </a:t>
            </a:r>
            <a:r>
              <a:rPr lang="en-US" b="1" u="sng" dirty="0">
                <a:solidFill>
                  <a:srgbClr val="3332FF"/>
                </a:solidFill>
                <a:effectLst/>
                <a:latin typeface="+mj-lt"/>
                <a:ea typeface="Calibri" panose="020F0502020204030204" pitchFamily="34" charset="0"/>
              </a:rPr>
              <a:t>efficacy and tolerability/toxicity</a:t>
            </a:r>
            <a:r>
              <a:rPr lang="en-US" b="1" dirty="0">
                <a:solidFill>
                  <a:srgbClr val="3332FF"/>
                </a:solidFill>
                <a:effectLst/>
                <a:latin typeface="+mj-lt"/>
                <a:ea typeface="Calibri" panose="020F0502020204030204" pitchFamily="34" charset="0"/>
              </a:rPr>
              <a:t> of pirtobrutinib to that of ibrutinib, acalabrutinib and zanubrutinib for patients with relapsed/refractory CLL? </a:t>
            </a:r>
            <a:endParaRPr lang="en-US" dirty="0">
              <a:solidFill>
                <a:srgbClr val="3332FF"/>
              </a:solidFill>
              <a:latin typeface="+mj-lt"/>
            </a:endParaRPr>
          </a:p>
        </p:txBody>
      </p:sp>
      <p:sp>
        <p:nvSpPr>
          <p:cNvPr id="5" name="Content Placeholder 4">
            <a:extLst>
              <a:ext uri="{FF2B5EF4-FFF2-40B4-BE49-F238E27FC236}">
                <a16:creationId xmlns:a16="http://schemas.microsoft.com/office/drawing/2014/main" id="{F47E15D3-E113-C840-E3A0-510061D6A55B}"/>
              </a:ext>
            </a:extLst>
          </p:cNvPr>
          <p:cNvSpPr>
            <a:spLocks noGrp="1"/>
          </p:cNvSpPr>
          <p:nvPr>
            <p:ph idx="73"/>
          </p:nvPr>
        </p:nvSpPr>
        <p:spPr/>
        <p:txBody>
          <a:bodyPr/>
          <a:lstStyle/>
          <a:p>
            <a:r>
              <a:rPr lang="en-US" sz="2000" dirty="0"/>
              <a:t>About the same</a:t>
            </a:r>
          </a:p>
        </p:txBody>
      </p:sp>
      <p:sp>
        <p:nvSpPr>
          <p:cNvPr id="6" name="Content Placeholder 5">
            <a:extLst>
              <a:ext uri="{FF2B5EF4-FFF2-40B4-BE49-F238E27FC236}">
                <a16:creationId xmlns:a16="http://schemas.microsoft.com/office/drawing/2014/main" id="{D49D6198-11AD-6FEF-4CAB-E3B8BA5A779F}"/>
              </a:ext>
            </a:extLst>
          </p:cNvPr>
          <p:cNvSpPr>
            <a:spLocks noGrp="1"/>
          </p:cNvSpPr>
          <p:nvPr>
            <p:ph idx="74"/>
          </p:nvPr>
        </p:nvSpPr>
        <p:spPr/>
        <p:txBody>
          <a:bodyPr/>
          <a:lstStyle/>
          <a:p>
            <a:r>
              <a:rPr lang="en-US" sz="2000" dirty="0" err="1"/>
              <a:t>Pirtobrutinib</a:t>
            </a:r>
            <a:r>
              <a:rPr lang="en-US" sz="2000" dirty="0"/>
              <a:t> has the least toxicity</a:t>
            </a:r>
          </a:p>
        </p:txBody>
      </p:sp>
    </p:spTree>
    <p:extLst>
      <p:ext uri="{BB962C8B-B14F-4D97-AF65-F5344CB8AC3E}">
        <p14:creationId xmlns:p14="http://schemas.microsoft.com/office/powerpoint/2010/main" val="10291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5FCB1-FE34-6ABD-D06D-CA90C4B67C48}"/>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6B1E6FD-8E35-68E3-1F82-FC2536F758C6}"/>
              </a:ext>
            </a:extLst>
          </p:cNvPr>
          <p:cNvSpPr>
            <a:spLocks noGrp="1"/>
          </p:cNvSpPr>
          <p:nvPr>
            <p:ph idx="46"/>
          </p:nvPr>
        </p:nvSpPr>
        <p:spPr/>
        <p:txBody>
          <a:bodyPr/>
          <a:lstStyle/>
          <a:p>
            <a:r>
              <a:rPr lang="en-US" dirty="0"/>
              <a:t>I do not agree with the recommendation, but it is a valid option</a:t>
            </a:r>
          </a:p>
        </p:txBody>
      </p:sp>
      <p:sp>
        <p:nvSpPr>
          <p:cNvPr id="3" name="Content Placeholder 2">
            <a:extLst>
              <a:ext uri="{FF2B5EF4-FFF2-40B4-BE49-F238E27FC236}">
                <a16:creationId xmlns:a16="http://schemas.microsoft.com/office/drawing/2014/main" id="{97CCE7EF-FE28-1D5A-61E3-61955F4E9C10}"/>
              </a:ext>
            </a:extLst>
          </p:cNvPr>
          <p:cNvSpPr>
            <a:spLocks noGrp="1"/>
          </p:cNvSpPr>
          <p:nvPr>
            <p:ph idx="47"/>
          </p:nvPr>
        </p:nvSpPr>
        <p:spPr/>
        <p:txBody>
          <a:bodyPr/>
          <a:lstStyle/>
          <a:p>
            <a:r>
              <a:rPr lang="en-US" dirty="0"/>
              <a:t>I do not agree with this recommendation</a:t>
            </a:r>
          </a:p>
        </p:txBody>
      </p:sp>
      <p:sp>
        <p:nvSpPr>
          <p:cNvPr id="20" name="Content Placeholder 19">
            <a:extLst>
              <a:ext uri="{FF2B5EF4-FFF2-40B4-BE49-F238E27FC236}">
                <a16:creationId xmlns:a16="http://schemas.microsoft.com/office/drawing/2014/main" id="{7939AF3C-0A3A-6A58-C7A8-E48B91E4AB67}"/>
              </a:ext>
            </a:extLst>
          </p:cNvPr>
          <p:cNvSpPr>
            <a:spLocks noGrp="1"/>
          </p:cNvSpPr>
          <p:nvPr>
            <p:ph idx="48"/>
          </p:nvPr>
        </p:nvSpPr>
        <p:spPr/>
        <p:txBody>
          <a:bodyPr/>
          <a:lstStyle/>
          <a:p>
            <a:r>
              <a:rPr lang="en-US" dirty="0"/>
              <a:t>I agree with this recommendation</a:t>
            </a:r>
          </a:p>
        </p:txBody>
      </p:sp>
      <p:sp>
        <p:nvSpPr>
          <p:cNvPr id="21" name="Content Placeholder 20">
            <a:extLst>
              <a:ext uri="{FF2B5EF4-FFF2-40B4-BE49-F238E27FC236}">
                <a16:creationId xmlns:a16="http://schemas.microsoft.com/office/drawing/2014/main" id="{5EE95880-B4A7-EF19-8239-560D5BF53C9A}"/>
              </a:ext>
            </a:extLst>
          </p:cNvPr>
          <p:cNvSpPr>
            <a:spLocks noGrp="1"/>
          </p:cNvSpPr>
          <p:nvPr>
            <p:ph idx="49"/>
          </p:nvPr>
        </p:nvSpPr>
        <p:spPr/>
        <p:txBody>
          <a:bodyPr/>
          <a:lstStyle/>
          <a:p>
            <a:r>
              <a:rPr lang="en-US" dirty="0"/>
              <a:t>I do not agree with this recommendation</a:t>
            </a:r>
          </a:p>
        </p:txBody>
      </p:sp>
      <p:sp>
        <p:nvSpPr>
          <p:cNvPr id="22" name="Content Placeholder 21">
            <a:extLst>
              <a:ext uri="{FF2B5EF4-FFF2-40B4-BE49-F238E27FC236}">
                <a16:creationId xmlns:a16="http://schemas.microsoft.com/office/drawing/2014/main" id="{639A8F36-B984-BADB-AF72-69483B6DC9EA}"/>
              </a:ext>
            </a:extLst>
          </p:cNvPr>
          <p:cNvSpPr>
            <a:spLocks noGrp="1"/>
          </p:cNvSpPr>
          <p:nvPr>
            <p:ph idx="50"/>
          </p:nvPr>
        </p:nvSpPr>
        <p:spPr/>
        <p:txBody>
          <a:bodyPr/>
          <a:lstStyle/>
          <a:p>
            <a:r>
              <a:rPr lang="en-US" dirty="0"/>
              <a:t>I do not agree with the recommendation, but it is a valid option </a:t>
            </a:r>
          </a:p>
        </p:txBody>
      </p:sp>
      <p:sp>
        <p:nvSpPr>
          <p:cNvPr id="23" name="Content Placeholder 22">
            <a:extLst>
              <a:ext uri="{FF2B5EF4-FFF2-40B4-BE49-F238E27FC236}">
                <a16:creationId xmlns:a16="http://schemas.microsoft.com/office/drawing/2014/main" id="{6F8F94E1-8A03-3227-9014-5CC83B189987}"/>
              </a:ext>
            </a:extLst>
          </p:cNvPr>
          <p:cNvSpPr>
            <a:spLocks noGrp="1"/>
          </p:cNvSpPr>
          <p:nvPr>
            <p:ph idx="51"/>
          </p:nvPr>
        </p:nvSpPr>
        <p:spPr/>
        <p:txBody>
          <a:bodyPr/>
          <a:lstStyle/>
          <a:p>
            <a:r>
              <a:rPr lang="en-US" dirty="0"/>
              <a:t>I do not agree with the recommendation, but it is a valid option</a:t>
            </a:r>
          </a:p>
        </p:txBody>
      </p:sp>
      <p:sp>
        <p:nvSpPr>
          <p:cNvPr id="17" name="Title 16">
            <a:extLst>
              <a:ext uri="{FF2B5EF4-FFF2-40B4-BE49-F238E27FC236}">
                <a16:creationId xmlns:a16="http://schemas.microsoft.com/office/drawing/2014/main" id="{712EE983-2489-BDAC-DE7C-A1AEFB020C9C}"/>
              </a:ext>
            </a:extLst>
          </p:cNvPr>
          <p:cNvSpPr>
            <a:spLocks noGrp="1"/>
          </p:cNvSpPr>
          <p:nvPr>
            <p:ph type="title"/>
          </p:nvPr>
        </p:nvSpPr>
        <p:spPr>
          <a:xfrm>
            <a:off x="724999" y="44028"/>
            <a:ext cx="10358967" cy="1023414"/>
          </a:xfrm>
        </p:spPr>
        <p:txBody>
          <a:bodyPr/>
          <a:lstStyle/>
          <a:p>
            <a:r>
              <a:rPr lang="en-US" b="1" dirty="0">
                <a:solidFill>
                  <a:srgbClr val="3332FF"/>
                </a:solidFill>
                <a:effectLst/>
                <a:latin typeface="+mj-lt"/>
                <a:ea typeface="Calibri" panose="020F0502020204030204" pitchFamily="34" charset="0"/>
              </a:rPr>
              <a:t>An older patient with newly diagnosed CLL and a significant history of atrial fibrillation has come to you for a second opinion after the recommendation of first-line treatment with pirtobrutinib. How would you respond? </a:t>
            </a:r>
            <a:endParaRPr lang="en-US" dirty="0">
              <a:solidFill>
                <a:srgbClr val="3332FF"/>
              </a:solidFill>
              <a:latin typeface="+mj-lt"/>
            </a:endParaRPr>
          </a:p>
        </p:txBody>
      </p:sp>
      <p:sp>
        <p:nvSpPr>
          <p:cNvPr id="4" name="Content Placeholder 3">
            <a:extLst>
              <a:ext uri="{FF2B5EF4-FFF2-40B4-BE49-F238E27FC236}">
                <a16:creationId xmlns:a16="http://schemas.microsoft.com/office/drawing/2014/main" id="{45292EC4-0C6D-EAB7-C04C-8270C7BC0B40}"/>
              </a:ext>
            </a:extLst>
          </p:cNvPr>
          <p:cNvSpPr>
            <a:spLocks noGrp="1"/>
          </p:cNvSpPr>
          <p:nvPr>
            <p:ph idx="52"/>
          </p:nvPr>
        </p:nvSpPr>
        <p:spPr/>
        <p:txBody>
          <a:bodyPr/>
          <a:lstStyle/>
          <a:p>
            <a:r>
              <a:rPr lang="en-US" dirty="0"/>
              <a:t>I do not agree with the recommendation, but it is a valid option</a:t>
            </a:r>
          </a:p>
        </p:txBody>
      </p:sp>
    </p:spTree>
    <p:extLst>
      <p:ext uri="{BB962C8B-B14F-4D97-AF65-F5344CB8AC3E}">
        <p14:creationId xmlns:p14="http://schemas.microsoft.com/office/powerpoint/2010/main" val="892006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B73E-4D70-EB0E-6D08-955139DCB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4226B-6C36-8FD7-B65E-524E0C16DA9D}"/>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37C60C2F-1557-852E-C308-1B45DFCF9E52}"/>
              </a:ext>
            </a:extLst>
          </p:cNvPr>
          <p:cNvSpPr/>
          <p:nvPr/>
        </p:nvSpPr>
        <p:spPr bwMode="auto">
          <a:xfrm>
            <a:off x="536197" y="3854040"/>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137080B8-C38D-EA3F-097E-2D07EEBFAAA4}"/>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4: 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766783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Wierda WG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Lisocabtagene maraleucel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liso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-cel)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combined with ibrutinib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ibr</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Primary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open-label,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1/2 Transcend CLL 004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887.</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50228-1193-0C1B-D42C-C4B58BEBC4A9}"/>
            </a:ext>
          </a:extLst>
        </p:cNvPr>
        <p:cNvGrpSpPr/>
        <p:nvPr/>
      </p:nvGrpSpPr>
      <p:grpSpPr>
        <a:xfrm>
          <a:off x="0" y="0"/>
          <a:ext cx="0" cy="0"/>
          <a:chOff x="0" y="0"/>
          <a:chExt cx="0" cy="0"/>
        </a:xfrm>
      </p:grpSpPr>
      <p:pic>
        <p:nvPicPr>
          <p:cNvPr id="3" name="Picture 2" descr="A close-up of a white screen&#10;&#10;Description automatically generated">
            <a:extLst>
              <a:ext uri="{FF2B5EF4-FFF2-40B4-BE49-F238E27FC236}">
                <a16:creationId xmlns:a16="http://schemas.microsoft.com/office/drawing/2014/main" id="{AD8F0B9D-D171-E114-C59A-EEF186DAEC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7408" y="268053"/>
            <a:ext cx="10441160" cy="5843726"/>
          </a:xfrm>
          <a:prstGeom prst="rect">
            <a:avLst/>
          </a:prstGeom>
        </p:spPr>
      </p:pic>
    </p:spTree>
    <p:extLst>
      <p:ext uri="{BB962C8B-B14F-4D97-AF65-F5344CB8AC3E}">
        <p14:creationId xmlns:p14="http://schemas.microsoft.com/office/powerpoint/2010/main" val="132425708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B6C93E-256E-CB75-9C4E-A1B98D616198}"/>
              </a:ext>
            </a:extLst>
          </p:cNvPr>
          <p:cNvSpPr>
            <a:spLocks noGrp="1"/>
          </p:cNvSpPr>
          <p:nvPr>
            <p:ph type="title"/>
          </p:nvPr>
        </p:nvSpPr>
        <p:spPr>
          <a:xfrm>
            <a:off x="644525" y="237876"/>
            <a:ext cx="10902950" cy="796278"/>
          </a:xfrm>
        </p:spPr>
        <p:txBody>
          <a:bodyPr/>
          <a:lstStyle/>
          <a:p>
            <a:r>
              <a:rPr lang="en-US" b="1" kern="0" dirty="0">
                <a:effectLst/>
                <a:latin typeface="Calibri" panose="020F0502020204030204" pitchFamily="34" charset="0"/>
                <a:ea typeface="Times New Roman" panose="02020603050405020304" pitchFamily="18" charset="0"/>
                <a:cs typeface="Calibri" panose="020F0502020204030204" pitchFamily="34" charset="0"/>
              </a:rPr>
              <a:t>TRANSCEND CLL 004: Duration of Response by Best Overall Response</a:t>
            </a:r>
            <a:endParaRPr lang="en-US" b="1" dirty="0">
              <a:latin typeface="Calibri" panose="020F0502020204030204" pitchFamily="34" charset="0"/>
              <a:cs typeface="Calibri" panose="020F0502020204030204" pitchFamily="34" charset="0"/>
            </a:endParaRPr>
          </a:p>
        </p:txBody>
      </p:sp>
      <p:pic>
        <p:nvPicPr>
          <p:cNvPr id="8" name="Picture 7" descr="A screenshot of a graph&#10;&#10;Description automatically generated">
            <a:extLst>
              <a:ext uri="{FF2B5EF4-FFF2-40B4-BE49-F238E27FC236}">
                <a16:creationId xmlns:a16="http://schemas.microsoft.com/office/drawing/2014/main" id="{0D2BA21A-FC87-54E9-B50D-465C4EFEB2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64435" y="1814048"/>
            <a:ext cx="10585176" cy="4567280"/>
          </a:xfrm>
          <a:prstGeom prst="rect">
            <a:avLst/>
          </a:prstGeom>
        </p:spPr>
      </p:pic>
      <p:sp>
        <p:nvSpPr>
          <p:cNvPr id="9" name="Rectangle 8">
            <a:extLst>
              <a:ext uri="{FF2B5EF4-FFF2-40B4-BE49-F238E27FC236}">
                <a16:creationId xmlns:a16="http://schemas.microsoft.com/office/drawing/2014/main" id="{1454362A-1B8C-F055-1FA1-CE1380A503AB}"/>
              </a:ext>
            </a:extLst>
          </p:cNvPr>
          <p:cNvSpPr/>
          <p:nvPr/>
        </p:nvSpPr>
        <p:spPr bwMode="auto">
          <a:xfrm>
            <a:off x="10848528" y="6206536"/>
            <a:ext cx="216024" cy="174792"/>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1" name="TextBox 10">
            <a:extLst>
              <a:ext uri="{FF2B5EF4-FFF2-40B4-BE49-F238E27FC236}">
                <a16:creationId xmlns:a16="http://schemas.microsoft.com/office/drawing/2014/main" id="{5A9A647C-1D08-9902-156D-D708F08D4B1E}"/>
              </a:ext>
            </a:extLst>
          </p:cNvPr>
          <p:cNvSpPr txBox="1"/>
          <p:nvPr/>
        </p:nvSpPr>
        <p:spPr>
          <a:xfrm>
            <a:off x="1415480" y="1372706"/>
            <a:ext cx="4034246" cy="400110"/>
          </a:xfrm>
          <a:prstGeom prst="rect">
            <a:avLst/>
          </a:prstGeom>
          <a:noFill/>
        </p:spPr>
        <p:txBody>
          <a:bodyPr wrap="none" rtlCol="0">
            <a:spAutoFit/>
          </a:bodyPr>
          <a:lstStyle/>
          <a:p>
            <a:r>
              <a:rPr lang="en-US" sz="2000" dirty="0">
                <a:solidFill>
                  <a:schemeClr val="tx1"/>
                </a:solidFill>
                <a:latin typeface="+mn-lt"/>
              </a:rPr>
              <a:t>Full Study Population at DL2 (n = 88)</a:t>
            </a:r>
          </a:p>
        </p:txBody>
      </p:sp>
      <p:sp>
        <p:nvSpPr>
          <p:cNvPr id="12" name="TextBox 11">
            <a:extLst>
              <a:ext uri="{FF2B5EF4-FFF2-40B4-BE49-F238E27FC236}">
                <a16:creationId xmlns:a16="http://schemas.microsoft.com/office/drawing/2014/main" id="{5EF270E6-327B-67C3-BAA8-2B0F9104F9F8}"/>
              </a:ext>
            </a:extLst>
          </p:cNvPr>
          <p:cNvSpPr txBox="1"/>
          <p:nvPr/>
        </p:nvSpPr>
        <p:spPr>
          <a:xfrm>
            <a:off x="5951984" y="1106162"/>
            <a:ext cx="5456514" cy="707886"/>
          </a:xfrm>
          <a:prstGeom prst="rect">
            <a:avLst/>
          </a:prstGeom>
          <a:noFill/>
        </p:spPr>
        <p:txBody>
          <a:bodyPr wrap="square" rtlCol="0">
            <a:spAutoFit/>
          </a:bodyPr>
          <a:lstStyle/>
          <a:p>
            <a:pPr algn="ctr"/>
            <a:r>
              <a:rPr lang="en-US" sz="2000" dirty="0">
                <a:solidFill>
                  <a:schemeClr val="tx1"/>
                </a:solidFill>
                <a:latin typeface="+mn-lt"/>
              </a:rPr>
              <a:t>PEAS (BTKi progression/</a:t>
            </a:r>
            <a:r>
              <a:rPr lang="en-US" sz="2000" dirty="0" err="1">
                <a:solidFill>
                  <a:schemeClr val="tx1"/>
                </a:solidFill>
                <a:latin typeface="+mn-lt"/>
              </a:rPr>
              <a:t>venetoclax</a:t>
            </a:r>
            <a:r>
              <a:rPr lang="en-US" sz="2000" dirty="0">
                <a:solidFill>
                  <a:schemeClr val="tx1"/>
                </a:solidFill>
                <a:latin typeface="+mn-lt"/>
              </a:rPr>
              <a:t> failure subset) at DL2 (n = 50)</a:t>
            </a:r>
          </a:p>
        </p:txBody>
      </p:sp>
      <p:sp>
        <p:nvSpPr>
          <p:cNvPr id="13" name="TextBox 12">
            <a:extLst>
              <a:ext uri="{FF2B5EF4-FFF2-40B4-BE49-F238E27FC236}">
                <a16:creationId xmlns:a16="http://schemas.microsoft.com/office/drawing/2014/main" id="{32EE1B8C-BFA4-36D2-53FE-DFEE348F648E}"/>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Siddiqi T et al. ASH 2023;Abstract 330.</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76682210"/>
      </p:ext>
    </p:extLst>
  </p:cSld>
  <p:clrMapOvr>
    <a:masterClrMapping/>
  </p:clrMapOvr>
  <mc:AlternateContent xmlns:mc="http://schemas.openxmlformats.org/markup-compatibility/2006" xmlns:p14="http://schemas.microsoft.com/office/powerpoint/2010/main">
    <mc:Choice Requires="p14">
      <p:transition p14:dur="0" advTm="3333"/>
    </mc:Choice>
    <mc:Fallback xmlns="">
      <p:transition advTm="3333"/>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358967" cy="1196752"/>
          </a:xfrm>
        </p:spPr>
        <p:txBody>
          <a:bodyPr/>
          <a:lstStyle/>
          <a:p>
            <a:pPr algn="l"/>
            <a:r>
              <a:rPr lang="en-US" b="1" dirty="0"/>
              <a:t>FDA Grants Accelerated Approval to </a:t>
            </a:r>
            <a:r>
              <a:rPr lang="en-US" b="1" dirty="0" err="1"/>
              <a:t>Lisocabtagene</a:t>
            </a:r>
            <a:r>
              <a:rPr lang="en-US" b="1" dirty="0"/>
              <a:t> </a:t>
            </a:r>
            <a:r>
              <a:rPr lang="en-US" b="1" dirty="0" err="1"/>
              <a:t>Maraleucel</a:t>
            </a:r>
            <a:r>
              <a:rPr lang="en-US" b="1" dirty="0"/>
              <a:t>  for </a:t>
            </a:r>
            <a:r>
              <a:rPr lang="en-US" dirty="0"/>
              <a:t>Relapsed/Refractory (R/R) </a:t>
            </a:r>
            <a:r>
              <a:rPr lang="en-US" b="1" dirty="0"/>
              <a:t>CLL or SLL</a:t>
            </a:r>
            <a:br>
              <a:rPr lang="en-US" b="1" dirty="0"/>
            </a:br>
            <a:r>
              <a:rPr lang="en-US" sz="2400" dirty="0"/>
              <a:t>Press Release: March 14, 2024</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1007039" cy="4214845"/>
          </a:xfrm>
        </p:spPr>
        <p:txBody>
          <a:bodyPr wrap="square"/>
          <a:lstStyle/>
          <a:p>
            <a:pPr marL="17463" indent="0">
              <a:spcBef>
                <a:spcPts val="1000"/>
              </a:spcBef>
              <a:spcAft>
                <a:spcPts val="0"/>
              </a:spcAft>
              <a:buNone/>
            </a:pPr>
            <a:r>
              <a:rPr lang="en-US" sz="2000" b="0" dirty="0"/>
              <a:t>“… the US Food and Drug Administration (FDA) has granted accelerated approval of </a:t>
            </a:r>
            <a:r>
              <a:rPr lang="en-US" sz="2000" b="0" dirty="0" err="1"/>
              <a:t>lisocabtagene</a:t>
            </a:r>
            <a:r>
              <a:rPr lang="en-US" sz="2000" b="0" dirty="0"/>
              <a:t> </a:t>
            </a:r>
            <a:r>
              <a:rPr lang="en-US" sz="2000" b="0" dirty="0" err="1"/>
              <a:t>maraleucel</a:t>
            </a:r>
            <a:r>
              <a:rPr lang="en-US" sz="2000" b="0" dirty="0"/>
              <a:t> (</a:t>
            </a:r>
            <a:r>
              <a:rPr lang="en-US" sz="2000" b="0" dirty="0" err="1"/>
              <a:t>liso-cel</a:t>
            </a:r>
            <a:r>
              <a:rPr lang="en-US" sz="2000" b="0" dirty="0"/>
              <a:t>), a CD19-directed chimeric antigen receptor (CAR) T cell therapy, for the treatment of adult patients with relapsed or refractory chronic lymphocytic leukemia (CLL) or small lymphocytic lymphoma (SLL) who have received at least two prior lines of therapy, including a Bruton tyrosine kinase (BTK) inhibitor and a B-cell lymphoma 2 (BCL-2) inhibitor. This indication is approved under accelerated approval based on response rate and duration of response. Continued approval for this indication may be contingent upon verification and description of clinical benefit in confirmatory trial(s). In R/R CLL or SLL, </a:t>
            </a:r>
            <a:r>
              <a:rPr lang="en-US" sz="2000" b="0" dirty="0" err="1"/>
              <a:t>liso-cel</a:t>
            </a:r>
            <a:r>
              <a:rPr lang="en-US" sz="2000" b="0" dirty="0"/>
              <a:t> is delivered through a treatment process which culminates in a one-time infusion with a single dose containing 90 to 110 x 10</a:t>
            </a:r>
            <a:r>
              <a:rPr lang="en-US" sz="2000" b="0" baseline="30000" dirty="0"/>
              <a:t>6</a:t>
            </a:r>
            <a:r>
              <a:rPr lang="en-US" sz="2000" b="0" dirty="0"/>
              <a:t> CAR-positive viable T cells.”</a:t>
            </a:r>
          </a:p>
          <a:p>
            <a:pPr marL="17463" indent="0">
              <a:spcBef>
                <a:spcPts val="1000"/>
              </a:spcBef>
              <a:spcAft>
                <a:spcPts val="0"/>
              </a:spcAft>
              <a:buNone/>
            </a:pPr>
            <a:r>
              <a:rPr lang="en-US" sz="2000" b="0" dirty="0"/>
              <a:t>Accelerated approval was based on results from the Phase I/II open-label, single-arm TRANSCEND CLL 004 study for patients with R/R CLL or SLL.</a:t>
            </a:r>
          </a:p>
        </p:txBody>
      </p:sp>
      <p:sp>
        <p:nvSpPr>
          <p:cNvPr id="5" name="TextBox 4">
            <a:extLst>
              <a:ext uri="{FF2B5EF4-FFF2-40B4-BE49-F238E27FC236}">
                <a16:creationId xmlns:a16="http://schemas.microsoft.com/office/drawing/2014/main" id="{E3F3EDA1-D945-214F-96F0-8B82D04CA71A}"/>
              </a:ext>
            </a:extLst>
          </p:cNvPr>
          <p:cNvSpPr txBox="1"/>
          <p:nvPr/>
        </p:nvSpPr>
        <p:spPr>
          <a:xfrm>
            <a:off x="263352" y="6131677"/>
            <a:ext cx="10729192"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news.bms.com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/news/details/2024/U.S.-FDA-Approves-Bristol-Myers-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Squibbs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Breyanzi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--as-the-First-and-Only-CAR-T-Cell-Therapy-for-Adults-with-Relapsed-or-Refractory-Chronic-Lymphocytic-Leukemia-CLL-or-Small-Lymphocytic-Lymphoma-SLL/</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default.aspx</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1334036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B70C36CD-D6F1-567A-ED4E-04E65C7E4B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7472" y="386863"/>
            <a:ext cx="10977055" cy="5411688"/>
          </a:xfrm>
          <a:prstGeom prst="rect">
            <a:avLst/>
          </a:prstGeom>
        </p:spPr>
      </p:pic>
    </p:spTree>
    <p:extLst>
      <p:ext uri="{BB962C8B-B14F-4D97-AF65-F5344CB8AC3E}">
        <p14:creationId xmlns:p14="http://schemas.microsoft.com/office/powerpoint/2010/main" val="132938703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4624"/>
            <a:ext cx="10358967"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a:t>
            </a:r>
            <a:r>
              <a:rPr lang="en-US" kern="1200" dirty="0" err="1">
                <a:solidFill>
                  <a:srgbClr val="0432FF"/>
                </a:solidFill>
                <a:latin typeface="Calibri" panose="020F0502020204030204" pitchFamily="34" charset="0"/>
                <a:ea typeface="+mn-ea"/>
                <a:cs typeface="Calibri" panose="020F0502020204030204" pitchFamily="34" charset="0"/>
              </a:rPr>
              <a:t>Lisocabtagene</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Maraleucel</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Liso</a:t>
            </a:r>
            <a:r>
              <a:rPr lang="en-US" kern="1200" dirty="0">
                <a:solidFill>
                  <a:srgbClr val="0432FF"/>
                </a:solidFill>
                <a:latin typeface="Calibri" panose="020F0502020204030204" pitchFamily="34" charset="0"/>
                <a:ea typeface="+mn-ea"/>
                <a:cs typeface="Calibri" panose="020F0502020204030204" pitchFamily="34" charset="0"/>
              </a:rPr>
              <a:t>-cel) and Ibrutinib Combination Cohort</a:t>
            </a:r>
          </a:p>
        </p:txBody>
      </p:sp>
      <p:sp>
        <p:nvSpPr>
          <p:cNvPr id="3" name="TextBox 2">
            <a:extLst>
              <a:ext uri="{FF2B5EF4-FFF2-40B4-BE49-F238E27FC236}">
                <a16:creationId xmlns:a16="http://schemas.microsoft.com/office/drawing/2014/main" id="{DDBA765C-1ED9-49BF-8793-CE3618429C8A}"/>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diagram of a patient's life cycle&#10;&#10;Description automatically generated">
            <a:extLst>
              <a:ext uri="{FF2B5EF4-FFF2-40B4-BE49-F238E27FC236}">
                <a16:creationId xmlns:a16="http://schemas.microsoft.com/office/drawing/2014/main" id="{F28D1BDA-3E21-7BE8-B2BC-AF7F885BC7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22286" y="1187624"/>
            <a:ext cx="10457428" cy="4986740"/>
          </a:xfrm>
          <a:prstGeom prst="rect">
            <a:avLst/>
          </a:prstGeom>
        </p:spPr>
      </p:pic>
      <p:sp>
        <p:nvSpPr>
          <p:cNvPr id="10" name="Rectangle 9">
            <a:extLst>
              <a:ext uri="{FF2B5EF4-FFF2-40B4-BE49-F238E27FC236}">
                <a16:creationId xmlns:a16="http://schemas.microsoft.com/office/drawing/2014/main" id="{B2E0FF78-D6E5-C73F-A3A5-6C5B18B40F3E}"/>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97123553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lvl="0" indent="-285750">
              <a:spcBef>
                <a:spcPts val="0"/>
              </a:spcBef>
              <a:spcAft>
                <a:spcPts val="800"/>
              </a:spcAft>
              <a:buFont typeface="Arial" panose="020B0604020202020204" pitchFamily="34" charset="0"/>
              <a:buChar char="•"/>
              <a:defRPr/>
            </a:pPr>
            <a:r>
              <a:rPr lang="en-US" sz="16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Woyach</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J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Results from the first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lvl="0" indent="-285750">
              <a:spcBef>
                <a:spcPts val="0"/>
              </a:spcBef>
              <a:spcAft>
                <a:spcPts val="800"/>
              </a:spcAft>
              <a:buFont typeface="Arial" panose="020B0604020202020204" pitchFamily="34" charset="0"/>
              <a:buChar char="•"/>
              <a:defRPr/>
            </a:pP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Jurczak W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examining a non-covalent BTK inhibitor in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untreated patients</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LBA3.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F3B2C-C7A5-AA69-D0E6-BF51C6AFB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33DE8-8996-12EB-A5B4-8095EF983331}"/>
              </a:ext>
            </a:extLst>
          </p:cNvPr>
          <p:cNvSpPr>
            <a:spLocks noGrp="1"/>
          </p:cNvSpPr>
          <p:nvPr>
            <p:ph type="title"/>
          </p:nvPr>
        </p:nvSpPr>
        <p:spPr>
          <a:xfrm>
            <a:off x="47328" y="44624"/>
            <a:ext cx="12144672" cy="1143000"/>
          </a:xfrm>
        </p:spPr>
        <p:txBody>
          <a:bodyPr/>
          <a:lstStyle/>
          <a:p>
            <a:r>
              <a:rPr lang="en-US" kern="1200" dirty="0">
                <a:solidFill>
                  <a:srgbClr val="0432FF"/>
                </a:solidFill>
                <a:latin typeface="Calibri" panose="020F0502020204030204" pitchFamily="34" charset="0"/>
                <a:ea typeface="+mn-ea"/>
                <a:cs typeface="Calibri" panose="020F0502020204030204" pitchFamily="34" charset="0"/>
              </a:rPr>
              <a:t>TRANSCEND CLL 004: Efficacy Outcomes with Liso-cel and Ibrutinib</a:t>
            </a:r>
          </a:p>
        </p:txBody>
      </p:sp>
      <p:sp>
        <p:nvSpPr>
          <p:cNvPr id="3" name="TextBox 2">
            <a:extLst>
              <a:ext uri="{FF2B5EF4-FFF2-40B4-BE49-F238E27FC236}">
                <a16:creationId xmlns:a16="http://schemas.microsoft.com/office/drawing/2014/main" id="{D88434C5-00DF-6B40-941D-E1A555FDAADF}"/>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screenshot of a graph&#10;&#10;Description automatically generated">
            <a:extLst>
              <a:ext uri="{FF2B5EF4-FFF2-40B4-BE49-F238E27FC236}">
                <a16:creationId xmlns:a16="http://schemas.microsoft.com/office/drawing/2014/main" id="{C5EAC50A-2EC0-DE30-53C9-F228D4C8BD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12286" y="1187624"/>
            <a:ext cx="10358966" cy="4877258"/>
          </a:xfrm>
          <a:prstGeom prst="rect">
            <a:avLst/>
          </a:prstGeom>
        </p:spPr>
      </p:pic>
      <p:sp>
        <p:nvSpPr>
          <p:cNvPr id="10" name="Rectangle 9">
            <a:extLst>
              <a:ext uri="{FF2B5EF4-FFF2-40B4-BE49-F238E27FC236}">
                <a16:creationId xmlns:a16="http://schemas.microsoft.com/office/drawing/2014/main" id="{235F8246-9A37-0DD8-91A1-A521A6B41143}"/>
              </a:ext>
            </a:extLst>
          </p:cNvPr>
          <p:cNvSpPr/>
          <p:nvPr/>
        </p:nvSpPr>
        <p:spPr bwMode="auto">
          <a:xfrm>
            <a:off x="10834324" y="5981923"/>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0133AF44-254B-E729-761C-906D1D0B02C4}"/>
              </a:ext>
            </a:extLst>
          </p:cNvPr>
          <p:cNvSpPr txBox="1"/>
          <p:nvPr/>
        </p:nvSpPr>
        <p:spPr>
          <a:xfrm>
            <a:off x="893148" y="6118436"/>
            <a:ext cx="8602896" cy="323165"/>
          </a:xfrm>
          <a:prstGeom prst="rect">
            <a:avLst/>
          </a:prstGeom>
          <a:noFill/>
        </p:spPr>
        <p:txBody>
          <a:bodyPr wrap="square">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CR = complete response; </a:t>
            </a:r>
            <a:r>
              <a:rPr lang="en-US" sz="1500" b="0" dirty="0" err="1">
                <a:solidFill>
                  <a:srgbClr val="000000"/>
                </a:solidFill>
                <a:latin typeface="Calibri" panose="020F0502020204030204" pitchFamily="34" charset="0"/>
                <a:cs typeface="Calibri" panose="020F0502020204030204" pitchFamily="34" charset="0"/>
              </a:rPr>
              <a:t>CRi</a:t>
            </a:r>
            <a:r>
              <a:rPr lang="en-US" sz="1500" b="0" dirty="0">
                <a:solidFill>
                  <a:srgbClr val="000000"/>
                </a:solidFill>
                <a:latin typeface="Calibri" panose="020F0502020204030204" pitchFamily="34" charset="0"/>
                <a:cs typeface="Calibri" panose="020F0502020204030204" pitchFamily="34" charset="0"/>
              </a:rPr>
              <a:t> = CR with incomplete marrow recovery; ORR = overall response rate</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54993477"/>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DF87C-CB10-848A-576C-8D3F85056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C0914-CB4F-F1DE-0A47-DB00D9B3E508}"/>
              </a:ext>
            </a:extLst>
          </p:cNvPr>
          <p:cNvSpPr>
            <a:spLocks noGrp="1"/>
          </p:cNvSpPr>
          <p:nvPr>
            <p:ph type="title"/>
          </p:nvPr>
        </p:nvSpPr>
        <p:spPr>
          <a:xfrm>
            <a:off x="912286" y="44624"/>
            <a:ext cx="10800338"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Incidence of </a:t>
            </a:r>
            <a:r>
              <a:rPr lang="en-US" dirty="0"/>
              <a:t>Cytokine Release Syndrome (</a:t>
            </a:r>
            <a:r>
              <a:rPr lang="en-US" kern="1200" dirty="0">
                <a:solidFill>
                  <a:srgbClr val="0432FF"/>
                </a:solidFill>
                <a:latin typeface="Calibri" panose="020F0502020204030204" pitchFamily="34" charset="0"/>
                <a:ea typeface="+mn-ea"/>
                <a:cs typeface="Calibri" panose="020F0502020204030204" pitchFamily="34" charset="0"/>
              </a:rPr>
              <a:t>CRS) and Neurological </a:t>
            </a:r>
            <a:r>
              <a:rPr lang="en-US" kern="1200">
                <a:solidFill>
                  <a:srgbClr val="0432FF"/>
                </a:solidFill>
                <a:latin typeface="Calibri" panose="020F0502020204030204" pitchFamily="34" charset="0"/>
                <a:ea typeface="+mn-ea"/>
                <a:cs typeface="Calibri" panose="020F0502020204030204" pitchFamily="34" charset="0"/>
              </a:rPr>
              <a:t>Adverse Events (NEs) </a:t>
            </a:r>
            <a:r>
              <a:rPr lang="en-US" kern="1200" dirty="0">
                <a:solidFill>
                  <a:srgbClr val="0432FF"/>
                </a:solidFill>
                <a:latin typeface="Calibri" panose="020F0502020204030204" pitchFamily="34" charset="0"/>
                <a:ea typeface="+mn-ea"/>
                <a:cs typeface="Calibri" panose="020F0502020204030204" pitchFamily="34" charset="0"/>
              </a:rPr>
              <a:t>with Liso-cel and Ibrutinib</a:t>
            </a:r>
          </a:p>
        </p:txBody>
      </p:sp>
      <p:sp>
        <p:nvSpPr>
          <p:cNvPr id="3" name="TextBox 2">
            <a:extLst>
              <a:ext uri="{FF2B5EF4-FFF2-40B4-BE49-F238E27FC236}">
                <a16:creationId xmlns:a16="http://schemas.microsoft.com/office/drawing/2014/main" id="{6F08B32C-3EF1-EAD9-C22C-B9023DED9A31}"/>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7" name="Picture 6" descr="A screenshot of a graph&#10;&#10;Description automatically generated">
            <a:extLst>
              <a:ext uri="{FF2B5EF4-FFF2-40B4-BE49-F238E27FC236}">
                <a16:creationId xmlns:a16="http://schemas.microsoft.com/office/drawing/2014/main" id="{51CB9068-EF72-38C4-090C-73A406B161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0267" y="1187624"/>
            <a:ext cx="10511466" cy="4853885"/>
          </a:xfrm>
          <a:prstGeom prst="rect">
            <a:avLst/>
          </a:prstGeom>
        </p:spPr>
      </p:pic>
      <p:sp>
        <p:nvSpPr>
          <p:cNvPr id="10" name="Rectangle 9">
            <a:extLst>
              <a:ext uri="{FF2B5EF4-FFF2-40B4-BE49-F238E27FC236}">
                <a16:creationId xmlns:a16="http://schemas.microsoft.com/office/drawing/2014/main" id="{0737883A-9053-2571-FD38-6A49D8B24425}"/>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721247428"/>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00522-3C71-1A14-0547-BBE9B6F606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058C7E-969A-64D7-0255-D364DFC01BE8}"/>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191705B1-384E-268F-658D-4732C8657970}"/>
              </a:ext>
            </a:extLst>
          </p:cNvPr>
          <p:cNvSpPr/>
          <p:nvPr/>
        </p:nvSpPr>
        <p:spPr bwMode="auto">
          <a:xfrm>
            <a:off x="536197" y="4513262"/>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9748321D-47B0-91BF-E268-DF34E2624B6F}"/>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bg1"/>
                </a:solidFill>
              </a:rPr>
              <a:t>Module 5: 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25968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2AB02-E4A0-46E3-D119-77851AE41BE4}"/>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B6BB8519-F124-595E-6972-C357C1DA12CD}"/>
              </a:ext>
            </a:extLst>
          </p:cNvPr>
          <p:cNvSpPr>
            <a:spLocks noGrp="1"/>
          </p:cNvSpPr>
          <p:nvPr>
            <p:ph idx="46"/>
          </p:nvPr>
        </p:nvSpPr>
        <p:spPr/>
        <p:txBody>
          <a:bodyPr/>
          <a:lstStyle/>
          <a:p>
            <a:r>
              <a:rPr lang="en-US" dirty="0"/>
              <a:t>After third relapse</a:t>
            </a:r>
          </a:p>
        </p:txBody>
      </p:sp>
      <p:sp>
        <p:nvSpPr>
          <p:cNvPr id="19" name="Content Placeholder 18">
            <a:extLst>
              <a:ext uri="{FF2B5EF4-FFF2-40B4-BE49-F238E27FC236}">
                <a16:creationId xmlns:a16="http://schemas.microsoft.com/office/drawing/2014/main" id="{90C7E4EB-D1E7-E620-4E70-05152B8911A8}"/>
              </a:ext>
            </a:extLst>
          </p:cNvPr>
          <p:cNvSpPr>
            <a:spLocks noGrp="1"/>
          </p:cNvSpPr>
          <p:nvPr>
            <p:ph idx="47"/>
          </p:nvPr>
        </p:nvSpPr>
        <p:spPr/>
        <p:txBody>
          <a:bodyPr/>
          <a:lstStyle/>
          <a:p>
            <a:r>
              <a:rPr lang="en-US" dirty="0"/>
              <a:t>After third relapse</a:t>
            </a:r>
          </a:p>
        </p:txBody>
      </p:sp>
      <p:sp>
        <p:nvSpPr>
          <p:cNvPr id="20" name="Content Placeholder 19">
            <a:extLst>
              <a:ext uri="{FF2B5EF4-FFF2-40B4-BE49-F238E27FC236}">
                <a16:creationId xmlns:a16="http://schemas.microsoft.com/office/drawing/2014/main" id="{CD6EFA9C-F2B0-257D-5E48-45918EA066FD}"/>
              </a:ext>
            </a:extLst>
          </p:cNvPr>
          <p:cNvSpPr>
            <a:spLocks noGrp="1"/>
          </p:cNvSpPr>
          <p:nvPr>
            <p:ph idx="48"/>
          </p:nvPr>
        </p:nvSpPr>
        <p:spPr/>
        <p:txBody>
          <a:bodyPr/>
          <a:lstStyle/>
          <a:p>
            <a:r>
              <a:rPr lang="en-US" dirty="0"/>
              <a:t>At second relapse</a:t>
            </a:r>
          </a:p>
        </p:txBody>
      </p:sp>
      <p:sp>
        <p:nvSpPr>
          <p:cNvPr id="21" name="Content Placeholder 20">
            <a:extLst>
              <a:ext uri="{FF2B5EF4-FFF2-40B4-BE49-F238E27FC236}">
                <a16:creationId xmlns:a16="http://schemas.microsoft.com/office/drawing/2014/main" id="{3E19A9A2-DFFD-D487-1E04-CBAF1A36BFFD}"/>
              </a:ext>
            </a:extLst>
          </p:cNvPr>
          <p:cNvSpPr>
            <a:spLocks noGrp="1"/>
          </p:cNvSpPr>
          <p:nvPr>
            <p:ph idx="49"/>
          </p:nvPr>
        </p:nvSpPr>
        <p:spPr/>
        <p:txBody>
          <a:bodyPr/>
          <a:lstStyle/>
          <a:p>
            <a:r>
              <a:rPr lang="en-US" dirty="0"/>
              <a:t>At second relapse</a:t>
            </a:r>
          </a:p>
        </p:txBody>
      </p:sp>
      <p:sp>
        <p:nvSpPr>
          <p:cNvPr id="22" name="Content Placeholder 21">
            <a:extLst>
              <a:ext uri="{FF2B5EF4-FFF2-40B4-BE49-F238E27FC236}">
                <a16:creationId xmlns:a16="http://schemas.microsoft.com/office/drawing/2014/main" id="{13B14097-B6C3-66E2-DF76-FD993FEA519D}"/>
              </a:ext>
            </a:extLst>
          </p:cNvPr>
          <p:cNvSpPr>
            <a:spLocks noGrp="1"/>
          </p:cNvSpPr>
          <p:nvPr>
            <p:ph idx="50"/>
          </p:nvPr>
        </p:nvSpPr>
        <p:spPr/>
        <p:txBody>
          <a:bodyPr/>
          <a:lstStyle/>
          <a:p>
            <a:r>
              <a:rPr lang="en-US" dirty="0"/>
              <a:t>At third relapse</a:t>
            </a:r>
          </a:p>
        </p:txBody>
      </p:sp>
      <p:sp>
        <p:nvSpPr>
          <p:cNvPr id="23" name="Content Placeholder 22">
            <a:extLst>
              <a:ext uri="{FF2B5EF4-FFF2-40B4-BE49-F238E27FC236}">
                <a16:creationId xmlns:a16="http://schemas.microsoft.com/office/drawing/2014/main" id="{B6E9631F-4F8F-7281-D490-883BDF3CABEB}"/>
              </a:ext>
            </a:extLst>
          </p:cNvPr>
          <p:cNvSpPr>
            <a:spLocks noGrp="1"/>
          </p:cNvSpPr>
          <p:nvPr>
            <p:ph idx="51"/>
          </p:nvPr>
        </p:nvSpPr>
        <p:spPr/>
        <p:txBody>
          <a:bodyPr/>
          <a:lstStyle/>
          <a:p>
            <a:r>
              <a:rPr lang="en-US" dirty="0"/>
              <a:t>After third relapse</a:t>
            </a:r>
          </a:p>
        </p:txBody>
      </p:sp>
      <p:sp>
        <p:nvSpPr>
          <p:cNvPr id="17" name="Title 16">
            <a:extLst>
              <a:ext uri="{FF2B5EF4-FFF2-40B4-BE49-F238E27FC236}">
                <a16:creationId xmlns:a16="http://schemas.microsoft.com/office/drawing/2014/main" id="{C52EBE30-EDB8-704A-9E5D-986660EEC1F4}"/>
              </a:ext>
            </a:extLst>
          </p:cNvPr>
          <p:cNvSpPr>
            <a:spLocks noGrp="1"/>
          </p:cNvSpPr>
          <p:nvPr>
            <p:ph type="title"/>
          </p:nvPr>
        </p:nvSpPr>
        <p:spPr>
          <a:xfrm>
            <a:off x="561860" y="0"/>
            <a:ext cx="11425701" cy="1023414"/>
          </a:xfrm>
        </p:spPr>
        <p:txBody>
          <a:bodyPr/>
          <a:lstStyle/>
          <a:p>
            <a:r>
              <a:rPr lang="en-US" b="1" dirty="0">
                <a:solidFill>
                  <a:srgbClr val="3332FF"/>
                </a:solidFill>
                <a:effectLst/>
                <a:latin typeface="+mj-lt"/>
                <a:ea typeface="Calibri" panose="020F0502020204030204" pitchFamily="34" charset="0"/>
              </a:rPr>
              <a:t>At what point in the treatment course are you referring patients with </a:t>
            </a:r>
            <a:r>
              <a:rPr lang="en-US" b="1" dirty="0" err="1">
                <a:solidFill>
                  <a:srgbClr val="3332FF"/>
                </a:solidFill>
                <a:effectLst/>
                <a:latin typeface="+mj-lt"/>
                <a:ea typeface="Calibri" panose="020F0502020204030204" pitchFamily="34" charset="0"/>
              </a:rPr>
              <a:t>multiregimen</a:t>
            </a:r>
            <a:r>
              <a:rPr lang="en-US" b="1" dirty="0">
                <a:solidFill>
                  <a:srgbClr val="3332FF"/>
                </a:solidFill>
                <a:effectLst/>
                <a:latin typeface="+mj-lt"/>
                <a:ea typeface="Calibri" panose="020F0502020204030204" pitchFamily="34" charset="0"/>
              </a:rPr>
              <a:t>-relapsed CLL for consultation regarding chimeric antigen receptor (CAR) T-cell therapy?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39798C1C-F127-14F5-8221-31BCE86B1AD1}"/>
              </a:ext>
            </a:extLst>
          </p:cNvPr>
          <p:cNvSpPr>
            <a:spLocks noGrp="1"/>
          </p:cNvSpPr>
          <p:nvPr>
            <p:ph idx="52"/>
          </p:nvPr>
        </p:nvSpPr>
        <p:spPr/>
        <p:txBody>
          <a:bodyPr/>
          <a:lstStyle/>
          <a:p>
            <a:r>
              <a:rPr lang="en-US" dirty="0"/>
              <a:t>At second relapse</a:t>
            </a:r>
          </a:p>
        </p:txBody>
      </p:sp>
    </p:spTree>
    <p:extLst>
      <p:ext uri="{BB962C8B-B14F-4D97-AF65-F5344CB8AC3E}">
        <p14:creationId xmlns:p14="http://schemas.microsoft.com/office/powerpoint/2010/main" val="34749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1A70B-166B-BB1C-4E42-9B6D83F8EE70}"/>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D0CD55-E68B-536D-FE80-2E3BCE81719D}"/>
              </a:ext>
            </a:extLst>
          </p:cNvPr>
          <p:cNvSpPr>
            <a:spLocks noGrp="1"/>
          </p:cNvSpPr>
          <p:nvPr>
            <p:ph idx="46"/>
          </p:nvPr>
        </p:nvSpPr>
        <p:spPr/>
        <p:txBody>
          <a:bodyPr/>
          <a:lstStyle/>
          <a:p>
            <a:r>
              <a:rPr lang="en-US" dirty="0"/>
              <a:t>10 patients</a:t>
            </a:r>
          </a:p>
        </p:txBody>
      </p:sp>
      <p:sp>
        <p:nvSpPr>
          <p:cNvPr id="19" name="Content Placeholder 18">
            <a:extLst>
              <a:ext uri="{FF2B5EF4-FFF2-40B4-BE49-F238E27FC236}">
                <a16:creationId xmlns:a16="http://schemas.microsoft.com/office/drawing/2014/main" id="{3CAFB4F2-8D41-B21C-07F1-9292F983A91B}"/>
              </a:ext>
            </a:extLst>
          </p:cNvPr>
          <p:cNvSpPr>
            <a:spLocks noGrp="1"/>
          </p:cNvSpPr>
          <p:nvPr>
            <p:ph idx="47"/>
          </p:nvPr>
        </p:nvSpPr>
        <p:spPr/>
        <p:txBody>
          <a:bodyPr/>
          <a:lstStyle/>
          <a:p>
            <a:r>
              <a:rPr lang="en-US" dirty="0"/>
              <a:t>5 patients</a:t>
            </a:r>
          </a:p>
        </p:txBody>
      </p:sp>
      <p:sp>
        <p:nvSpPr>
          <p:cNvPr id="20" name="Content Placeholder 19">
            <a:extLst>
              <a:ext uri="{FF2B5EF4-FFF2-40B4-BE49-F238E27FC236}">
                <a16:creationId xmlns:a16="http://schemas.microsoft.com/office/drawing/2014/main" id="{9ABA6F39-B0BD-BBEE-EAEA-A234914EFDD4}"/>
              </a:ext>
            </a:extLst>
          </p:cNvPr>
          <p:cNvSpPr>
            <a:spLocks noGrp="1"/>
          </p:cNvSpPr>
          <p:nvPr>
            <p:ph idx="48"/>
          </p:nvPr>
        </p:nvSpPr>
        <p:spPr/>
        <p:txBody>
          <a:bodyPr/>
          <a:lstStyle/>
          <a:p>
            <a:r>
              <a:rPr lang="en-US" dirty="0"/>
              <a:t>10 patients</a:t>
            </a:r>
          </a:p>
        </p:txBody>
      </p:sp>
      <p:sp>
        <p:nvSpPr>
          <p:cNvPr id="21" name="Content Placeholder 20">
            <a:extLst>
              <a:ext uri="{FF2B5EF4-FFF2-40B4-BE49-F238E27FC236}">
                <a16:creationId xmlns:a16="http://schemas.microsoft.com/office/drawing/2014/main" id="{2ED1977E-4F03-EDC7-3970-C36E8BE29A87}"/>
              </a:ext>
            </a:extLst>
          </p:cNvPr>
          <p:cNvSpPr>
            <a:spLocks noGrp="1"/>
          </p:cNvSpPr>
          <p:nvPr>
            <p:ph idx="49"/>
          </p:nvPr>
        </p:nvSpPr>
        <p:spPr/>
        <p:txBody>
          <a:bodyPr/>
          <a:lstStyle/>
          <a:p>
            <a:r>
              <a:rPr lang="en-US" dirty="0"/>
              <a:t>4 patients</a:t>
            </a:r>
          </a:p>
        </p:txBody>
      </p:sp>
      <p:sp>
        <p:nvSpPr>
          <p:cNvPr id="22" name="Content Placeholder 21">
            <a:extLst>
              <a:ext uri="{FF2B5EF4-FFF2-40B4-BE49-F238E27FC236}">
                <a16:creationId xmlns:a16="http://schemas.microsoft.com/office/drawing/2014/main" id="{30BBB752-7F63-B8B9-4896-C813330A1E34}"/>
              </a:ext>
            </a:extLst>
          </p:cNvPr>
          <p:cNvSpPr>
            <a:spLocks noGrp="1"/>
          </p:cNvSpPr>
          <p:nvPr>
            <p:ph idx="50"/>
          </p:nvPr>
        </p:nvSpPr>
        <p:spPr/>
        <p:txBody>
          <a:bodyPr/>
          <a:lstStyle/>
          <a:p>
            <a:r>
              <a:rPr lang="en-US" dirty="0"/>
              <a:t>20 patients</a:t>
            </a:r>
          </a:p>
        </p:txBody>
      </p:sp>
      <p:sp>
        <p:nvSpPr>
          <p:cNvPr id="23" name="Content Placeholder 22">
            <a:extLst>
              <a:ext uri="{FF2B5EF4-FFF2-40B4-BE49-F238E27FC236}">
                <a16:creationId xmlns:a16="http://schemas.microsoft.com/office/drawing/2014/main" id="{180D38C1-231A-1372-1DF9-FFA5E96DE7B5}"/>
              </a:ext>
            </a:extLst>
          </p:cNvPr>
          <p:cNvSpPr>
            <a:spLocks noGrp="1"/>
          </p:cNvSpPr>
          <p:nvPr>
            <p:ph idx="51"/>
          </p:nvPr>
        </p:nvSpPr>
        <p:spPr/>
        <p:txBody>
          <a:bodyPr/>
          <a:lstStyle/>
          <a:p>
            <a:r>
              <a:rPr lang="en-US" dirty="0"/>
              <a:t>0 patients</a:t>
            </a:r>
          </a:p>
        </p:txBody>
      </p:sp>
      <p:sp>
        <p:nvSpPr>
          <p:cNvPr id="17" name="Title 16">
            <a:extLst>
              <a:ext uri="{FF2B5EF4-FFF2-40B4-BE49-F238E27FC236}">
                <a16:creationId xmlns:a16="http://schemas.microsoft.com/office/drawing/2014/main" id="{ED409E96-4CC5-5F34-E0BE-0020FC348D8B}"/>
              </a:ext>
            </a:extLst>
          </p:cNvPr>
          <p:cNvSpPr>
            <a:spLocks noGrp="1"/>
          </p:cNvSpPr>
          <p:nvPr>
            <p:ph type="title"/>
          </p:nvPr>
        </p:nvSpPr>
        <p:spPr>
          <a:xfrm>
            <a:off x="594911" y="0"/>
            <a:ext cx="10917385" cy="1023414"/>
          </a:xfrm>
        </p:spPr>
        <p:txBody>
          <a:bodyPr/>
          <a:lstStyle/>
          <a:p>
            <a:r>
              <a:rPr lang="en-US" b="1" dirty="0">
                <a:solidFill>
                  <a:srgbClr val="3332FF"/>
                </a:solidFill>
                <a:effectLst/>
                <a:latin typeface="+mj-lt"/>
                <a:ea typeface="Calibri" panose="020F0502020204030204" pitchFamily="34" charset="0"/>
              </a:rPr>
              <a:t>Approximately how many patients with CLL in your practice have received </a:t>
            </a:r>
            <a:r>
              <a:rPr lang="en-US" dirty="0">
                <a:solidFill>
                  <a:srgbClr val="3332FF"/>
                </a:solidFill>
                <a:latin typeface="+mj-lt"/>
                <a:ea typeface="Calibri" panose="020F0502020204030204" pitchFamily="34" charset="0"/>
              </a:rPr>
              <a:t>CAR T-cell therapy </a:t>
            </a:r>
            <a:r>
              <a:rPr lang="en-US" b="1" dirty="0">
                <a:solidFill>
                  <a:srgbClr val="3332FF"/>
                </a:solidFill>
                <a:effectLst/>
                <a:latin typeface="+mj-lt"/>
                <a:ea typeface="Calibri" panose="020F0502020204030204" pitchFamily="34" charset="0"/>
              </a:rPr>
              <a:t>on or off protocol?</a:t>
            </a:r>
            <a:r>
              <a:rPr lang="en-US" dirty="0">
                <a:solidFill>
                  <a:srgbClr val="3332FF"/>
                </a:solidFill>
                <a:effectLst/>
                <a:latin typeface="+mj-lt"/>
              </a:rPr>
              <a:t>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FC19710D-5536-E164-C9A8-619193D78BB6}"/>
              </a:ext>
            </a:extLst>
          </p:cNvPr>
          <p:cNvSpPr>
            <a:spLocks noGrp="1"/>
          </p:cNvSpPr>
          <p:nvPr>
            <p:ph idx="52"/>
          </p:nvPr>
        </p:nvSpPr>
        <p:spPr/>
        <p:txBody>
          <a:bodyPr/>
          <a:lstStyle/>
          <a:p>
            <a:r>
              <a:rPr lang="en-US" dirty="0"/>
              <a:t>&gt;</a:t>
            </a:r>
            <a:r>
              <a:rPr lang="en-US"/>
              <a:t>10 patients</a:t>
            </a:r>
          </a:p>
        </p:txBody>
      </p:sp>
    </p:spTree>
    <p:extLst>
      <p:ext uri="{BB962C8B-B14F-4D97-AF65-F5344CB8AC3E}">
        <p14:creationId xmlns:p14="http://schemas.microsoft.com/office/powerpoint/2010/main" val="1692734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57013-7448-B409-51D1-E5FCCA4CB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7650E-D463-D25F-9A60-A8EDD6E2EE1C}"/>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E0B458D5-C38A-D147-5B56-CECBFA1F7B7E}"/>
              </a:ext>
            </a:extLst>
          </p:cNvPr>
          <p:cNvSpPr/>
          <p:nvPr/>
        </p:nvSpPr>
        <p:spPr bwMode="auto">
          <a:xfrm>
            <a:off x="536197" y="5215015"/>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04E359A6-2573-BFF6-44C4-24755F50569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6: Bispecific Antibodies and Promising Investigational Strategies</a:t>
            </a:r>
          </a:p>
        </p:txBody>
      </p:sp>
    </p:spTree>
    <p:custDataLst>
      <p:tags r:id="rId1"/>
    </p:custDataLst>
    <p:extLst>
      <p:ext uri="{BB962C8B-B14F-4D97-AF65-F5344CB8AC3E}">
        <p14:creationId xmlns:p14="http://schemas.microsoft.com/office/powerpoint/2010/main" val="3303501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7E61-7267-7CC8-A49F-2E435C09B1A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E886FD8-6046-61D2-4903-895065B9692D}"/>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Cassanello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G et al</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watch: Bispecific antibodies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Oncoimmunology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2024 March 3;13(1):2321648.</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Danilov A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Epcoritamab monotherapy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CLL expansion and optimization cohorts of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Epcore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CLL-1</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883.</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Ahn I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efficacy and safety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BGB-16673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 CaDAnCe-101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85.</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6AD02F8-B45F-5772-4C96-48E828061389}"/>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28901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160077"/>
            <a:ext cx="11007039" cy="989783"/>
          </a:xfrm>
        </p:spPr>
        <p:txBody>
          <a:bodyPr/>
          <a:lstStyle/>
          <a:p>
            <a:r>
              <a:rPr lang="en-US" b="1" dirty="0"/>
              <a:t>Mechanism of Action of </a:t>
            </a:r>
            <a:r>
              <a:rPr lang="en-US" dirty="0"/>
              <a:t>CD20 x CD3 Bispecific </a:t>
            </a:r>
            <a:r>
              <a:rPr lang="en-US" b="1" dirty="0"/>
              <a:t>Antibodies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69568"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Cassanello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 et al. </a:t>
            </a:r>
            <a:r>
              <a:rPr lang="en-US" sz="1500" b="0" i="1" dirty="0" err="1">
                <a:solidFill>
                  <a:srgbClr val="000000"/>
                </a:solidFill>
                <a:latin typeface="Calibri" panose="020F0502020204030204" pitchFamily="34" charset="0"/>
                <a:cs typeface="Calibri" panose="020F0502020204030204" pitchFamily="34" charset="0"/>
              </a:rPr>
              <a:t>Oncoimmunology</a:t>
            </a:r>
            <a:r>
              <a:rPr lang="en-US" sz="1500" b="0"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2024;13(1):2321648. </a:t>
            </a:r>
          </a:p>
        </p:txBody>
      </p:sp>
      <p:pic>
        <p:nvPicPr>
          <p:cNvPr id="4" name="Picture 3" descr="A diagram of a cell&#10;&#10;Description automatically generated">
            <a:extLst>
              <a:ext uri="{FF2B5EF4-FFF2-40B4-BE49-F238E27FC236}">
                <a16:creationId xmlns:a16="http://schemas.microsoft.com/office/drawing/2014/main" id="{8068EE62-C668-3346-37F6-C370C4F08D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55975" y="1149860"/>
            <a:ext cx="9080049" cy="5037416"/>
          </a:xfrm>
          <a:prstGeom prst="rect">
            <a:avLst/>
          </a:prstGeom>
        </p:spPr>
      </p:pic>
    </p:spTree>
    <p:extLst>
      <p:ext uri="{BB962C8B-B14F-4D97-AF65-F5344CB8AC3E}">
        <p14:creationId xmlns:p14="http://schemas.microsoft.com/office/powerpoint/2010/main" val="747070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8F47C00E-289C-5405-E919-7A44A244D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436" y="260648"/>
            <a:ext cx="10153128" cy="5649329"/>
          </a:xfrm>
          <a:prstGeom prst="rect">
            <a:avLst/>
          </a:prstGeom>
        </p:spPr>
      </p:pic>
      <p:sp>
        <p:nvSpPr>
          <p:cNvPr id="6" name="TextBox 5">
            <a:extLst>
              <a:ext uri="{FF2B5EF4-FFF2-40B4-BE49-F238E27FC236}">
                <a16:creationId xmlns:a16="http://schemas.microsoft.com/office/drawing/2014/main" id="{4EA5E61B-DF11-1056-1F36-F4355EA5E1F1}"/>
              </a:ext>
            </a:extLst>
          </p:cNvPr>
          <p:cNvSpPr txBox="1"/>
          <p:nvPr/>
        </p:nvSpPr>
        <p:spPr>
          <a:xfrm>
            <a:off x="4129372" y="6021288"/>
            <a:ext cx="3750514" cy="523220"/>
          </a:xfrm>
          <a:prstGeom prst="rect">
            <a:avLst/>
          </a:prstGeom>
          <a:noFill/>
        </p:spPr>
        <p:txBody>
          <a:bodyPr wrap="none" rtlCol="0">
            <a:spAutoFit/>
          </a:bodyPr>
          <a:lstStyle/>
          <a:p>
            <a:r>
              <a:rPr lang="en-US" sz="2800" dirty="0">
                <a:solidFill>
                  <a:schemeClr val="tx1"/>
                </a:solidFill>
                <a:latin typeface="+mn-lt"/>
              </a:rPr>
              <a:t>ASH 2024;Abstract 883 </a:t>
            </a:r>
          </a:p>
        </p:txBody>
      </p:sp>
    </p:spTree>
    <p:extLst>
      <p:ext uri="{BB962C8B-B14F-4D97-AF65-F5344CB8AC3E}">
        <p14:creationId xmlns:p14="http://schemas.microsoft.com/office/powerpoint/2010/main" val="684017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6300-B9BB-F6D4-C917-4237DBC28553}"/>
              </a:ext>
            </a:extLst>
          </p:cNvPr>
          <p:cNvSpPr>
            <a:spLocks noGrp="1"/>
          </p:cNvSpPr>
          <p:nvPr>
            <p:ph type="title"/>
          </p:nvPr>
        </p:nvSpPr>
        <p:spPr>
          <a:xfrm>
            <a:off x="912286" y="23142"/>
            <a:ext cx="10358967" cy="1143000"/>
          </a:xfrm>
        </p:spPr>
        <p:txBody>
          <a:bodyPr/>
          <a:lstStyle/>
          <a:p>
            <a:r>
              <a:rPr lang="en-US" dirty="0"/>
              <a:t>EPCORE CLL-1 Trial Expansion and Cycle 1 Optimization</a:t>
            </a:r>
          </a:p>
        </p:txBody>
      </p:sp>
      <p:sp>
        <p:nvSpPr>
          <p:cNvPr id="4" name="TextBox 3">
            <a:extLst>
              <a:ext uri="{FF2B5EF4-FFF2-40B4-BE49-F238E27FC236}">
                <a16:creationId xmlns:a16="http://schemas.microsoft.com/office/drawing/2014/main" id="{CC933763-B10D-C853-5E3D-3D416887A631}"/>
              </a:ext>
            </a:extLst>
          </p:cNvPr>
          <p:cNvSpPr txBox="1"/>
          <p:nvPr/>
        </p:nvSpPr>
        <p:spPr>
          <a:xfrm>
            <a:off x="86267" y="6534835"/>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3" name="Rectangle 2">
            <a:extLst>
              <a:ext uri="{FF2B5EF4-FFF2-40B4-BE49-F238E27FC236}">
                <a16:creationId xmlns:a16="http://schemas.microsoft.com/office/drawing/2014/main" id="{A814465B-32E8-3BEB-2C59-0BB91FBB26C9}"/>
              </a:ext>
            </a:extLst>
          </p:cNvPr>
          <p:cNvSpPr/>
          <p:nvPr/>
        </p:nvSpPr>
        <p:spPr bwMode="auto">
          <a:xfrm>
            <a:off x="11064552" y="5877272"/>
            <a:ext cx="206701"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6" name="Picture 5" descr="A diagram of a step-up-cycle&#10;&#10;Description automatically generated">
            <a:extLst>
              <a:ext uri="{FF2B5EF4-FFF2-40B4-BE49-F238E27FC236}">
                <a16:creationId xmlns:a16="http://schemas.microsoft.com/office/drawing/2014/main" id="{BCE643EF-041D-9E7B-EBCE-6582166F7F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63352" y="1017555"/>
            <a:ext cx="11322534" cy="5040560"/>
          </a:xfrm>
          <a:prstGeom prst="rect">
            <a:avLst/>
          </a:prstGeom>
        </p:spPr>
      </p:pic>
      <p:sp>
        <p:nvSpPr>
          <p:cNvPr id="7" name="Rectangle 6">
            <a:extLst>
              <a:ext uri="{FF2B5EF4-FFF2-40B4-BE49-F238E27FC236}">
                <a16:creationId xmlns:a16="http://schemas.microsoft.com/office/drawing/2014/main" id="{09CF28E8-D4F9-386C-8D45-C14688B9805D}"/>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Rectangle 7">
            <a:extLst>
              <a:ext uri="{FF2B5EF4-FFF2-40B4-BE49-F238E27FC236}">
                <a16:creationId xmlns:a16="http://schemas.microsoft.com/office/drawing/2014/main" id="{246F96E6-3D7E-B3A2-9B97-F06438ABE83B}"/>
              </a:ext>
            </a:extLst>
          </p:cNvPr>
          <p:cNvSpPr/>
          <p:nvPr/>
        </p:nvSpPr>
        <p:spPr bwMode="auto">
          <a:xfrm>
            <a:off x="10911213" y="5696429"/>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5F75F15F-819A-C156-43F0-A30E4AC54A8D}"/>
              </a:ext>
            </a:extLst>
          </p:cNvPr>
          <p:cNvSpPr txBox="1"/>
          <p:nvPr/>
        </p:nvSpPr>
        <p:spPr>
          <a:xfrm>
            <a:off x="301419" y="6072256"/>
            <a:ext cx="10884775"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ICANS = immune effector cell-associated neurotoxicity syndrome; TLS = tumor lysis syndrome; PMBC = peripheral blood mononuclear cell</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947843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1B9DE-DF2B-F4A8-A17C-06C5CA1A113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A15C104-58EB-3088-C965-8D3320691061}"/>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Wierda WG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Lisocabtagene maraleucel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liso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-cel)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combined with ibrutinib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ibr</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Primary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open-label,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1/2 Transcend CLL 004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887.</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D2F6721-7FF4-7D58-1C18-2FE03D624C91}"/>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4035874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0B8E4-DEE9-650D-0303-B489928300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3396DD-21F8-935A-F3ED-A26183EEE74B}"/>
              </a:ext>
            </a:extLst>
          </p:cNvPr>
          <p:cNvSpPr>
            <a:spLocks noGrp="1"/>
          </p:cNvSpPr>
          <p:nvPr>
            <p:ph type="title"/>
          </p:nvPr>
        </p:nvSpPr>
        <p:spPr>
          <a:xfrm>
            <a:off x="912286" y="23142"/>
            <a:ext cx="10358967" cy="1143000"/>
          </a:xfrm>
        </p:spPr>
        <p:txBody>
          <a:bodyPr/>
          <a:lstStyle/>
          <a:p>
            <a:r>
              <a:rPr lang="en-US" dirty="0"/>
              <a:t>EPCORE CLL-1: Response Across Subgroups</a:t>
            </a:r>
          </a:p>
        </p:txBody>
      </p:sp>
      <p:sp>
        <p:nvSpPr>
          <p:cNvPr id="4" name="TextBox 3">
            <a:extLst>
              <a:ext uri="{FF2B5EF4-FFF2-40B4-BE49-F238E27FC236}">
                <a16:creationId xmlns:a16="http://schemas.microsoft.com/office/drawing/2014/main" id="{E705BE5A-B368-BED8-5752-1CC4A189A1E8}"/>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7" name="Rectangle 6">
            <a:extLst>
              <a:ext uri="{FF2B5EF4-FFF2-40B4-BE49-F238E27FC236}">
                <a16:creationId xmlns:a16="http://schemas.microsoft.com/office/drawing/2014/main" id="{6238780D-32ED-3C4D-9333-748522C920D8}"/>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0" name="Picture 9" descr="A screenshot of a medical report&#10;&#10;Description automatically generated">
            <a:extLst>
              <a:ext uri="{FF2B5EF4-FFF2-40B4-BE49-F238E27FC236}">
                <a16:creationId xmlns:a16="http://schemas.microsoft.com/office/drawing/2014/main" id="{06097960-F2C6-12F4-9A29-BA9F362CB2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1381" y="980728"/>
            <a:ext cx="10674314" cy="5150914"/>
          </a:xfrm>
          <a:prstGeom prst="rect">
            <a:avLst/>
          </a:prstGeom>
        </p:spPr>
      </p:pic>
      <p:sp>
        <p:nvSpPr>
          <p:cNvPr id="8" name="Rectangle 7">
            <a:extLst>
              <a:ext uri="{FF2B5EF4-FFF2-40B4-BE49-F238E27FC236}">
                <a16:creationId xmlns:a16="http://schemas.microsoft.com/office/drawing/2014/main" id="{9060E0E4-20BE-F5D6-DE5F-839DAAA02F3D}"/>
              </a:ext>
            </a:extLst>
          </p:cNvPr>
          <p:cNvSpPr/>
          <p:nvPr/>
        </p:nvSpPr>
        <p:spPr bwMode="auto">
          <a:xfrm>
            <a:off x="11136559" y="5877272"/>
            <a:ext cx="134693" cy="23583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3" name="Rectangle 12">
            <a:extLst>
              <a:ext uri="{FF2B5EF4-FFF2-40B4-BE49-F238E27FC236}">
                <a16:creationId xmlns:a16="http://schemas.microsoft.com/office/drawing/2014/main" id="{08916695-B70B-1347-2BE3-B303EC0B714A}"/>
              </a:ext>
            </a:extLst>
          </p:cNvPr>
          <p:cNvSpPr/>
          <p:nvPr/>
        </p:nvSpPr>
        <p:spPr bwMode="auto">
          <a:xfrm>
            <a:off x="1199456" y="980728"/>
            <a:ext cx="5544616" cy="45719"/>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480019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26F44-C55E-1F36-2BB1-85118176C7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5707C-6350-8B65-FDE9-550837CEA231}"/>
              </a:ext>
            </a:extLst>
          </p:cNvPr>
          <p:cNvSpPr>
            <a:spLocks noGrp="1"/>
          </p:cNvSpPr>
          <p:nvPr>
            <p:ph type="title"/>
          </p:nvPr>
        </p:nvSpPr>
        <p:spPr>
          <a:xfrm>
            <a:off x="912286" y="23142"/>
            <a:ext cx="10358967" cy="1143000"/>
          </a:xfrm>
        </p:spPr>
        <p:txBody>
          <a:bodyPr/>
          <a:lstStyle/>
          <a:p>
            <a:r>
              <a:rPr lang="en-US" dirty="0"/>
              <a:t>EPCORE CLL-1: Treatment-Emergent Adverse Events (TEAES)</a:t>
            </a:r>
          </a:p>
        </p:txBody>
      </p:sp>
      <p:sp>
        <p:nvSpPr>
          <p:cNvPr id="4" name="TextBox 3">
            <a:extLst>
              <a:ext uri="{FF2B5EF4-FFF2-40B4-BE49-F238E27FC236}">
                <a16:creationId xmlns:a16="http://schemas.microsoft.com/office/drawing/2014/main" id="{98B780B8-FBE6-4815-FEAF-3CC43E4899BC}"/>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7" name="Rectangle 6">
            <a:extLst>
              <a:ext uri="{FF2B5EF4-FFF2-40B4-BE49-F238E27FC236}">
                <a16:creationId xmlns:a16="http://schemas.microsoft.com/office/drawing/2014/main" id="{FA77B8E0-EC43-831C-BC09-53BE5CDB0900}"/>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6" name="Picture 5" descr="A screenshot of a graph&#10;&#10;Description automatically generated">
            <a:extLst>
              <a:ext uri="{FF2B5EF4-FFF2-40B4-BE49-F238E27FC236}">
                <a16:creationId xmlns:a16="http://schemas.microsoft.com/office/drawing/2014/main" id="{B71B6AF3-BA6A-A9F0-2463-2B3261D4BC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94224" y="1166142"/>
            <a:ext cx="10641682" cy="4884015"/>
          </a:xfrm>
          <a:prstGeom prst="rect">
            <a:avLst/>
          </a:prstGeom>
        </p:spPr>
      </p:pic>
      <p:sp>
        <p:nvSpPr>
          <p:cNvPr id="9" name="Rectangle 8">
            <a:extLst>
              <a:ext uri="{FF2B5EF4-FFF2-40B4-BE49-F238E27FC236}">
                <a16:creationId xmlns:a16="http://schemas.microsoft.com/office/drawing/2014/main" id="{C46FA282-6D53-EEF9-7398-44AF62E89901}"/>
              </a:ext>
            </a:extLst>
          </p:cNvPr>
          <p:cNvSpPr/>
          <p:nvPr/>
        </p:nvSpPr>
        <p:spPr bwMode="auto">
          <a:xfrm>
            <a:off x="11271253" y="5877272"/>
            <a:ext cx="164653" cy="172885"/>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9054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1DF9B-0A29-9D01-9B79-57FEA48ACF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48C439-A194-78AF-93A2-5F2D1CD8792F}"/>
              </a:ext>
            </a:extLst>
          </p:cNvPr>
          <p:cNvSpPr>
            <a:spLocks noGrp="1"/>
          </p:cNvSpPr>
          <p:nvPr>
            <p:ph type="title"/>
          </p:nvPr>
        </p:nvSpPr>
        <p:spPr>
          <a:xfrm>
            <a:off x="786998" y="441448"/>
            <a:ext cx="10618003" cy="323165"/>
          </a:xfrm>
        </p:spPr>
        <p:txBody>
          <a:bodyPr/>
          <a:lstStyle/>
          <a:p>
            <a:r>
              <a:rPr lang="en-US" b="1" dirty="0" err="1"/>
              <a:t>Nemtabrutinib</a:t>
            </a:r>
            <a:r>
              <a:rPr lang="en-US" dirty="0"/>
              <a:t>:</a:t>
            </a:r>
            <a:r>
              <a:rPr lang="en-US" b="1" dirty="0"/>
              <a:t> A Novel Reversible BTK Inhibitor</a:t>
            </a:r>
            <a:endParaRPr lang="en-US" sz="2400" dirty="0"/>
          </a:p>
        </p:txBody>
      </p:sp>
      <p:sp>
        <p:nvSpPr>
          <p:cNvPr id="5" name="TextBox 4">
            <a:extLst>
              <a:ext uri="{FF2B5EF4-FFF2-40B4-BE49-F238E27FC236}">
                <a16:creationId xmlns:a16="http://schemas.microsoft.com/office/drawing/2014/main" id="{9F682B5E-4D71-1651-8D27-0843A17052DD}"/>
              </a:ext>
            </a:extLst>
          </p:cNvPr>
          <p:cNvSpPr txBox="1"/>
          <p:nvPr/>
        </p:nvSpPr>
        <p:spPr>
          <a:xfrm>
            <a:off x="0"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2024;14(1):66-75.</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2" name="Picture 1">
            <a:extLst>
              <a:ext uri="{FF2B5EF4-FFF2-40B4-BE49-F238E27FC236}">
                <a16:creationId xmlns:a16="http://schemas.microsoft.com/office/drawing/2014/main" id="{6B7FBF4F-3914-27E8-97CB-A0218B89D7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37392" y="1159191"/>
            <a:ext cx="7717213" cy="3769624"/>
          </a:xfrm>
          <a:prstGeom prst="rect">
            <a:avLst/>
          </a:prstGeom>
        </p:spPr>
      </p:pic>
      <p:sp>
        <p:nvSpPr>
          <p:cNvPr id="7" name="TextBox 6">
            <a:extLst>
              <a:ext uri="{FF2B5EF4-FFF2-40B4-BE49-F238E27FC236}">
                <a16:creationId xmlns:a16="http://schemas.microsoft.com/office/drawing/2014/main" id="{855B0AAD-3985-C943-70B5-2187C018C934}"/>
              </a:ext>
            </a:extLst>
          </p:cNvPr>
          <p:cNvSpPr txBox="1"/>
          <p:nvPr/>
        </p:nvSpPr>
        <p:spPr>
          <a:xfrm>
            <a:off x="1479492" y="5031633"/>
            <a:ext cx="9541913" cy="1400383"/>
          </a:xfrm>
          <a:prstGeom prst="rect">
            <a:avLst/>
          </a:prstGeom>
          <a:noFill/>
        </p:spPr>
        <p:txBody>
          <a:bodyPr wrap="square">
            <a:spAutoFit/>
          </a:bodyPr>
          <a:lstStyle/>
          <a:p>
            <a:r>
              <a:rPr lang="en-US" sz="1700" b="0" dirty="0">
                <a:latin typeface="Calibri" panose="020F0502020204030204" pitchFamily="34" charset="0"/>
                <a:cs typeface="Calibri" panose="020F0502020204030204" pitchFamily="34" charset="0"/>
              </a:rPr>
              <a:t>In a Phase I study, among the 22 patients with CLL, 8 (36.4%) achieved at least a partial remission with lymphocytosis as best response.</a:t>
            </a:r>
          </a:p>
          <a:p>
            <a:r>
              <a:rPr lang="en-US" sz="1700" b="0" dirty="0">
                <a:latin typeface="Calibri" panose="020F0502020204030204" pitchFamily="34" charset="0"/>
                <a:cs typeface="Calibri" panose="020F0502020204030204" pitchFamily="34" charset="0"/>
              </a:rPr>
              <a:t>Among the 47 patients with CLL </a:t>
            </a:r>
            <a:r>
              <a:rPr lang="en-US" sz="1700" b="0">
                <a:latin typeface="Calibri" panose="020F0502020204030204" pitchFamily="34" charset="0"/>
                <a:cs typeface="Calibri" panose="020F0502020204030204" pitchFamily="34" charset="0"/>
              </a:rPr>
              <a:t>or non-Hodgkin lymphoma </a:t>
            </a:r>
            <a:r>
              <a:rPr lang="en-US" sz="1700" b="0" dirty="0">
                <a:latin typeface="Calibri" panose="020F0502020204030204" pitchFamily="34" charset="0"/>
                <a:cs typeface="Calibri" panose="020F0502020204030204" pitchFamily="34" charset="0"/>
              </a:rPr>
              <a:t>in the safety analysis, atrial fibrillation was reported in 1 patient (Grade 3), and no ventricular arrhythmias or unexplained deaths were reported. Hypertension was reported in 32% of patients (Grade 2 in 17%, Grade 3 in 15%).</a:t>
            </a:r>
          </a:p>
        </p:txBody>
      </p:sp>
      <p:sp>
        <p:nvSpPr>
          <p:cNvPr id="4" name="Rectangle 3">
            <a:extLst>
              <a:ext uri="{FF2B5EF4-FFF2-40B4-BE49-F238E27FC236}">
                <a16:creationId xmlns:a16="http://schemas.microsoft.com/office/drawing/2014/main" id="{B9FF578D-F9A1-DE27-806E-03282C661E97}"/>
              </a:ext>
            </a:extLst>
          </p:cNvPr>
          <p:cNvSpPr/>
          <p:nvPr/>
        </p:nvSpPr>
        <p:spPr bwMode="auto">
          <a:xfrm>
            <a:off x="2438400" y="1249680"/>
            <a:ext cx="264160" cy="2743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6028206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4607E-3BA0-CC7A-DE9B-DC64F14D94F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201F13C-632A-BA00-D7BC-F7EE45BD1F13}"/>
              </a:ext>
            </a:extLst>
          </p:cNvPr>
          <p:cNvSpPr/>
          <p:nvPr/>
        </p:nvSpPr>
        <p:spPr bwMode="auto">
          <a:xfrm>
            <a:off x="437254" y="980728"/>
            <a:ext cx="10769722" cy="53726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0" name="Picture 9" descr="A close-up of a medical information&#10;&#10;AI-generated content may be incorrect.">
            <a:extLst>
              <a:ext uri="{FF2B5EF4-FFF2-40B4-BE49-F238E27FC236}">
                <a16:creationId xmlns:a16="http://schemas.microsoft.com/office/drawing/2014/main" id="{CED8212A-3D62-5B7F-1A75-B346CD25CBBA}"/>
              </a:ext>
            </a:extLst>
          </p:cNvPr>
          <p:cNvPicPr>
            <a:picLocks noChangeAspect="1"/>
          </p:cNvPicPr>
          <p:nvPr/>
        </p:nvPicPr>
        <p:blipFill>
          <a:blip r:embed="rId2">
            <a:extLst>
              <a:ext uri="{28A0092B-C50C-407E-A947-70E740481C1C}">
                <a14:useLocalDpi xmlns:a14="http://schemas.microsoft.com/office/drawing/2010/main" val="0"/>
              </a:ext>
            </a:extLst>
          </a:blip>
          <a:srcRect t="87074" b="-1"/>
          <a:stretch>
            <a:fillRect/>
          </a:stretch>
        </p:blipFill>
        <p:spPr>
          <a:xfrm>
            <a:off x="437254" y="5673142"/>
            <a:ext cx="10691664" cy="680206"/>
          </a:xfrm>
          <a:prstGeom prst="rect">
            <a:avLst/>
          </a:prstGeom>
        </p:spPr>
      </p:pic>
      <p:sp>
        <p:nvSpPr>
          <p:cNvPr id="3" name="Title 2">
            <a:extLst>
              <a:ext uri="{FF2B5EF4-FFF2-40B4-BE49-F238E27FC236}">
                <a16:creationId xmlns:a16="http://schemas.microsoft.com/office/drawing/2014/main" id="{CFE2B78F-3B3A-E142-B850-9AC40C64999B}"/>
              </a:ext>
            </a:extLst>
          </p:cNvPr>
          <p:cNvSpPr>
            <a:spLocks noGrp="1"/>
          </p:cNvSpPr>
          <p:nvPr>
            <p:ph type="title"/>
          </p:nvPr>
        </p:nvSpPr>
        <p:spPr>
          <a:xfrm>
            <a:off x="848330" y="213012"/>
            <a:ext cx="10495340" cy="692696"/>
          </a:xfrm>
        </p:spPr>
        <p:txBody>
          <a:bodyPr/>
          <a:lstStyle/>
          <a:p>
            <a:r>
              <a:rPr lang="en-US" b="1" dirty="0"/>
              <a:t>BGB-16673: A Chimeric Degradation Activating Compound</a:t>
            </a:r>
            <a:endParaRPr lang="en-US" sz="2400" dirty="0"/>
          </a:p>
        </p:txBody>
      </p:sp>
      <p:sp>
        <p:nvSpPr>
          <p:cNvPr id="5" name="TextBox 4">
            <a:extLst>
              <a:ext uri="{FF2B5EF4-FFF2-40B4-BE49-F238E27FC236}">
                <a16:creationId xmlns:a16="http://schemas.microsoft.com/office/drawing/2014/main" id="{26698466-5BFE-F543-415A-0C9386010134}"/>
              </a:ext>
            </a:extLst>
          </p:cNvPr>
          <p:cNvSpPr txBox="1"/>
          <p:nvPr/>
        </p:nvSpPr>
        <p:spPr>
          <a:xfrm>
            <a:off x="143609" y="6503388"/>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7" name="Picture 6" descr="A diagram of a process flow&#10;&#10;AI-generated content may be incorrect.">
            <a:extLst>
              <a:ext uri="{FF2B5EF4-FFF2-40B4-BE49-F238E27FC236}">
                <a16:creationId xmlns:a16="http://schemas.microsoft.com/office/drawing/2014/main" id="{7002301B-A397-74AE-72EA-735AC8260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801" y="980728"/>
            <a:ext cx="3599116" cy="5038762"/>
          </a:xfrm>
          <a:prstGeom prst="rect">
            <a:avLst/>
          </a:prstGeom>
        </p:spPr>
      </p:pic>
      <p:sp>
        <p:nvSpPr>
          <p:cNvPr id="8" name="TextBox 7">
            <a:extLst>
              <a:ext uri="{FF2B5EF4-FFF2-40B4-BE49-F238E27FC236}">
                <a16:creationId xmlns:a16="http://schemas.microsoft.com/office/drawing/2014/main" id="{B118E716-0D25-F46F-E017-92BF4D7C08DD}"/>
              </a:ext>
            </a:extLst>
          </p:cNvPr>
          <p:cNvSpPr txBox="1"/>
          <p:nvPr/>
        </p:nvSpPr>
        <p:spPr>
          <a:xfrm>
            <a:off x="1120120" y="2176670"/>
            <a:ext cx="5726815" cy="2183739"/>
          </a:xfrm>
          <a:prstGeom prst="rect">
            <a:avLst/>
          </a:prstGeom>
          <a:noFill/>
        </p:spPr>
        <p:txBody>
          <a:bodyPr wrap="square" rtlCol="0">
            <a:spAutoFit/>
          </a:bodyPr>
          <a:lstStyle/>
          <a:p>
            <a:pPr>
              <a:lnSpc>
                <a:spcPts val="3280"/>
              </a:lnSpc>
              <a:spcAft>
                <a:spcPts val="600"/>
              </a:spcAft>
            </a:pPr>
            <a:r>
              <a:rPr lang="en-US" sz="2400" b="0" dirty="0">
                <a:solidFill>
                  <a:schemeClr val="tx1"/>
                </a:solidFill>
                <a:latin typeface="+mn-lt"/>
              </a:rPr>
              <a:t>BGB-16673 is an orally available protein degrader that blocks BTK signaling by tagging BTK for degradation through the cell’s proteasome pathway, leading to tumor regression</a:t>
            </a:r>
          </a:p>
        </p:txBody>
      </p:sp>
      <p:sp>
        <p:nvSpPr>
          <p:cNvPr id="6" name="Rectangle 5">
            <a:extLst>
              <a:ext uri="{FF2B5EF4-FFF2-40B4-BE49-F238E27FC236}">
                <a16:creationId xmlns:a16="http://schemas.microsoft.com/office/drawing/2014/main" id="{2963C935-F143-9AF7-1F05-41DF8A680765}"/>
              </a:ext>
            </a:extLst>
          </p:cNvPr>
          <p:cNvSpPr/>
          <p:nvPr/>
        </p:nvSpPr>
        <p:spPr bwMode="auto">
          <a:xfrm>
            <a:off x="7291226" y="980728"/>
            <a:ext cx="477148" cy="351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971660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763093" y="254877"/>
            <a:ext cx="10358967" cy="692696"/>
          </a:xfrm>
        </p:spPr>
        <p:txBody>
          <a:bodyPr/>
          <a:lstStyle/>
          <a:p>
            <a:pPr algn="l"/>
            <a:r>
              <a:rPr lang="en-US" b="1" dirty="0"/>
              <a:t>CaDAnCe-101: A Phase I/II Dose-Escalation/Expansion Study of BGB-16673 for R/R B-Cell </a:t>
            </a:r>
            <a:r>
              <a:rPr lang="en-US" dirty="0"/>
              <a:t>Cancers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21838" y="6517242"/>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4" name="Picture 3" descr="A screenshot of a medical chart&#10;&#10;AI-generated content may be incorrect.">
            <a:extLst>
              <a:ext uri="{FF2B5EF4-FFF2-40B4-BE49-F238E27FC236}">
                <a16:creationId xmlns:a16="http://schemas.microsoft.com/office/drawing/2014/main" id="{D8D93487-6977-64C4-3A9F-915D0D4416D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33576" y="1220203"/>
            <a:ext cx="10618003" cy="4915552"/>
          </a:xfrm>
          <a:prstGeom prst="rect">
            <a:avLst/>
          </a:prstGeom>
        </p:spPr>
      </p:pic>
      <p:sp>
        <p:nvSpPr>
          <p:cNvPr id="6" name="Rectangle 5">
            <a:extLst>
              <a:ext uri="{FF2B5EF4-FFF2-40B4-BE49-F238E27FC236}">
                <a16:creationId xmlns:a16="http://schemas.microsoft.com/office/drawing/2014/main" id="{83A999C9-BD98-2927-B49E-1CDDC5E2AA63}"/>
              </a:ext>
            </a:extLst>
          </p:cNvPr>
          <p:cNvSpPr/>
          <p:nvPr/>
        </p:nvSpPr>
        <p:spPr bwMode="auto">
          <a:xfrm>
            <a:off x="10992544" y="5898995"/>
            <a:ext cx="136373" cy="2367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599828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CCBB-7587-35AD-ACAE-A506BD151FD9}"/>
              </a:ext>
            </a:extLst>
          </p:cNvPr>
          <p:cNvSpPr>
            <a:spLocks noGrp="1"/>
          </p:cNvSpPr>
          <p:nvPr>
            <p:ph type="title"/>
          </p:nvPr>
        </p:nvSpPr>
        <p:spPr>
          <a:xfrm>
            <a:off x="916516" y="307776"/>
            <a:ext cx="10358967" cy="453129"/>
          </a:xfrm>
        </p:spPr>
        <p:txBody>
          <a:bodyPr/>
          <a:lstStyle/>
          <a:p>
            <a:r>
              <a:rPr lang="en-US" dirty="0"/>
              <a:t>CaDAnCe-101: Response Data</a:t>
            </a:r>
          </a:p>
        </p:txBody>
      </p:sp>
      <p:pic>
        <p:nvPicPr>
          <p:cNvPr id="12" name="Picture 11">
            <a:extLst>
              <a:ext uri="{FF2B5EF4-FFF2-40B4-BE49-F238E27FC236}">
                <a16:creationId xmlns:a16="http://schemas.microsoft.com/office/drawing/2014/main" id="{260AEE65-5E82-2D63-BFF7-C660FE1E87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11296"/>
          <a:stretch>
            <a:fillRect/>
          </a:stretch>
        </p:blipFill>
        <p:spPr>
          <a:xfrm>
            <a:off x="261249" y="975071"/>
            <a:ext cx="11669502" cy="4907857"/>
          </a:xfrm>
          <a:prstGeom prst="rect">
            <a:avLst/>
          </a:prstGeom>
        </p:spPr>
      </p:pic>
      <p:sp>
        <p:nvSpPr>
          <p:cNvPr id="3" name="TextBox 2">
            <a:extLst>
              <a:ext uri="{FF2B5EF4-FFF2-40B4-BE49-F238E27FC236}">
                <a16:creationId xmlns:a16="http://schemas.microsoft.com/office/drawing/2014/main" id="{50F7FBA7-6920-6DEB-6784-5EF594AD4692}"/>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Tree>
    <p:extLst>
      <p:ext uri="{BB962C8B-B14F-4D97-AF65-F5344CB8AC3E}">
        <p14:creationId xmlns:p14="http://schemas.microsoft.com/office/powerpoint/2010/main" val="2219286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F77A1-17E0-083C-2181-8AF6C51EE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4A5E7-6CC0-C8AF-0838-11B802908C84}"/>
              </a:ext>
            </a:extLst>
          </p:cNvPr>
          <p:cNvSpPr>
            <a:spLocks noGrp="1"/>
          </p:cNvSpPr>
          <p:nvPr>
            <p:ph type="title"/>
          </p:nvPr>
        </p:nvSpPr>
        <p:spPr>
          <a:xfrm>
            <a:off x="912285" y="393267"/>
            <a:ext cx="10358967" cy="564160"/>
          </a:xfrm>
        </p:spPr>
        <p:txBody>
          <a:bodyPr/>
          <a:lstStyle/>
          <a:p>
            <a:r>
              <a:rPr lang="en-US" dirty="0"/>
              <a:t>CaDAnCe-101: Overall Response Rate in High-Risk Subgroups</a:t>
            </a:r>
          </a:p>
        </p:txBody>
      </p:sp>
      <p:pic>
        <p:nvPicPr>
          <p:cNvPr id="8" name="Picture 7">
            <a:extLst>
              <a:ext uri="{FF2B5EF4-FFF2-40B4-BE49-F238E27FC236}">
                <a16:creationId xmlns:a16="http://schemas.microsoft.com/office/drawing/2014/main" id="{0424779B-B942-2875-390D-134C784D9E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2752" b="7790"/>
          <a:stretch>
            <a:fillRect/>
          </a:stretch>
        </p:blipFill>
        <p:spPr>
          <a:xfrm>
            <a:off x="1741441" y="1155242"/>
            <a:ext cx="8700656" cy="4843080"/>
          </a:xfrm>
          <a:prstGeom prst="rect">
            <a:avLst/>
          </a:prstGeom>
        </p:spPr>
      </p:pic>
      <p:sp>
        <p:nvSpPr>
          <p:cNvPr id="4" name="TextBox 3">
            <a:extLst>
              <a:ext uri="{FF2B5EF4-FFF2-40B4-BE49-F238E27FC236}">
                <a16:creationId xmlns:a16="http://schemas.microsoft.com/office/drawing/2014/main" id="{30EB564C-E414-A718-1AB0-836910AA90D5}"/>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B4945ACC-C92F-71B4-0396-7A484D6C00F1}"/>
              </a:ext>
            </a:extLst>
          </p:cNvPr>
          <p:cNvSpPr txBox="1"/>
          <p:nvPr/>
        </p:nvSpPr>
        <p:spPr>
          <a:xfrm>
            <a:off x="1740665" y="6043448"/>
            <a:ext cx="8700657" cy="323165"/>
          </a:xfrm>
          <a:prstGeom prst="rect">
            <a:avLst/>
          </a:prstGeom>
          <a:noFill/>
        </p:spPr>
        <p:txBody>
          <a:bodyPr wrap="square" rtlCol="0">
            <a:spAutoFit/>
          </a:bodyPr>
          <a:lstStyle/>
          <a:p>
            <a:r>
              <a:rPr lang="en-US" sz="1500" b="0" dirty="0" err="1">
                <a:solidFill>
                  <a:schemeClr val="tx1"/>
                </a:solidFill>
                <a:latin typeface="Calibri" panose="020F0502020204030204" pitchFamily="34" charset="0"/>
                <a:cs typeface="Calibri" panose="020F0502020204030204" pitchFamily="34" charset="0"/>
              </a:rPr>
              <a:t>cBTKi</a:t>
            </a:r>
            <a:r>
              <a:rPr lang="en-US" sz="1500" b="0" dirty="0">
                <a:solidFill>
                  <a:schemeClr val="tx1"/>
                </a:solidFill>
                <a:latin typeface="Calibri" panose="020F0502020204030204" pitchFamily="34" charset="0"/>
                <a:cs typeface="Calibri" panose="020F0502020204030204" pitchFamily="34" charset="0"/>
              </a:rPr>
              <a:t> = covalent BTK inhibitor; BCL2i = Bcl-2 inhibitor; </a:t>
            </a:r>
            <a:r>
              <a:rPr lang="en-US" sz="1500" b="0">
                <a:solidFill>
                  <a:schemeClr val="tx1"/>
                </a:solidFill>
                <a:latin typeface="Calibri" panose="020F0502020204030204" pitchFamily="34" charset="0"/>
                <a:cs typeface="Calibri" panose="020F0502020204030204" pitchFamily="34" charset="0"/>
              </a:rPr>
              <a:t>ncBTKi</a:t>
            </a:r>
            <a:r>
              <a:rPr lang="en-US" sz="1500" b="0" dirty="0">
                <a:solidFill>
                  <a:schemeClr val="tx1"/>
                </a:solidFill>
                <a:latin typeface="Calibri" panose="020F0502020204030204" pitchFamily="34" charset="0"/>
                <a:cs typeface="Calibri" panose="020F0502020204030204" pitchFamily="34" charset="0"/>
              </a:rPr>
              <a:t> = noncovalent BTK inhibitor</a:t>
            </a:r>
          </a:p>
        </p:txBody>
      </p:sp>
    </p:spTree>
    <p:extLst>
      <p:ext uri="{BB962C8B-B14F-4D97-AF65-F5344CB8AC3E}">
        <p14:creationId xmlns:p14="http://schemas.microsoft.com/office/powerpoint/2010/main" val="3648082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2F792-80FD-CFD5-12DD-DA5F2642F273}"/>
              </a:ext>
            </a:extLst>
          </p:cNvPr>
          <p:cNvSpPr>
            <a:spLocks noGrp="1"/>
          </p:cNvSpPr>
          <p:nvPr>
            <p:ph type="title"/>
          </p:nvPr>
        </p:nvSpPr>
        <p:spPr>
          <a:xfrm>
            <a:off x="912286" y="227013"/>
            <a:ext cx="10358967" cy="623688"/>
          </a:xfrm>
        </p:spPr>
        <p:txBody>
          <a:bodyPr/>
          <a:lstStyle/>
          <a:p>
            <a:r>
              <a:rPr lang="en-US" dirty="0"/>
              <a:t>CaDAnCe-101: PFS Outcomes</a:t>
            </a:r>
          </a:p>
        </p:txBody>
      </p:sp>
      <p:pic>
        <p:nvPicPr>
          <p:cNvPr id="5" name="Content Placeholder 4">
            <a:extLst>
              <a:ext uri="{FF2B5EF4-FFF2-40B4-BE49-F238E27FC236}">
                <a16:creationId xmlns:a16="http://schemas.microsoft.com/office/drawing/2014/main" id="{316C3583-D666-2D3B-EE9B-23216BA42DE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bwMode="auto">
          <a:xfrm>
            <a:off x="203701" y="919839"/>
            <a:ext cx="11784597" cy="5018321"/>
          </a:xfrm>
          <a:prstGeom prst="rect">
            <a:avLst/>
          </a:prstGeom>
          <a:noFill/>
          <a:ln w="9525">
            <a:noFill/>
            <a:miter lim="800000"/>
            <a:headEnd/>
            <a:tailEnd/>
          </a:ln>
        </p:spPr>
      </p:pic>
      <p:sp>
        <p:nvSpPr>
          <p:cNvPr id="4" name="TextBox 3">
            <a:extLst>
              <a:ext uri="{FF2B5EF4-FFF2-40B4-BE49-F238E27FC236}">
                <a16:creationId xmlns:a16="http://schemas.microsoft.com/office/drawing/2014/main" id="{6D845E72-BC84-3D74-9299-4AB33A8A9803}"/>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Tree>
    <p:extLst>
      <p:ext uri="{BB962C8B-B14F-4D97-AF65-F5344CB8AC3E}">
        <p14:creationId xmlns:p14="http://schemas.microsoft.com/office/powerpoint/2010/main" val="159114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C659-E184-4D4D-2236-E366C6726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0D3127-8C70-1A3A-0219-2B1E7AA0250C}"/>
              </a:ext>
            </a:extLst>
          </p:cNvPr>
          <p:cNvSpPr>
            <a:spLocks noGrp="1"/>
          </p:cNvSpPr>
          <p:nvPr>
            <p:ph type="title"/>
          </p:nvPr>
        </p:nvSpPr>
        <p:spPr>
          <a:xfrm>
            <a:off x="912286" y="227013"/>
            <a:ext cx="10358967" cy="502660"/>
          </a:xfrm>
        </p:spPr>
        <p:txBody>
          <a:bodyPr/>
          <a:lstStyle/>
          <a:p>
            <a:r>
              <a:rPr lang="en-US" dirty="0"/>
              <a:t>CaDAnCe-101: Safety Profile</a:t>
            </a:r>
          </a:p>
        </p:txBody>
      </p:sp>
      <p:pic>
        <p:nvPicPr>
          <p:cNvPr id="9" name="Picture 8">
            <a:extLst>
              <a:ext uri="{FF2B5EF4-FFF2-40B4-BE49-F238E27FC236}">
                <a16:creationId xmlns:a16="http://schemas.microsoft.com/office/drawing/2014/main" id="{4C677A5D-F153-E71B-C008-DD9BD8D40D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2907"/>
          <a:stretch>
            <a:fillRect/>
          </a:stretch>
        </p:blipFill>
        <p:spPr>
          <a:xfrm>
            <a:off x="617886" y="841320"/>
            <a:ext cx="10956228" cy="5175359"/>
          </a:xfrm>
          <a:prstGeom prst="rect">
            <a:avLst/>
          </a:prstGeom>
        </p:spPr>
      </p:pic>
      <p:sp>
        <p:nvSpPr>
          <p:cNvPr id="4" name="TextBox 3">
            <a:extLst>
              <a:ext uri="{FF2B5EF4-FFF2-40B4-BE49-F238E27FC236}">
                <a16:creationId xmlns:a16="http://schemas.microsoft.com/office/drawing/2014/main" id="{895FAD05-5C21-5813-5E5B-16E709370CE3}"/>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CEE4D4E7-7F9F-802F-FBEB-C091835A3C9F}"/>
              </a:ext>
            </a:extLst>
          </p:cNvPr>
          <p:cNvSpPr txBox="1"/>
          <p:nvPr/>
        </p:nvSpPr>
        <p:spPr>
          <a:xfrm>
            <a:off x="1363977" y="2269475"/>
            <a:ext cx="2138727" cy="323165"/>
          </a:xfrm>
          <a:prstGeom prst="rect">
            <a:avLst/>
          </a:prstGeom>
          <a:solidFill>
            <a:schemeClr val="bg1"/>
          </a:solidFill>
        </p:spPr>
        <p:txBody>
          <a:bodyPr wrap="none" rtlCol="0">
            <a:spAutoFit/>
          </a:bodyPr>
          <a:lstStyle/>
          <a:p>
            <a:r>
              <a:rPr lang="en-US" sz="1500" b="0" dirty="0">
                <a:solidFill>
                  <a:schemeClr val="tx1"/>
                </a:solidFill>
              </a:rPr>
              <a:t>Neutropenic fever: n=1</a:t>
            </a:r>
          </a:p>
        </p:txBody>
      </p:sp>
    </p:spTree>
    <p:extLst>
      <p:ext uri="{BB962C8B-B14F-4D97-AF65-F5344CB8AC3E}">
        <p14:creationId xmlns:p14="http://schemas.microsoft.com/office/powerpoint/2010/main" val="2229892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D6908-829E-7E4C-D714-B6B4217331A3}"/>
              </a:ext>
            </a:extLst>
          </p:cNvPr>
          <p:cNvSpPr>
            <a:spLocks noGrp="1"/>
          </p:cNvSpPr>
          <p:nvPr>
            <p:ph type="title"/>
          </p:nvPr>
        </p:nvSpPr>
        <p:spPr/>
        <p:txBody>
          <a:bodyPr/>
          <a:lstStyle/>
          <a:p>
            <a:r>
              <a:rPr lang="en-US" dirty="0" err="1"/>
              <a:t>Bexobrutideg</a:t>
            </a:r>
            <a:r>
              <a:rPr lang="en-US" dirty="0"/>
              <a:t> (NX-5948): A Novel BTK Degrader</a:t>
            </a:r>
            <a:br>
              <a:rPr lang="en-US" dirty="0"/>
            </a:br>
            <a:r>
              <a:rPr lang="en-US" dirty="0"/>
              <a:t>Phase Ia/b Trial Design</a:t>
            </a:r>
          </a:p>
        </p:txBody>
      </p:sp>
      <p:sp>
        <p:nvSpPr>
          <p:cNvPr id="6" name="TextBox 5">
            <a:extLst>
              <a:ext uri="{FF2B5EF4-FFF2-40B4-BE49-F238E27FC236}">
                <a16:creationId xmlns:a16="http://schemas.microsoft.com/office/drawing/2014/main" id="{9AA87FC7-A03D-49DE-A629-D80339D5AC08}"/>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10" name="Picture 9">
            <a:extLst>
              <a:ext uri="{FF2B5EF4-FFF2-40B4-BE49-F238E27FC236}">
                <a16:creationId xmlns:a16="http://schemas.microsoft.com/office/drawing/2014/main" id="{16DDC9EF-A67C-BFE7-71D5-FFA9B3319B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1268" y="1245261"/>
            <a:ext cx="10213746" cy="5142092"/>
          </a:xfrm>
          <a:prstGeom prst="rect">
            <a:avLst/>
          </a:prstGeom>
        </p:spPr>
      </p:pic>
    </p:spTree>
    <p:extLst>
      <p:ext uri="{BB962C8B-B14F-4D97-AF65-F5344CB8AC3E}">
        <p14:creationId xmlns:p14="http://schemas.microsoft.com/office/powerpoint/2010/main" val="2876296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BB7D2-B34D-CE30-F09D-1135B92515C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E0DBC7D-B3B7-F744-5CDC-5BBD3FEDBC2C}"/>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Cassanello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G et al</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watch: Bispecific antibodies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Oncoimmunology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2024 March 3;13(1):2321648.</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Danilov A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Epcoritamab monotherapy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CLL expansion and optimization cohorts of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Epcore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CLL-1</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883.</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Ahn I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Updated efficacy and safety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of the Bruton tyrosine kinase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(BTK) degrader BGB-16673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 CaDAnCe-101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85.</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DE4F775-E793-02CA-DEAA-CBE9F82E5132}"/>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271436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7E01-15C6-5F0F-429F-CD1FB440199D}"/>
              </a:ext>
            </a:extLst>
          </p:cNvPr>
          <p:cNvSpPr>
            <a:spLocks noGrp="1"/>
          </p:cNvSpPr>
          <p:nvPr>
            <p:ph type="title"/>
          </p:nvPr>
        </p:nvSpPr>
        <p:spPr/>
        <p:txBody>
          <a:bodyPr/>
          <a:lstStyle/>
          <a:p>
            <a:r>
              <a:rPr lang="en-US" dirty="0" err="1"/>
              <a:t>Bexobrutideg</a:t>
            </a:r>
            <a:r>
              <a:rPr lang="en-US" dirty="0"/>
              <a:t> (NX-5948): Overall Safety Summary</a:t>
            </a:r>
          </a:p>
        </p:txBody>
      </p:sp>
      <p:sp>
        <p:nvSpPr>
          <p:cNvPr id="3" name="TextBox 2">
            <a:extLst>
              <a:ext uri="{FF2B5EF4-FFF2-40B4-BE49-F238E27FC236}">
                <a16:creationId xmlns:a16="http://schemas.microsoft.com/office/drawing/2014/main" id="{F04D1E09-CA76-F2CB-27F6-CE1A6AA10FE7}"/>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9" name="Picture 8">
            <a:extLst>
              <a:ext uri="{FF2B5EF4-FFF2-40B4-BE49-F238E27FC236}">
                <a16:creationId xmlns:a16="http://schemas.microsoft.com/office/drawing/2014/main" id="{8EE625F4-7356-28EA-3BA7-4817904B0F4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4112" y="1163360"/>
            <a:ext cx="10180814" cy="5103261"/>
          </a:xfrm>
          <a:prstGeom prst="rect">
            <a:avLst/>
          </a:prstGeom>
        </p:spPr>
      </p:pic>
    </p:spTree>
    <p:extLst>
      <p:ext uri="{BB962C8B-B14F-4D97-AF65-F5344CB8AC3E}">
        <p14:creationId xmlns:p14="http://schemas.microsoft.com/office/powerpoint/2010/main" val="1626980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B7390-BD79-CE16-64B7-56FB89B8E967}"/>
              </a:ext>
            </a:extLst>
          </p:cNvPr>
          <p:cNvSpPr>
            <a:spLocks noGrp="1"/>
          </p:cNvSpPr>
          <p:nvPr>
            <p:ph type="title"/>
          </p:nvPr>
        </p:nvSpPr>
        <p:spPr/>
        <p:txBody>
          <a:bodyPr/>
          <a:lstStyle/>
          <a:p>
            <a:r>
              <a:rPr lang="en-US" dirty="0" err="1"/>
              <a:t>Bexobrutideg</a:t>
            </a:r>
            <a:r>
              <a:rPr lang="en-US" dirty="0"/>
              <a:t> (NX-5948): Treatment-Emergent Adverse Events</a:t>
            </a:r>
          </a:p>
        </p:txBody>
      </p:sp>
      <p:sp>
        <p:nvSpPr>
          <p:cNvPr id="3" name="TextBox 2">
            <a:extLst>
              <a:ext uri="{FF2B5EF4-FFF2-40B4-BE49-F238E27FC236}">
                <a16:creationId xmlns:a16="http://schemas.microsoft.com/office/drawing/2014/main" id="{5B8AA413-4467-C37C-C7A4-B3355FDF0F76}"/>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9" name="Picture 8">
            <a:extLst>
              <a:ext uri="{FF2B5EF4-FFF2-40B4-BE49-F238E27FC236}">
                <a16:creationId xmlns:a16="http://schemas.microsoft.com/office/drawing/2014/main" id="{9D71D494-430C-64D5-3C10-03CBFB86B1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8144" y="1092730"/>
            <a:ext cx="10587250" cy="5372930"/>
          </a:xfrm>
          <a:prstGeom prst="rect">
            <a:avLst/>
          </a:prstGeom>
        </p:spPr>
      </p:pic>
    </p:spTree>
    <p:extLst>
      <p:ext uri="{BB962C8B-B14F-4D97-AF65-F5344CB8AC3E}">
        <p14:creationId xmlns:p14="http://schemas.microsoft.com/office/powerpoint/2010/main" val="815772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E6D64-C684-1123-6984-540BEC19E44C}"/>
              </a:ext>
            </a:extLst>
          </p:cNvPr>
          <p:cNvSpPr>
            <a:spLocks noGrp="1"/>
          </p:cNvSpPr>
          <p:nvPr>
            <p:ph type="title"/>
          </p:nvPr>
        </p:nvSpPr>
        <p:spPr/>
        <p:txBody>
          <a:bodyPr/>
          <a:lstStyle/>
          <a:p>
            <a:r>
              <a:rPr lang="en-US" dirty="0" err="1"/>
              <a:t>Bexobrutideg</a:t>
            </a:r>
            <a:r>
              <a:rPr lang="en-US" dirty="0"/>
              <a:t> (NX-5948): Objective Response Rate and Median Duration of Response</a:t>
            </a:r>
          </a:p>
        </p:txBody>
      </p:sp>
      <p:sp>
        <p:nvSpPr>
          <p:cNvPr id="3" name="TextBox 2">
            <a:extLst>
              <a:ext uri="{FF2B5EF4-FFF2-40B4-BE49-F238E27FC236}">
                <a16:creationId xmlns:a16="http://schemas.microsoft.com/office/drawing/2014/main" id="{153F194C-8C2F-1D5B-7C1B-60161EB3544F}"/>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t>
            </a:r>
            <a:r>
              <a:rPr kumimoji="0" lang="en-US" sz="1400" b="0" i="0" u="none" strike="noStrike" kern="1200" cap="none" spc="0" normalizeH="0" baseline="0" noProof="0">
                <a:ln>
                  <a:noFill/>
                </a:ln>
                <a:solidFill>
                  <a:srgbClr val="000000"/>
                </a:solidFill>
                <a:effectLst/>
                <a:uLnTx/>
                <a:uFillTx/>
                <a:latin typeface="Arial" pitchFamily="-72" charset="0"/>
                <a:ea typeface="MS PGothic" charset="0"/>
              </a:rPr>
              <a:t>Abstract 86. </a:t>
            </a:r>
            <a:endParaRPr kumimoji="0" lang="en-US" sz="1400" b="0" i="0" u="none" strike="noStrike" kern="1200" cap="none" spc="0" normalizeH="0" baseline="0" noProof="0" dirty="0">
              <a:ln>
                <a:noFill/>
              </a:ln>
              <a:solidFill>
                <a:srgbClr val="000000"/>
              </a:solidFill>
              <a:effectLst/>
              <a:uLnTx/>
              <a:uFillTx/>
              <a:latin typeface="Arial" pitchFamily="-72" charset="0"/>
              <a:ea typeface="MS PGothic" charset="0"/>
            </a:endParaRPr>
          </a:p>
        </p:txBody>
      </p:sp>
      <p:pic>
        <p:nvPicPr>
          <p:cNvPr id="9" name="Picture 8">
            <a:extLst>
              <a:ext uri="{FF2B5EF4-FFF2-40B4-BE49-F238E27FC236}">
                <a16:creationId xmlns:a16="http://schemas.microsoft.com/office/drawing/2014/main" id="{B4CD23C0-EB42-939E-25CF-D801CE9956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37594" y="1226037"/>
            <a:ext cx="9733850" cy="5147057"/>
          </a:xfrm>
          <a:prstGeom prst="rect">
            <a:avLst/>
          </a:prstGeom>
        </p:spPr>
      </p:pic>
    </p:spTree>
    <p:extLst>
      <p:ext uri="{BB962C8B-B14F-4D97-AF65-F5344CB8AC3E}">
        <p14:creationId xmlns:p14="http://schemas.microsoft.com/office/powerpoint/2010/main" val="2905485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59AE-B02F-1C82-DAB8-A4A745477701}"/>
              </a:ext>
            </a:extLst>
          </p:cNvPr>
          <p:cNvSpPr>
            <a:spLocks noGrp="1"/>
          </p:cNvSpPr>
          <p:nvPr>
            <p:ph type="title"/>
          </p:nvPr>
        </p:nvSpPr>
        <p:spPr>
          <a:xfrm>
            <a:off x="916516" y="2857500"/>
            <a:ext cx="10358967" cy="1143000"/>
          </a:xfrm>
        </p:spPr>
        <p:txBody>
          <a:bodyPr/>
          <a:lstStyle/>
          <a:p>
            <a:r>
              <a:rPr lang="en-US" sz="4400" dirty="0"/>
              <a:t>Questions?</a:t>
            </a:r>
          </a:p>
        </p:txBody>
      </p:sp>
    </p:spTree>
    <p:extLst>
      <p:ext uri="{BB962C8B-B14F-4D97-AF65-F5344CB8AC3E}">
        <p14:creationId xmlns:p14="http://schemas.microsoft.com/office/powerpoint/2010/main" val="34176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6" name="Content Placeholder 5"/>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9940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Props1.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DFEC1B-B51C-49DD-8493-06631544BF15}">
  <ds:schemaRefs>
    <ds:schemaRef ds:uri="http://schemas.microsoft.com/sharepoint/v3/contenttype/forms"/>
  </ds:schemaRefs>
</ds:datastoreItem>
</file>

<file path=customXml/itemProps3.xml><?xml version="1.0" encoding="utf-8"?>
<ds:datastoreItem xmlns:ds="http://schemas.openxmlformats.org/officeDocument/2006/customXml" ds:itemID="{A577527F-3217-405A-9AE5-DA452DBA0E94}">
  <ds:schemaRefs>
    <ds:schemaRef ds:uri="http://purl.org/dc/elements/1.1/"/>
    <ds:schemaRef ds:uri="http://purl.org/dc/dcmitype/"/>
    <ds:schemaRef ds:uri="http://purl.org/dc/terms/"/>
    <ds:schemaRef ds:uri="f06c4294-987e-46bd-a550-858175ea534c"/>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7d689f85-9540-4145-9f5c-6f24686bb201"/>
  </ds:schemaRefs>
</ds:datastoreItem>
</file>

<file path=docProps/app.xml><?xml version="1.0" encoding="utf-8"?>
<Properties xmlns="http://schemas.openxmlformats.org/officeDocument/2006/extended-properties" xmlns:vt="http://schemas.openxmlformats.org/officeDocument/2006/docPropsVTypes">
  <TotalTime>38250</TotalTime>
  <Words>5079</Words>
  <Application>Microsoft Macintosh PowerPoint</Application>
  <PresentationFormat>Widescreen</PresentationFormat>
  <Paragraphs>530</Paragraphs>
  <Slides>83</Slides>
  <Notes>22</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83</vt:i4>
      </vt:variant>
    </vt:vector>
  </HeadingPairs>
  <TitlesOfParts>
    <vt:vector size="96" baseType="lpstr">
      <vt:lpstr>Arial</vt:lpstr>
      <vt:lpstr>Arial Narrow</vt:lpstr>
      <vt:lpstr>Calibri</vt:lpstr>
      <vt:lpstr>Georgia</vt:lpstr>
      <vt:lpstr>Symbol</vt:lpstr>
      <vt:lpstr>Times New Roman</vt:lpstr>
      <vt:lpstr>Wingdings</vt:lpstr>
      <vt:lpstr>3_Default Design</vt:lpstr>
      <vt:lpstr>6_Default Design</vt:lpstr>
      <vt:lpstr>4_Default Design</vt:lpstr>
      <vt:lpstr>Office Theme</vt:lpstr>
      <vt:lpstr>7_Default Design</vt:lpstr>
      <vt:lpstr>2016 RESEARCH Widescreen Template</vt:lpstr>
      <vt:lpstr>PowerPoint Presentation</vt:lpstr>
      <vt:lpstr>Optimizing Treatment for Patients  with Relapsed/Refractory  Chronic Lymphocytic Leukemia</vt:lpstr>
      <vt:lpstr>Disclosures</vt:lpstr>
      <vt:lpstr>Program Steering Committee</vt:lpstr>
      <vt:lpstr>Program Steering Committee</vt:lpstr>
      <vt:lpstr>PowerPoint Presentation</vt:lpstr>
      <vt:lpstr>PowerPoint Presentation</vt:lpstr>
      <vt:lpstr>PowerPoint Presentation</vt:lpstr>
      <vt:lpstr>Management of Double-Refractory CLL</vt:lpstr>
      <vt:lpstr>Management of Double-Refractory CLL</vt:lpstr>
      <vt:lpstr>Targeted Therapy Sequencing for CLL</vt:lpstr>
      <vt:lpstr>Targeted Therapy Sequencing for CLL</vt:lpstr>
      <vt:lpstr>FDA Approves Acalabrutinib with Venetoclax for Chronic Lymphocytic Leukemia or Small Lymphocytic Lymphoma  Press Release: February 19, 2026</vt:lpstr>
      <vt:lpstr>Management of Double-Refractory CLL</vt:lpstr>
      <vt:lpstr>75-year-old patient with relapsed CLL, no del(17p) or TP53 mutation: Covalent BTKi 6 years  PD  venetoclax/anti-CD20 antibody 2 years   3 years observation  PD</vt:lpstr>
      <vt:lpstr>In general, what is the minimum duration of remission after second-line venetoclax/ anti-CD20 antibody before you would consider retreatment as third-line therapy? </vt:lpstr>
      <vt:lpstr>75-year-old patient with relapsed CLL, no del(17p) or TP53 mutation: Covalent BTKi 6 years  PD  venetoclax/anti-CD20 antibody 2 years   1 year observation  PD</vt:lpstr>
      <vt:lpstr>75-year-old patient with relapsed CLL, no del(17p) or TP53 mutation: Covalent BTKi 2 years  responds but stops due to subdural hematoma  3 years observation  PD  venetoclax/anti-CD20 antibody 2 years  6 months observation  PD</vt:lpstr>
      <vt:lpstr>Management of Double-Refractory CLL</vt:lpstr>
      <vt:lpstr>PowerPoint Presentation</vt:lpstr>
      <vt:lpstr>Key Differences Between Available Covalent and Reversible Bruton Tyrosine Kinase (BTK) Inhibitors</vt:lpstr>
      <vt:lpstr>PowerPoint Presentation</vt:lpstr>
      <vt:lpstr>BRUIN: Pirtobrutinib Efficacy in Patients with CLL or SLL Who Received Prior BTK Inhibitor (BTKi) Treatment</vt:lpstr>
      <vt:lpstr>BRUIN: Median Progression-Free Survival for Patients with CLL/SLL </vt:lpstr>
      <vt:lpstr>BRUIN: Pirtobrutinib Safety Profile in the Overall Population</vt:lpstr>
      <vt:lpstr>FDA Grants Traditional Approval to Pirtobrutinib for Chronic Lymphocytic Leukemia and Small Lymphocytic Lymphoma Press Release: December 3, 2025</vt:lpstr>
      <vt:lpstr>PowerPoint Presentation</vt:lpstr>
      <vt:lpstr>BRUIN CLL-321: A Phase III Trial of Pirtobrutinib Monotherapy for Relapsed/Refractory CLL</vt:lpstr>
      <vt:lpstr>BRUIN CLL-321: IRC-Assessed Progression-Free Survival (PFS)</vt:lpstr>
      <vt:lpstr>BRUIN CLL-321: Time to Next Treatment</vt:lpstr>
      <vt:lpstr>BRUIN CLL-321: Overall Survival</vt:lpstr>
      <vt:lpstr>BRUIN CLL-321: Safety Profile</vt:lpstr>
      <vt:lpstr>Incidence and Management Recommendations for Select BTK Inhibitor-Associated Cardiologic Adverse Events and Bleeding</vt:lpstr>
      <vt:lpstr>Incidence and Management Recommendations for Select BTK Inhibitor-Associated Noncardiovascular Adverse Events</vt:lpstr>
      <vt:lpstr>BRUIN CLL-322: An Ongoing Phase III Trial of Pirtobrutinib and Venetoclax/Rituximab for Relapsed/Refractory CLL</vt:lpstr>
      <vt:lpstr>PowerPoint Presentation</vt:lpstr>
      <vt:lpstr>PowerPoint Presentation</vt:lpstr>
      <vt:lpstr>BRUIN CLL-314: Response Data</vt:lpstr>
      <vt:lpstr>BRUIN CLL-314: PFS in ITT Population</vt:lpstr>
      <vt:lpstr>BRUIN CLL-314: PFS by Prior Treatment Status</vt:lpstr>
      <vt:lpstr>BRUIN CLL-314: Safety Profile</vt:lpstr>
      <vt:lpstr>BRUIN CLL-314: Adverse Events of Special Interest (AESI)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Double-Refractory CLL</vt:lpstr>
      <vt:lpstr>Based on current clinical trial data and your personal experience, how would you compare the global efficacy and tolerability/toxicity of pirtobrutinib to that of ibrutinib, acalabrutinib and zanubrutinib for patients with relapsed/refractory CLL? </vt:lpstr>
      <vt:lpstr>An older patient with newly diagnosed CLL and a significant history of atrial fibrillation has come to you for a second opinion after the recommendation of first-line treatment with pirtobrutinib. How would you respond? </vt:lpstr>
      <vt:lpstr>Management of Double-Refractory CLL</vt:lpstr>
      <vt:lpstr>PowerPoint Presentation</vt:lpstr>
      <vt:lpstr>PowerPoint Presentation</vt:lpstr>
      <vt:lpstr>TRANSCEND CLL 004: Duration of Response by Best Overall Response</vt:lpstr>
      <vt:lpstr>FDA Grants Accelerated Approval to Lisocabtagene Maraleucel  for Relapsed/Refractory (R/R) CLL or SLL Press Release: March 14, 2024</vt:lpstr>
      <vt:lpstr>PowerPoint Presentation</vt:lpstr>
      <vt:lpstr>TRANSCEND CLL 004: Lisocabtagene Maraleucel (Liso-cel) and Ibrutinib Combination Cohort</vt:lpstr>
      <vt:lpstr>TRANSCEND CLL 004: Efficacy Outcomes with Liso-cel and Ibrutinib</vt:lpstr>
      <vt:lpstr>TRANSCEND CLL 004: Incidence of Cytokine Release Syndrome (CRS) and Neurological Adverse Events (NEs) with Liso-cel and Ibrutinib</vt:lpstr>
      <vt:lpstr>Management of Double-Refractory CLL</vt:lpstr>
      <vt:lpstr>At what point in the treatment course are you referring patients with multiregimen-relapsed CLL for consultation regarding chimeric antigen receptor (CAR) T-cell therapy? </vt:lpstr>
      <vt:lpstr>Approximately how many patients with CLL in your practice have received CAR T-cell therapy on or off protocol? </vt:lpstr>
      <vt:lpstr>Management of Double-Refractory CLL</vt:lpstr>
      <vt:lpstr>PowerPoint Presentation</vt:lpstr>
      <vt:lpstr>Mechanism of Action of CD20 x CD3 Bispecific Antibodies</vt:lpstr>
      <vt:lpstr>PowerPoint Presentation</vt:lpstr>
      <vt:lpstr>EPCORE CLL-1 Trial Expansion and Cycle 1 Optimization</vt:lpstr>
      <vt:lpstr>EPCORE CLL-1: Response Across Subgroups</vt:lpstr>
      <vt:lpstr>EPCORE CLL-1: Treatment-Emergent Adverse Events (TEAES)</vt:lpstr>
      <vt:lpstr>Nemtabrutinib: A Novel Reversible BTK Inhibitor</vt:lpstr>
      <vt:lpstr>BGB-16673: A Chimeric Degradation Activating Compound</vt:lpstr>
      <vt:lpstr>CaDAnCe-101: A Phase I/II Dose-Escalation/Expansion Study of BGB-16673 for R/R B-Cell Cancers</vt:lpstr>
      <vt:lpstr>CaDAnCe-101: Response Data</vt:lpstr>
      <vt:lpstr>CaDAnCe-101: Overall Response Rate in High-Risk Subgroups</vt:lpstr>
      <vt:lpstr>CaDAnCe-101: PFS Outcomes</vt:lpstr>
      <vt:lpstr>CaDAnCe-101: Safety Profile</vt:lpstr>
      <vt:lpstr>Bexobrutideg (NX-5948): A Novel BTK Degrader Phase Ia/b Trial Design</vt:lpstr>
      <vt:lpstr>Bexobrutideg (NX-5948): Overall Safety Summary</vt:lpstr>
      <vt:lpstr>Bexobrutideg (NX-5948): Treatment-Emergent Adverse Events</vt:lpstr>
      <vt:lpstr>Bexobrutideg (NX-5948): Objective Response Rate and Median Duration of Response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2090</cp:revision>
  <cp:lastPrinted>2020-12-08T02:40:56Z</cp:lastPrinted>
  <dcterms:created xsi:type="dcterms:W3CDTF">2020-11-13T19:02:13Z</dcterms:created>
  <dcterms:modified xsi:type="dcterms:W3CDTF">2026-04-08T14:56:11Z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