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350" r:id="rId6"/>
    <p:sldMasterId id="2147485404" r:id="rId7"/>
    <p:sldMasterId id="2147485481" r:id="rId8"/>
  </p:sldMasterIdLst>
  <p:notesMasterIdLst>
    <p:notesMasterId r:id="rId92"/>
  </p:notesMasterIdLst>
  <p:handoutMasterIdLst>
    <p:handoutMasterId r:id="rId93"/>
  </p:handoutMasterIdLst>
  <p:sldIdLst>
    <p:sldId id="284" r:id="rId9"/>
    <p:sldId id="286" r:id="rId10"/>
    <p:sldId id="256" r:id="rId11"/>
    <p:sldId id="276" r:id="rId12"/>
    <p:sldId id="277" r:id="rId13"/>
    <p:sldId id="2147483611" r:id="rId14"/>
    <p:sldId id="2147483522" r:id="rId15"/>
    <p:sldId id="2147483609" r:id="rId16"/>
    <p:sldId id="326" r:id="rId17"/>
    <p:sldId id="2147483597" r:id="rId18"/>
    <p:sldId id="2147483483" r:id="rId19"/>
    <p:sldId id="2147480817" r:id="rId20"/>
    <p:sldId id="285" r:id="rId21"/>
    <p:sldId id="2147483598" r:id="rId22"/>
    <p:sldId id="2135715284" r:id="rId23"/>
    <p:sldId id="2147483538" r:id="rId24"/>
    <p:sldId id="2147483555" r:id="rId25"/>
    <p:sldId id="2147483537" r:id="rId26"/>
    <p:sldId id="2147483603" r:id="rId27"/>
    <p:sldId id="2147483610" r:id="rId28"/>
    <p:sldId id="2147473783" r:id="rId29"/>
    <p:sldId id="2147480790" r:id="rId30"/>
    <p:sldId id="2147480257" r:id="rId31"/>
    <p:sldId id="2147480802" r:id="rId32"/>
    <p:sldId id="2147480803" r:id="rId33"/>
    <p:sldId id="2147480055" r:id="rId34"/>
    <p:sldId id="2147480804" r:id="rId35"/>
    <p:sldId id="2147480762" r:id="rId36"/>
    <p:sldId id="2147480805" r:id="rId37"/>
    <p:sldId id="2147480806" r:id="rId38"/>
    <p:sldId id="2147480807" r:id="rId39"/>
    <p:sldId id="2147480808" r:id="rId40"/>
    <p:sldId id="2147480770" r:id="rId41"/>
    <p:sldId id="2147480771" r:id="rId42"/>
    <p:sldId id="2147480763" r:id="rId43"/>
    <p:sldId id="2147483647" r:id="rId44"/>
    <p:sldId id="260" r:id="rId45"/>
    <p:sldId id="258" r:id="rId46"/>
    <p:sldId id="261" r:id="rId47"/>
    <p:sldId id="272" r:id="rId48"/>
    <p:sldId id="257" r:id="rId49"/>
    <p:sldId id="262" r:id="rId50"/>
    <p:sldId id="273" r:id="rId51"/>
    <p:sldId id="275" r:id="rId52"/>
    <p:sldId id="274" r:id="rId53"/>
    <p:sldId id="279" r:id="rId54"/>
    <p:sldId id="278" r:id="rId55"/>
    <p:sldId id="280" r:id="rId56"/>
    <p:sldId id="281" r:id="rId57"/>
    <p:sldId id="2147483601" r:id="rId58"/>
    <p:sldId id="2147483546" r:id="rId59"/>
    <p:sldId id="2147483542" r:id="rId60"/>
    <p:sldId id="2147483602" r:id="rId61"/>
    <p:sldId id="2147483612" r:id="rId62"/>
    <p:sldId id="2147480809" r:id="rId63"/>
    <p:sldId id="2147480277" r:id="rId64"/>
    <p:sldId id="2147480765" r:id="rId65"/>
    <p:sldId id="2147480275" r:id="rId66"/>
    <p:sldId id="259" r:id="rId67"/>
    <p:sldId id="2147480811" r:id="rId68"/>
    <p:sldId id="2147480812" r:id="rId69"/>
    <p:sldId id="2147483599" r:id="rId70"/>
    <p:sldId id="2147483554" r:id="rId71"/>
    <p:sldId id="267" r:id="rId72"/>
    <p:sldId id="2147483600" r:id="rId73"/>
    <p:sldId id="2147483613" r:id="rId74"/>
    <p:sldId id="2147480788" r:id="rId75"/>
    <p:sldId id="2147480797" r:id="rId76"/>
    <p:sldId id="2147480354" r:id="rId77"/>
    <p:sldId id="2147480798" r:id="rId78"/>
    <p:sldId id="2147480800" r:id="rId79"/>
    <p:sldId id="2147483606" r:id="rId80"/>
    <p:sldId id="2147483501" r:id="rId81"/>
    <p:sldId id="2147480767" r:id="rId82"/>
    <p:sldId id="266" r:id="rId83"/>
    <p:sldId id="269" r:id="rId84"/>
    <p:sldId id="264" r:id="rId85"/>
    <p:sldId id="282" r:id="rId86"/>
    <p:sldId id="263" r:id="rId87"/>
    <p:sldId id="270" r:id="rId88"/>
    <p:sldId id="271" r:id="rId89"/>
    <p:sldId id="268" r:id="rId90"/>
    <p:sldId id="283" r:id="rId91"/>
  </p:sldIdLst>
  <p:sldSz cx="12192000" cy="6858000"/>
  <p:notesSz cx="7772400" cy="10058400"/>
  <p:custDataLst>
    <p:tags r:id="rId9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472C4"/>
    <a:srgbClr val="ED7D31"/>
    <a:srgbClr val="0432FF"/>
    <a:srgbClr val="9AC2CC"/>
    <a:srgbClr val="EEEEEE"/>
    <a:srgbClr val="B32117"/>
    <a:srgbClr val="2C73A4"/>
    <a:srgbClr val="BC171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06" autoAdjust="0"/>
    <p:restoredTop sz="94726" autoAdjust="0"/>
  </p:normalViewPr>
  <p:slideViewPr>
    <p:cSldViewPr snapToGrid="0">
      <p:cViewPr varScale="1">
        <p:scale>
          <a:sx n="116" d="100"/>
          <a:sy n="116" d="100"/>
        </p:scale>
        <p:origin x="1224" y="176"/>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2" d="100"/>
        <a:sy n="172"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commentAuthors" Target="commentAuthor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ags" Target="tags/tag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handoutMaster" Target="handoutMasters/handoutMaster1.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56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2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4/15/26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4/15/26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4/15/26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80149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60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285521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45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7289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5238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628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78212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6212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531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921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311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4031146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114652970"/>
      </p:ext>
    </p:extLst>
  </p:cSld>
  <p:clrMapOvr>
    <a:masterClrMapping/>
  </p:clrMapOvr>
  <p:transition spd="slow"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691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81751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321356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608816"/>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4007518"/>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377215"/>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689961"/>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308167"/>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88223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793B61D4-147B-38A3-20E8-E4433AF1EECE}"/>
              </a:ext>
            </a:extLst>
          </p:cNvPr>
          <p:cNvSpPr>
            <a:spLocks noGrp="1"/>
          </p:cNvSpPr>
          <p:nvPr>
            <p:ph idx="52" hasCustomPrompt="1"/>
          </p:nvPr>
        </p:nvSpPr>
        <p:spPr>
          <a:xfrm>
            <a:off x="2971800" y="121929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978152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5" name="Content Placeholder 2">
            <a:extLst>
              <a:ext uri="{FF2B5EF4-FFF2-40B4-BE49-F238E27FC236}">
                <a16:creationId xmlns:a16="http://schemas.microsoft.com/office/drawing/2014/main" id="{1CED705E-1F86-DFC8-E80F-1896529C3CDA}"/>
              </a:ext>
            </a:extLst>
          </p:cNvPr>
          <p:cNvSpPr>
            <a:spLocks noGrp="1"/>
          </p:cNvSpPr>
          <p:nvPr>
            <p:ph idx="73" hasCustomPrompt="1"/>
          </p:nvPr>
        </p:nvSpPr>
        <p:spPr>
          <a:xfrm>
            <a:off x="297180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0EAA456E-654C-7F6F-58FB-6E6AEB2C9455}"/>
              </a:ext>
            </a:extLst>
          </p:cNvPr>
          <p:cNvSpPr>
            <a:spLocks noGrp="1"/>
          </p:cNvSpPr>
          <p:nvPr>
            <p:ph idx="74" hasCustomPrompt="1"/>
          </p:nvPr>
        </p:nvSpPr>
        <p:spPr>
          <a:xfrm>
            <a:off x="729228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86790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2134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5.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4/15/26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747448225"/>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 id="2147485499" r:id="rId18"/>
    <p:sldLayoutId id="2147485500" r:id="rId19"/>
    <p:sldLayoutId id="2147485501"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tags" Target="../tags/tag15.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3.xml"/><Relationship Id="rId1" Type="http://schemas.openxmlformats.org/officeDocument/2006/relationships/tags" Target="../tags/tag16.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3.xml"/><Relationship Id="rId1" Type="http://schemas.openxmlformats.org/officeDocument/2006/relationships/tags" Target="../tags/tag17.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19.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20.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4.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8.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5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8.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6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28.wdp"/></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29.wdp"/></Relationships>
</file>

<file path=ppt/slides/_rels/slide7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a:t>
            </a:r>
            <a:br>
              <a:rPr lang="en-US" sz="3000" dirty="0">
                <a:solidFill>
                  <a:srgbClr val="3333FF"/>
                </a:solidFill>
              </a:rPr>
            </a:br>
            <a:r>
              <a:rPr lang="en-US" sz="3000" dirty="0">
                <a:solidFill>
                  <a:srgbClr val="3333FF"/>
                </a:solidFill>
              </a:rPr>
              <a:t>by scanning the QR code below. </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1980282"/>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B5D8DE1-28D8-A00C-488E-58BEC54130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7923" y="2440109"/>
            <a:ext cx="1823545" cy="1823545"/>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PhD</a:t>
            </a: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PhD</a:t>
            </a: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9027-E4B7-A84F-5994-5E4850DB6B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B46FC7-E5F1-137A-3872-93B8E028A637}"/>
              </a:ext>
            </a:extLst>
          </p:cNvPr>
          <p:cNvSpPr>
            <a:spLocks noGrp="1"/>
          </p:cNvSpPr>
          <p:nvPr>
            <p:ph type="title"/>
          </p:nvPr>
        </p:nvSpPr>
        <p:spPr>
          <a:xfrm>
            <a:off x="633577" y="288032"/>
            <a:ext cx="11186716" cy="1196752"/>
          </a:xfrm>
        </p:spPr>
        <p:txBody>
          <a:bodyPr/>
          <a:lstStyle/>
          <a:p>
            <a:pPr algn="l"/>
            <a:r>
              <a:rPr lang="en-US" b="1" dirty="0"/>
              <a:t>FDA Approves Acalabrutinib with </a:t>
            </a:r>
            <a:r>
              <a:rPr lang="en-US" b="1" dirty="0" err="1"/>
              <a:t>Venetoclax</a:t>
            </a:r>
            <a:r>
              <a:rPr lang="en-US" b="1" dirty="0"/>
              <a:t> for Chronic Lymphocytic </a:t>
            </a:r>
            <a:r>
              <a:rPr lang="en-US" dirty="0"/>
              <a:t>L</a:t>
            </a:r>
            <a:r>
              <a:rPr lang="en-US" b="1" dirty="0"/>
              <a:t>eukemia or Small Lymphocytic Lymphoma </a:t>
            </a:r>
            <a:br>
              <a:rPr lang="en-US" b="1" dirty="0"/>
            </a:br>
            <a:r>
              <a:rPr lang="en-US" sz="2400" dirty="0"/>
              <a:t>Press Release: February 19, 2026</a:t>
            </a:r>
          </a:p>
        </p:txBody>
      </p:sp>
      <p:sp>
        <p:nvSpPr>
          <p:cNvPr id="4" name="Content Placeholder 3">
            <a:extLst>
              <a:ext uri="{FF2B5EF4-FFF2-40B4-BE49-F238E27FC236}">
                <a16:creationId xmlns:a16="http://schemas.microsoft.com/office/drawing/2014/main" id="{D2D0903C-106D-B7E5-D99F-AD669477D220}"/>
              </a:ext>
            </a:extLst>
          </p:cNvPr>
          <p:cNvSpPr>
            <a:spLocks noGrp="1"/>
          </p:cNvSpPr>
          <p:nvPr>
            <p:ph idx="1"/>
          </p:nvPr>
        </p:nvSpPr>
        <p:spPr>
          <a:xfrm>
            <a:off x="633577" y="1623690"/>
            <a:ext cx="11007039" cy="4214845"/>
          </a:xfrm>
        </p:spPr>
        <p:txBody>
          <a:bodyPr wrap="square"/>
          <a:lstStyle/>
          <a:p>
            <a:pPr marL="17463" indent="0">
              <a:spcBef>
                <a:spcPts val="1000"/>
              </a:spcBef>
              <a:spcAft>
                <a:spcPts val="0"/>
              </a:spcAft>
              <a:buNone/>
            </a:pPr>
            <a:r>
              <a:rPr lang="en-US" sz="2000" b="0" dirty="0"/>
              <a:t>“On February 19, 2026, the Food and Drug Administration approved acalabrutinib tablets and capsules in combination with </a:t>
            </a:r>
            <a:r>
              <a:rPr lang="en-US" sz="2000" b="0" dirty="0" err="1"/>
              <a:t>venetoclax</a:t>
            </a:r>
            <a:r>
              <a:rPr lang="en-US" sz="2000" b="0" dirty="0"/>
              <a:t> for adults with chronic lymphocytic leukemia (CLL) or small lymphocytic lymphoma (SLL).</a:t>
            </a:r>
          </a:p>
          <a:p>
            <a:pPr marL="17463" indent="0">
              <a:spcBef>
                <a:spcPts val="1000"/>
              </a:spcBef>
              <a:spcAft>
                <a:spcPts val="0"/>
              </a:spcAft>
              <a:buNone/>
            </a:pPr>
            <a:r>
              <a:rPr lang="en-US" sz="2000" b="0" dirty="0"/>
              <a:t>Efficacy was evaluated in AMPLIFY (NCT03836261), a randomized, multicenter trial in adult patients previously untreated for CLL without del(17p) or TP53 mutation. Patients were randomized to receive acalabrutinib and </a:t>
            </a:r>
            <a:r>
              <a:rPr lang="en-US" sz="2000" b="0" dirty="0" err="1"/>
              <a:t>venetoclax</a:t>
            </a:r>
            <a:r>
              <a:rPr lang="en-US" sz="2000" b="0" dirty="0"/>
              <a:t> (AV) or Investigator’s choice of chemotherapy (fludarabine plus cyclophosphamide plus rituximab [FCR] or </a:t>
            </a:r>
            <a:r>
              <a:rPr lang="en-US" sz="2000" b="0" dirty="0" err="1"/>
              <a:t>bendamustine</a:t>
            </a:r>
            <a:r>
              <a:rPr lang="en-US" sz="2000" b="0" dirty="0"/>
              <a:t> plus rituximab [BR]).</a:t>
            </a:r>
          </a:p>
          <a:p>
            <a:pPr marL="17463" indent="0">
              <a:spcBef>
                <a:spcPts val="1000"/>
              </a:spcBef>
              <a:spcAft>
                <a:spcPts val="0"/>
              </a:spcAft>
              <a:buNone/>
            </a:pPr>
            <a:r>
              <a:rPr lang="en-US" sz="2000" b="0" dirty="0"/>
              <a:t>The major efficacy outcome measure was progression-free survival (PFS) as assessed by independent review committee for the AV arm versus the investigator’s choice arm (FCR/BR). The median duration of PFS follow-up was 42.6 months. Median PFS was not estimable (NE) (95% CI: 51.1, NE) in the AV arm and 47.6 months (95% CI: 43.3, NE) in the FCR/BR arm (Hazard ratio 0.65 [95% CI: 0.49, 0.87]; </a:t>
            </a:r>
            <a:r>
              <a:rPr lang="en-US" sz="2000" b="0" i="1" dirty="0"/>
              <a:t>p</a:t>
            </a:r>
            <a:r>
              <a:rPr lang="en-US" sz="2000" b="0" dirty="0"/>
              <a:t>-value 0.0038). With a median follow-up of 41.0 months, there were 18 (6%) deaths in the AV arm and 42 (14%) in the FCR/BR </a:t>
            </a:r>
            <a:r>
              <a:rPr lang="en-US" sz="2000" b="0"/>
              <a:t>arm.”</a:t>
            </a:r>
            <a:endParaRPr lang="en-US" sz="2000" b="0" dirty="0"/>
          </a:p>
          <a:p>
            <a:pPr marL="17463" indent="0">
              <a:spcBef>
                <a:spcPts val="1000"/>
              </a:spcBef>
              <a:spcAft>
                <a:spcPts val="0"/>
              </a:spcAft>
              <a:buNone/>
            </a:pPr>
            <a:endParaRPr lang="en-US" sz="2000" b="0" dirty="0"/>
          </a:p>
        </p:txBody>
      </p:sp>
      <p:sp>
        <p:nvSpPr>
          <p:cNvPr id="5" name="TextBox 4">
            <a:extLst>
              <a:ext uri="{FF2B5EF4-FFF2-40B4-BE49-F238E27FC236}">
                <a16:creationId xmlns:a16="http://schemas.microsoft.com/office/drawing/2014/main" id="{A85EB4BC-7AF2-23B8-B5FD-E3DBC5FF11F0}"/>
              </a:ext>
            </a:extLst>
          </p:cNvPr>
          <p:cNvSpPr txBox="1"/>
          <p:nvPr/>
        </p:nvSpPr>
        <p:spPr>
          <a:xfrm>
            <a:off x="263352" y="6187432"/>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/drugs/resources-information-approved-drugs/fda-approves-acalabrutinib-venetoclax-chronic-lymphocytic-leukemia-or-small-lymphocytic-lymphoma</a:t>
            </a:r>
          </a:p>
        </p:txBody>
      </p:sp>
    </p:spTree>
    <p:extLst>
      <p:ext uri="{BB962C8B-B14F-4D97-AF65-F5344CB8AC3E}">
        <p14:creationId xmlns:p14="http://schemas.microsoft.com/office/powerpoint/2010/main" val="2482678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a:t>Pirtobrutinib bridge to CAR 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a:xfrm>
            <a:off x="912285" y="0"/>
            <a:ext cx="10600011" cy="1023414"/>
          </a:xfrm>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7" name="Content Placeholder 6">
            <a:extLst>
              <a:ext uri="{FF2B5EF4-FFF2-40B4-BE49-F238E27FC236}">
                <a16:creationId xmlns:a16="http://schemas.microsoft.com/office/drawing/2014/main" id="{78BBE177-C199-462E-9BC1-2B9CDE4ABC7E}"/>
              </a:ext>
            </a:extLst>
          </p:cNvPr>
          <p:cNvSpPr>
            <a:spLocks noGrp="1"/>
          </p:cNvSpPr>
          <p:nvPr>
            <p:ph idx="52"/>
          </p:nvPr>
        </p:nvSpPr>
        <p:spPr/>
        <p:txBody>
          <a:bodyPr/>
          <a:lstStyle/>
          <a:p>
            <a:r>
              <a:rPr lang="en-US" dirty="0" err="1"/>
              <a:t>Pirtobrutinib</a:t>
            </a:r>
            <a:r>
              <a:rPr lang="en-US" dirty="0"/>
              <a:t> or venetoclax/anti-CD30 antibody</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 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912285" y="0"/>
            <a:ext cx="11019520"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
        <p:nvSpPr>
          <p:cNvPr id="3" name="Content Placeholder 2">
            <a:extLst>
              <a:ext uri="{FF2B5EF4-FFF2-40B4-BE49-F238E27FC236}">
                <a16:creationId xmlns:a16="http://schemas.microsoft.com/office/drawing/2014/main" id="{B2D2294D-7B7A-15EA-C1E7-8D288468B645}"/>
              </a:ext>
            </a:extLst>
          </p:cNvPr>
          <p:cNvSpPr>
            <a:spLocks noGrp="1"/>
          </p:cNvSpPr>
          <p:nvPr>
            <p:ph idx="52"/>
          </p:nvPr>
        </p:nvSpPr>
        <p:spPr/>
        <p:txBody>
          <a:bodyPr/>
          <a:lstStyle/>
          <a:p>
            <a:r>
              <a:rPr lang="en-US" dirty="0"/>
              <a:t>24 months</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p:txBody>
          <a:bodyPr/>
          <a:lstStyle/>
          <a:p>
            <a:r>
              <a:rPr lang="en-US" dirty="0" err="1"/>
              <a:t>Pirtobrutinib</a:t>
            </a:r>
            <a:r>
              <a:rPr lang="en-US" dirty="0"/>
              <a:t> bridge to CAR 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F99B315B-A303-E43A-6C2B-C99EB98D7709}"/>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a:t>
            </a:r>
            <a:r>
              <a:rPr lang="en-US"/>
              <a:t>or CAR T</a:t>
            </a:r>
            <a:endParaRPr lang="en-US" dirty="0"/>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 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912284" y="33051"/>
            <a:ext cx="11064125"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5" name="Content Placeholder 4">
            <a:extLst>
              <a:ext uri="{FF2B5EF4-FFF2-40B4-BE49-F238E27FC236}">
                <a16:creationId xmlns:a16="http://schemas.microsoft.com/office/drawing/2014/main" id="{6C3782D4-6D35-9FE2-9274-4ECCDE7CFA8C}"/>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881453"/>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673555" y="2891065"/>
            <a:ext cx="10844890" cy="2677656"/>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Nicole Lamanna, MD</a:t>
            </a:r>
          </a:p>
          <a:p>
            <a:pPr lvl="0" algn="ctr">
              <a:defRPr/>
            </a:pPr>
            <a:r>
              <a:rPr lang="en-US" sz="2400" b="0" dirty="0">
                <a:solidFill>
                  <a:srgbClr val="000000"/>
                </a:solidFill>
                <a:latin typeface="Calibri" panose="020F0502020204030204" pitchFamily="34" charset="0"/>
                <a:cs typeface="Calibri" panose="020F0502020204030204" pitchFamily="34" charset="0"/>
              </a:rPr>
              <a:t>Judy Horrigan Professor of Medicine</a:t>
            </a:r>
          </a:p>
          <a:p>
            <a:pPr lvl="0" algn="ctr">
              <a:defRPr/>
            </a:pPr>
            <a:r>
              <a:rPr lang="en-US" sz="2400" b="0" dirty="0">
                <a:solidFill>
                  <a:srgbClr val="000000"/>
                </a:solidFill>
                <a:latin typeface="Calibri" panose="020F0502020204030204" pitchFamily="34" charset="0"/>
                <a:cs typeface="Calibri" panose="020F0502020204030204" pitchFamily="34" charset="0"/>
              </a:rPr>
              <a:t>Director of the Chronic Lymphocytic Leukemia Program</a:t>
            </a:r>
          </a:p>
          <a:p>
            <a:pPr lvl="0" algn="ctr">
              <a:defRPr/>
            </a:pPr>
            <a:r>
              <a:rPr lang="en-US" sz="2400" b="0" dirty="0">
                <a:solidFill>
                  <a:srgbClr val="000000"/>
                </a:solidFill>
                <a:latin typeface="Calibri" panose="020F0502020204030204" pitchFamily="34" charset="0"/>
                <a:cs typeface="Calibri" panose="020F0502020204030204" pitchFamily="34" charset="0"/>
              </a:rPr>
              <a:t>Leukemia Service, Hematologic Malignancies Section</a:t>
            </a:r>
          </a:p>
          <a:p>
            <a:pPr lvl="0" algn="ctr">
              <a:defRPr/>
            </a:pPr>
            <a:r>
              <a:rPr lang="en-US" sz="2400" b="0" dirty="0">
                <a:solidFill>
                  <a:srgbClr val="000000"/>
                </a:solidFill>
                <a:latin typeface="Calibri" panose="020F0502020204030204" pitchFamily="34" charset="0"/>
                <a:cs typeface="Calibri" panose="020F0502020204030204" pitchFamily="34" charset="0"/>
              </a:rPr>
              <a:t>Herbert Irving Comprehensive Cancer Center</a:t>
            </a:r>
          </a:p>
          <a:p>
            <a:pPr lvl="0" algn="ctr">
              <a:defRPr/>
            </a:pPr>
            <a:r>
              <a:rPr lang="en-US" sz="2400" b="0" dirty="0" err="1">
                <a:solidFill>
                  <a:srgbClr val="000000"/>
                </a:solidFill>
                <a:latin typeface="Calibri" panose="020F0502020204030204" pitchFamily="34" charset="0"/>
                <a:cs typeface="Calibri" panose="020F0502020204030204" pitchFamily="34" charset="0"/>
              </a:rPr>
              <a:t>NewYork</a:t>
            </a:r>
            <a:r>
              <a:rPr lang="en-US" sz="2400" b="0" dirty="0">
                <a:solidFill>
                  <a:srgbClr val="000000"/>
                </a:solidFill>
                <a:latin typeface="Calibri" panose="020F0502020204030204" pitchFamily="34" charset="0"/>
                <a:cs typeface="Calibri" panose="020F0502020204030204" pitchFamily="34" charset="0"/>
              </a:rPr>
              <a:t>-Presbyterian/Columbia University Irving Medical Center</a:t>
            </a:r>
          </a:p>
          <a:p>
            <a:pPr lvl="0" algn="ctr">
              <a:defRPr/>
            </a:pPr>
            <a:r>
              <a:rPr lang="en-US" sz="2400" b="0" dirty="0">
                <a:solidFill>
                  <a:srgbClr val="000000"/>
                </a:solidFill>
                <a:latin typeface="Calibri" panose="020F0502020204030204" pitchFamily="34" charset="0"/>
                <a:cs typeface="Calibri" panose="020F0502020204030204" pitchFamily="34" charset="0"/>
              </a:rPr>
              <a:t>New York, New York</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279130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examining a non-covalent BTK inhibitor in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patients</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err="1">
                <a:ln>
                  <a:noFill/>
                </a:ln>
                <a:solidFill>
                  <a:srgbClr val="3333CC"/>
                </a:solidFill>
                <a:effectLst/>
                <a:uLnTx/>
                <a:uFillTx/>
                <a:latin typeface="Calibri"/>
                <a:ea typeface="MS PGothic" charset="0"/>
              </a:rPr>
              <a:t>Haematologica</a:t>
            </a:r>
            <a:r>
              <a:rPr kumimoji="0" lang="en-US" sz="2000" b="1" i="0" u="none" strike="noStrike" kern="1200" cap="none" spc="0" normalizeH="0" baseline="0" noProof="0" dirty="0">
                <a:ln>
                  <a:noFill/>
                </a:ln>
                <a:solidFill>
                  <a:srgbClr val="3333CC"/>
                </a:solidFill>
                <a:effectLst/>
                <a:uLnTx/>
                <a:uFillTx/>
                <a:latin typeface="Calibri"/>
                <a:ea typeface="MS PGothic" charset="0"/>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Haematologica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549656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SLL = small lymphocytic lymphoma; SPD =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Haematologica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Haematologica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t>
            </a:r>
            <a:r>
              <a:rPr lang="en-US" dirty="0"/>
              <a:t>T</a:t>
            </a:r>
            <a:r>
              <a:rPr lang="en-US" b="1" dirty="0"/>
              <a:t>raditional Approval to Pirtobrutinib for Chronic </a:t>
            </a:r>
            <a:r>
              <a:rPr lang="en-US" dirty="0"/>
              <a:t>L</a:t>
            </a:r>
            <a:r>
              <a:rPr lang="en-US" b="1" dirty="0"/>
              <a:t>ymphocytic </a:t>
            </a:r>
            <a:r>
              <a:rPr lang="en-US" dirty="0"/>
              <a:t>L</a:t>
            </a:r>
            <a:r>
              <a:rPr lang="en-US" b="1" dirty="0"/>
              <a:t>eukemia and Small </a:t>
            </a:r>
            <a:r>
              <a:rPr lang="en-US" dirty="0"/>
              <a:t>L</a:t>
            </a:r>
            <a:r>
              <a:rPr lang="en-US" b="1" dirty="0"/>
              <a:t>ymphocytic </a:t>
            </a:r>
            <a:r>
              <a:rPr lang="en-US" dirty="0"/>
              <a:t>L</a:t>
            </a:r>
            <a:r>
              <a:rPr lang="en-US" b="1" dirty="0"/>
              <a:t>ymphoma</a:t>
            </a:r>
            <a:br>
              <a:rPr lang="en-US" b="1" dirty="0"/>
            </a:br>
            <a:r>
              <a:rPr lang="en-US" sz="2400" dirty="0"/>
              <a:t>Press Release: December 3, 2025</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traditional approval to pirtobrutinib for adults with relapsed or refractory chronic lymphocytic leukemia or small lymphocytic lymphoma (CLL/SLL) who have previously been treated with a covalent BTK inhibitor.</a:t>
            </a:r>
          </a:p>
          <a:p>
            <a:pPr marL="17463" indent="0">
              <a:spcBef>
                <a:spcPts val="1000"/>
              </a:spcBef>
              <a:spcAft>
                <a:spcPts val="0"/>
              </a:spcAft>
              <a:buNone/>
            </a:pPr>
            <a:r>
              <a:rPr lang="en-US" sz="2000" b="0" dirty="0"/>
              <a:t>Efficacy was evaluated in BRUIN-CLL-321 (NCT 04666038), a randomized, open-label, active-controlled trial. The trial randomized 238 patients who were previously treated for CLL/SLL, including a covalent BTK inhibitor. Patients previously treated with a non-covalent BTK inhibitor were not permitted. Patients were randomized (1:1) to receive either pirtobrutinib or investigator’s choice of idelalisib plus a rituximab product (IR) or bendamustine plus a rituximab product (BR).</a:t>
            </a:r>
          </a:p>
          <a:p>
            <a:pPr marL="17463" indent="0">
              <a:spcBef>
                <a:spcPts val="1000"/>
              </a:spcBef>
              <a:spcAft>
                <a:spcPts val="0"/>
              </a:spcAft>
              <a:buNone/>
            </a:pPr>
            <a:r>
              <a:rPr lang="en-US" sz="2000" b="0" dirty="0"/>
              <a:t>Median PFS was 11.2 months (95% CI: 9.5, 11.4) in the pirtobrutinib arm and 8.7 months (95% CI: 7.2, 10.2) in the investigator’s choice of IR/BR arm (Hazard ratio 0.58 [95% CI: 0.38, 0.89]; p-value 0.0105). Of the 119 patients in the investigator’s choice arm, 50 crossed over to receive pirtobrutinib therapy. At an updated analysis with a median follow-up time of 19.8 months, the HR for overall survival (OS) was 1.09 (95% CI: 0.68, 1.75).”</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/drugs/resources-information-approved-drugs/fda-grants-traditional-approval-pirtobrutinib-chronic-lymphocytic-leukemia-and-small-lymphocytic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a:ea typeface="MS PGothic" charset="0"/>
              </a:rPr>
              <a:t>J Clin Oncol </a:t>
            </a:r>
            <a:r>
              <a:rPr kumimoji="0" lang="en-US" sz="2800" b="1" i="0" u="none" strike="noStrike" kern="1200" cap="none" spc="0" normalizeH="0" baseline="0" noProof="0" dirty="0">
                <a:ln>
                  <a:noFill/>
                </a:ln>
                <a:solidFill>
                  <a:srgbClr val="000000"/>
                </a:solidFill>
                <a:effectLst/>
                <a:uLnTx/>
                <a:uFillTx/>
                <a:latin typeface="Calibri"/>
                <a:ea typeface="MS PGothic" charset="0"/>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142973528"/>
              </p:ext>
            </p:extLst>
          </p:nvPr>
        </p:nvGraphicFramePr>
        <p:xfrm>
          <a:off x="1282686" y="1888531"/>
          <a:ext cx="9626626" cy="2683469"/>
        </p:xfrm>
        <a:graphic>
          <a:graphicData uri="http://schemas.openxmlformats.org/drawingml/2006/table">
            <a:tbl>
              <a:tblPr firstRow="1" bandRow="1">
                <a:tableStyleId>{F2DE63D5-997A-4646-A377-4702673A728D}</a:tableStyleId>
              </a:tblPr>
              <a:tblGrid>
                <a:gridCol w="2921696">
                  <a:extLst>
                    <a:ext uri="{9D8B030D-6E8A-4147-A177-3AD203B41FA5}">
                      <a16:colId xmlns:a16="http://schemas.microsoft.com/office/drawing/2014/main" val="20000"/>
                    </a:ext>
                  </a:extLst>
                </a:gridCol>
                <a:gridCol w="6704930">
                  <a:extLst>
                    <a:ext uri="{9D8B030D-6E8A-4147-A177-3AD203B41FA5}">
                      <a16:colId xmlns:a16="http://schemas.microsoft.com/office/drawing/2014/main" val="2117869244"/>
                    </a:ext>
                  </a:extLst>
                </a:gridCol>
              </a:tblGrid>
              <a:tr h="1378700">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Genmab US Inc, </a:t>
                      </a:r>
                      <a:r>
                        <a:rPr lang="en-US" sz="1800" b="0" dirty="0" err="1">
                          <a:solidFill>
                            <a:schemeClr val="tx1"/>
                          </a:solidFill>
                        </a:rPr>
                        <a:t>Loxo</a:t>
                      </a:r>
                      <a:r>
                        <a:rPr lang="en-US" sz="1800" b="0" dirty="0">
                          <a:solidFill>
                            <a:schemeClr val="tx1"/>
                          </a:solidFill>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0476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a:solidFill>
                            <a:schemeClr val="tx1"/>
                          </a:solidFill>
                          <a:effectLst/>
                          <a:latin typeface="+mn-lt"/>
                          <a:ea typeface="+mn-ea"/>
                          <a:cs typeface="+mn-cs"/>
                        </a:rPr>
                        <a:t>AbbVie Inc, AstraZeneca Pharmaceuticals LP, </a:t>
                      </a:r>
                      <a:r>
                        <a:rPr lang="en-US" sz="1800" kern="1200" dirty="0" err="1">
                          <a:solidFill>
                            <a:schemeClr val="tx1"/>
                          </a:solidFill>
                          <a:effectLst/>
                          <a:latin typeface="+mn-lt"/>
                          <a:ea typeface="+mn-ea"/>
                          <a:cs typeface="+mn-cs"/>
                        </a:rPr>
                        <a:t>BeOne</a:t>
                      </a:r>
                      <a:r>
                        <a:rPr lang="en-US" sz="1800" kern="1200" dirty="0">
                          <a:solidFill>
                            <a:schemeClr val="tx1"/>
                          </a:solidFill>
                          <a:effectLst/>
                          <a:latin typeface="+mn-lt"/>
                          <a:ea typeface="+mn-ea"/>
                          <a:cs typeface="+mn-cs"/>
                        </a:rPr>
                        <a:t>, Genmab US Inc, </a:t>
                      </a:r>
                      <a:r>
                        <a:rPr lang="en-US" sz="1800" kern="1200" dirty="0" err="1">
                          <a:solidFill>
                            <a:schemeClr val="tx1"/>
                          </a:solidFill>
                          <a:effectLst/>
                          <a:latin typeface="+mn-lt"/>
                          <a:ea typeface="+mn-ea"/>
                          <a:cs typeface="+mn-cs"/>
                        </a:rPr>
                        <a:t>Loxo</a:t>
                      </a:r>
                      <a:r>
                        <a:rPr lang="en-US" sz="1800" kern="1200" dirty="0">
                          <a:solidFill>
                            <a:schemeClr val="tx1"/>
                          </a:solidFill>
                          <a:effectLst/>
                          <a:latin typeface="+mn-lt"/>
                          <a:ea typeface="+mn-ea"/>
                          <a:cs typeface="+mn-cs"/>
                        </a:rPr>
                        <a:t> Oncology Inc, a wholly owned subsidiary of Eli Lilly &amp; Company, </a:t>
                      </a:r>
                      <a:r>
                        <a:rPr lang="en-US" sz="1800" kern="1200" dirty="0" err="1">
                          <a:solidFill>
                            <a:schemeClr val="tx1"/>
                          </a:solidFill>
                          <a:effectLst/>
                          <a:latin typeface="+mn-lt"/>
                          <a:ea typeface="+mn-ea"/>
                          <a:cs typeface="+mn-cs"/>
                        </a:rPr>
                        <a:t>Octapharma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Oncternal</a:t>
                      </a:r>
                      <a:r>
                        <a:rPr lang="en-US" sz="180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bl>
          </a:graphicData>
        </a:graphic>
      </p:graphicFrame>
    </p:spTree>
    <p:custDataLst>
      <p:tags r:id="rId1"/>
    </p:custDataLst>
    <p:extLst>
      <p:ext uri="{BB962C8B-B14F-4D97-AF65-F5344CB8AC3E}">
        <p14:creationId xmlns:p14="http://schemas.microsoft.com/office/powerpoint/2010/main" val="228625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Jurczak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Jurczak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TN = treatment naïve</a:t>
            </a:r>
          </a:p>
        </p:txBody>
      </p:sp>
    </p:spTree>
    <p:extLst>
      <p:ext uri="{BB962C8B-B14F-4D97-AF65-F5344CB8AC3E}">
        <p14:creationId xmlns:p14="http://schemas.microsoft.com/office/powerpoint/2010/main" val="1372755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ORR = overall response rate; NI = noninferiority; PR-L = partial remission with lymphocytosis</a:t>
            </a: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881416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ITT = intent to treat</a:t>
            </a: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297353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736221"/>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1761353" y="760814"/>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err="1">
                <a:ln>
                  <a:noFill/>
                </a:ln>
                <a:solidFill>
                  <a:srgbClr val="000000"/>
                </a:solidFill>
                <a:effectLst/>
                <a:uLnTx/>
                <a:uFillTx/>
                <a:latin typeface="Calibri"/>
                <a:ea typeface="MS PGothic" charset="0"/>
              </a:rPr>
              <a:t>Inhye</a:t>
            </a:r>
            <a:r>
              <a:rPr kumimoji="0" lang="en-US" sz="1500" b="1" i="0" u="none" strike="noStrike" kern="1200" cap="none" spc="0" normalizeH="0" baseline="0" noProof="0" dirty="0">
                <a:ln>
                  <a:noFill/>
                </a:ln>
                <a:solidFill>
                  <a:srgbClr val="000000"/>
                </a:solidFill>
                <a:effectLst/>
                <a:uLnTx/>
                <a:uFillTx/>
                <a:latin typeface="Calibri"/>
                <a:ea typeface="MS PGothic" charset="0"/>
              </a:rPr>
              <a:t> Ahn,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Professor of Medicine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Boston</a:t>
            </a:r>
            <a:r>
              <a:rPr kumimoji="0" lang="en-US" sz="1500" b="0" i="0" u="none" strike="noStrike" kern="1200" cap="none" spc="0" normalizeH="0" baseline="0" noProof="0">
                <a:ln>
                  <a:noFill/>
                </a:ln>
                <a:solidFill>
                  <a:srgbClr val="000000"/>
                </a:solidFill>
                <a:effectLst/>
                <a:uLnTx/>
                <a:uFillTx/>
                <a:latin typeface="Calibri"/>
                <a:ea typeface="MS PGothic" charset="0"/>
              </a:rPr>
              <a:t>, Massachusetts</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265" y="7608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7748314" y="760813"/>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5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5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17226" y="760813"/>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7748314" y="2950496"/>
            <a:ext cx="40000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17226" y="295049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748314" y="445567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5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17226" y="4455674"/>
            <a:ext cx="1371600" cy="1371600"/>
          </a:xfrm>
          <a:prstGeom prst="rect">
            <a:avLst/>
          </a:prstGeom>
        </p:spPr>
      </p:pic>
      <p:sp>
        <p:nvSpPr>
          <p:cNvPr id="9" name="Text Box 7">
            <a:extLst>
              <a:ext uri="{FF2B5EF4-FFF2-40B4-BE49-F238E27FC236}">
                <a16:creationId xmlns:a16="http://schemas.microsoft.com/office/drawing/2014/main" id="{49C46205-DFE1-B2A9-3AE8-02D5A688CA45}"/>
              </a:ext>
            </a:extLst>
          </p:cNvPr>
          <p:cNvSpPr txBox="1">
            <a:spLocks noChangeArrowheads="1"/>
          </p:cNvSpPr>
          <p:nvPr/>
        </p:nvSpPr>
        <p:spPr bwMode="auto">
          <a:xfrm>
            <a:off x="1761353" y="4816476"/>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0" name="Picture 9">
            <a:extLst>
              <a:ext uri="{FF2B5EF4-FFF2-40B4-BE49-F238E27FC236}">
                <a16:creationId xmlns:a16="http://schemas.microsoft.com/office/drawing/2014/main" id="{CA00A8C1-DD15-DCD3-C770-77AE3E6788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0265" y="4816476"/>
            <a:ext cx="1371600" cy="1371600"/>
          </a:xfrm>
          <a:prstGeom prst="rect">
            <a:avLst/>
          </a:prstGeom>
        </p:spPr>
      </p:pic>
      <p:sp>
        <p:nvSpPr>
          <p:cNvPr id="11" name="Text Box 7">
            <a:extLst>
              <a:ext uri="{FF2B5EF4-FFF2-40B4-BE49-F238E27FC236}">
                <a16:creationId xmlns:a16="http://schemas.microsoft.com/office/drawing/2014/main" id="{3EFC1B93-56F8-58CB-979B-B6A4FDB1072F}"/>
              </a:ext>
            </a:extLst>
          </p:cNvPr>
          <p:cNvSpPr txBox="1">
            <a:spLocks noChangeArrowheads="1"/>
          </p:cNvSpPr>
          <p:nvPr/>
        </p:nvSpPr>
        <p:spPr bwMode="auto">
          <a:xfrm>
            <a:off x="1761353" y="2608244"/>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Farrukh T Awan, MD, MS, MBA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Director, Section of Hematologic Malignancies/Transplantation and Cellular Therapies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Lymphoid Malignancies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Harold C Simmons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University of Texas Southwestern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12" name="Picture 11">
            <a:extLst>
              <a:ext uri="{FF2B5EF4-FFF2-40B4-BE49-F238E27FC236}">
                <a16:creationId xmlns:a16="http://schemas.microsoft.com/office/drawing/2014/main" id="{82DC21A8-5B7B-88D7-E6C3-0DF59FEE4B4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0265" y="260824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E918-B80C-6ABB-5463-652C289A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34EBC-C49F-01DC-BDE4-D82A0222B5E2}"/>
              </a:ext>
            </a:extLst>
          </p:cNvPr>
          <p:cNvSpPr>
            <a:spLocks noGrp="1"/>
          </p:cNvSpPr>
          <p:nvPr>
            <p:ph type="title"/>
          </p:nvPr>
        </p:nvSpPr>
        <p:spPr>
          <a:xfrm>
            <a:off x="838200" y="189634"/>
            <a:ext cx="10515600" cy="558511"/>
          </a:xfrm>
        </p:spPr>
        <p:txBody>
          <a:bodyPr/>
          <a:lstStyle/>
          <a:p>
            <a:pPr algn="ctr"/>
            <a:r>
              <a:rPr lang="en-US" dirty="0"/>
              <a:t>BRUIN CLL-314: PFS by Prior Treatment Status</a:t>
            </a:r>
          </a:p>
        </p:txBody>
      </p:sp>
      <p:pic>
        <p:nvPicPr>
          <p:cNvPr id="3" name="Picture 2">
            <a:extLst>
              <a:ext uri="{FF2B5EF4-FFF2-40B4-BE49-F238E27FC236}">
                <a16:creationId xmlns:a16="http://schemas.microsoft.com/office/drawing/2014/main" id="{310BD6D0-4360-DD3E-9B6C-7C81506C52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6863" y="849417"/>
            <a:ext cx="11118273" cy="5159165"/>
          </a:xfrm>
          <a:prstGeom prst="rect">
            <a:avLst/>
          </a:prstGeom>
        </p:spPr>
      </p:pic>
      <p:sp>
        <p:nvSpPr>
          <p:cNvPr id="4" name="TextBox 3">
            <a:extLst>
              <a:ext uri="{FF2B5EF4-FFF2-40B4-BE49-F238E27FC236}">
                <a16:creationId xmlns:a16="http://schemas.microsoft.com/office/drawing/2014/main" id="{C7DE0BAC-FC98-B98D-F26E-D179EA3FBBA0}"/>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267536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851479-6158-CD97-3076-157700613EF9}"/>
              </a:ext>
            </a:extLst>
          </p:cNvPr>
          <p:cNvSpPr>
            <a:spLocks noGrp="1"/>
          </p:cNvSpPr>
          <p:nvPr>
            <p:ph type="title"/>
          </p:nvPr>
        </p:nvSpPr>
        <p:spPr>
          <a:xfrm>
            <a:off x="838200" y="189634"/>
            <a:ext cx="10515600" cy="558511"/>
          </a:xfrm>
        </p:spPr>
        <p:txBody>
          <a:bodyPr/>
          <a:lstStyle/>
          <a:p>
            <a:pPr algn="ctr"/>
            <a:r>
              <a:rPr lang="en-US" dirty="0"/>
              <a:t>BRUIN CLL-314: Safety Profile</a:t>
            </a:r>
          </a:p>
        </p:txBody>
      </p:sp>
      <p:pic>
        <p:nvPicPr>
          <p:cNvPr id="11" name="Picture 10">
            <a:extLst>
              <a:ext uri="{FF2B5EF4-FFF2-40B4-BE49-F238E27FC236}">
                <a16:creationId xmlns:a16="http://schemas.microsoft.com/office/drawing/2014/main" id="{B9C0FD44-4F8C-57B6-08D6-6DCE5AE2D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93750" y="738909"/>
            <a:ext cx="10604500" cy="5411387"/>
          </a:xfrm>
          <a:prstGeom prst="rect">
            <a:avLst/>
          </a:prstGeom>
        </p:spPr>
      </p:pic>
      <p:sp>
        <p:nvSpPr>
          <p:cNvPr id="2" name="TextBox 1">
            <a:extLst>
              <a:ext uri="{FF2B5EF4-FFF2-40B4-BE49-F238E27FC236}">
                <a16:creationId xmlns:a16="http://schemas.microsoft.com/office/drawing/2014/main" id="{5D3B82FB-0E8E-AFB0-8B9D-108F9157C982}"/>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1483346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229A-875E-588C-8CFB-A352E90E72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2C9142-3911-0B34-A76F-6B5FD3BCEE46}"/>
              </a:ext>
            </a:extLst>
          </p:cNvPr>
          <p:cNvSpPr>
            <a:spLocks noGrp="1"/>
          </p:cNvSpPr>
          <p:nvPr>
            <p:ph type="title"/>
          </p:nvPr>
        </p:nvSpPr>
        <p:spPr>
          <a:xfrm>
            <a:off x="838200" y="189634"/>
            <a:ext cx="10515600" cy="558511"/>
          </a:xfrm>
        </p:spPr>
        <p:txBody>
          <a:bodyPr/>
          <a:lstStyle/>
          <a:p>
            <a:pPr algn="ctr"/>
            <a:r>
              <a:rPr lang="en-US" dirty="0"/>
              <a:t>BRUIN CLL-314: Adverse Events of Special Interest (AESI)</a:t>
            </a:r>
          </a:p>
        </p:txBody>
      </p:sp>
      <p:pic>
        <p:nvPicPr>
          <p:cNvPr id="10" name="Picture 9">
            <a:extLst>
              <a:ext uri="{FF2B5EF4-FFF2-40B4-BE49-F238E27FC236}">
                <a16:creationId xmlns:a16="http://schemas.microsoft.com/office/drawing/2014/main" id="{06A6CF2F-4E3D-3C6A-E245-AEC446720E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1405"/>
          <a:stretch>
            <a:fillRect/>
          </a:stretch>
        </p:blipFill>
        <p:spPr>
          <a:xfrm>
            <a:off x="487993" y="748145"/>
            <a:ext cx="11216014" cy="5183915"/>
          </a:xfrm>
          <a:prstGeom prst="rect">
            <a:avLst/>
          </a:prstGeom>
        </p:spPr>
      </p:pic>
      <p:sp>
        <p:nvSpPr>
          <p:cNvPr id="2" name="TextBox 1">
            <a:extLst>
              <a:ext uri="{FF2B5EF4-FFF2-40B4-BE49-F238E27FC236}">
                <a16:creationId xmlns:a16="http://schemas.microsoft.com/office/drawing/2014/main" id="{F424BC44-3BDC-CE9C-757B-4ACDAC99EC32}"/>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3781764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BC41-F0B4-2786-FB6F-DFA7F4AAD8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3BCD14-3036-E9B7-2B12-7E6D52BFD15A}"/>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Response Data</a:t>
            </a:r>
          </a:p>
        </p:txBody>
      </p:sp>
      <p:pic>
        <p:nvPicPr>
          <p:cNvPr id="4" name="Picture 3">
            <a:extLst>
              <a:ext uri="{FF2B5EF4-FFF2-40B4-BE49-F238E27FC236}">
                <a16:creationId xmlns:a16="http://schemas.microsoft.com/office/drawing/2014/main" id="{ACCFCF95-6F22-4185-9C31-16931DAFE9D4}"/>
              </a:ext>
            </a:extLst>
          </p:cNvPr>
          <p:cNvPicPr>
            <a:picLocks noChangeAspect="1"/>
          </p:cNvPicPr>
          <p:nvPr/>
        </p:nvPicPr>
        <p:blipFill>
          <a:blip r:embed="rId2"/>
          <a:stretch>
            <a:fillRect/>
          </a:stretch>
        </p:blipFill>
        <p:spPr>
          <a:xfrm>
            <a:off x="282863" y="950493"/>
            <a:ext cx="11626273" cy="5104796"/>
          </a:xfrm>
          <a:prstGeom prst="rect">
            <a:avLst/>
          </a:prstGeom>
        </p:spPr>
      </p:pic>
      <p:sp>
        <p:nvSpPr>
          <p:cNvPr id="2" name="TextBox 1">
            <a:extLst>
              <a:ext uri="{FF2B5EF4-FFF2-40B4-BE49-F238E27FC236}">
                <a16:creationId xmlns:a16="http://schemas.microsoft.com/office/drawing/2014/main" id="{A326DB57-05AD-3FC4-893E-C41BF3945A95}"/>
              </a:ext>
            </a:extLst>
          </p:cNvPr>
          <p:cNvSpPr txBox="1"/>
          <p:nvPr/>
        </p:nvSpPr>
        <p:spPr>
          <a:xfrm>
            <a:off x="264405" y="6054464"/>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ORR = overall response rate; PR = partial response</a:t>
            </a:r>
          </a:p>
        </p:txBody>
      </p:sp>
      <p:sp>
        <p:nvSpPr>
          <p:cNvPr id="3" name="TextBox 2">
            <a:extLst>
              <a:ext uri="{FF2B5EF4-FFF2-40B4-BE49-F238E27FC236}">
                <a16:creationId xmlns:a16="http://schemas.microsoft.com/office/drawing/2014/main" id="{7E4A762C-6180-E59F-4FEF-CFFE5A3E054F}"/>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145666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801-44C4-5760-CAE4-055EFC024C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2FBE35-A4FF-ED5E-91D0-832BDC72B956}"/>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OS Outcomes</a:t>
            </a:r>
          </a:p>
        </p:txBody>
      </p:sp>
      <p:pic>
        <p:nvPicPr>
          <p:cNvPr id="2" name="Picture 1">
            <a:extLst>
              <a:ext uri="{FF2B5EF4-FFF2-40B4-BE49-F238E27FC236}">
                <a16:creationId xmlns:a16="http://schemas.microsoft.com/office/drawing/2014/main" id="{2AF5B823-8E92-92FB-D729-CDC10C726041}"/>
              </a:ext>
            </a:extLst>
          </p:cNvPr>
          <p:cNvPicPr>
            <a:picLocks noChangeAspect="1"/>
          </p:cNvPicPr>
          <p:nvPr/>
        </p:nvPicPr>
        <p:blipFill>
          <a:blip r:embed="rId2"/>
          <a:stretch>
            <a:fillRect/>
          </a:stretch>
        </p:blipFill>
        <p:spPr>
          <a:xfrm>
            <a:off x="199736" y="1039411"/>
            <a:ext cx="11792527" cy="4908487"/>
          </a:xfrm>
          <a:prstGeom prst="rect">
            <a:avLst/>
          </a:prstGeom>
        </p:spPr>
      </p:pic>
      <p:sp>
        <p:nvSpPr>
          <p:cNvPr id="3" name="TextBox 2">
            <a:extLst>
              <a:ext uri="{FF2B5EF4-FFF2-40B4-BE49-F238E27FC236}">
                <a16:creationId xmlns:a16="http://schemas.microsoft.com/office/drawing/2014/main" id="{5200CB39-1D85-D8C0-2BB5-A053ACAB7261}"/>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2023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FB0A-5482-2DF4-AE60-B69097C714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A50D8F-8C6E-7CD0-AB52-F8E04C678927}"/>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Safety Profile</a:t>
            </a:r>
          </a:p>
        </p:txBody>
      </p:sp>
      <p:pic>
        <p:nvPicPr>
          <p:cNvPr id="3" name="Picture 2">
            <a:extLst>
              <a:ext uri="{FF2B5EF4-FFF2-40B4-BE49-F238E27FC236}">
                <a16:creationId xmlns:a16="http://schemas.microsoft.com/office/drawing/2014/main" id="{950671FB-AE5D-510D-1486-128515694C75}"/>
              </a:ext>
            </a:extLst>
          </p:cNvPr>
          <p:cNvPicPr>
            <a:picLocks noChangeAspect="1"/>
          </p:cNvPicPr>
          <p:nvPr/>
        </p:nvPicPr>
        <p:blipFill>
          <a:blip r:embed="rId2"/>
          <a:stretch>
            <a:fillRect/>
          </a:stretch>
        </p:blipFill>
        <p:spPr>
          <a:xfrm>
            <a:off x="525466" y="840509"/>
            <a:ext cx="11141067" cy="5206374"/>
          </a:xfrm>
          <a:prstGeom prst="rect">
            <a:avLst/>
          </a:prstGeom>
        </p:spPr>
      </p:pic>
      <p:sp>
        <p:nvSpPr>
          <p:cNvPr id="2" name="TextBox 1">
            <a:extLst>
              <a:ext uri="{FF2B5EF4-FFF2-40B4-BE49-F238E27FC236}">
                <a16:creationId xmlns:a16="http://schemas.microsoft.com/office/drawing/2014/main" id="{19757939-699C-6DB2-035E-CE73B3FEEC23}"/>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
        <p:nvSpPr>
          <p:cNvPr id="5" name="TextBox 4">
            <a:extLst>
              <a:ext uri="{FF2B5EF4-FFF2-40B4-BE49-F238E27FC236}">
                <a16:creationId xmlns:a16="http://schemas.microsoft.com/office/drawing/2014/main" id="{17BAF1A1-3C9D-8FC8-0F26-46297838499F}"/>
              </a:ext>
            </a:extLst>
          </p:cNvPr>
          <p:cNvSpPr txBox="1"/>
          <p:nvPr/>
        </p:nvSpPr>
        <p:spPr>
          <a:xfrm>
            <a:off x="462708" y="6076497"/>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EAIR = exposure-adjusted incidence rate</a:t>
            </a:r>
          </a:p>
        </p:txBody>
      </p:sp>
    </p:spTree>
    <p:extLst>
      <p:ext uri="{BB962C8B-B14F-4D97-AF65-F5344CB8AC3E}">
        <p14:creationId xmlns:p14="http://schemas.microsoft.com/office/powerpoint/2010/main" val="254842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997938"/>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59387" y="3392068"/>
            <a:ext cx="31745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500" b="1"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500" b="0"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1685" y="3392068"/>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1894497" y="1022530"/>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409" y="1022530"/>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1894497" y="2672091"/>
            <a:ext cx="47548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Meghan C Thompson,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Oncologist and Clinical Investigator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Chronic Lymphocytic Leukemia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Attending, Leukemia Service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409" y="2672091"/>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1901111" y="4321653"/>
            <a:ext cx="472829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409" y="4321653"/>
            <a:ext cx="1371600" cy="1371600"/>
          </a:xfrm>
          <a:prstGeom prst="rect">
            <a:avLst/>
          </a:prstGeom>
        </p:spPr>
      </p:pic>
      <p:sp>
        <p:nvSpPr>
          <p:cNvPr id="4" name="Text Box 7">
            <a:extLst>
              <a:ext uri="{FF2B5EF4-FFF2-40B4-BE49-F238E27FC236}">
                <a16:creationId xmlns:a16="http://schemas.microsoft.com/office/drawing/2014/main" id="{EC1DA7DD-FDC2-9117-AC9D-62AFBDDF65AD}"/>
              </a:ext>
            </a:extLst>
          </p:cNvPr>
          <p:cNvSpPr txBox="1">
            <a:spLocks noChangeArrowheads="1"/>
          </p:cNvSpPr>
          <p:nvPr/>
        </p:nvSpPr>
        <p:spPr bwMode="auto">
          <a:xfrm>
            <a:off x="8171915" y="1022530"/>
            <a:ext cx="355196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5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5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6" name="Picture 5">
            <a:extLst>
              <a:ext uri="{FF2B5EF4-FFF2-40B4-BE49-F238E27FC236}">
                <a16:creationId xmlns:a16="http://schemas.microsoft.com/office/drawing/2014/main" id="{81ECD809-C621-4385-2C55-DA608725BD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21685" y="102253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a:xfrm>
            <a:off x="749147" y="99152"/>
            <a:ext cx="10631277" cy="1097600"/>
          </a:xfrm>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5" name="Content Placeholder 4">
            <a:extLst>
              <a:ext uri="{FF2B5EF4-FFF2-40B4-BE49-F238E27FC236}">
                <a16:creationId xmlns:a16="http://schemas.microsoft.com/office/drawing/2014/main" id="{F47E15D3-E113-C840-E3A0-510061D6A55B}"/>
              </a:ext>
            </a:extLst>
          </p:cNvPr>
          <p:cNvSpPr>
            <a:spLocks noGrp="1"/>
          </p:cNvSpPr>
          <p:nvPr>
            <p:ph idx="73"/>
          </p:nvPr>
        </p:nvSpPr>
        <p:spPr/>
        <p:txBody>
          <a:bodyPr/>
          <a:lstStyle/>
          <a:p>
            <a:r>
              <a:rPr lang="en-US" sz="2000" dirty="0"/>
              <a:t>About the same</a:t>
            </a:r>
          </a:p>
        </p:txBody>
      </p:sp>
      <p:sp>
        <p:nvSpPr>
          <p:cNvPr id="6" name="Content Placeholder 5">
            <a:extLst>
              <a:ext uri="{FF2B5EF4-FFF2-40B4-BE49-F238E27FC236}">
                <a16:creationId xmlns:a16="http://schemas.microsoft.com/office/drawing/2014/main" id="{D49D6198-11AD-6FEF-4CAB-E3B8BA5A779F}"/>
              </a:ext>
            </a:extLst>
          </p:cNvPr>
          <p:cNvSpPr>
            <a:spLocks noGrp="1"/>
          </p:cNvSpPr>
          <p:nvPr>
            <p:ph idx="74"/>
          </p:nvPr>
        </p:nvSpPr>
        <p:spPr/>
        <p:txBody>
          <a:bodyPr/>
          <a:lstStyle/>
          <a:p>
            <a:r>
              <a:rPr lang="en-US" sz="2000" dirty="0" err="1"/>
              <a:t>Pirtobrutinib</a:t>
            </a:r>
            <a:r>
              <a:rPr lang="en-US" sz="2000" dirty="0"/>
              <a:t> has the least toxicity</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a:xfrm>
            <a:off x="724999" y="44028"/>
            <a:ext cx="10358967" cy="1023414"/>
          </a:xfrm>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4" name="Content Placeholder 3">
            <a:extLst>
              <a:ext uri="{FF2B5EF4-FFF2-40B4-BE49-F238E27FC236}">
                <a16:creationId xmlns:a16="http://schemas.microsoft.com/office/drawing/2014/main" id="{45292EC4-0C6D-EAB7-C04C-8270C7BC0B40}"/>
              </a:ext>
            </a:extLst>
          </p:cNvPr>
          <p:cNvSpPr>
            <a:spLocks noGrp="1"/>
          </p:cNvSpPr>
          <p:nvPr>
            <p:ph idx="52"/>
          </p:nvPr>
        </p:nvSpPr>
        <p:spPr/>
        <p:txBody>
          <a:bodyPr/>
          <a:lstStyle/>
          <a:p>
            <a:r>
              <a:rPr lang="en-US" dirty="0"/>
              <a:t>I do not agree with the recommendation, but it is a valid option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Wierda WG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 maraleucel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combined with ibrutinib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ibr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open-label,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1/2 Transcend CLL 004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887.</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PEAS (BTKi progression/</a:t>
            </a:r>
            <a:r>
              <a:rPr kumimoji="0" lang="en-US" sz="2000" b="1" i="0" u="none" strike="noStrike" kern="1200" cap="none" spc="0" normalizeH="0" baseline="0" noProof="0" dirty="0" err="1">
                <a:ln>
                  <a:noFill/>
                </a:ln>
                <a:solidFill>
                  <a:srgbClr val="000000"/>
                </a:solidFill>
                <a:effectLst/>
                <a:uLnTx/>
                <a:uFillTx/>
                <a:latin typeface="Calibri"/>
                <a:ea typeface="MS PGothic" charset="0"/>
              </a:rPr>
              <a:t>venetoclax</a:t>
            </a:r>
            <a:r>
              <a:rPr kumimoji="0" lang="en-US" sz="2000" b="1" i="0" u="none" strike="noStrike" kern="1200" cap="none" spc="0" normalizeH="0" baseline="0" noProof="0" dirty="0">
                <a:ln>
                  <a:noFill/>
                </a:ln>
                <a:solidFill>
                  <a:srgbClr val="000000"/>
                </a:solidFill>
                <a:effectLst/>
                <a:uLnTx/>
                <a:uFillTx/>
                <a:latin typeface="Calibri"/>
                <a:ea typeface="MS PGothic" charset="0"/>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examining a non-covalent BTK inhibitor in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patients</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CR = complete response;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CRi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At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561860" y="0"/>
            <a:ext cx="11425701"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39798C1C-F127-14F5-8221-31BCE86B1AD1}"/>
              </a:ext>
            </a:extLst>
          </p:cNvPr>
          <p:cNvSpPr>
            <a:spLocks noGrp="1"/>
          </p:cNvSpPr>
          <p:nvPr>
            <p:ph idx="52"/>
          </p:nvPr>
        </p:nvSpPr>
        <p:spPr/>
        <p:txBody>
          <a:bodyPr/>
          <a:lstStyle/>
          <a:p>
            <a:r>
              <a:rPr lang="en-US" dirty="0"/>
              <a:t>At second relapse</a:t>
            </a: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a:xfrm>
            <a:off x="594911" y="0"/>
            <a:ext cx="10917385" cy="1023414"/>
          </a:xfrm>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FC19710D-5536-E164-C9A8-619193D78BB6}"/>
              </a:ext>
            </a:extLst>
          </p:cNvPr>
          <p:cNvSpPr>
            <a:spLocks noGrp="1"/>
          </p:cNvSpPr>
          <p:nvPr>
            <p:ph idx="52"/>
          </p:nvPr>
        </p:nvSpPr>
        <p:spPr/>
        <p:txBody>
          <a:bodyPr/>
          <a:lstStyle/>
          <a:p>
            <a:r>
              <a:rPr lang="en-US" dirty="0"/>
              <a:t>&gt;</a:t>
            </a:r>
            <a:r>
              <a:rPr lang="en-US"/>
              <a:t>10 patients</a:t>
            </a: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Cassanello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G et al</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watch: Bispecific antibodies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Oncoimmunology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March 3;13(1):2321648.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Danilov 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 monotherapy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CLL expansion and optimization cohorts of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CLL-1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Oncoimmunology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S PGothic" charset="0"/>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883.</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ICANS = immune effector cell-associated neurotoxicity syndrome; TLS = tumor lysis syndrome; PMBC = peripheral blood mononuclear cell</a:t>
            </a: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Wierda WG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 maraleucel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combined with ibrutinib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ibr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open-label,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1/2 Transcend CLL 004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887.</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883.</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883.</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a Phase I study, among the 22 patients with CLL, 8 (36.4%) achieved at least a partial remission with lymphocytosis as best response.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Among the 47 patients with CLL </a:t>
            </a:r>
            <a:r>
              <a:rPr kumimoji="0" lang="en-US" sz="17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rPr>
              <a:t>or non-Hodgkin lymphoma </a:t>
            </a:r>
            <a:r>
              <a:rPr kumimoji="0" lang="en-US" sz="17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marL="0" marR="0" lvl="0" indent="0" algn="l" defTabSz="455613" rtl="0" eaLnBrk="1" fontAlgn="base" latinLnBrk="0" hangingPunct="1">
              <a:lnSpc>
                <a:spcPts val="328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7A1-17E0-083C-2181-8AF6C51E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A5E7-6CC0-C8AF-0838-11B802908C84}"/>
              </a:ext>
            </a:extLst>
          </p:cNvPr>
          <p:cNvSpPr>
            <a:spLocks noGrp="1"/>
          </p:cNvSpPr>
          <p:nvPr>
            <p:ph type="title"/>
          </p:nvPr>
        </p:nvSpPr>
        <p:spPr>
          <a:xfrm>
            <a:off x="912285" y="393267"/>
            <a:ext cx="10358967" cy="564160"/>
          </a:xfrm>
        </p:spPr>
        <p:txBody>
          <a:bodyPr/>
          <a:lstStyle/>
          <a:p>
            <a:r>
              <a:rPr lang="en-US" dirty="0"/>
              <a:t>CaDAnCe-101: Overall Response Rate in High-Risk Subgroups</a:t>
            </a:r>
          </a:p>
        </p:txBody>
      </p:sp>
      <p:pic>
        <p:nvPicPr>
          <p:cNvPr id="8" name="Picture 7">
            <a:extLst>
              <a:ext uri="{FF2B5EF4-FFF2-40B4-BE49-F238E27FC236}">
                <a16:creationId xmlns:a16="http://schemas.microsoft.com/office/drawing/2014/main" id="{0424779B-B942-2875-390D-134C784D9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52" b="7790"/>
          <a:stretch>
            <a:fillRect/>
          </a:stretch>
        </p:blipFill>
        <p:spPr>
          <a:xfrm>
            <a:off x="1741441" y="1155242"/>
            <a:ext cx="8700656" cy="4843080"/>
          </a:xfrm>
          <a:prstGeom prst="rect">
            <a:avLst/>
          </a:prstGeom>
        </p:spPr>
      </p:pic>
      <p:sp>
        <p:nvSpPr>
          <p:cNvPr id="4" name="TextBox 3">
            <a:extLst>
              <a:ext uri="{FF2B5EF4-FFF2-40B4-BE49-F238E27FC236}">
                <a16:creationId xmlns:a16="http://schemas.microsoft.com/office/drawing/2014/main" id="{30EB564C-E414-A718-1AB0-836910AA90D5}"/>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B4945ACC-C92F-71B4-0396-7A484D6C00F1}"/>
              </a:ext>
            </a:extLst>
          </p:cNvPr>
          <p:cNvSpPr txBox="1"/>
          <p:nvPr/>
        </p:nvSpPr>
        <p:spPr>
          <a:xfrm>
            <a:off x="1740665" y="6043448"/>
            <a:ext cx="870065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cBTKi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covalent BTK inhibitor; BCL2i = Bcl-2 inhibitor;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ncBTKi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noncovalent BTK inhibitor</a:t>
            </a:r>
          </a:p>
        </p:txBody>
      </p:sp>
    </p:spTree>
    <p:extLst>
      <p:ext uri="{BB962C8B-B14F-4D97-AF65-F5344CB8AC3E}">
        <p14:creationId xmlns:p14="http://schemas.microsoft.com/office/powerpoint/2010/main" val="364808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F792-80FD-CFD5-12DD-DA5F2642F273}"/>
              </a:ext>
            </a:extLst>
          </p:cNvPr>
          <p:cNvSpPr>
            <a:spLocks noGrp="1"/>
          </p:cNvSpPr>
          <p:nvPr>
            <p:ph type="title"/>
          </p:nvPr>
        </p:nvSpPr>
        <p:spPr>
          <a:xfrm>
            <a:off x="912286" y="227013"/>
            <a:ext cx="10358967" cy="623688"/>
          </a:xfrm>
        </p:spPr>
        <p:txBody>
          <a:bodyPr/>
          <a:lstStyle/>
          <a:p>
            <a:r>
              <a:rPr lang="en-US" dirty="0"/>
              <a:t>CaDAnCe-101: PFS Outcomes</a:t>
            </a:r>
          </a:p>
        </p:txBody>
      </p:sp>
      <p:pic>
        <p:nvPicPr>
          <p:cNvPr id="5" name="Content Placeholder 4">
            <a:extLst>
              <a:ext uri="{FF2B5EF4-FFF2-40B4-BE49-F238E27FC236}">
                <a16:creationId xmlns:a16="http://schemas.microsoft.com/office/drawing/2014/main" id="{316C3583-D666-2D3B-EE9B-23216BA42D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bwMode="auto">
          <a:xfrm>
            <a:off x="203701" y="919839"/>
            <a:ext cx="11784597" cy="5018321"/>
          </a:xfrm>
          <a:prstGeom prst="rect">
            <a:avLst/>
          </a:prstGeom>
          <a:noFill/>
          <a:ln w="9525">
            <a:noFill/>
            <a:miter lim="800000"/>
            <a:headEnd/>
            <a:tailEnd/>
          </a:ln>
        </p:spPr>
      </p:pic>
      <p:sp>
        <p:nvSpPr>
          <p:cNvPr id="4" name="TextBox 3">
            <a:extLst>
              <a:ext uri="{FF2B5EF4-FFF2-40B4-BE49-F238E27FC236}">
                <a16:creationId xmlns:a16="http://schemas.microsoft.com/office/drawing/2014/main" id="{6D845E72-BC84-3D74-9299-4AB33A8A9803}"/>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Tree>
    <p:extLst>
      <p:ext uri="{BB962C8B-B14F-4D97-AF65-F5344CB8AC3E}">
        <p14:creationId xmlns:p14="http://schemas.microsoft.com/office/powerpoint/2010/main" val="159114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C659-E184-4D4D-2236-E366C6726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D3127-8C70-1A3A-0219-2B1E7AA0250C}"/>
              </a:ext>
            </a:extLst>
          </p:cNvPr>
          <p:cNvSpPr>
            <a:spLocks noGrp="1"/>
          </p:cNvSpPr>
          <p:nvPr>
            <p:ph type="title"/>
          </p:nvPr>
        </p:nvSpPr>
        <p:spPr>
          <a:xfrm>
            <a:off x="912286" y="227013"/>
            <a:ext cx="10358967" cy="502660"/>
          </a:xfrm>
        </p:spPr>
        <p:txBody>
          <a:bodyPr/>
          <a:lstStyle/>
          <a:p>
            <a:r>
              <a:rPr lang="en-US" dirty="0"/>
              <a:t>CaDAnCe-101: Safety Profile</a:t>
            </a:r>
          </a:p>
        </p:txBody>
      </p:sp>
      <p:pic>
        <p:nvPicPr>
          <p:cNvPr id="9" name="Picture 8">
            <a:extLst>
              <a:ext uri="{FF2B5EF4-FFF2-40B4-BE49-F238E27FC236}">
                <a16:creationId xmlns:a16="http://schemas.microsoft.com/office/drawing/2014/main" id="{4C677A5D-F153-E71B-C008-DD9BD8D40D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907"/>
          <a:stretch>
            <a:fillRect/>
          </a:stretch>
        </p:blipFill>
        <p:spPr>
          <a:xfrm>
            <a:off x="617886" y="841320"/>
            <a:ext cx="10956228" cy="5175359"/>
          </a:xfrm>
          <a:prstGeom prst="rect">
            <a:avLst/>
          </a:prstGeom>
        </p:spPr>
      </p:pic>
      <p:sp>
        <p:nvSpPr>
          <p:cNvPr id="4" name="TextBox 3">
            <a:extLst>
              <a:ext uri="{FF2B5EF4-FFF2-40B4-BE49-F238E27FC236}">
                <a16:creationId xmlns:a16="http://schemas.microsoft.com/office/drawing/2014/main" id="{895FAD05-5C21-5813-5E5B-16E709370CE3}"/>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CEE4D4E7-7F9F-802F-FBEB-C091835A3C9F}"/>
              </a:ext>
            </a:extLst>
          </p:cNvPr>
          <p:cNvSpPr txBox="1"/>
          <p:nvPr/>
        </p:nvSpPr>
        <p:spPr>
          <a:xfrm>
            <a:off x="1363977" y="2269475"/>
            <a:ext cx="2138727" cy="323165"/>
          </a:xfrm>
          <a:prstGeom prst="rect">
            <a:avLst/>
          </a:prstGeom>
          <a:solidFill>
            <a:schemeClr val="bg1"/>
          </a:solid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Neutropenic fever: n=1</a:t>
            </a:r>
          </a:p>
        </p:txBody>
      </p:sp>
    </p:spTree>
    <p:extLst>
      <p:ext uri="{BB962C8B-B14F-4D97-AF65-F5344CB8AC3E}">
        <p14:creationId xmlns:p14="http://schemas.microsoft.com/office/powerpoint/2010/main" val="222989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6908-829E-7E4C-D714-B6B4217331A3}"/>
              </a:ext>
            </a:extLst>
          </p:cNvPr>
          <p:cNvSpPr>
            <a:spLocks noGrp="1"/>
          </p:cNvSpPr>
          <p:nvPr>
            <p:ph type="title"/>
          </p:nvPr>
        </p:nvSpPr>
        <p:spPr/>
        <p:txBody>
          <a:bodyPr/>
          <a:lstStyle/>
          <a:p>
            <a:r>
              <a:rPr lang="en-US" dirty="0" err="1"/>
              <a:t>Bexobrutideg</a:t>
            </a:r>
            <a:r>
              <a:rPr lang="en-US" dirty="0"/>
              <a:t> (NX-5948): A Novel BTK Degrader</a:t>
            </a:r>
            <a:br>
              <a:rPr lang="en-US" dirty="0"/>
            </a:br>
            <a:r>
              <a:rPr lang="en-US" dirty="0"/>
              <a:t>Phase Ia/b Trial Design</a:t>
            </a:r>
          </a:p>
        </p:txBody>
      </p:sp>
      <p:sp>
        <p:nvSpPr>
          <p:cNvPr id="6" name="TextBox 5">
            <a:extLst>
              <a:ext uri="{FF2B5EF4-FFF2-40B4-BE49-F238E27FC236}">
                <a16:creationId xmlns:a16="http://schemas.microsoft.com/office/drawing/2014/main" id="{9AA87FC7-A03D-49DE-A629-D80339D5AC08}"/>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10" name="Picture 9">
            <a:extLst>
              <a:ext uri="{FF2B5EF4-FFF2-40B4-BE49-F238E27FC236}">
                <a16:creationId xmlns:a16="http://schemas.microsoft.com/office/drawing/2014/main" id="{16DDC9EF-A67C-BFE7-71D5-FFA9B3319B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268" y="1245261"/>
            <a:ext cx="10213746" cy="5142092"/>
          </a:xfrm>
          <a:prstGeom prst="rect">
            <a:avLst/>
          </a:prstGeom>
        </p:spPr>
      </p:pic>
    </p:spTree>
    <p:extLst>
      <p:ext uri="{BB962C8B-B14F-4D97-AF65-F5344CB8AC3E}">
        <p14:creationId xmlns:p14="http://schemas.microsoft.com/office/powerpoint/2010/main" val="28762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Cassanello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G et al</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watch: Bispecific antibodies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Oncoimmunology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March 3;13(1):2321648.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Danilov 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 monotherapy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CLL expansion and optimization cohorts of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CLL-1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7E01-15C6-5F0F-429F-CD1FB440199D}"/>
              </a:ext>
            </a:extLst>
          </p:cNvPr>
          <p:cNvSpPr>
            <a:spLocks noGrp="1"/>
          </p:cNvSpPr>
          <p:nvPr>
            <p:ph type="title"/>
          </p:nvPr>
        </p:nvSpPr>
        <p:spPr/>
        <p:txBody>
          <a:bodyPr/>
          <a:lstStyle/>
          <a:p>
            <a:r>
              <a:rPr lang="en-US" dirty="0" err="1"/>
              <a:t>Bexobrutideg</a:t>
            </a:r>
            <a:r>
              <a:rPr lang="en-US" dirty="0"/>
              <a:t> (NX-5948): Overall Safety Summary</a:t>
            </a:r>
          </a:p>
        </p:txBody>
      </p:sp>
      <p:sp>
        <p:nvSpPr>
          <p:cNvPr id="3" name="TextBox 2">
            <a:extLst>
              <a:ext uri="{FF2B5EF4-FFF2-40B4-BE49-F238E27FC236}">
                <a16:creationId xmlns:a16="http://schemas.microsoft.com/office/drawing/2014/main" id="{F04D1E09-CA76-F2CB-27F6-CE1A6AA10FE7}"/>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8EE625F4-7356-28EA-3BA7-4817904B0F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4112" y="1163360"/>
            <a:ext cx="10180814" cy="5103261"/>
          </a:xfrm>
          <a:prstGeom prst="rect">
            <a:avLst/>
          </a:prstGeom>
        </p:spPr>
      </p:pic>
    </p:spTree>
    <p:extLst>
      <p:ext uri="{BB962C8B-B14F-4D97-AF65-F5344CB8AC3E}">
        <p14:creationId xmlns:p14="http://schemas.microsoft.com/office/powerpoint/2010/main" val="1626980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7390-BD79-CE16-64B7-56FB89B8E967}"/>
              </a:ext>
            </a:extLst>
          </p:cNvPr>
          <p:cNvSpPr>
            <a:spLocks noGrp="1"/>
          </p:cNvSpPr>
          <p:nvPr>
            <p:ph type="title"/>
          </p:nvPr>
        </p:nvSpPr>
        <p:spPr/>
        <p:txBody>
          <a:bodyPr/>
          <a:lstStyle/>
          <a:p>
            <a:r>
              <a:rPr lang="en-US" dirty="0" err="1"/>
              <a:t>Bexobrutideg</a:t>
            </a:r>
            <a:r>
              <a:rPr lang="en-US" dirty="0"/>
              <a:t> (NX-5948): Treatment-Emergent Adverse Events</a:t>
            </a:r>
          </a:p>
        </p:txBody>
      </p:sp>
      <p:sp>
        <p:nvSpPr>
          <p:cNvPr id="3" name="TextBox 2">
            <a:extLst>
              <a:ext uri="{FF2B5EF4-FFF2-40B4-BE49-F238E27FC236}">
                <a16:creationId xmlns:a16="http://schemas.microsoft.com/office/drawing/2014/main" id="{5B8AA413-4467-C37C-C7A4-B3355FDF0F76}"/>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9D71D494-430C-64D5-3C10-03CBFB86B1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8144" y="1092730"/>
            <a:ext cx="10587250" cy="5372930"/>
          </a:xfrm>
          <a:prstGeom prst="rect">
            <a:avLst/>
          </a:prstGeom>
        </p:spPr>
      </p:pic>
    </p:spTree>
    <p:extLst>
      <p:ext uri="{BB962C8B-B14F-4D97-AF65-F5344CB8AC3E}">
        <p14:creationId xmlns:p14="http://schemas.microsoft.com/office/powerpoint/2010/main" val="81577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6D64-C684-1123-6984-540BEC19E44C}"/>
              </a:ext>
            </a:extLst>
          </p:cNvPr>
          <p:cNvSpPr>
            <a:spLocks noGrp="1"/>
          </p:cNvSpPr>
          <p:nvPr>
            <p:ph type="title"/>
          </p:nvPr>
        </p:nvSpPr>
        <p:spPr/>
        <p:txBody>
          <a:bodyPr/>
          <a:lstStyle/>
          <a:p>
            <a:r>
              <a:rPr lang="en-US" dirty="0" err="1"/>
              <a:t>Bexobrutideg</a:t>
            </a:r>
            <a:r>
              <a:rPr lang="en-US" dirty="0"/>
              <a:t> (NX-5948): Objective Response Rate and Median Duration of Response</a:t>
            </a:r>
          </a:p>
        </p:txBody>
      </p:sp>
      <p:sp>
        <p:nvSpPr>
          <p:cNvPr id="3" name="TextBox 2">
            <a:extLst>
              <a:ext uri="{FF2B5EF4-FFF2-40B4-BE49-F238E27FC236}">
                <a16:creationId xmlns:a16="http://schemas.microsoft.com/office/drawing/2014/main" id="{153F194C-8C2F-1D5B-7C1B-60161EB3544F}"/>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t>
            </a:r>
            <a:r>
              <a:rPr kumimoji="0" lang="en-US" sz="1400" b="0" i="0" u="none" strike="noStrike" kern="1200" cap="none" spc="0" normalizeH="0" baseline="0" noProof="0">
                <a:ln>
                  <a:noFill/>
                </a:ln>
                <a:solidFill>
                  <a:srgbClr val="000000"/>
                </a:solidFill>
                <a:effectLst/>
                <a:uLnTx/>
                <a:uFillTx/>
                <a:latin typeface="Arial" pitchFamily="-72" charset="0"/>
                <a:ea typeface="MS PGothic" charset="0"/>
              </a:rPr>
              <a:t>Abstract 86. </a:t>
            </a:r>
            <a:endParaRPr kumimoji="0" lang="en-US" sz="1400" b="0" i="0" u="none" strike="noStrike" kern="1200" cap="none" spc="0" normalizeH="0" baseline="0" noProof="0" dirty="0">
              <a:ln>
                <a:noFill/>
              </a:ln>
              <a:solidFill>
                <a:srgbClr val="000000"/>
              </a:solidFill>
              <a:effectLst/>
              <a:uLnTx/>
              <a:uFillTx/>
              <a:latin typeface="Arial" pitchFamily="-72" charset="0"/>
              <a:ea typeface="MS PGothic" charset="0"/>
            </a:endParaRPr>
          </a:p>
        </p:txBody>
      </p:sp>
      <p:pic>
        <p:nvPicPr>
          <p:cNvPr id="9" name="Picture 8">
            <a:extLst>
              <a:ext uri="{FF2B5EF4-FFF2-40B4-BE49-F238E27FC236}">
                <a16:creationId xmlns:a16="http://schemas.microsoft.com/office/drawing/2014/main" id="{B4CD23C0-EB42-939E-25CF-D801CE9956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7594" y="1226037"/>
            <a:ext cx="9733850" cy="5147057"/>
          </a:xfrm>
          <a:prstGeom prst="rect">
            <a:avLst/>
          </a:prstGeom>
        </p:spPr>
      </p:pic>
    </p:spTree>
    <p:extLst>
      <p:ext uri="{BB962C8B-B14F-4D97-AF65-F5344CB8AC3E}">
        <p14:creationId xmlns:p14="http://schemas.microsoft.com/office/powerpoint/2010/main" val="290548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77527F-3217-405A-9AE5-DA452DBA0E94}">
  <ds:schemaRefs>
    <ds:schemaRef ds:uri="http://purl.org/dc/elements/1.1/"/>
    <ds:schemaRef ds:uri="http://purl.org/dc/dcmitype/"/>
    <ds:schemaRef ds:uri="http://purl.org/dc/terms/"/>
    <ds:schemaRef ds:uri="f06c4294-987e-46bd-a550-858175ea534c"/>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7d689f85-9540-4145-9f5c-6f24686bb201"/>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DFEC1B-B51C-49DD-8493-06631544BF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38252</TotalTime>
  <Words>5070</Words>
  <Application>Microsoft Macintosh PowerPoint</Application>
  <PresentationFormat>Widescreen</PresentationFormat>
  <Paragraphs>526</Paragraphs>
  <Slides>83</Slides>
  <Notes>22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83</vt:i4>
      </vt:variant>
    </vt:vector>
  </HeadingPairs>
  <TitlesOfParts>
    <vt:vector size="95" baseType="lpstr">
      <vt:lpstr>Arial</vt:lpstr>
      <vt:lpstr>Arial Narrow</vt:lpstr>
      <vt:lpstr>Calibri</vt:lpstr>
      <vt:lpstr>Georgia</vt:lpstr>
      <vt:lpstr>Symbol</vt:lpstr>
      <vt:lpstr>Times New Roman</vt:lpstr>
      <vt:lpstr>Wingdings</vt:lpstr>
      <vt:lpstr>3_Default Design</vt:lpstr>
      <vt:lpstr>6_Default Design</vt:lpstr>
      <vt:lpstr>Office Theme</vt:lpstr>
      <vt:lpstr>2016 RESEARCH Widescreen Template</vt:lpstr>
      <vt:lpstr>7_Default Design</vt:lpstr>
      <vt:lpstr>PowerPoint Presentation</vt:lpstr>
      <vt:lpstr>Optimizing Treatment for Patients  with Relapsed/Refractory  Chronic Lymphocytic Leukemia</vt:lpstr>
      <vt:lpstr>Disclosures</vt:lpstr>
      <vt:lpstr>Program Steering Committee</vt:lpstr>
      <vt:lpstr>Program Steering Committee</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FDA Approves Acalabrutinib with Venetoclax for Chronic Lymphocytic Leukemia or Small Lymphocytic Lymphoma  Press Release: February 19, 2026</vt:lpstr>
      <vt:lpstr>Management of Double-Refractory CLL</vt:lpstr>
      <vt:lpstr>75-year-old patient with relapsed CLL, no del(17p) or TP53 mutation: Covalent BTKi 6 years  PD  venetoclax/anti-CD20 antibody 2 years   3 years observation  PD</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1 year observation  PD</vt:lpstr>
      <vt:lpstr>75-year-old patient with relapsed CLL, no del(17p) or TP53 mutation: Covalent BTKi 2 years  responds but stops due to subdural hematoma  3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Traditional Approval to Pirtobrutinib for Chronic Lymphocytic Leukemia and Small Lymphocytic Lymphoma Press Release: December 3, 2025</vt:lpstr>
      <vt:lpstr>PowerPoint Presentation</vt:lpstr>
      <vt:lpstr>BRUIN CLL-321: A Phase III Trial of Pirtobrutinib Monotherapy for Relapsed/Refractory CLL</vt:lpstr>
      <vt:lpstr>BRUIN CLL-321: IRC-Assessed Progression-Free Survival (PFS)</vt:lpstr>
      <vt:lpstr>BRUIN CLL-321: Time to Next Treatment</vt:lpstr>
      <vt:lpstr>BRUIN CLL-321: Overall Survival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PowerPoint Presentation</vt:lpstr>
      <vt:lpstr>PowerPoint Presentation</vt:lpstr>
      <vt:lpstr>BRUIN CLL-314: Response Data</vt:lpstr>
      <vt:lpstr>BRUIN CLL-314: PFS in ITT Population</vt:lpstr>
      <vt:lpstr>BRUIN CLL-314: PFS by Prior Treatment Status</vt:lpstr>
      <vt:lpstr>BRUIN CLL-314: Safety Profile</vt:lpstr>
      <vt:lpstr>BRUIN CLL-314: Adverse Events of Special Interest (AESI)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Double-Refractory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Nemtabrutinib: A Novel Reversible BTK Inhibitor</vt:lpstr>
      <vt:lpstr>BGB-16673: A Chimeric Degradation Activating Compound</vt:lpstr>
      <vt:lpstr>CaDAnCe-101: A Phase I/II Dose-Escalation/Expansion Study of BGB-16673 for R/R B-Cell Cancers</vt:lpstr>
      <vt:lpstr>CaDAnCe-101: Response Data</vt:lpstr>
      <vt:lpstr>CaDAnCe-101: Overall Response Rate in High-Risk Subgroups</vt:lpstr>
      <vt:lpstr>CaDAnCe-101: PFS Outcomes</vt:lpstr>
      <vt:lpstr>CaDAnCe-101: Safety Profile</vt:lpstr>
      <vt:lpstr>Bexobrutideg (NX-5948): A Novel BTK Degrader Phase Ia/b Trial Design</vt:lpstr>
      <vt:lpstr>Bexobrutideg (NX-5948): Overall Safety Summary</vt:lpstr>
      <vt:lpstr>Bexobrutideg (NX-5948): Treatment-Emergent Adverse Events</vt:lpstr>
      <vt:lpstr>Bexobrutideg (NX-5948): Objective Response Rate and Median Duration of Response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2092</cp:revision>
  <cp:lastPrinted>2020-12-08T02:40:56Z</cp:lastPrinted>
  <dcterms:created xsi:type="dcterms:W3CDTF">2020-11-13T19:02:13Z</dcterms:created>
  <dcterms:modified xsi:type="dcterms:W3CDTF">2026-04-15T18:10:03Z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