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350" r:id="rId6"/>
    <p:sldMasterId id="2147485404" r:id="rId7"/>
    <p:sldMasterId id="2147485481" r:id="rId8"/>
  </p:sldMasterIdLst>
  <p:notesMasterIdLst>
    <p:notesMasterId r:id="rId92"/>
  </p:notesMasterIdLst>
  <p:handoutMasterIdLst>
    <p:handoutMasterId r:id="rId93"/>
  </p:handoutMasterIdLst>
  <p:sldIdLst>
    <p:sldId id="284" r:id="rId9"/>
    <p:sldId id="286" r:id="rId10"/>
    <p:sldId id="256" r:id="rId11"/>
    <p:sldId id="276" r:id="rId12"/>
    <p:sldId id="277" r:id="rId13"/>
    <p:sldId id="2147483611" r:id="rId14"/>
    <p:sldId id="2147483522" r:id="rId15"/>
    <p:sldId id="2147483609" r:id="rId16"/>
    <p:sldId id="326" r:id="rId17"/>
    <p:sldId id="2147483597" r:id="rId18"/>
    <p:sldId id="2147483483" r:id="rId19"/>
    <p:sldId id="2147480817" r:id="rId20"/>
    <p:sldId id="285" r:id="rId21"/>
    <p:sldId id="2147483598" r:id="rId22"/>
    <p:sldId id="2135715284" r:id="rId23"/>
    <p:sldId id="2147483538" r:id="rId24"/>
    <p:sldId id="2147483555" r:id="rId25"/>
    <p:sldId id="2147483537" r:id="rId26"/>
    <p:sldId id="2147483603" r:id="rId27"/>
    <p:sldId id="2147483610" r:id="rId28"/>
    <p:sldId id="2147473783" r:id="rId29"/>
    <p:sldId id="2147480790" r:id="rId30"/>
    <p:sldId id="2147480257" r:id="rId31"/>
    <p:sldId id="2147480802" r:id="rId32"/>
    <p:sldId id="2147480803" r:id="rId33"/>
    <p:sldId id="2147480055" r:id="rId34"/>
    <p:sldId id="2147480804" r:id="rId35"/>
    <p:sldId id="2147480762" r:id="rId36"/>
    <p:sldId id="2147480805" r:id="rId37"/>
    <p:sldId id="2147480806" r:id="rId38"/>
    <p:sldId id="2147480807" r:id="rId39"/>
    <p:sldId id="2147480808" r:id="rId40"/>
    <p:sldId id="2147480770" r:id="rId41"/>
    <p:sldId id="2147480771" r:id="rId42"/>
    <p:sldId id="2147480763" r:id="rId43"/>
    <p:sldId id="2147483647" r:id="rId44"/>
    <p:sldId id="260" r:id="rId45"/>
    <p:sldId id="258" r:id="rId46"/>
    <p:sldId id="261" r:id="rId47"/>
    <p:sldId id="272" r:id="rId48"/>
    <p:sldId id="257" r:id="rId49"/>
    <p:sldId id="262" r:id="rId50"/>
    <p:sldId id="273" r:id="rId51"/>
    <p:sldId id="275" r:id="rId52"/>
    <p:sldId id="274" r:id="rId53"/>
    <p:sldId id="279" r:id="rId54"/>
    <p:sldId id="278" r:id="rId55"/>
    <p:sldId id="280" r:id="rId56"/>
    <p:sldId id="281" r:id="rId57"/>
    <p:sldId id="2147483601" r:id="rId58"/>
    <p:sldId id="2147483546" r:id="rId59"/>
    <p:sldId id="2147483542" r:id="rId60"/>
    <p:sldId id="2147483602" r:id="rId61"/>
    <p:sldId id="2147483612" r:id="rId62"/>
    <p:sldId id="2147480809" r:id="rId63"/>
    <p:sldId id="2147480277" r:id="rId64"/>
    <p:sldId id="2147480765" r:id="rId65"/>
    <p:sldId id="2147480275" r:id="rId66"/>
    <p:sldId id="259" r:id="rId67"/>
    <p:sldId id="2147480811" r:id="rId68"/>
    <p:sldId id="2147480812" r:id="rId69"/>
    <p:sldId id="2147483599" r:id="rId70"/>
    <p:sldId id="2147483554" r:id="rId71"/>
    <p:sldId id="267" r:id="rId72"/>
    <p:sldId id="2147483600" r:id="rId73"/>
    <p:sldId id="2147483613" r:id="rId74"/>
    <p:sldId id="2147480788" r:id="rId75"/>
    <p:sldId id="2147480797" r:id="rId76"/>
    <p:sldId id="2147480354" r:id="rId77"/>
    <p:sldId id="2147480798" r:id="rId78"/>
    <p:sldId id="2147480800" r:id="rId79"/>
    <p:sldId id="2147483606" r:id="rId80"/>
    <p:sldId id="2147483501" r:id="rId81"/>
    <p:sldId id="2147480767" r:id="rId82"/>
    <p:sldId id="266" r:id="rId83"/>
    <p:sldId id="269" r:id="rId84"/>
    <p:sldId id="264" r:id="rId85"/>
    <p:sldId id="282" r:id="rId86"/>
    <p:sldId id="263" r:id="rId87"/>
    <p:sldId id="270" r:id="rId88"/>
    <p:sldId id="271" r:id="rId89"/>
    <p:sldId id="268" r:id="rId90"/>
    <p:sldId id="283" r:id="rId91"/>
  </p:sldIdLst>
  <p:sldSz cx="12192000" cy="6858000"/>
  <p:notesSz cx="7772400" cy="10058400"/>
  <p:custDataLst>
    <p:tags r:id="rId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6" autoAdjust="0"/>
    <p:restoredTop sz="94726"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commentAuthors" Target="commentAuthor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handoutMaster" Target="handoutMasters/handout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21347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41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802969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70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248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09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54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095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3085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55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4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832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767803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34266431"/>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6428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20241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7813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23228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169075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800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5.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4/15/26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78553501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 id="2147485499" r:id="rId18"/>
    <p:sldLayoutId id="2147485500" r:id="rId19"/>
    <p:sldLayoutId id="214748550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0.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B5D8DE1-28D8-A00C-488E-58BEC54130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7923" y="2440109"/>
            <a:ext cx="1823545" cy="1823545"/>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PhD</a:t>
            </a: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/drugs/resources-information-approved-drugs/fda-approves-acalabrutinib-venetoclax-chronic-lymphocytic-leukemia-or-small-lymphocytic-lymphoma</a:t>
            </a: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33051"/>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2891065"/>
            <a:ext cx="10844890" cy="3046988"/>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Farrukh T Awan, MD, MS, MBA</a:t>
            </a:r>
          </a:p>
          <a:p>
            <a:pPr lvl="0" algn="ctr">
              <a:defRPr/>
            </a:pPr>
            <a:r>
              <a:rPr lang="en-US" sz="2400" b="0" dirty="0">
                <a:solidFill>
                  <a:srgbClr val="000000"/>
                </a:solidFill>
                <a:latin typeface="Calibri" panose="020F0502020204030204" pitchFamily="34" charset="0"/>
                <a:cs typeface="Calibri" panose="020F0502020204030204" pitchFamily="34" charset="0"/>
              </a:rPr>
              <a:t>Professor of Internal Medicine</a:t>
            </a:r>
          </a:p>
          <a:p>
            <a:pPr lvl="0" algn="ctr">
              <a:defRPr/>
            </a:pPr>
            <a:r>
              <a:rPr lang="en-US" sz="2400" b="0" dirty="0">
                <a:solidFill>
                  <a:srgbClr val="000000"/>
                </a:solidFill>
                <a:latin typeface="Calibri" panose="020F0502020204030204" pitchFamily="34" charset="0"/>
                <a:cs typeface="Calibri" panose="020F0502020204030204" pitchFamily="34" charset="0"/>
              </a:rPr>
              <a:t>Associate Director, Section of Hematologic </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Malignancies/Transplantation and Cellular Therapies</a:t>
            </a:r>
          </a:p>
          <a:p>
            <a:pPr lvl="0" algn="ctr">
              <a:defRPr/>
            </a:pPr>
            <a:r>
              <a:rPr lang="en-US" sz="2400" b="0" dirty="0">
                <a:solidFill>
                  <a:srgbClr val="000000"/>
                </a:solidFill>
                <a:latin typeface="Calibri" panose="020F0502020204030204" pitchFamily="34" charset="0"/>
                <a:cs typeface="Calibri" panose="020F0502020204030204" pitchFamily="34" charset="0"/>
              </a:rPr>
              <a:t>Director of Lymphoid Malignancies Program</a:t>
            </a:r>
          </a:p>
          <a:p>
            <a:pPr lvl="0" algn="ctr">
              <a:defRPr/>
            </a:pPr>
            <a:r>
              <a:rPr lang="en-US" sz="2400" b="0" dirty="0">
                <a:solidFill>
                  <a:srgbClr val="000000"/>
                </a:solidFill>
                <a:latin typeface="Calibri" panose="020F0502020204030204" pitchFamily="34" charset="0"/>
                <a:cs typeface="Calibri" panose="020F0502020204030204" pitchFamily="34" charset="0"/>
              </a:rPr>
              <a:t>Harold C Simmons Comprehensive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University of Texas Southwestern Medical Center</a:t>
            </a:r>
          </a:p>
          <a:p>
            <a:pPr lvl="0" algn="ctr">
              <a:defRPr/>
            </a:pPr>
            <a:r>
              <a:rPr lang="en-US" sz="2400" b="0" dirty="0">
                <a:solidFill>
                  <a:srgbClr val="000000"/>
                </a:solidFill>
                <a:latin typeface="Calibri" panose="020F0502020204030204" pitchFamily="34" charset="0"/>
                <a:cs typeface="Calibri" panose="020F0502020204030204" pitchFamily="34" charset="0"/>
              </a:rPr>
              <a:t>Dallas, Texas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3333CC"/>
                </a:solidFill>
                <a:effectLst/>
                <a:uLnTx/>
                <a:uFillTx/>
                <a:latin typeface="Calibri"/>
                <a:ea typeface="MS PGothic" charset="0"/>
              </a:rPr>
              <a:t>Haematologica</a:t>
            </a:r>
            <a:r>
              <a:rPr kumimoji="0" lang="en-US" sz="2000" b="1" i="0" u="none" strike="noStrike" kern="1200" cap="none" spc="0" normalizeH="0" baseline="0" noProof="0" dirty="0">
                <a:ln>
                  <a:noFill/>
                </a:ln>
                <a:solidFill>
                  <a:srgbClr val="3333CC"/>
                </a:solidFill>
                <a:effectLst/>
                <a:uLnTx/>
                <a:uFillTx/>
                <a:latin typeface="Calibri"/>
                <a:ea typeface="MS PGothic" charset="0"/>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SLL = small lymphocytic lymphoma; 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Haematologica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S PGothic" charset="0"/>
              </a:rPr>
              <a:t>J Clin Oncol </a:t>
            </a:r>
            <a:r>
              <a:rPr kumimoji="0" lang="en-US" sz="2800" b="1" i="0" u="none" strike="noStrike" kern="1200" cap="none" spc="0" normalizeH="0" baseline="0" noProof="0" dirty="0">
                <a:ln>
                  <a:noFill/>
                </a:ln>
                <a:solidFill>
                  <a:srgbClr val="000000"/>
                </a:solidFill>
                <a:effectLst/>
                <a:uLnTx/>
                <a:uFillTx/>
                <a:latin typeface="Calibri"/>
                <a:ea typeface="MS PGothic" charset="0"/>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661513598"/>
              </p:ext>
            </p:extLst>
          </p:nvPr>
        </p:nvGraphicFramePr>
        <p:xfrm>
          <a:off x="790988" y="1491925"/>
          <a:ext cx="10610023" cy="3300412"/>
        </p:xfrm>
        <a:graphic>
          <a:graphicData uri="http://schemas.openxmlformats.org/drawingml/2006/table">
            <a:tbl>
              <a:tblPr firstRow="1" bandRow="1">
                <a:tableStyleId>{F2DE63D5-997A-4646-A377-4702673A728D}</a:tableStyleId>
              </a:tblPr>
              <a:tblGrid>
                <a:gridCol w="2921696">
                  <a:extLst>
                    <a:ext uri="{9D8B030D-6E8A-4147-A177-3AD203B41FA5}">
                      <a16:colId xmlns:a16="http://schemas.microsoft.com/office/drawing/2014/main" val="20000"/>
                    </a:ext>
                  </a:extLst>
                </a:gridCol>
                <a:gridCol w="7688327">
                  <a:extLst>
                    <a:ext uri="{9D8B030D-6E8A-4147-A177-3AD203B41FA5}">
                      <a16:colId xmlns:a16="http://schemas.microsoft.com/office/drawing/2014/main" val="2117869244"/>
                    </a:ext>
                  </a:extLst>
                </a:gridCol>
              </a:tblGrid>
              <a:tr h="163297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AstraZeneca Pharmaceuticals LP, </a:t>
                      </a:r>
                      <a:r>
                        <a:rPr lang="en-US" sz="1800" b="0" dirty="0" err="1">
                          <a:solidFill>
                            <a:schemeClr val="tx1"/>
                          </a:solidFill>
                        </a:rPr>
                        <a:t>BeOne</a:t>
                      </a:r>
                      <a:r>
                        <a:rPr lang="en-US" sz="1800" b="0" dirty="0">
                          <a:solidFill>
                            <a:schemeClr val="tx1"/>
                          </a:solidFill>
                        </a:rPr>
                        <a:t>, Bristol Myers Squibb, DAVA Oncology, Genmab US Inc, Incyte Corporation, </a:t>
                      </a:r>
                      <a:r>
                        <a:rPr lang="en-US" sz="1800" b="0" dirty="0" err="1">
                          <a:solidFill>
                            <a:schemeClr val="tx1"/>
                          </a:solidFill>
                        </a:rPr>
                        <a:t>Invivyd</a:t>
                      </a:r>
                      <a:r>
                        <a:rPr lang="en-US" sz="1800" b="0" dirty="0">
                          <a:solidFill>
                            <a:schemeClr val="tx1"/>
                          </a:solidFill>
                        </a:rPr>
                        <a:t>,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Miltenyi</a:t>
                      </a:r>
                      <a:r>
                        <a:rPr lang="en-US" sz="1800" b="0" dirty="0">
                          <a:solidFill>
                            <a:schemeClr val="tx1"/>
                          </a:solidFill>
                        </a:rPr>
                        <a:t> Biotec, Pierre Fabre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29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Actinium Pharmaceuticals Inc,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64517">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err="1">
                          <a:solidFill>
                            <a:schemeClr val="tx1"/>
                          </a:solidFill>
                          <a:effectLst/>
                          <a:latin typeface="+mn-lt"/>
                          <a:ea typeface="+mn-ea"/>
                          <a:cs typeface="+mn-cs"/>
                        </a:rPr>
                        <a:t>Ascentage</a:t>
                      </a:r>
                      <a:r>
                        <a:rPr lang="en-US" sz="1800" kern="1200" dirty="0">
                          <a:solidFill>
                            <a:schemeClr val="tx1"/>
                          </a:solidFill>
                          <a:effectLst/>
                          <a:latin typeface="+mn-lt"/>
                          <a:ea typeface="+mn-ea"/>
                          <a:cs typeface="+mn-cs"/>
                        </a:rPr>
                        <a:t> Pharma, AstraZeneca Pharmaceuticals LP, Caribou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2715607"/>
                  </a:ext>
                </a:extLst>
              </a:tr>
            </a:tbl>
          </a:graphicData>
        </a:graphic>
      </p:graphicFrame>
    </p:spTree>
    <p:custDataLst>
      <p:tags r:id="rId1"/>
    </p:custDataLst>
    <p:extLst>
      <p:ext uri="{BB962C8B-B14F-4D97-AF65-F5344CB8AC3E}">
        <p14:creationId xmlns:p14="http://schemas.microsoft.com/office/powerpoint/2010/main" val="228625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Jurczak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TN = treatment naïve</a:t>
            </a: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NI = noninferiority; PR-L = partial remission with lymphocytosis</a:t>
            </a: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ITT = intent to treat</a:t>
            </a: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1353" y="76081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a:ea typeface="MS PGothic" charset="0"/>
              </a:rPr>
              <a:t>Inhye</a:t>
            </a:r>
            <a:r>
              <a:rPr kumimoji="0" lang="en-US" sz="1500" b="1" i="0" u="none" strike="noStrike" kern="1200" cap="none" spc="0" normalizeH="0" baseline="0" noProof="0" dirty="0">
                <a:ln>
                  <a:noFill/>
                </a:ln>
                <a:solidFill>
                  <a:srgbClr val="000000"/>
                </a:solidFill>
                <a:effectLst/>
                <a:uLnTx/>
                <a:uFillTx/>
                <a:latin typeface="Calibri"/>
                <a:ea typeface="MS PGothic" charset="0"/>
              </a:rPr>
              <a:t> Ahn,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a:t>
            </a:r>
            <a:r>
              <a:rPr kumimoji="0" lang="en-US" sz="1500" b="0" i="0" u="none" strike="noStrike" kern="1200" cap="none" spc="0" normalizeH="0" baseline="0" noProof="0">
                <a:ln>
                  <a:noFill/>
                </a:ln>
                <a:solidFill>
                  <a:srgbClr val="000000"/>
                </a:solidFill>
                <a:effectLst/>
                <a:uLnTx/>
                <a:uFillTx/>
                <a:latin typeface="Calibri"/>
                <a:ea typeface="MS PGothic" charset="0"/>
              </a:rPr>
              <a:t>, Massachusetts</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265" y="7608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7748314" y="760813"/>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5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5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7226" y="760813"/>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748314" y="2950496"/>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7226" y="295049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748314" y="445567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5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226" y="4455674"/>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1761353" y="4816476"/>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0265" y="4816476"/>
            <a:ext cx="1371600" cy="1371600"/>
          </a:xfrm>
          <a:prstGeom prst="rect">
            <a:avLst/>
          </a:prstGeom>
        </p:spPr>
      </p:pic>
      <p:sp>
        <p:nvSpPr>
          <p:cNvPr id="11" name="Text Box 7">
            <a:extLst>
              <a:ext uri="{FF2B5EF4-FFF2-40B4-BE49-F238E27FC236}">
                <a16:creationId xmlns:a16="http://schemas.microsoft.com/office/drawing/2014/main" id="{3EFC1B93-56F8-58CB-979B-B6A4FDB1072F}"/>
              </a:ext>
            </a:extLst>
          </p:cNvPr>
          <p:cNvSpPr txBox="1">
            <a:spLocks noChangeArrowheads="1"/>
          </p:cNvSpPr>
          <p:nvPr/>
        </p:nvSpPr>
        <p:spPr bwMode="auto">
          <a:xfrm>
            <a:off x="1761353" y="2608244"/>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2" name="Picture 11">
            <a:extLst>
              <a:ext uri="{FF2B5EF4-FFF2-40B4-BE49-F238E27FC236}">
                <a16:creationId xmlns:a16="http://schemas.microsoft.com/office/drawing/2014/main" id="{82DC21A8-5B7B-88D7-E6C3-0DF59FEE4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0265" y="260824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 et al. ASH 2025;Abstract 683;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7;[Online ahead of print].</a:t>
            </a: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ORR = overall response rate; PR = partial response</a:t>
            </a: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EAIR = exposure-adjusted incidence rate</a:t>
            </a: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3333FF"/>
                </a:solidFill>
                <a:effectLst/>
                <a:uLnTx/>
                <a:uFillTx/>
                <a:latin typeface="Calibri" panose="020F0502020204030204" pitchFamily="34" charset="0"/>
                <a:ea typeface="+mj-ea"/>
                <a:cs typeface="Calibri" panose="020F0502020204030204" pitchFamily="34" charset="0"/>
              </a:rPr>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Jurczak W et al. ASH 2025;Abstract LBA3;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2025 December 9;[Online ahead of print].</a:t>
            </a: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59387" y="3392068"/>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500" b="1"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1685" y="339206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02253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022530"/>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672091"/>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672091"/>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1901111" y="4321653"/>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409" y="4321653"/>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8171915" y="102253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5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5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75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1685" y="102253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724999" y="44028"/>
            <a:ext cx="103589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PEAS (BTKi progression/</a:t>
            </a:r>
            <a:r>
              <a:rPr kumimoji="0" lang="en-US" sz="2000" b="1" i="0" u="none" strike="noStrike" kern="1200" cap="none" spc="0" normalizeH="0" baseline="0" noProof="0" dirty="0" err="1">
                <a:ln>
                  <a:noFill/>
                </a:ln>
                <a:solidFill>
                  <a:srgbClr val="000000"/>
                </a:solidFill>
                <a:effectLst/>
                <a:uLnTx/>
                <a:uFillTx/>
                <a:latin typeface="Calibri"/>
                <a:ea typeface="MS PGothic" charset="0"/>
              </a:rPr>
              <a:t>venetoclax</a:t>
            </a:r>
            <a:r>
              <a:rPr kumimoji="0" lang="en-US" sz="2000" b="1" i="0" u="none" strike="noStrike" kern="1200" cap="none" spc="0" normalizeH="0" baseline="0" noProof="0" dirty="0">
                <a:ln>
                  <a:noFill/>
                </a:ln>
                <a:solidFill>
                  <a:srgbClr val="000000"/>
                </a:solidFill>
                <a:effectLst/>
                <a:uLnTx/>
                <a:uFillTx/>
                <a:latin typeface="Calibri"/>
                <a:ea typeface="MS PGothic" charset="0"/>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examining a non-covalent BTK inhibitor in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patients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CRi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561860" y="0"/>
            <a:ext cx="11425701"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Oncoimmunology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ICANS = immune effector cell-associated neurotoxicity syndrome; TLS = tumor lysis syndrome; PMBC = peripheral blood mononuclear cell</a:t>
            </a: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Wierda WG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 maraleucel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combined with ibrutinib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Transcend CLL 004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887.</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883.</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a Phase I study, among the 22 patients with CLL, 8 (36.4%) achieved at least a partial remission with lymphocytosis as best response.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Among the 47 patients with CLL </a:t>
            </a:r>
            <a:r>
              <a:rPr kumimoji="0" lang="en-US" sz="17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rPr>
              <a:t>or non-Hodgkin lymphoma </a:t>
            </a:r>
            <a:r>
              <a:rPr kumimoji="0" lang="en-US" sz="17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marL="0" marR="0" lvl="0" indent="0" algn="l" defTabSz="455613" rtl="0" eaLnBrk="1" fontAlgn="base" latinLnBrk="0" hangingPunct="1">
              <a:lnSpc>
                <a:spcPts val="328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covalent BTK inhibitor; BCL2i = Bcl-2 inhibitor;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ncBTKi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Cassanello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watch: Bispecific antibodies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Oncoimmunology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March 3;13(1):2321648.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Danilov 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Epcoritamab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CLL expansion and optimization cohorts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Epcore</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CLL-1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3.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docProps/app.xml><?xml version="1.0" encoding="utf-8"?>
<Properties xmlns="http://schemas.openxmlformats.org/officeDocument/2006/extended-properties" xmlns:vt="http://schemas.openxmlformats.org/officeDocument/2006/docPropsVTypes">
  <TotalTime>38248</TotalTime>
  <Words>5092</Words>
  <Application>Microsoft Macintosh PowerPoint</Application>
  <PresentationFormat>Widescreen</PresentationFormat>
  <Paragraphs>528</Paragraphs>
  <Slides>83</Slides>
  <Notes>22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83</vt:i4>
      </vt:variant>
    </vt:vector>
  </HeadingPairs>
  <TitlesOfParts>
    <vt:vector size="95" baseType="lpstr">
      <vt:lpstr>Arial</vt:lpstr>
      <vt:lpstr>Arial Narrow</vt:lpstr>
      <vt:lpstr>Calibri</vt:lpstr>
      <vt:lpstr>Georgia</vt:lpstr>
      <vt:lpstr>Symbol</vt:lpstr>
      <vt:lpstr>Times New Roman</vt:lpstr>
      <vt:lpstr>Wingdings</vt:lpstr>
      <vt:lpstr>3_Default Design</vt:lpstr>
      <vt:lpstr>6_Default Design</vt:lpstr>
      <vt:lpstr>Office Theme</vt:lpstr>
      <vt:lpstr>2016 RESEARCH Widescreen Template</vt:lpstr>
      <vt:lpstr>7_Default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2092</cp:revision>
  <cp:lastPrinted>2020-12-08T02:40:56Z</cp:lastPrinted>
  <dcterms:created xsi:type="dcterms:W3CDTF">2020-11-13T19:02:13Z</dcterms:created>
  <dcterms:modified xsi:type="dcterms:W3CDTF">2026-04-15T18:05:05Z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