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ags/tag2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12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13.xml" ContentType="application/vnd.openxmlformats-officedocument.presentationml.tags+xml"/>
  <Override PartName="/ppt/notesSlides/notesSlide20.xml" ContentType="application/vnd.openxmlformats-officedocument.presentationml.notesSlide+xml"/>
  <Override PartName="/ppt/tags/tag14.xml" ContentType="application/vnd.openxmlformats-officedocument.presentationml.tags+xml"/>
  <Override PartName="/ppt/notesSlides/notesSlide21.xml" ContentType="application/vnd.openxmlformats-officedocument.presentationml.notesSlide+xml"/>
  <Override PartName="/ppt/tags/tag15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ags/tag16.xml" ContentType="application/vnd.openxmlformats-officedocument.presentationml.tags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tags/tag17.xml" ContentType="application/vnd.openxmlformats-officedocument.presentationml.tags+xml"/>
  <Override PartName="/ppt/notesSlides/notesSlide28.xml" ContentType="application/vnd.openxmlformats-officedocument.presentationml.notesSlide+xml"/>
  <Override PartName="/ppt/tags/tag18.xml" ContentType="application/vnd.openxmlformats-officedocument.presentationml.tags+xml"/>
  <Override PartName="/ppt/notesSlides/notesSlide29.xml" ContentType="application/vnd.openxmlformats-officedocument.presentationml.notesSlide+xml"/>
  <Override PartName="/ppt/tags/tag19.xml" ContentType="application/vnd.openxmlformats-officedocument.presentationml.tags+xml"/>
  <Override PartName="/ppt/notesSlides/notesSlide30.xml" ContentType="application/vnd.openxmlformats-officedocument.presentationml.notesSlide+xml"/>
  <Override PartName="/ppt/tags/tag20.xml" ContentType="application/vnd.openxmlformats-officedocument.presentationml.tags+xml"/>
  <Override PartName="/ppt/notesSlides/notesSlide31.xml" ContentType="application/vnd.openxmlformats-officedocument.presentationml.notesSlide+xml"/>
  <Override PartName="/ppt/tags/tag21.xml" ContentType="application/vnd.openxmlformats-officedocument.presentationml.tags+xml"/>
  <Override PartName="/ppt/notesSlides/notesSlide32.xml" ContentType="application/vnd.openxmlformats-officedocument.presentationml.notesSlide+xml"/>
  <Override PartName="/ppt/tags/tag22.xml" ContentType="application/vnd.openxmlformats-officedocument.presentationml.tags+xml"/>
  <Override PartName="/ppt/notesSlides/notesSlide33.xml" ContentType="application/vnd.openxmlformats-officedocument.presentationml.notesSlide+xml"/>
  <Override PartName="/ppt/tags/tag23.xml" ContentType="application/vnd.openxmlformats-officedocument.presentationml.tags+xml"/>
  <Override PartName="/ppt/notesSlides/notesSlide34.xml" ContentType="application/vnd.openxmlformats-officedocument.presentationml.notesSlide+xml"/>
  <Override PartName="/ppt/tags/tag24.xml" ContentType="application/vnd.openxmlformats-officedocument.presentationml.tags+xml"/>
  <Override PartName="/ppt/notesSlides/notesSlide35.xml" ContentType="application/vnd.openxmlformats-officedocument.presentationml.notesSlide+xml"/>
  <Override PartName="/ppt/tags/tag25.xml" ContentType="application/vnd.openxmlformats-officedocument.presentationml.tags+xml"/>
  <Override PartName="/ppt/notesSlides/notesSlide36.xml" ContentType="application/vnd.openxmlformats-officedocument.presentationml.notesSlide+xml"/>
  <Override PartName="/ppt/tags/tag26.xml" ContentType="application/vnd.openxmlformats-officedocument.presentationml.tags+xml"/>
  <Override PartName="/ppt/notesSlides/notesSlide37.xml" ContentType="application/vnd.openxmlformats-officedocument.presentationml.notesSlide+xml"/>
  <Override PartName="/ppt/tags/tag27.xml" ContentType="application/vnd.openxmlformats-officedocument.presentationml.tags+xml"/>
  <Override PartName="/ppt/notesSlides/notesSlide38.xml" ContentType="application/vnd.openxmlformats-officedocument.presentationml.notesSlide+xml"/>
  <Override PartName="/ppt/tags/tag28.xml" ContentType="application/vnd.openxmlformats-officedocument.presentationml.tags+xml"/>
  <Override PartName="/ppt/notesSlides/notesSlide39.xml" ContentType="application/vnd.openxmlformats-officedocument.presentationml.notesSlide+xml"/>
  <Override PartName="/ppt/tags/tag29.xml" ContentType="application/vnd.openxmlformats-officedocument.presentationml.tags+xml"/>
  <Override PartName="/ppt/notesSlides/notesSlide40.xml" ContentType="application/vnd.openxmlformats-officedocument.presentationml.notesSlide+xml"/>
  <Override PartName="/ppt/tags/tag30.xml" ContentType="application/vnd.openxmlformats-officedocument.presentationml.tags+xml"/>
  <Override PartName="/ppt/notesSlides/notesSlide41.xml" ContentType="application/vnd.openxmlformats-officedocument.presentationml.notesSlide+xml"/>
  <Override PartName="/ppt/tags/tag31.xml" ContentType="application/vnd.openxmlformats-officedocument.presentationml.tags+xml"/>
  <Override PartName="/ppt/notesSlides/notesSlide42.xml" ContentType="application/vnd.openxmlformats-officedocument.presentationml.notesSlide+xml"/>
  <Override PartName="/ppt/tags/tag32.xml" ContentType="application/vnd.openxmlformats-officedocument.presentationml.tags+xml"/>
  <Override PartName="/ppt/notesSlides/notesSlide43.xml" ContentType="application/vnd.openxmlformats-officedocument.presentationml.notesSlide+xml"/>
  <Override PartName="/ppt/tags/tag33.xml" ContentType="application/vnd.openxmlformats-officedocument.presentationml.tags+xml"/>
  <Override PartName="/ppt/notesSlides/notesSlide44.xml" ContentType="application/vnd.openxmlformats-officedocument.presentationml.notesSlide+xml"/>
  <Override PartName="/ppt/tags/tag34.xml" ContentType="application/vnd.openxmlformats-officedocument.presentationml.tags+xml"/>
  <Override PartName="/ppt/notesSlides/notesSlide45.xml" ContentType="application/vnd.openxmlformats-officedocument.presentationml.notesSlide+xml"/>
  <Override PartName="/ppt/tags/tag35.xml" ContentType="application/vnd.openxmlformats-officedocument.presentationml.tags+xml"/>
  <Override PartName="/ppt/notesSlides/notesSlide46.xml" ContentType="application/vnd.openxmlformats-officedocument.presentationml.notesSlide+xml"/>
  <Override PartName="/ppt/tags/tag36.xml" ContentType="application/vnd.openxmlformats-officedocument.presentationml.tags+xml"/>
  <Override PartName="/ppt/notesSlides/notesSlide47.xml" ContentType="application/vnd.openxmlformats-officedocument.presentationml.notesSlide+xml"/>
  <Override PartName="/ppt/tags/tag37.xml" ContentType="application/vnd.openxmlformats-officedocument.presentationml.tags+xml"/>
  <Override PartName="/ppt/notesSlides/notesSlide48.xml" ContentType="application/vnd.openxmlformats-officedocument.presentationml.notesSlide+xml"/>
  <Override PartName="/ppt/tags/tag38.xml" ContentType="application/vnd.openxmlformats-officedocument.presentationml.tags+xml"/>
  <Override PartName="/ppt/notesSlides/notesSlide49.xml" ContentType="application/vnd.openxmlformats-officedocument.presentationml.notesSlide+xml"/>
  <Override PartName="/ppt/tags/tag39.xml" ContentType="application/vnd.openxmlformats-officedocument.presentationml.tags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tags/tag40.xml" ContentType="application/vnd.openxmlformats-officedocument.presentationml.tags+xml"/>
  <Override PartName="/ppt/notesSlides/notesSlide53.xml" ContentType="application/vnd.openxmlformats-officedocument.presentationml.notesSlide+xml"/>
  <Override PartName="/ppt/tags/tag41.xml" ContentType="application/vnd.openxmlformats-officedocument.presentationml.tags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tags/tag42.xml" ContentType="application/vnd.openxmlformats-officedocument.presentationml.tags+xml"/>
  <Override PartName="/ppt/notesSlides/notesSlide56.xml" ContentType="application/vnd.openxmlformats-officedocument.presentationml.notesSlide+xml"/>
  <Override PartName="/ppt/tags/tag43.xml" ContentType="application/vnd.openxmlformats-officedocument.presentationml.tags+xml"/>
  <Override PartName="/ppt/notesSlides/notesSlide57.xml" ContentType="application/vnd.openxmlformats-officedocument.presentationml.notesSlide+xml"/>
  <Override PartName="/ppt/tags/tag44.xml" ContentType="application/vnd.openxmlformats-officedocument.presentationml.tags+xml"/>
  <Override PartName="/ppt/notesSlides/notesSlide58.xml" ContentType="application/vnd.openxmlformats-officedocument.presentationml.notesSlide+xml"/>
  <Override PartName="/ppt/tags/tag45.xml" ContentType="application/vnd.openxmlformats-officedocument.presentationml.tags+xml"/>
  <Override PartName="/ppt/notesSlides/notesSlide59.xml" ContentType="application/vnd.openxmlformats-officedocument.presentationml.notesSlide+xml"/>
  <Override PartName="/ppt/tags/tag46.xml" ContentType="application/vnd.openxmlformats-officedocument.presentationml.tags+xml"/>
  <Override PartName="/ppt/notesSlides/notesSlide60.xml" ContentType="application/vnd.openxmlformats-officedocument.presentationml.notesSlide+xml"/>
  <Override PartName="/ppt/tags/tag47.xml" ContentType="application/vnd.openxmlformats-officedocument.presentationml.tags+xml"/>
  <Override PartName="/ppt/notesSlides/notesSlide61.xml" ContentType="application/vnd.openxmlformats-officedocument.presentationml.notesSlide+xml"/>
  <Override PartName="/ppt/tags/tag48.xml" ContentType="application/vnd.openxmlformats-officedocument.presentationml.tags+xml"/>
  <Override PartName="/ppt/notesSlides/notesSlide62.xml" ContentType="application/vnd.openxmlformats-officedocument.presentationml.notesSlide+xml"/>
  <Override PartName="/ppt/tags/tag49.xml" ContentType="application/vnd.openxmlformats-officedocument.presentationml.tags+xml"/>
  <Override PartName="/ppt/notesSlides/notesSlide63.xml" ContentType="application/vnd.openxmlformats-officedocument.presentationml.notesSlide+xml"/>
  <Override PartName="/ppt/tags/tag50.xml" ContentType="application/vnd.openxmlformats-officedocument.presentationml.tags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5143" r:id="rId4"/>
    <p:sldMasterId id="2147485271" r:id="rId5"/>
    <p:sldMasterId id="2147485404" r:id="rId6"/>
  </p:sldMasterIdLst>
  <p:notesMasterIdLst>
    <p:notesMasterId r:id="rId96"/>
  </p:notesMasterIdLst>
  <p:handoutMasterIdLst>
    <p:handoutMasterId r:id="rId97"/>
  </p:handoutMasterIdLst>
  <p:sldIdLst>
    <p:sldId id="256" r:id="rId7"/>
    <p:sldId id="265" r:id="rId8"/>
    <p:sldId id="276" r:id="rId9"/>
    <p:sldId id="314" r:id="rId10"/>
    <p:sldId id="277" r:id="rId11"/>
    <p:sldId id="2147483611" r:id="rId12"/>
    <p:sldId id="285" r:id="rId13"/>
    <p:sldId id="2147483612" r:id="rId14"/>
    <p:sldId id="275" r:id="rId15"/>
    <p:sldId id="300" r:id="rId16"/>
    <p:sldId id="301" r:id="rId17"/>
    <p:sldId id="1467" r:id="rId18"/>
    <p:sldId id="306" r:id="rId19"/>
    <p:sldId id="307" r:id="rId20"/>
    <p:sldId id="2147483639" r:id="rId21"/>
    <p:sldId id="308" r:id="rId22"/>
    <p:sldId id="309" r:id="rId23"/>
    <p:sldId id="310" r:id="rId24"/>
    <p:sldId id="2147471834" r:id="rId25"/>
    <p:sldId id="2147471836" r:id="rId26"/>
    <p:sldId id="2147471837" r:id="rId27"/>
    <p:sldId id="2147471839" r:id="rId28"/>
    <p:sldId id="315" r:id="rId29"/>
    <p:sldId id="1461" r:id="rId30"/>
    <p:sldId id="824" r:id="rId31"/>
    <p:sldId id="279" r:id="rId32"/>
    <p:sldId id="281" r:id="rId33"/>
    <p:sldId id="283" r:id="rId34"/>
    <p:sldId id="825" r:id="rId35"/>
    <p:sldId id="1469" r:id="rId36"/>
    <p:sldId id="826" r:id="rId37"/>
    <p:sldId id="259" r:id="rId38"/>
    <p:sldId id="266" r:id="rId39"/>
    <p:sldId id="282" r:id="rId40"/>
    <p:sldId id="2147483640" r:id="rId41"/>
    <p:sldId id="286" r:id="rId42"/>
    <p:sldId id="287" r:id="rId43"/>
    <p:sldId id="288" r:id="rId44"/>
    <p:sldId id="289" r:id="rId45"/>
    <p:sldId id="290" r:id="rId46"/>
    <p:sldId id="291" r:id="rId47"/>
    <p:sldId id="292" r:id="rId48"/>
    <p:sldId id="260" r:id="rId49"/>
    <p:sldId id="302" r:id="rId50"/>
    <p:sldId id="2147483628" r:id="rId51"/>
    <p:sldId id="2147483629" r:id="rId52"/>
    <p:sldId id="2147483630" r:id="rId53"/>
    <p:sldId id="257" r:id="rId54"/>
    <p:sldId id="258" r:id="rId55"/>
    <p:sldId id="2147483633" r:id="rId56"/>
    <p:sldId id="280" r:id="rId57"/>
    <p:sldId id="2147483641" r:id="rId58"/>
    <p:sldId id="2147483642" r:id="rId59"/>
    <p:sldId id="2147483643" r:id="rId60"/>
    <p:sldId id="2147483644" r:id="rId61"/>
    <p:sldId id="311" r:id="rId62"/>
    <p:sldId id="312" r:id="rId63"/>
    <p:sldId id="313" r:id="rId64"/>
    <p:sldId id="261" r:id="rId65"/>
    <p:sldId id="293" r:id="rId66"/>
    <p:sldId id="294" r:id="rId67"/>
    <p:sldId id="262" r:id="rId68"/>
    <p:sldId id="303" r:id="rId69"/>
    <p:sldId id="2147483635" r:id="rId70"/>
    <p:sldId id="2147483636" r:id="rId71"/>
    <p:sldId id="2147483637" r:id="rId72"/>
    <p:sldId id="2147483638" r:id="rId73"/>
    <p:sldId id="2147483645" r:id="rId74"/>
    <p:sldId id="2147483646" r:id="rId75"/>
    <p:sldId id="2147483647" r:id="rId76"/>
    <p:sldId id="274" r:id="rId77"/>
    <p:sldId id="2147480393" r:id="rId78"/>
    <p:sldId id="263" r:id="rId79"/>
    <p:sldId id="264" r:id="rId80"/>
    <p:sldId id="295" r:id="rId81"/>
    <p:sldId id="296" r:id="rId82"/>
    <p:sldId id="297" r:id="rId83"/>
    <p:sldId id="278" r:id="rId84"/>
    <p:sldId id="304" r:id="rId85"/>
    <p:sldId id="267" r:id="rId86"/>
    <p:sldId id="268" r:id="rId87"/>
    <p:sldId id="269" r:id="rId88"/>
    <p:sldId id="270" r:id="rId89"/>
    <p:sldId id="272" r:id="rId90"/>
    <p:sldId id="271" r:id="rId91"/>
    <p:sldId id="273" r:id="rId92"/>
    <p:sldId id="298" r:id="rId93"/>
    <p:sldId id="299" r:id="rId94"/>
    <p:sldId id="305" r:id="rId95"/>
  </p:sldIdLst>
  <p:sldSz cx="12192000" cy="6858000"/>
  <p:notesSz cx="7772400" cy="10058400"/>
  <p:custDataLst>
    <p:tags r:id="rId98"/>
  </p:custDataLst>
  <p:defaultTextStyle>
    <a:defPPr>
      <a:defRPr lang="en-GB"/>
    </a:defPPr>
    <a:lvl1pPr algn="l" defTabSz="455613" rtl="0" fontAlgn="base">
      <a:spcBef>
        <a:spcPct val="0"/>
      </a:spcBef>
      <a:spcAft>
        <a:spcPct val="0"/>
      </a:spcAft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1pPr>
    <a:lvl2pPr marL="430213" indent="-214313" algn="l" defTabSz="455613" rtl="0" fontAlgn="base">
      <a:spcBef>
        <a:spcPct val="0"/>
      </a:spcBef>
      <a:spcAft>
        <a:spcPct val="0"/>
      </a:spcAft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2pPr>
    <a:lvl3pPr marL="646113" indent="-214313" algn="l" defTabSz="455613" rtl="0" fontAlgn="base">
      <a:spcBef>
        <a:spcPct val="0"/>
      </a:spcBef>
      <a:spcAft>
        <a:spcPct val="0"/>
      </a:spcAft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3pPr>
    <a:lvl4pPr marL="862013" indent="-214313" algn="l" defTabSz="455613" rtl="0" fontAlgn="base">
      <a:spcBef>
        <a:spcPct val="0"/>
      </a:spcBef>
      <a:spcAft>
        <a:spcPct val="0"/>
      </a:spcAft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4pPr>
    <a:lvl5pPr marL="1077913" indent="-214313" algn="l" defTabSz="455613" rtl="0" fontAlgn="base">
      <a:spcBef>
        <a:spcPct val="0"/>
      </a:spcBef>
      <a:spcAft>
        <a:spcPct val="0"/>
      </a:spcAft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5pPr>
    <a:lvl6pPr marL="2286000" algn="l" defTabSz="457200" rtl="0" eaLnBrk="1" latinLnBrk="0" hangingPunct="1"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6pPr>
    <a:lvl7pPr marL="2743200" algn="l" defTabSz="457200" rtl="0" eaLnBrk="1" latinLnBrk="0" hangingPunct="1"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7pPr>
    <a:lvl8pPr marL="3200400" algn="l" defTabSz="457200" rtl="0" eaLnBrk="1" latinLnBrk="0" hangingPunct="1"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8pPr>
    <a:lvl9pPr marL="3657600" algn="l" defTabSz="457200" rtl="0" eaLnBrk="1" latinLnBrk="0" hangingPunct="1"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9pPr>
  </p:defaultTextStyle>
  <p:extLst>
    <p:ext uri="{EFAFB233-063F-42B5-8137-9DF3F51BA10A}">
      <p15:sldGuideLst xmlns:p15="http://schemas.microsoft.com/office/powerpoint/2012/main">
        <p15:guide id="2" pos="3719" userDrawn="1">
          <p15:clr>
            <a:srgbClr val="A4A3A4"/>
          </p15:clr>
        </p15:guide>
        <p15:guide id="4" pos="6208" userDrawn="1">
          <p15:clr>
            <a:srgbClr val="A4A3A4"/>
          </p15:clr>
        </p15:guide>
        <p15:guide id="5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ick Kaderman" initials="" lastIdx="0" clrIdx="0"/>
  <p:cmAuthor id="1" name="Porter, David" initials="DP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loop="1"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0FF"/>
    <a:srgbClr val="0432FF"/>
    <a:srgbClr val="F4F2F2"/>
    <a:srgbClr val="002E5A"/>
    <a:srgbClr val="4472C4"/>
    <a:srgbClr val="ED7D31"/>
    <a:srgbClr val="9AC2CC"/>
    <a:srgbClr val="EEEEEE"/>
    <a:srgbClr val="B32117"/>
    <a:srgbClr val="2C73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93" autoAdjust="0"/>
    <p:restoredTop sz="94726" autoAdjust="0"/>
  </p:normalViewPr>
  <p:slideViewPr>
    <p:cSldViewPr snapToGrid="0">
      <p:cViewPr varScale="1">
        <p:scale>
          <a:sx n="116" d="100"/>
          <a:sy n="116" d="100"/>
        </p:scale>
        <p:origin x="840" y="176"/>
      </p:cViewPr>
      <p:guideLst>
        <p:guide pos="3719"/>
        <p:guide pos="6208"/>
        <p:guide orient="horz" pos="2160"/>
      </p:guideLst>
    </p:cSldViewPr>
  </p:slideViewPr>
  <p:outlineViewPr>
    <p:cViewPr varScale="1">
      <p:scale>
        <a:sx n="170" d="200"/>
        <a:sy n="170" d="200"/>
      </p:scale>
      <p:origin x="0" y="-14991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72" d="100"/>
        <a:sy n="172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3856" y="1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84" Type="http://schemas.openxmlformats.org/officeDocument/2006/relationships/slide" Target="slides/slide78.xml"/><Relationship Id="rId89" Type="http://schemas.openxmlformats.org/officeDocument/2006/relationships/slide" Target="slides/slide83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74" Type="http://schemas.openxmlformats.org/officeDocument/2006/relationships/slide" Target="slides/slide68.xml"/><Relationship Id="rId79" Type="http://schemas.openxmlformats.org/officeDocument/2006/relationships/slide" Target="slides/slide73.xml"/><Relationship Id="rId10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90" Type="http://schemas.openxmlformats.org/officeDocument/2006/relationships/slide" Target="slides/slide84.xml"/><Relationship Id="rId95" Type="http://schemas.openxmlformats.org/officeDocument/2006/relationships/slide" Target="slides/slide89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80" Type="http://schemas.openxmlformats.org/officeDocument/2006/relationships/slide" Target="slides/slide74.xml"/><Relationship Id="rId85" Type="http://schemas.openxmlformats.org/officeDocument/2006/relationships/slide" Target="slides/slide79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103" Type="http://schemas.openxmlformats.org/officeDocument/2006/relationships/tableStyles" Target="tableStyle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83" Type="http://schemas.openxmlformats.org/officeDocument/2006/relationships/slide" Target="slides/slide77.xml"/><Relationship Id="rId88" Type="http://schemas.openxmlformats.org/officeDocument/2006/relationships/slide" Target="slides/slide82.xml"/><Relationship Id="rId91" Type="http://schemas.openxmlformats.org/officeDocument/2006/relationships/slide" Target="slides/slide85.xml"/><Relationship Id="rId9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slide" Target="slides/slide67.xml"/><Relationship Id="rId78" Type="http://schemas.openxmlformats.org/officeDocument/2006/relationships/slide" Target="slides/slide72.xml"/><Relationship Id="rId81" Type="http://schemas.openxmlformats.org/officeDocument/2006/relationships/slide" Target="slides/slide75.xml"/><Relationship Id="rId86" Type="http://schemas.openxmlformats.org/officeDocument/2006/relationships/slide" Target="slides/slide80.xml"/><Relationship Id="rId94" Type="http://schemas.openxmlformats.org/officeDocument/2006/relationships/slide" Target="slides/slide88.xml"/><Relationship Id="rId99" Type="http://schemas.openxmlformats.org/officeDocument/2006/relationships/commentAuthors" Target="commentAuthors.xml"/><Relationship Id="rId10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slide" Target="slides/slide70.xml"/><Relationship Id="rId97" Type="http://schemas.openxmlformats.org/officeDocument/2006/relationships/handoutMaster" Target="handoutMasters/handoutMaster1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92" Type="http://schemas.openxmlformats.org/officeDocument/2006/relationships/slide" Target="slides/slide86.xml"/><Relationship Id="rId2" Type="http://schemas.openxmlformats.org/officeDocument/2006/relationships/customXml" Target="../customXml/item2.xml"/><Relationship Id="rId29" Type="http://schemas.openxmlformats.org/officeDocument/2006/relationships/slide" Target="slides/slide23.xml"/><Relationship Id="rId24" Type="http://schemas.openxmlformats.org/officeDocument/2006/relationships/slide" Target="slides/slide18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66" Type="http://schemas.openxmlformats.org/officeDocument/2006/relationships/slide" Target="slides/slide60.xml"/><Relationship Id="rId87" Type="http://schemas.openxmlformats.org/officeDocument/2006/relationships/slide" Target="slides/slide81.xml"/><Relationship Id="rId61" Type="http://schemas.openxmlformats.org/officeDocument/2006/relationships/slide" Target="slides/slide55.xml"/><Relationship Id="rId82" Type="http://schemas.openxmlformats.org/officeDocument/2006/relationships/slide" Target="slides/slide76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56" Type="http://schemas.openxmlformats.org/officeDocument/2006/relationships/slide" Target="slides/slide50.xml"/><Relationship Id="rId77" Type="http://schemas.openxmlformats.org/officeDocument/2006/relationships/slide" Target="slides/slide71.xml"/><Relationship Id="rId100" Type="http://schemas.openxmlformats.org/officeDocument/2006/relationships/presProps" Target="pres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93" Type="http://schemas.openxmlformats.org/officeDocument/2006/relationships/slide" Target="slides/slide87.xml"/><Relationship Id="rId98" Type="http://schemas.openxmlformats.org/officeDocument/2006/relationships/tags" Target="tags/tag1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352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-72" charset="2"/>
              <a:buNone/>
              <a:defRPr sz="1200">
                <a:latin typeface="Arial" pitchFamily="-7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91000" y="0"/>
            <a:ext cx="3352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96" charset="2"/>
              <a:buNone/>
              <a:defRPr sz="1200">
                <a:latin typeface="Arial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fld id="{E2B7CC06-35E6-42FC-8B5E-42EE52A72567}" type="datetime1">
              <a:rPr lang="en-US"/>
              <a:pPr>
                <a:defRPr/>
              </a:pPr>
              <a:t>8/24/26</a:t>
            </a:fld>
            <a:endParaRPr lang="en-US"/>
          </a:p>
        </p:txBody>
      </p:sp>
      <p:sp>
        <p:nvSpPr>
          <p:cNvPr id="1003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04800" y="9220200"/>
            <a:ext cx="3352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-72" charset="2"/>
              <a:buNone/>
              <a:defRPr sz="1200">
                <a:latin typeface="Arial" pitchFamily="-7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03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9220200"/>
            <a:ext cx="3200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96" charset="2"/>
              <a:buNone/>
              <a:defRPr sz="1200">
                <a:latin typeface="Arial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fld id="{E82FF3A5-13B6-4316-814F-1F1469E14E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3338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823913" y="1006475"/>
            <a:ext cx="6121400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1185863" y="4787900"/>
            <a:ext cx="5405437" cy="3824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0884215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561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-72" charset="0"/>
      <a:defRPr sz="1200" kern="1200">
        <a:solidFill>
          <a:srgbClr val="000000"/>
        </a:solidFill>
        <a:latin typeface="Times New Roman" pitchFamily="18" charset="0"/>
        <a:ea typeface="MS PGothic" pitchFamily="34" charset="-128"/>
        <a:cs typeface="MS PGothic" charset="0"/>
      </a:defRPr>
    </a:lvl1pPr>
    <a:lvl2pPr marL="37931725" indent="-37474525" algn="l" defTabSz="45561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-72" charset="0"/>
      <a:defRPr sz="1200" kern="1200">
        <a:solidFill>
          <a:srgbClr val="000000"/>
        </a:solidFill>
        <a:latin typeface="Times New Roman" pitchFamily="18" charset="0"/>
        <a:ea typeface="MS PGothic" pitchFamily="34" charset="-128"/>
        <a:cs typeface="+mn-cs"/>
      </a:defRPr>
    </a:lvl2pPr>
    <a:lvl3pPr marL="1143000" indent="-228600" algn="l" defTabSz="45561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8" charset="0"/>
        <a:ea typeface="ＭＳ Ｐゴシック" pitchFamily="-123" charset="-128"/>
        <a:cs typeface="ＭＳ Ｐゴシック" pitchFamily="-72" charset="-128"/>
      </a:defRPr>
    </a:lvl3pPr>
    <a:lvl4pPr marL="1600200" indent="-228600" algn="l" defTabSz="45561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8" charset="0"/>
        <a:ea typeface="ＭＳ Ｐゴシック" pitchFamily="-123" charset="-128"/>
        <a:cs typeface="+mn-cs"/>
      </a:defRPr>
    </a:lvl4pPr>
    <a:lvl5pPr marL="2057400" indent="-228600" algn="l" defTabSz="45561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8" charset="0"/>
        <a:ea typeface="ＭＳ Ｐゴシック" pitchFamily="-123" charset="-128"/>
        <a:cs typeface="+mn-cs"/>
      </a:defRPr>
    </a:lvl5pPr>
    <a:lvl6pPr marL="2285289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347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405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462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B4F17-F967-CE39-FE05-201889C0D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7">
            <a:extLst>
              <a:ext uri="{FF2B5EF4-FFF2-40B4-BE49-F238E27FC236}">
                <a16:creationId xmlns:a16="http://schemas.microsoft.com/office/drawing/2014/main" id="{DEBB2DFD-040E-2319-81D1-A44B8D8ABD9D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402138" y="9553575"/>
            <a:ext cx="3368675" cy="503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1882" tIns="50941" rIns="101882" bIns="50941">
            <a:prstTxWarp prst="textNoShape">
              <a:avLst/>
            </a:prstTxWarp>
          </a:bodyPr>
          <a:lstStyle/>
          <a:p>
            <a:pPr marL="0" marR="0" lvl="0" indent="0" algn="ctr" defTabSz="455613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-72" charset="2"/>
              <a:buNone/>
              <a:tabLst/>
              <a:defRPr/>
            </a:pPr>
            <a:fld id="{DA2F918B-534C-4494-B5B9-E33C0B6FBC7A}" type="slidenum"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Arial" pitchFamily="-72" charset="0"/>
                <a:ea typeface="MS PGothic" charset="0"/>
              </a:rPr>
              <a:pPr marL="0" marR="0" lvl="0" indent="0" algn="ctr" defTabSz="455613" rtl="0" eaLnBrk="0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pitchFamily="-72" charset="2"/>
                <a:buNone/>
                <a:tabLst/>
                <a:defRPr/>
              </a:pPr>
              <a:t>1</a:t>
            </a:fld>
            <a:endParaRPr kumimoji="0" lang="en-US" sz="3600" b="1" i="0" u="none" strike="noStrike" kern="1200" cap="none" spc="0" normalizeH="0" baseline="0" noProof="0">
              <a:ln>
                <a:noFill/>
              </a:ln>
              <a:solidFill>
                <a:srgbClr val="C0504D"/>
              </a:solidFill>
              <a:effectLst/>
              <a:uLnTx/>
              <a:uFillTx/>
              <a:latin typeface="Arial" pitchFamily="-72" charset="0"/>
              <a:ea typeface="MS PGothic" charset="0"/>
            </a:endParaRPr>
          </a:p>
        </p:txBody>
      </p:sp>
      <p:sp>
        <p:nvSpPr>
          <p:cNvPr id="74754" name="Rectangle 2">
            <a:extLst>
              <a:ext uri="{FF2B5EF4-FFF2-40B4-BE49-F238E27FC236}">
                <a16:creationId xmlns:a16="http://schemas.microsoft.com/office/drawing/2014/main" id="{27A39F5B-72B7-BBE0-2B63-AB8ED99D97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3913" y="1006475"/>
            <a:ext cx="6121400" cy="3444875"/>
          </a:xfrm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24858D42-8EA0-F512-668C-6ACC5C78ED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Times New Roman" pitchFamily="-72" charset="0"/>
              <a:ea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1588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716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7569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4486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038CB-3744-0D9A-A28B-088C2DA57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C3201D-CA54-5432-7A1B-1F948CA300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6E91F9-AE27-A398-0321-BC66850242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7247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AC4B6-569D-022F-F1E1-2B5B1D6C1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5E66EE-3EEB-DF6A-A077-D8989FFA59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423C33-C17B-5764-2672-2774BD8EE4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3244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8470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6E9764-7664-8996-D7A3-A5973F842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6363B1-3A7C-DADC-145E-4BE12E5332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078CBC-6489-424F-4CD9-8C075BE871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6884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140DC-D451-C62C-055E-BAB35854E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2C0759-C4DD-27E8-DD88-A457F135AA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0BE66D-914D-4F66-2C24-05AD13FB70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3122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C0EBC-7A6B-7909-F01C-A9C159D34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389987-1ED9-99D9-9917-704EA05B70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9F6FB8-CB78-0ADA-2D6A-ED2A7B9EB1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7928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62550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7312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08298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1525C-538E-90D9-7852-74EB3B8B6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A972DA-30BB-74D9-2431-C39240A19A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3B25B6-5387-4A27-2F02-DA5CBA05A4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6779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12058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88004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65927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9442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57657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4B240B-3F28-A461-686B-5A43BE4A9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3812CA-E54F-3B87-60C6-2E59D10781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322B83-876A-DE24-920F-9645F4E904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2215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767D29-5833-5794-867E-A54C5A01CD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40F008-4BB4-90B7-5B0A-A53CC2D040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884DEC-3B1D-AD7E-9F75-3DEBFBD6DA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7462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87649D-1B41-768C-B686-03A3D08E3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5606DE-0E98-F80F-BA87-8661F0B7F2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8F5559-7B9A-790C-ECC4-624FC306EC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0770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69955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1062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24192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55759-41BF-18C0-2583-D62AFFDC5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A7B375-AA18-63AB-27E1-DA7C8D363D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1188FB-336C-1CA8-022B-A515085EEA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6301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5061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41B27-6D43-C0D6-BF86-688640181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1B25B4-EC99-59FC-0682-FB49F1A207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747E1B-87A5-4C4B-6973-2D5B5013B9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0233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0E73C9-2604-B5C0-47F3-B02BBB560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4BA23B-C602-8D12-2E6F-072A739F9E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83EAEE-2A63-4C7B-4BC7-CD5A4DB5D7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6212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1D859-AABB-4649-43F1-734F5C554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4E3C78-2212-EE2E-CD0B-19A95E391B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565601-DD78-E579-D35F-86CBAC4FC0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55299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925DF-7BC6-2948-A148-577E5B295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C8ED82-B013-F19B-C2D7-B44E33D17F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7BDCC6-BC08-E3DD-AB6D-84E5A3AB1C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11482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CB89F-A251-B034-574C-E055E8B36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0D3EA5-6493-57C6-B745-1D9978F22D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60E348-6EC1-4847-25D6-F21CC34827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03223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3C640-0B6C-02F3-E503-DE5CD0D28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3BA571-7ABD-DD42-32AD-C327EACFD8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36C649-5235-8B98-7FD5-4ECB1CCED7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27445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30ABED-7EB2-F411-B33C-323499F53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781619-FAF6-101D-8494-C6939A75F3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FC5882-1168-86BB-A7EC-D7128A0C5A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25551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DB383-6729-34AD-D0DA-ADEC26273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4126E4-74F4-8FDD-E56D-F7B8EEA2C0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30D856-EA71-F615-3360-62A18D9CFA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09041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9D31C-09F2-2130-9634-39AACA1CB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ADA564-A5C2-62BD-4CE1-1D95048582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23E4A4-0CB6-F658-022B-EB11E35185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23996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F3B61-1195-B799-FEB9-6884DF503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171DCC-6878-1613-DDA2-7E8776A1D0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6BA835-7EC5-4E81-82E7-7F6B10E7DB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34758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68CFE-96D8-86A5-2D8C-BDDBCC72A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A34C1F-81E3-9042-32BF-64798312A0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A9B951-A62B-E8E2-EF34-1AE5CF1F85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88293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6CD31-FFF9-5658-94FE-3E545713C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697166-CE0B-8989-5713-5E65BBBAA8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1569E8-9731-E134-FD3B-3F2F2B82A0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28117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EC28E-8ECC-5DD2-D093-7724B793F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902F7A-00AA-0AE2-E8A2-C72C181F93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232FAB-2EB3-8368-6225-46B8B2171B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30431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7091A-F3AB-77C0-13D2-5A153CA67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6C1B1C-45D1-2A19-AD30-26FDF382E4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AD9884-2372-A0BB-A0E8-CA4AACE3C3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47386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EC1F2-1B8A-6001-EA69-FD1E35958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94D575-3A21-4E05-37AC-BFF1A8BE51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33B610-297A-B031-BD04-B5341EC81A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0621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FD715-C38B-6989-FEA6-F02DEB6D9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6245F3-D212-F59E-D5D8-2367A80B9C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7C49E3-DC38-E46B-F192-953CB1AEF8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82634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F875C-B0AF-1DAD-42A8-0EC8A5282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99842A-1A9B-69BF-BCBD-7E5C8D37FF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DD5C56-54D2-9408-DBBA-12696749A9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38838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4C953-C7FE-4169-D0AA-BF07F58DC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9EE280-1527-3EC7-38AE-F615AEC6AA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C9A86D-A404-EE61-BC51-ADA6040339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50782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202C74-1DFF-BB20-371B-16721FAF0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AC3C2A-1176-EFC7-0F62-4F3F00A5C8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DDA675-2F8E-56AA-624F-60EA3E914B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55941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0081F-2219-1D74-451C-816E7E7BC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779286-AC57-4601-9258-546D807A7F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1BB183-F266-65E6-777C-7A25ED94F6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20973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049342-F245-088F-8FBD-B1406E11B9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235DC3-AA32-9684-BFA3-B51B331EB1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3922A8-FB56-8633-C5C7-1B508CBC02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31908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4B969-0AC6-EF99-447B-8ED8E2082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42610B-681F-09FE-A78D-1CB55D5FD7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0BAB38-3AB7-1A79-F543-7EE2CE4C05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50885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63291F-84A9-30C6-EA50-A286E8375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2802D4-E935-3D80-4AA7-F04346E2B4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EE1EB2-5770-9FD6-CC80-C1E26D4372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90296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D9D830-22F1-1757-8779-809756E1C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51190129-2164-2F55-483A-F43E2B16BD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6B20CA2-A008-9EEF-F303-DF90656990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EF74815-ECA8-06C9-48C8-B720D94A69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6369DF-6361-4294-B7EC-FDA1583EFAB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101884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23B2E0-5A9B-4A62-AD71-F768096ED39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MS PGothic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770035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6082E-1383-4057-21A4-02BA3F070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54F274-A7FF-C8DA-E11B-DC49A1A7AF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18C926-F9D9-B430-5629-864C2D514C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0883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DEB93-9658-DC3F-5EE5-9727199C7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CBC259-EEE8-F5AA-8603-BB1A6B0670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16C07E-2884-9466-F8CE-3B675A96FE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63989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25403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68CB7-AF68-6818-C908-2C77D1F1B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EF7CD7-B934-8095-A58E-12E0DAC76A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841DD6-1C10-9BF0-4B3B-39F9872D3E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29362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83811-852F-A01A-730D-07599CD25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D6CE0D-2080-B689-EA23-FE66BA9AAE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65B3F9-AD8F-B45E-6F4B-677786DC85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00499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38399-8416-EEC8-A8F1-2175FDBB8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EF05B3-2B05-226D-26F2-94498D82DE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1BDDB2-E064-F133-578C-34498508DF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79608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6AA0F-7C68-C06D-4689-BDCCFF65D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BD8D7A-BE35-58B2-D3D5-48598BBCF3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91261A-C499-444C-029A-96B99E9F86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64398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3920B-3B31-EA81-4E9B-FF9754CDD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EA1117-5867-269F-3075-63AE0EE7BD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BBD96A-49CA-1CF3-2BD4-51AC1E11D2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36066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888BB-311A-2E0C-696E-D657F6E42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F51E52-EB46-8D41-F5A9-DBD70AEFC1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1094F8-36BD-545B-54BB-AEDA1A9D00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48883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AAB29-9A2A-F150-2C81-7C5C2E009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250E49-CF9F-85AB-86E6-9AA1F4E66A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76E81F-DC8A-7405-AFA3-61D180853F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29993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A2BE5-938D-6DDD-58A7-318FE98A8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540E51-B1BE-FB7A-982E-5912CBCB68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70E5CF-3AC0-DA23-5351-4AA85DC909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87483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D81D27-841B-A283-0CC6-0C0AF6D98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D1EDE9-A636-6BEF-7533-567EAD51A8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3BDF5F-4A66-40F3-CA49-C11C562C12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799223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094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emf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emf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0.jpe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emf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emf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emf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emf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emf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emf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emf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emf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emf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emf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emf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emf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emf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7535" y="2347916"/>
            <a:ext cx="11425767" cy="16208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7184" y="4283078"/>
            <a:ext cx="9408584" cy="1931987"/>
          </a:xfrm>
        </p:spPr>
        <p:txBody>
          <a:bodyPr/>
          <a:lstStyle>
            <a:lvl1pPr marL="0" indent="0" algn="ctr">
              <a:buNone/>
              <a:defRPr/>
            </a:lvl1pPr>
            <a:lvl2pPr marL="457058" indent="0" algn="ctr">
              <a:buNone/>
              <a:defRPr/>
            </a:lvl2pPr>
            <a:lvl3pPr marL="914115" indent="0" algn="ctr">
              <a:buNone/>
              <a:defRPr/>
            </a:lvl3pPr>
            <a:lvl4pPr marL="1371173" indent="0" algn="ctr">
              <a:buNone/>
              <a:defRPr/>
            </a:lvl4pPr>
            <a:lvl5pPr marL="1828231" indent="0" algn="ctr">
              <a:buNone/>
              <a:defRPr/>
            </a:lvl5pPr>
            <a:lvl6pPr marL="2285289" indent="0" algn="ctr">
              <a:buNone/>
              <a:defRPr/>
            </a:lvl6pPr>
            <a:lvl7pPr marL="2742347" indent="0" algn="ctr">
              <a:buNone/>
              <a:defRPr/>
            </a:lvl7pPr>
            <a:lvl8pPr marL="3199405" indent="0" algn="ctr">
              <a:buNone/>
              <a:defRPr/>
            </a:lvl8pPr>
            <a:lvl9pPr marL="3656462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23963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4966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2568" y="4857756"/>
            <a:ext cx="11423651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2568" y="3203577"/>
            <a:ext cx="11423651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58" indent="0">
              <a:buNone/>
              <a:defRPr sz="1800"/>
            </a:lvl2pPr>
            <a:lvl3pPr marL="914115" indent="0">
              <a:buNone/>
              <a:defRPr sz="1700"/>
            </a:lvl3pPr>
            <a:lvl4pPr marL="1371173" indent="0">
              <a:buNone/>
              <a:defRPr sz="1400"/>
            </a:lvl4pPr>
            <a:lvl5pPr marL="1828231" indent="0">
              <a:buNone/>
              <a:defRPr sz="1400"/>
            </a:lvl5pPr>
            <a:lvl6pPr marL="2285289" indent="0">
              <a:buNone/>
              <a:defRPr sz="1400"/>
            </a:lvl6pPr>
            <a:lvl7pPr marL="2742347" indent="0">
              <a:buNone/>
              <a:defRPr sz="1400"/>
            </a:lvl7pPr>
            <a:lvl8pPr marL="3199405" indent="0">
              <a:buNone/>
              <a:defRPr sz="1400"/>
            </a:lvl8pPr>
            <a:lvl9pPr marL="3656462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3749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6369" y="2101854"/>
            <a:ext cx="5634567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4138" y="2101854"/>
            <a:ext cx="5636684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65526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4" y="303219"/>
            <a:ext cx="12096751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3101" y="1692275"/>
            <a:ext cx="5937251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8" indent="0">
              <a:buNone/>
              <a:defRPr sz="2000" b="1"/>
            </a:lvl2pPr>
            <a:lvl3pPr marL="914115" indent="0">
              <a:buNone/>
              <a:defRPr sz="1800" b="1"/>
            </a:lvl3pPr>
            <a:lvl4pPr marL="1371173" indent="0">
              <a:buNone/>
              <a:defRPr sz="1700" b="1"/>
            </a:lvl4pPr>
            <a:lvl5pPr marL="1828231" indent="0">
              <a:buNone/>
              <a:defRPr sz="1700" b="1"/>
            </a:lvl5pPr>
            <a:lvl6pPr marL="2285289" indent="0">
              <a:buNone/>
              <a:defRPr sz="1700" b="1"/>
            </a:lvl6pPr>
            <a:lvl7pPr marL="2742347" indent="0">
              <a:buNone/>
              <a:defRPr sz="1700" b="1"/>
            </a:lvl7pPr>
            <a:lvl8pPr marL="3199405" indent="0">
              <a:buNone/>
              <a:defRPr sz="1700" b="1"/>
            </a:lvl8pPr>
            <a:lvl9pPr marL="3656462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3101" y="2397125"/>
            <a:ext cx="5937251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28371" y="1692275"/>
            <a:ext cx="5941484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8" indent="0">
              <a:buNone/>
              <a:defRPr sz="2000" b="1"/>
            </a:lvl2pPr>
            <a:lvl3pPr marL="914115" indent="0">
              <a:buNone/>
              <a:defRPr sz="1800" b="1"/>
            </a:lvl3pPr>
            <a:lvl4pPr marL="1371173" indent="0">
              <a:buNone/>
              <a:defRPr sz="1700" b="1"/>
            </a:lvl4pPr>
            <a:lvl5pPr marL="1828231" indent="0">
              <a:buNone/>
              <a:defRPr sz="1700" b="1"/>
            </a:lvl5pPr>
            <a:lvl6pPr marL="2285289" indent="0">
              <a:buNone/>
              <a:defRPr sz="1700" b="1"/>
            </a:lvl6pPr>
            <a:lvl7pPr marL="2742347" indent="0">
              <a:buNone/>
              <a:defRPr sz="1700" b="1"/>
            </a:lvl7pPr>
            <a:lvl8pPr marL="3199405" indent="0">
              <a:buNone/>
              <a:defRPr sz="1700" b="1"/>
            </a:lvl8pPr>
            <a:lvl9pPr marL="3656462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28371" y="2397125"/>
            <a:ext cx="5941484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03376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56997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0453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0" y="301625"/>
            <a:ext cx="4421717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5690" y="301628"/>
            <a:ext cx="7514167" cy="64515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3100" y="1581156"/>
            <a:ext cx="4421717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058" indent="0">
              <a:buNone/>
              <a:defRPr sz="1200"/>
            </a:lvl2pPr>
            <a:lvl3pPr marL="914115" indent="0">
              <a:buNone/>
              <a:defRPr sz="1000"/>
            </a:lvl3pPr>
            <a:lvl4pPr marL="1371173" indent="0">
              <a:buNone/>
              <a:defRPr sz="900"/>
            </a:lvl4pPr>
            <a:lvl5pPr marL="1828231" indent="0">
              <a:buNone/>
              <a:defRPr sz="900"/>
            </a:lvl5pPr>
            <a:lvl6pPr marL="2285289" indent="0">
              <a:buNone/>
              <a:defRPr sz="900"/>
            </a:lvl6pPr>
            <a:lvl7pPr marL="2742347" indent="0">
              <a:buNone/>
              <a:defRPr sz="900"/>
            </a:lvl7pPr>
            <a:lvl8pPr marL="3199405" indent="0">
              <a:buNone/>
              <a:defRPr sz="900"/>
            </a:lvl8pPr>
            <a:lvl9pPr marL="365646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0939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5255" y="5291143"/>
            <a:ext cx="8064500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35255" y="674691"/>
            <a:ext cx="8064500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058" indent="0">
              <a:buNone/>
              <a:defRPr sz="2800"/>
            </a:lvl2pPr>
            <a:lvl3pPr marL="914115" indent="0">
              <a:buNone/>
              <a:defRPr sz="2400"/>
            </a:lvl3pPr>
            <a:lvl4pPr marL="1371173" indent="0">
              <a:buNone/>
              <a:defRPr sz="2000"/>
            </a:lvl4pPr>
            <a:lvl5pPr marL="1828231" indent="0">
              <a:buNone/>
              <a:defRPr sz="2000"/>
            </a:lvl5pPr>
            <a:lvl6pPr marL="2285289" indent="0">
              <a:buNone/>
              <a:defRPr sz="2000"/>
            </a:lvl6pPr>
            <a:lvl7pPr marL="2742347" indent="0">
              <a:buNone/>
              <a:defRPr sz="2000"/>
            </a:lvl7pPr>
            <a:lvl8pPr marL="3199405" indent="0">
              <a:buNone/>
              <a:defRPr sz="2000"/>
            </a:lvl8pPr>
            <a:lvl9pPr marL="3656462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35255" y="5916613"/>
            <a:ext cx="8064500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058" indent="0">
              <a:buNone/>
              <a:defRPr sz="1200"/>
            </a:lvl2pPr>
            <a:lvl3pPr marL="914115" indent="0">
              <a:buNone/>
              <a:defRPr sz="1000"/>
            </a:lvl3pPr>
            <a:lvl4pPr marL="1371173" indent="0">
              <a:buNone/>
              <a:defRPr sz="900"/>
            </a:lvl4pPr>
            <a:lvl5pPr marL="1828231" indent="0">
              <a:buNone/>
              <a:defRPr sz="900"/>
            </a:lvl5pPr>
            <a:lvl6pPr marL="2285289" indent="0">
              <a:buNone/>
              <a:defRPr sz="900"/>
            </a:lvl6pPr>
            <a:lvl7pPr marL="2742347" indent="0">
              <a:buNone/>
              <a:defRPr sz="900"/>
            </a:lvl7pPr>
            <a:lvl8pPr marL="3199405" indent="0">
              <a:buNone/>
              <a:defRPr sz="900"/>
            </a:lvl8pPr>
            <a:lvl9pPr marL="365646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381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44054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2738" y="627063"/>
            <a:ext cx="2868084" cy="6235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86369" y="627063"/>
            <a:ext cx="8403167" cy="6235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2575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6368" y="627068"/>
            <a:ext cx="11474451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6369" y="2101854"/>
            <a:ext cx="5634567" cy="4760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4138" y="2101854"/>
            <a:ext cx="5636684" cy="4760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195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286" y="227013"/>
            <a:ext cx="10358967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2286" y="1416053"/>
            <a:ext cx="10358967" cy="4799013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131770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10363200" cy="1219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914400" y="1828800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A90E337-F800-1146-8455-677861B99144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15869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eypoint Question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question"/>
          <p:cNvSpPr>
            <a:spLocks noGrp="1"/>
          </p:cNvSpPr>
          <p:nvPr>
            <p:ph type="body" idx="10" hasCustomPrompt="1"/>
          </p:nvPr>
        </p:nvSpPr>
        <p:spPr>
          <a:xfrm>
            <a:off x="912283" y="1522413"/>
            <a:ext cx="10367432" cy="685800"/>
          </a:xfrm>
        </p:spPr>
        <p:txBody>
          <a:bodyPr/>
          <a:lstStyle>
            <a:lvl1pPr marL="0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1pPr>
            <a:lvl2pPr marL="522288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2pPr>
            <a:lvl3pPr marL="979488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3pPr>
            <a:lvl4pPr marL="1371600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4pPr>
            <a:lvl5pPr marL="1762125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5pPr>
          </a:lstStyle>
          <a:p>
            <a:pPr lvl="0"/>
            <a:r>
              <a:rPr lang="en-US"/>
              <a:t>Click to add question here</a:t>
            </a:r>
          </a:p>
        </p:txBody>
      </p:sp>
      <p:sp>
        <p:nvSpPr>
          <p:cNvPr id="4" name="choices"/>
          <p:cNvSpPr>
            <a:spLocks noGrp="1"/>
          </p:cNvSpPr>
          <p:nvPr>
            <p:ph type="body" sz="quarter" idx="11" hasCustomPrompt="1"/>
          </p:nvPr>
        </p:nvSpPr>
        <p:spPr>
          <a:xfrm>
            <a:off x="912284" y="2360613"/>
            <a:ext cx="4955645" cy="3810000"/>
          </a:xfrm>
          <a:prstGeom prst="rect">
            <a:avLst/>
          </a:prstGeom>
        </p:spPr>
        <p:txBody>
          <a:bodyPr>
            <a:normAutofit/>
          </a:bodyPr>
          <a:lstStyle>
            <a:lvl1pPr marL="612775" indent="-51435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1pPr>
            <a:lvl2pPr marL="1036638" indent="-51435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2pPr>
            <a:lvl3pPr marL="1436688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3pPr>
            <a:lvl4pPr marL="1828800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4pPr>
            <a:lvl5pPr marL="2219325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5pPr>
          </a:lstStyle>
          <a:p>
            <a:pPr lvl="0"/>
            <a:r>
              <a:rPr lang="en-US"/>
              <a:t>Click to add choices here</a:t>
            </a:r>
          </a:p>
        </p:txBody>
      </p:sp>
      <p:sp>
        <p:nvSpPr>
          <p:cNvPr id="5" name="chartPosition"/>
          <p:cNvSpPr>
            <a:spLocks noGrp="1"/>
          </p:cNvSpPr>
          <p:nvPr>
            <p:ph type="chart" sz="quarter" idx="12"/>
          </p:nvPr>
        </p:nvSpPr>
        <p:spPr>
          <a:xfrm>
            <a:off x="6324072" y="2360613"/>
            <a:ext cx="4955645" cy="381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88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eypoint Clock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Oval 2" hidden="1"/>
          <p:cNvSpPr/>
          <p:nvPr userDrawn="1">
            <p:custDataLst>
              <p:tags r:id="rId1"/>
            </p:custDataLst>
          </p:nvPr>
        </p:nvSpPr>
        <p:spPr bwMode="auto">
          <a:xfrm>
            <a:off x="10922001" y="5905503"/>
            <a:ext cx="846667" cy="483015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r>
              <a:rPr kumimoji="0" lang="en-US" sz="2400" b="0" i="0" u="none" strike="noStrike" cap="none" normalizeH="0" baseline="0">
                <a:ln>
                  <a:noFill/>
                </a:ln>
                <a:effectLst/>
                <a:latin typeface="Times New Roman" pitchFamily="18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914909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207264" y="6322423"/>
            <a:ext cx="5350933" cy="3048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0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sz="quarter" idx="11"/>
          </p:nvPr>
        </p:nvSpPr>
        <p:spPr>
          <a:xfrm>
            <a:off x="6624320" y="6323295"/>
            <a:ext cx="5350933" cy="304800"/>
          </a:xfrm>
        </p:spPr>
        <p:txBody>
          <a:bodyPr anchor="b"/>
          <a:lstStyle>
            <a:lvl1pPr marL="0" indent="0" algn="r">
              <a:spcBef>
                <a:spcPts val="0"/>
              </a:spcBef>
              <a:buNone/>
              <a:defRPr sz="10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2121253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D93A08B-E808-9842-89A1-88E20A83C5CF}"/>
              </a:ext>
            </a:extLst>
          </p:cNvPr>
          <p:cNvSpPr>
            <a:spLocks noGrp="1"/>
          </p:cNvSpPr>
          <p:nvPr>
            <p:ph idx="47" hasCustomPrompt="1"/>
          </p:nvPr>
        </p:nvSpPr>
        <p:spPr>
          <a:xfrm>
            <a:off x="2971800" y="1231292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2FED2CE-F2B7-F44F-8C35-F5D48C997B95}"/>
              </a:ext>
            </a:extLst>
          </p:cNvPr>
          <p:cNvSpPr>
            <a:spLocks noGrp="1"/>
          </p:cNvSpPr>
          <p:nvPr>
            <p:ph idx="48" hasCustomPrompt="1"/>
          </p:nvPr>
        </p:nvSpPr>
        <p:spPr>
          <a:xfrm>
            <a:off x="2971800" y="1834792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4FF5F1D-9A8F-E74C-B0D1-475D30CB818F}"/>
              </a:ext>
            </a:extLst>
          </p:cNvPr>
          <p:cNvSpPr>
            <a:spLocks noGrp="1"/>
          </p:cNvSpPr>
          <p:nvPr>
            <p:ph idx="49" hasCustomPrompt="1"/>
          </p:nvPr>
        </p:nvSpPr>
        <p:spPr>
          <a:xfrm>
            <a:off x="2971800" y="2445641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CC46D52-87BC-8F4F-B434-4CCA2BE85E9A}"/>
              </a:ext>
            </a:extLst>
          </p:cNvPr>
          <p:cNvSpPr>
            <a:spLocks noGrp="1"/>
          </p:cNvSpPr>
          <p:nvPr>
            <p:ph idx="50" hasCustomPrompt="1"/>
          </p:nvPr>
        </p:nvSpPr>
        <p:spPr>
          <a:xfrm>
            <a:off x="2971800" y="3640487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30B91F8-CE0E-B643-9A6F-460F6553C81F}"/>
              </a:ext>
            </a:extLst>
          </p:cNvPr>
          <p:cNvSpPr>
            <a:spLocks noGrp="1"/>
          </p:cNvSpPr>
          <p:nvPr>
            <p:ph idx="51" hasCustomPrompt="1"/>
          </p:nvPr>
        </p:nvSpPr>
        <p:spPr>
          <a:xfrm>
            <a:off x="2971800" y="4841507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B2231C-939C-AC91-1ED2-FDEEC9AF2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1155680" cy="1023414"/>
          </a:xfrm>
        </p:spPr>
        <p:txBody>
          <a:bodyPr/>
          <a:lstStyle>
            <a:lvl1pPr algn="l">
              <a:defRPr sz="24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51EBF99B-3077-6F60-9D5A-F657F317328E}"/>
              </a:ext>
            </a:extLst>
          </p:cNvPr>
          <p:cNvSpPr>
            <a:spLocks noGrp="1"/>
          </p:cNvSpPr>
          <p:nvPr>
            <p:ph idx="52" hasCustomPrompt="1"/>
          </p:nvPr>
        </p:nvSpPr>
        <p:spPr>
          <a:xfrm>
            <a:off x="2971800" y="4231396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454DAB-0EA9-D3DD-6B90-F149061014E5}"/>
              </a:ext>
            </a:extLst>
          </p:cNvPr>
          <p:cNvSpPr>
            <a:spLocks noGrp="1"/>
          </p:cNvSpPr>
          <p:nvPr>
            <p:ph idx="53" hasCustomPrompt="1"/>
          </p:nvPr>
        </p:nvSpPr>
        <p:spPr>
          <a:xfrm>
            <a:off x="2971800" y="3043064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4128492-BB6E-C7D4-9676-99F4DF0CC9F8}"/>
              </a:ext>
            </a:extLst>
          </p:cNvPr>
          <p:cNvSpPr>
            <a:spLocks noGrp="1"/>
          </p:cNvSpPr>
          <p:nvPr>
            <p:ph idx="54" hasCustomPrompt="1"/>
          </p:nvPr>
        </p:nvSpPr>
        <p:spPr>
          <a:xfrm>
            <a:off x="2971800" y="5451618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3632793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D93A08B-E808-9842-89A1-88E20A83C5CF}"/>
              </a:ext>
            </a:extLst>
          </p:cNvPr>
          <p:cNvSpPr>
            <a:spLocks noGrp="1"/>
          </p:cNvSpPr>
          <p:nvPr>
            <p:ph idx="47" hasCustomPrompt="1"/>
          </p:nvPr>
        </p:nvSpPr>
        <p:spPr>
          <a:xfrm>
            <a:off x="2971800" y="215039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2FED2CE-F2B7-F44F-8C35-F5D48C997B95}"/>
              </a:ext>
            </a:extLst>
          </p:cNvPr>
          <p:cNvSpPr>
            <a:spLocks noGrp="1"/>
          </p:cNvSpPr>
          <p:nvPr>
            <p:ph idx="48" hasCustomPrompt="1"/>
          </p:nvPr>
        </p:nvSpPr>
        <p:spPr>
          <a:xfrm>
            <a:off x="2971800" y="2715218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4FF5F1D-9A8F-E74C-B0D1-475D30CB818F}"/>
              </a:ext>
            </a:extLst>
          </p:cNvPr>
          <p:cNvSpPr>
            <a:spLocks noGrp="1"/>
          </p:cNvSpPr>
          <p:nvPr>
            <p:ph idx="49" hasCustomPrompt="1"/>
          </p:nvPr>
        </p:nvSpPr>
        <p:spPr>
          <a:xfrm>
            <a:off x="2971800" y="3245768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CC46D52-87BC-8F4F-B434-4CCA2BE85E9A}"/>
              </a:ext>
            </a:extLst>
          </p:cNvPr>
          <p:cNvSpPr>
            <a:spLocks noGrp="1"/>
          </p:cNvSpPr>
          <p:nvPr>
            <p:ph idx="50" hasCustomPrompt="1"/>
          </p:nvPr>
        </p:nvSpPr>
        <p:spPr>
          <a:xfrm>
            <a:off x="2971800" y="4286829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EF26B9-0075-574C-BD4A-DABEDD7CF915}"/>
              </a:ext>
            </a:extLst>
          </p:cNvPr>
          <p:cNvSpPr>
            <a:spLocks noGrp="1"/>
          </p:cNvSpPr>
          <p:nvPr>
            <p:ph idx="58" hasCustomPrompt="1"/>
          </p:nvPr>
        </p:nvSpPr>
        <p:spPr>
          <a:xfrm>
            <a:off x="2971800" y="1420982"/>
            <a:ext cx="2743200" cy="6400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580"/>
              </a:lnSpc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2A94A311-2624-8E4D-B5F8-ABB694A15B22}"/>
              </a:ext>
            </a:extLst>
          </p:cNvPr>
          <p:cNvSpPr>
            <a:spLocks noGrp="1"/>
          </p:cNvSpPr>
          <p:nvPr>
            <p:ph idx="60" hasCustomPrompt="1"/>
          </p:nvPr>
        </p:nvSpPr>
        <p:spPr>
          <a:xfrm>
            <a:off x="5873080" y="215039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1076AA90-050C-C143-8136-1B18E5EAAD30}"/>
              </a:ext>
            </a:extLst>
          </p:cNvPr>
          <p:cNvSpPr>
            <a:spLocks noGrp="1"/>
          </p:cNvSpPr>
          <p:nvPr>
            <p:ph idx="61" hasCustomPrompt="1"/>
          </p:nvPr>
        </p:nvSpPr>
        <p:spPr>
          <a:xfrm>
            <a:off x="5873080" y="2715218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0885D37B-B862-C74D-AF02-541AFEAA1185}"/>
              </a:ext>
            </a:extLst>
          </p:cNvPr>
          <p:cNvSpPr>
            <a:spLocks noGrp="1"/>
          </p:cNvSpPr>
          <p:nvPr>
            <p:ph idx="62" hasCustomPrompt="1"/>
          </p:nvPr>
        </p:nvSpPr>
        <p:spPr>
          <a:xfrm>
            <a:off x="5873080" y="3245768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B63EB1F2-43F1-F94E-B041-CC35E88BFBAC}"/>
              </a:ext>
            </a:extLst>
          </p:cNvPr>
          <p:cNvSpPr>
            <a:spLocks noGrp="1"/>
          </p:cNvSpPr>
          <p:nvPr>
            <p:ph idx="63" hasCustomPrompt="1"/>
          </p:nvPr>
        </p:nvSpPr>
        <p:spPr>
          <a:xfrm>
            <a:off x="5873080" y="4286829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C6B0F9FA-56F0-894F-8B98-AA9D50EBBCE8}"/>
              </a:ext>
            </a:extLst>
          </p:cNvPr>
          <p:cNvSpPr>
            <a:spLocks noGrp="1"/>
          </p:cNvSpPr>
          <p:nvPr>
            <p:ph idx="64" hasCustomPrompt="1"/>
          </p:nvPr>
        </p:nvSpPr>
        <p:spPr>
          <a:xfrm>
            <a:off x="5873080" y="1420982"/>
            <a:ext cx="2743200" cy="6400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580"/>
              </a:lnSpc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34206B3F-8462-9D45-ADCC-2F03903AB1C0}"/>
              </a:ext>
            </a:extLst>
          </p:cNvPr>
          <p:cNvSpPr>
            <a:spLocks noGrp="1"/>
          </p:cNvSpPr>
          <p:nvPr>
            <p:ph idx="71" hasCustomPrompt="1"/>
          </p:nvPr>
        </p:nvSpPr>
        <p:spPr>
          <a:xfrm>
            <a:off x="2971800" y="5345817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C5D7205F-AB74-C64C-AA37-FB9857436834}"/>
              </a:ext>
            </a:extLst>
          </p:cNvPr>
          <p:cNvSpPr>
            <a:spLocks noGrp="1"/>
          </p:cNvSpPr>
          <p:nvPr>
            <p:ph idx="72" hasCustomPrompt="1"/>
          </p:nvPr>
        </p:nvSpPr>
        <p:spPr>
          <a:xfrm>
            <a:off x="5873080" y="5345817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070160-EAF2-5DE8-A5BD-6CEDFB3B9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1155680" cy="1196752"/>
          </a:xfrm>
        </p:spPr>
        <p:txBody>
          <a:bodyPr/>
          <a:lstStyle>
            <a:lvl1pPr algn="l"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C5CE368-1B20-B32E-4082-E281D42CEAF1}"/>
              </a:ext>
            </a:extLst>
          </p:cNvPr>
          <p:cNvSpPr>
            <a:spLocks noGrp="1"/>
          </p:cNvSpPr>
          <p:nvPr>
            <p:ph idx="74" hasCustomPrompt="1"/>
          </p:nvPr>
        </p:nvSpPr>
        <p:spPr>
          <a:xfrm>
            <a:off x="8760296" y="215039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0F175A9-3395-9282-98B6-90628A0AF073}"/>
              </a:ext>
            </a:extLst>
          </p:cNvPr>
          <p:cNvSpPr>
            <a:spLocks noGrp="1"/>
          </p:cNvSpPr>
          <p:nvPr>
            <p:ph idx="75" hasCustomPrompt="1"/>
          </p:nvPr>
        </p:nvSpPr>
        <p:spPr>
          <a:xfrm>
            <a:off x="8760296" y="2715218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6B8F5D5-00F7-D674-F71E-44515A7BA3EA}"/>
              </a:ext>
            </a:extLst>
          </p:cNvPr>
          <p:cNvSpPr>
            <a:spLocks noGrp="1"/>
          </p:cNvSpPr>
          <p:nvPr>
            <p:ph idx="76" hasCustomPrompt="1"/>
          </p:nvPr>
        </p:nvSpPr>
        <p:spPr>
          <a:xfrm>
            <a:off x="8760296" y="3245768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BF9FF4F-2220-5144-955D-2DB2F7C1F104}"/>
              </a:ext>
            </a:extLst>
          </p:cNvPr>
          <p:cNvSpPr>
            <a:spLocks noGrp="1"/>
          </p:cNvSpPr>
          <p:nvPr>
            <p:ph idx="77" hasCustomPrompt="1"/>
          </p:nvPr>
        </p:nvSpPr>
        <p:spPr>
          <a:xfrm>
            <a:off x="8760296" y="4286829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F9D0C7F-6F4F-6996-700B-358B0CF316DB}"/>
              </a:ext>
            </a:extLst>
          </p:cNvPr>
          <p:cNvSpPr>
            <a:spLocks noGrp="1"/>
          </p:cNvSpPr>
          <p:nvPr>
            <p:ph idx="78" hasCustomPrompt="1"/>
          </p:nvPr>
        </p:nvSpPr>
        <p:spPr>
          <a:xfrm>
            <a:off x="8760296" y="1420982"/>
            <a:ext cx="2743200" cy="6400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580"/>
              </a:lnSpc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F3768BD-FF2F-BACA-C2EE-A31E64EC57B6}"/>
              </a:ext>
            </a:extLst>
          </p:cNvPr>
          <p:cNvSpPr>
            <a:spLocks noGrp="1"/>
          </p:cNvSpPr>
          <p:nvPr>
            <p:ph idx="79" hasCustomPrompt="1"/>
          </p:nvPr>
        </p:nvSpPr>
        <p:spPr>
          <a:xfrm>
            <a:off x="8760296" y="5345817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1D40B84-0E27-3E72-4F1C-38E8426D6736}"/>
              </a:ext>
            </a:extLst>
          </p:cNvPr>
          <p:cNvSpPr>
            <a:spLocks noGrp="1"/>
          </p:cNvSpPr>
          <p:nvPr>
            <p:ph idx="80" hasCustomPrompt="1"/>
          </p:nvPr>
        </p:nvSpPr>
        <p:spPr>
          <a:xfrm>
            <a:off x="2971800" y="4834325"/>
            <a:ext cx="2743200" cy="43948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128614C-0048-0859-3F21-7BE88BB22758}"/>
              </a:ext>
            </a:extLst>
          </p:cNvPr>
          <p:cNvSpPr>
            <a:spLocks noGrp="1"/>
          </p:cNvSpPr>
          <p:nvPr>
            <p:ph idx="81" hasCustomPrompt="1"/>
          </p:nvPr>
        </p:nvSpPr>
        <p:spPr>
          <a:xfrm>
            <a:off x="5873080" y="4834325"/>
            <a:ext cx="2743200" cy="43948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0A0B84B-E2F4-EC06-A486-87CCB5BF5835}"/>
              </a:ext>
            </a:extLst>
          </p:cNvPr>
          <p:cNvSpPr>
            <a:spLocks noGrp="1"/>
          </p:cNvSpPr>
          <p:nvPr>
            <p:ph idx="82" hasCustomPrompt="1"/>
          </p:nvPr>
        </p:nvSpPr>
        <p:spPr>
          <a:xfrm>
            <a:off x="8760296" y="4834325"/>
            <a:ext cx="2743200" cy="43948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3616D466-16E5-C7B7-4E82-2D7B7F8E1870}"/>
              </a:ext>
            </a:extLst>
          </p:cNvPr>
          <p:cNvSpPr>
            <a:spLocks noGrp="1"/>
          </p:cNvSpPr>
          <p:nvPr>
            <p:ph idx="83" hasCustomPrompt="1"/>
          </p:nvPr>
        </p:nvSpPr>
        <p:spPr>
          <a:xfrm>
            <a:off x="2971800" y="3753035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394B3DF0-89E3-7321-47D6-B789B7A0F317}"/>
              </a:ext>
            </a:extLst>
          </p:cNvPr>
          <p:cNvSpPr>
            <a:spLocks noGrp="1"/>
          </p:cNvSpPr>
          <p:nvPr>
            <p:ph idx="84" hasCustomPrompt="1"/>
          </p:nvPr>
        </p:nvSpPr>
        <p:spPr>
          <a:xfrm>
            <a:off x="5873080" y="3753035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5451A9EA-F549-7F3D-0706-3E8A9A527F9E}"/>
              </a:ext>
            </a:extLst>
          </p:cNvPr>
          <p:cNvSpPr>
            <a:spLocks noGrp="1"/>
          </p:cNvSpPr>
          <p:nvPr>
            <p:ph idx="85" hasCustomPrompt="1"/>
          </p:nvPr>
        </p:nvSpPr>
        <p:spPr>
          <a:xfrm>
            <a:off x="8760296" y="3753035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039982E4-B552-206B-D0B1-845155F17790}"/>
              </a:ext>
            </a:extLst>
          </p:cNvPr>
          <p:cNvSpPr>
            <a:spLocks noGrp="1"/>
          </p:cNvSpPr>
          <p:nvPr>
            <p:ph idx="86" hasCustomPrompt="1"/>
          </p:nvPr>
        </p:nvSpPr>
        <p:spPr>
          <a:xfrm>
            <a:off x="2971800" y="587652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B1F42ECA-B735-C01D-7F40-A06AA930F8D7}"/>
              </a:ext>
            </a:extLst>
          </p:cNvPr>
          <p:cNvSpPr>
            <a:spLocks noGrp="1"/>
          </p:cNvSpPr>
          <p:nvPr>
            <p:ph idx="87" hasCustomPrompt="1"/>
          </p:nvPr>
        </p:nvSpPr>
        <p:spPr>
          <a:xfrm>
            <a:off x="5873080" y="587652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6F46492C-6DD8-D409-5B4C-8FCF359272AB}"/>
              </a:ext>
            </a:extLst>
          </p:cNvPr>
          <p:cNvSpPr>
            <a:spLocks noGrp="1"/>
          </p:cNvSpPr>
          <p:nvPr>
            <p:ph idx="88" hasCustomPrompt="1"/>
          </p:nvPr>
        </p:nvSpPr>
        <p:spPr>
          <a:xfrm>
            <a:off x="8760296" y="587652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4279168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D93A08B-E808-9842-89A1-88E20A83C5CF}"/>
              </a:ext>
            </a:extLst>
          </p:cNvPr>
          <p:cNvSpPr>
            <a:spLocks noGrp="1"/>
          </p:cNvSpPr>
          <p:nvPr>
            <p:ph idx="47" hasCustomPrompt="1"/>
          </p:nvPr>
        </p:nvSpPr>
        <p:spPr>
          <a:xfrm>
            <a:off x="2971800" y="2158809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2FED2CE-F2B7-F44F-8C35-F5D48C997B95}"/>
              </a:ext>
            </a:extLst>
          </p:cNvPr>
          <p:cNvSpPr>
            <a:spLocks noGrp="1"/>
          </p:cNvSpPr>
          <p:nvPr>
            <p:ph idx="48" hasCustomPrompt="1"/>
          </p:nvPr>
        </p:nvSpPr>
        <p:spPr>
          <a:xfrm>
            <a:off x="2971800" y="2708598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4FF5F1D-9A8F-E74C-B0D1-475D30CB818F}"/>
              </a:ext>
            </a:extLst>
          </p:cNvPr>
          <p:cNvSpPr>
            <a:spLocks noGrp="1"/>
          </p:cNvSpPr>
          <p:nvPr>
            <p:ph idx="49" hasCustomPrompt="1"/>
          </p:nvPr>
        </p:nvSpPr>
        <p:spPr>
          <a:xfrm>
            <a:off x="2971800" y="3235437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CC46D52-87BC-8F4F-B434-4CCA2BE85E9A}"/>
              </a:ext>
            </a:extLst>
          </p:cNvPr>
          <p:cNvSpPr>
            <a:spLocks noGrp="1"/>
          </p:cNvSpPr>
          <p:nvPr>
            <p:ph idx="50" hasCustomPrompt="1"/>
          </p:nvPr>
        </p:nvSpPr>
        <p:spPr>
          <a:xfrm>
            <a:off x="2971800" y="4294730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EF26B9-0075-574C-BD4A-DABEDD7CF915}"/>
              </a:ext>
            </a:extLst>
          </p:cNvPr>
          <p:cNvSpPr>
            <a:spLocks noGrp="1"/>
          </p:cNvSpPr>
          <p:nvPr>
            <p:ph idx="58" hasCustomPrompt="1"/>
          </p:nvPr>
        </p:nvSpPr>
        <p:spPr>
          <a:xfrm>
            <a:off x="2971800" y="1420982"/>
            <a:ext cx="4204320" cy="6400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34206B3F-8462-9D45-ADCC-2F03903AB1C0}"/>
              </a:ext>
            </a:extLst>
          </p:cNvPr>
          <p:cNvSpPr>
            <a:spLocks noGrp="1"/>
          </p:cNvSpPr>
          <p:nvPr>
            <p:ph idx="71" hasCustomPrompt="1"/>
          </p:nvPr>
        </p:nvSpPr>
        <p:spPr>
          <a:xfrm>
            <a:off x="2975893" y="5355099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070160-EAF2-5DE8-A5BD-6CEDFB3B9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1155680" cy="1196752"/>
          </a:xfrm>
        </p:spPr>
        <p:txBody>
          <a:bodyPr/>
          <a:lstStyle>
            <a:lvl1pPr algn="l"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C5CE368-1B20-B32E-4082-E281D42CEAF1}"/>
              </a:ext>
            </a:extLst>
          </p:cNvPr>
          <p:cNvSpPr>
            <a:spLocks noGrp="1"/>
          </p:cNvSpPr>
          <p:nvPr>
            <p:ph idx="74" hasCustomPrompt="1"/>
          </p:nvPr>
        </p:nvSpPr>
        <p:spPr>
          <a:xfrm>
            <a:off x="7299176" y="2158809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0F175A9-3395-9282-98B6-90628A0AF073}"/>
              </a:ext>
            </a:extLst>
          </p:cNvPr>
          <p:cNvSpPr>
            <a:spLocks noGrp="1"/>
          </p:cNvSpPr>
          <p:nvPr>
            <p:ph idx="75" hasCustomPrompt="1"/>
          </p:nvPr>
        </p:nvSpPr>
        <p:spPr>
          <a:xfrm>
            <a:off x="7299176" y="2708598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6B8F5D5-00F7-D674-F71E-44515A7BA3EA}"/>
              </a:ext>
            </a:extLst>
          </p:cNvPr>
          <p:cNvSpPr>
            <a:spLocks noGrp="1"/>
          </p:cNvSpPr>
          <p:nvPr>
            <p:ph idx="76" hasCustomPrompt="1"/>
          </p:nvPr>
        </p:nvSpPr>
        <p:spPr>
          <a:xfrm>
            <a:off x="7299176" y="3235437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BF9FF4F-2220-5144-955D-2DB2F7C1F104}"/>
              </a:ext>
            </a:extLst>
          </p:cNvPr>
          <p:cNvSpPr>
            <a:spLocks noGrp="1"/>
          </p:cNvSpPr>
          <p:nvPr>
            <p:ph idx="77" hasCustomPrompt="1"/>
          </p:nvPr>
        </p:nvSpPr>
        <p:spPr>
          <a:xfrm>
            <a:off x="7299176" y="4294730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F9D0C7F-6F4F-6996-700B-358B0CF316DB}"/>
              </a:ext>
            </a:extLst>
          </p:cNvPr>
          <p:cNvSpPr>
            <a:spLocks noGrp="1"/>
          </p:cNvSpPr>
          <p:nvPr>
            <p:ph idx="78" hasCustomPrompt="1"/>
          </p:nvPr>
        </p:nvSpPr>
        <p:spPr>
          <a:xfrm>
            <a:off x="7299176" y="1420982"/>
            <a:ext cx="4204320" cy="6400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F3768BD-FF2F-BACA-C2EE-A31E64EC57B6}"/>
              </a:ext>
            </a:extLst>
          </p:cNvPr>
          <p:cNvSpPr>
            <a:spLocks noGrp="1"/>
          </p:cNvSpPr>
          <p:nvPr>
            <p:ph idx="79" hasCustomPrompt="1"/>
          </p:nvPr>
        </p:nvSpPr>
        <p:spPr>
          <a:xfrm>
            <a:off x="7303269" y="5355099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6A738E43-1439-1D18-7C7D-251E04F2E9EF}"/>
              </a:ext>
            </a:extLst>
          </p:cNvPr>
          <p:cNvSpPr>
            <a:spLocks noGrp="1"/>
          </p:cNvSpPr>
          <p:nvPr>
            <p:ph idx="80" hasCustomPrompt="1"/>
          </p:nvPr>
        </p:nvSpPr>
        <p:spPr>
          <a:xfrm>
            <a:off x="2971800" y="4828285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BC22DA1B-C01C-FE1D-FB10-24CE6A70FFF5}"/>
              </a:ext>
            </a:extLst>
          </p:cNvPr>
          <p:cNvSpPr>
            <a:spLocks noGrp="1"/>
          </p:cNvSpPr>
          <p:nvPr>
            <p:ph idx="81" hasCustomPrompt="1"/>
          </p:nvPr>
        </p:nvSpPr>
        <p:spPr>
          <a:xfrm>
            <a:off x="7299176" y="4828285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E6863081-6ECB-1873-C62F-C28F64A93987}"/>
              </a:ext>
            </a:extLst>
          </p:cNvPr>
          <p:cNvSpPr>
            <a:spLocks noGrp="1"/>
          </p:cNvSpPr>
          <p:nvPr>
            <p:ph idx="82" hasCustomPrompt="1"/>
          </p:nvPr>
        </p:nvSpPr>
        <p:spPr>
          <a:xfrm>
            <a:off x="2971800" y="3762694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45BDEC94-DD3F-30CA-41F3-64044100AEA3}"/>
              </a:ext>
            </a:extLst>
          </p:cNvPr>
          <p:cNvSpPr>
            <a:spLocks noGrp="1"/>
          </p:cNvSpPr>
          <p:nvPr>
            <p:ph idx="83" hasCustomPrompt="1"/>
          </p:nvPr>
        </p:nvSpPr>
        <p:spPr>
          <a:xfrm>
            <a:off x="7299176" y="3762694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2E60FFA-0CB8-E16B-6813-CEAB1B523408}"/>
              </a:ext>
            </a:extLst>
          </p:cNvPr>
          <p:cNvSpPr>
            <a:spLocks noGrp="1"/>
          </p:cNvSpPr>
          <p:nvPr>
            <p:ph idx="84" hasCustomPrompt="1"/>
          </p:nvPr>
        </p:nvSpPr>
        <p:spPr>
          <a:xfrm>
            <a:off x="2975893" y="5867843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994571C3-A075-A117-0F96-11DDB216328F}"/>
              </a:ext>
            </a:extLst>
          </p:cNvPr>
          <p:cNvSpPr>
            <a:spLocks noGrp="1"/>
          </p:cNvSpPr>
          <p:nvPr>
            <p:ph idx="85" hasCustomPrompt="1"/>
          </p:nvPr>
        </p:nvSpPr>
        <p:spPr>
          <a:xfrm>
            <a:off x="7303269" y="5867843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462025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and Foot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801F219-B3CD-B385-08F0-F0349C8ECF16}"/>
              </a:ext>
            </a:extLst>
          </p:cNvPr>
          <p:cNvSpPr/>
          <p:nvPr/>
        </p:nvSpPr>
        <p:spPr>
          <a:xfrm>
            <a:off x="0" y="885552"/>
            <a:ext cx="12192000" cy="5972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5BED77-40D4-DB6E-9689-C88C87A5C1F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26000" y1="71875" x2="26000" y2="71875"/>
                        <a14:foregroundMark x1="35400" y1="69375" x2="35400" y2="69375"/>
                        <a14:foregroundMark x1="42900" y1="50625" x2="42900" y2="50625"/>
                        <a14:foregroundMark x1="48900" y1="39063" x2="48900" y2="39063"/>
                        <a14:foregroundMark x1="61400" y1="57813" x2="61400" y2="57813"/>
                        <a14:foregroundMark x1="60900" y1="35000" x2="60900" y2="35000"/>
                        <a14:foregroundMark x1="68700" y1="45625" x2="68700" y2="45625"/>
                        <a14:foregroundMark x1="76800" y1="52188" x2="76800" y2="521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6992" y="6246733"/>
            <a:ext cx="1815009" cy="580803"/>
          </a:xfrm>
          <a:prstGeom prst="rect">
            <a:avLst/>
          </a:prstGeom>
        </p:spPr>
      </p:pic>
      <p:sp>
        <p:nvSpPr>
          <p:cNvPr id="3" name="Title 6">
            <a:extLst>
              <a:ext uri="{FF2B5EF4-FFF2-40B4-BE49-F238E27FC236}">
                <a16:creationId xmlns:a16="http://schemas.microsoft.com/office/drawing/2014/main" id="{9C77EE08-D37E-E8A6-490B-EEB3E4410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595" y="1"/>
            <a:ext cx="11712604" cy="866009"/>
          </a:xfrm>
        </p:spPr>
        <p:txBody>
          <a:bodyPr/>
          <a:lstStyle>
            <a:lvl1pPr>
              <a:defRPr sz="293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0E717AF-91BC-85DE-3AA5-10F63CD56A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8541" y="6354572"/>
            <a:ext cx="11648659" cy="415301"/>
          </a:xfrm>
          <a:prstGeom prst="rect">
            <a:avLst/>
          </a:prstGeom>
        </p:spPr>
        <p:txBody>
          <a:bodyPr vert="horz" lIns="45720" tIns="45720" rIns="45720" bIns="45720" rtlCol="0" anchor="b"/>
          <a:lstStyle>
            <a:lvl1pPr algn="l">
              <a:defRPr sz="1067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Footer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2657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42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0755A1-263A-3047-860B-B811081C9CD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523A240F-EAFE-E84F-B44C-6D7A08E0E40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F8D8092-2468-D648-A089-3B1A9527298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Footer</a:t>
            </a:r>
          </a:p>
        </p:txBody>
      </p:sp>
      <p:sp>
        <p:nvSpPr>
          <p:cNvPr id="13" name="Footnote Placeholder">
            <a:extLst>
              <a:ext uri="{FF2B5EF4-FFF2-40B4-BE49-F238E27FC236}">
                <a16:creationId xmlns:a16="http://schemas.microsoft.com/office/drawing/2014/main" id="{5157959E-651B-B14F-BA5B-24DA1DB0858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12064" y="6374651"/>
            <a:ext cx="4434840" cy="245223"/>
          </a:xfrm>
        </p:spPr>
        <p:txBody>
          <a:bodyPr anchor="b"/>
          <a:lstStyle>
            <a:lvl1pPr marL="0" indent="0">
              <a:buNone/>
              <a:defRPr sz="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add a footnote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/>
          <a:p>
            <a:r>
              <a:rPr lang="en-US"/>
              <a:t>Slide title; Arial 32pt bold, sentence case. This layout accommodates a title that extends downward to a 2nd line.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/>
              <a:t>Click to type text. To activate sub-level formatting, place cursor at beginning of text/line and hit tab or shift tab. Click icon for chart or table.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08211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7535" y="2347916"/>
            <a:ext cx="11425767" cy="16208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7184" y="4283078"/>
            <a:ext cx="9408584" cy="1931987"/>
          </a:xfrm>
        </p:spPr>
        <p:txBody>
          <a:bodyPr/>
          <a:lstStyle>
            <a:lvl1pPr marL="0" indent="0" algn="ctr">
              <a:buNone/>
              <a:defRPr/>
            </a:lvl1pPr>
            <a:lvl2pPr marL="457058" indent="0" algn="ctr">
              <a:buNone/>
              <a:defRPr/>
            </a:lvl2pPr>
            <a:lvl3pPr marL="914115" indent="0" algn="ctr">
              <a:buNone/>
              <a:defRPr/>
            </a:lvl3pPr>
            <a:lvl4pPr marL="1371173" indent="0" algn="ctr">
              <a:buNone/>
              <a:defRPr/>
            </a:lvl4pPr>
            <a:lvl5pPr marL="1828231" indent="0" algn="ctr">
              <a:buNone/>
              <a:defRPr/>
            </a:lvl5pPr>
            <a:lvl6pPr marL="2285289" indent="0" algn="ctr">
              <a:buNone/>
              <a:defRPr/>
            </a:lvl6pPr>
            <a:lvl7pPr marL="2742347" indent="0" algn="ctr">
              <a:buNone/>
              <a:defRPr/>
            </a:lvl7pPr>
            <a:lvl8pPr marL="3199405" indent="0" algn="ctr">
              <a:buNone/>
              <a:defRPr/>
            </a:lvl8pPr>
            <a:lvl9pPr marL="3656462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31699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30003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2568" y="4857756"/>
            <a:ext cx="11423651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2568" y="3203577"/>
            <a:ext cx="11423651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58" indent="0">
              <a:buNone/>
              <a:defRPr sz="1800"/>
            </a:lvl2pPr>
            <a:lvl3pPr marL="914115" indent="0">
              <a:buNone/>
              <a:defRPr sz="1700"/>
            </a:lvl3pPr>
            <a:lvl4pPr marL="1371173" indent="0">
              <a:buNone/>
              <a:defRPr sz="1400"/>
            </a:lvl4pPr>
            <a:lvl5pPr marL="1828231" indent="0">
              <a:buNone/>
              <a:defRPr sz="1400"/>
            </a:lvl5pPr>
            <a:lvl6pPr marL="2285289" indent="0">
              <a:buNone/>
              <a:defRPr sz="1400"/>
            </a:lvl6pPr>
            <a:lvl7pPr marL="2742347" indent="0">
              <a:buNone/>
              <a:defRPr sz="1400"/>
            </a:lvl7pPr>
            <a:lvl8pPr marL="3199405" indent="0">
              <a:buNone/>
              <a:defRPr sz="1400"/>
            </a:lvl8pPr>
            <a:lvl9pPr marL="3656462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52223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6369" y="2101854"/>
            <a:ext cx="5634567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4138" y="2101854"/>
            <a:ext cx="5636684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1998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4" y="303219"/>
            <a:ext cx="12096751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3101" y="1692275"/>
            <a:ext cx="5937251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8" indent="0">
              <a:buNone/>
              <a:defRPr sz="2000" b="1"/>
            </a:lvl2pPr>
            <a:lvl3pPr marL="914115" indent="0">
              <a:buNone/>
              <a:defRPr sz="1800" b="1"/>
            </a:lvl3pPr>
            <a:lvl4pPr marL="1371173" indent="0">
              <a:buNone/>
              <a:defRPr sz="1700" b="1"/>
            </a:lvl4pPr>
            <a:lvl5pPr marL="1828231" indent="0">
              <a:buNone/>
              <a:defRPr sz="1700" b="1"/>
            </a:lvl5pPr>
            <a:lvl6pPr marL="2285289" indent="0">
              <a:buNone/>
              <a:defRPr sz="1700" b="1"/>
            </a:lvl6pPr>
            <a:lvl7pPr marL="2742347" indent="0">
              <a:buNone/>
              <a:defRPr sz="1700" b="1"/>
            </a:lvl7pPr>
            <a:lvl8pPr marL="3199405" indent="0">
              <a:buNone/>
              <a:defRPr sz="1700" b="1"/>
            </a:lvl8pPr>
            <a:lvl9pPr marL="3656462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3101" y="2397125"/>
            <a:ext cx="5937251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28371" y="1692275"/>
            <a:ext cx="5941484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8" indent="0">
              <a:buNone/>
              <a:defRPr sz="2000" b="1"/>
            </a:lvl2pPr>
            <a:lvl3pPr marL="914115" indent="0">
              <a:buNone/>
              <a:defRPr sz="1800" b="1"/>
            </a:lvl3pPr>
            <a:lvl4pPr marL="1371173" indent="0">
              <a:buNone/>
              <a:defRPr sz="1700" b="1"/>
            </a:lvl4pPr>
            <a:lvl5pPr marL="1828231" indent="0">
              <a:buNone/>
              <a:defRPr sz="1700" b="1"/>
            </a:lvl5pPr>
            <a:lvl6pPr marL="2285289" indent="0">
              <a:buNone/>
              <a:defRPr sz="1700" b="1"/>
            </a:lvl6pPr>
            <a:lvl7pPr marL="2742347" indent="0">
              <a:buNone/>
              <a:defRPr sz="1700" b="1"/>
            </a:lvl7pPr>
            <a:lvl8pPr marL="3199405" indent="0">
              <a:buNone/>
              <a:defRPr sz="1700" b="1"/>
            </a:lvl8pPr>
            <a:lvl9pPr marL="3656462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28371" y="2397125"/>
            <a:ext cx="5941484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4152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4452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2702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0" y="301625"/>
            <a:ext cx="4421717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5690" y="301628"/>
            <a:ext cx="7514167" cy="64515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3100" y="1581156"/>
            <a:ext cx="4421717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058" indent="0">
              <a:buNone/>
              <a:defRPr sz="1200"/>
            </a:lvl2pPr>
            <a:lvl3pPr marL="914115" indent="0">
              <a:buNone/>
              <a:defRPr sz="1000"/>
            </a:lvl3pPr>
            <a:lvl4pPr marL="1371173" indent="0">
              <a:buNone/>
              <a:defRPr sz="900"/>
            </a:lvl4pPr>
            <a:lvl5pPr marL="1828231" indent="0">
              <a:buNone/>
              <a:defRPr sz="900"/>
            </a:lvl5pPr>
            <a:lvl6pPr marL="2285289" indent="0">
              <a:buNone/>
              <a:defRPr sz="900"/>
            </a:lvl6pPr>
            <a:lvl7pPr marL="2742347" indent="0">
              <a:buNone/>
              <a:defRPr sz="900"/>
            </a:lvl7pPr>
            <a:lvl8pPr marL="3199405" indent="0">
              <a:buNone/>
              <a:defRPr sz="900"/>
            </a:lvl8pPr>
            <a:lvl9pPr marL="365646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45617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5255" y="5291143"/>
            <a:ext cx="8064500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35255" y="674691"/>
            <a:ext cx="8064500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058" indent="0">
              <a:buNone/>
              <a:defRPr sz="2800"/>
            </a:lvl2pPr>
            <a:lvl3pPr marL="914115" indent="0">
              <a:buNone/>
              <a:defRPr sz="2400"/>
            </a:lvl3pPr>
            <a:lvl4pPr marL="1371173" indent="0">
              <a:buNone/>
              <a:defRPr sz="2000"/>
            </a:lvl4pPr>
            <a:lvl5pPr marL="1828231" indent="0">
              <a:buNone/>
              <a:defRPr sz="2000"/>
            </a:lvl5pPr>
            <a:lvl6pPr marL="2285289" indent="0">
              <a:buNone/>
              <a:defRPr sz="2000"/>
            </a:lvl6pPr>
            <a:lvl7pPr marL="2742347" indent="0">
              <a:buNone/>
              <a:defRPr sz="2000"/>
            </a:lvl7pPr>
            <a:lvl8pPr marL="3199405" indent="0">
              <a:buNone/>
              <a:defRPr sz="2000"/>
            </a:lvl8pPr>
            <a:lvl9pPr marL="3656462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35255" y="5916613"/>
            <a:ext cx="8064500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058" indent="0">
              <a:buNone/>
              <a:defRPr sz="1200"/>
            </a:lvl2pPr>
            <a:lvl3pPr marL="914115" indent="0">
              <a:buNone/>
              <a:defRPr sz="1000"/>
            </a:lvl3pPr>
            <a:lvl4pPr marL="1371173" indent="0">
              <a:buNone/>
              <a:defRPr sz="900"/>
            </a:lvl4pPr>
            <a:lvl5pPr marL="1828231" indent="0">
              <a:buNone/>
              <a:defRPr sz="900"/>
            </a:lvl5pPr>
            <a:lvl6pPr marL="2285289" indent="0">
              <a:buNone/>
              <a:defRPr sz="900"/>
            </a:lvl6pPr>
            <a:lvl7pPr marL="2742347" indent="0">
              <a:buNone/>
              <a:defRPr sz="900"/>
            </a:lvl7pPr>
            <a:lvl8pPr marL="3199405" indent="0">
              <a:buNone/>
              <a:defRPr sz="900"/>
            </a:lvl8pPr>
            <a:lvl9pPr marL="365646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574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26608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2738" y="627063"/>
            <a:ext cx="2868084" cy="6235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86369" y="627063"/>
            <a:ext cx="8403167" cy="6235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51207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6368" y="627068"/>
            <a:ext cx="11474451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6369" y="2101854"/>
            <a:ext cx="5634567" cy="4760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4138" y="2101854"/>
            <a:ext cx="5636684" cy="4760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4022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286" y="227013"/>
            <a:ext cx="10358967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2286" y="1416053"/>
            <a:ext cx="10358967" cy="4799013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391646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10363200" cy="1219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914400" y="1828800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A90E337-F800-1146-8455-677861B99144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86018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eypoint Question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question"/>
          <p:cNvSpPr>
            <a:spLocks noGrp="1"/>
          </p:cNvSpPr>
          <p:nvPr>
            <p:ph type="body" idx="10" hasCustomPrompt="1"/>
          </p:nvPr>
        </p:nvSpPr>
        <p:spPr>
          <a:xfrm>
            <a:off x="912283" y="1522413"/>
            <a:ext cx="10367432" cy="685800"/>
          </a:xfrm>
        </p:spPr>
        <p:txBody>
          <a:bodyPr/>
          <a:lstStyle>
            <a:lvl1pPr marL="0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1pPr>
            <a:lvl2pPr marL="522288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2pPr>
            <a:lvl3pPr marL="979488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3pPr>
            <a:lvl4pPr marL="1371600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4pPr>
            <a:lvl5pPr marL="1762125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5pPr>
          </a:lstStyle>
          <a:p>
            <a:pPr lvl="0"/>
            <a:r>
              <a:rPr lang="en-US"/>
              <a:t>Click to add question here</a:t>
            </a:r>
          </a:p>
        </p:txBody>
      </p:sp>
      <p:sp>
        <p:nvSpPr>
          <p:cNvPr id="4" name="choices"/>
          <p:cNvSpPr>
            <a:spLocks noGrp="1"/>
          </p:cNvSpPr>
          <p:nvPr>
            <p:ph type="body" sz="quarter" idx="11" hasCustomPrompt="1"/>
          </p:nvPr>
        </p:nvSpPr>
        <p:spPr>
          <a:xfrm>
            <a:off x="912284" y="2360613"/>
            <a:ext cx="4955645" cy="3810000"/>
          </a:xfrm>
          <a:prstGeom prst="rect">
            <a:avLst/>
          </a:prstGeom>
        </p:spPr>
        <p:txBody>
          <a:bodyPr>
            <a:normAutofit/>
          </a:bodyPr>
          <a:lstStyle>
            <a:lvl1pPr marL="612775" indent="-51435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1pPr>
            <a:lvl2pPr marL="1036638" indent="-51435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2pPr>
            <a:lvl3pPr marL="1436688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3pPr>
            <a:lvl4pPr marL="1828800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4pPr>
            <a:lvl5pPr marL="2219325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5pPr>
          </a:lstStyle>
          <a:p>
            <a:pPr lvl="0"/>
            <a:r>
              <a:rPr lang="en-US"/>
              <a:t>Click to add choices here</a:t>
            </a:r>
          </a:p>
        </p:txBody>
      </p:sp>
      <p:sp>
        <p:nvSpPr>
          <p:cNvPr id="5" name="chartPosition"/>
          <p:cNvSpPr>
            <a:spLocks noGrp="1"/>
          </p:cNvSpPr>
          <p:nvPr>
            <p:ph type="chart" sz="quarter" idx="12"/>
          </p:nvPr>
        </p:nvSpPr>
        <p:spPr>
          <a:xfrm>
            <a:off x="6324072" y="2360613"/>
            <a:ext cx="4955645" cy="381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38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eypoint Clock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Oval 2" hidden="1"/>
          <p:cNvSpPr/>
          <p:nvPr userDrawn="1">
            <p:custDataLst>
              <p:tags r:id="rId1"/>
            </p:custDataLst>
          </p:nvPr>
        </p:nvSpPr>
        <p:spPr bwMode="auto">
          <a:xfrm>
            <a:off x="10922001" y="5905503"/>
            <a:ext cx="846667" cy="483015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r>
              <a:rPr kumimoji="0" lang="en-US" sz="2400" b="0" i="0" u="none" strike="noStrike" cap="none" normalizeH="0" baseline="0">
                <a:ln>
                  <a:noFill/>
                </a:ln>
                <a:effectLst/>
                <a:latin typeface="Times New Roman" pitchFamily="18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033986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207264" y="6322423"/>
            <a:ext cx="5350933" cy="3048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0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sz="quarter" idx="11"/>
          </p:nvPr>
        </p:nvSpPr>
        <p:spPr>
          <a:xfrm>
            <a:off x="6624320" y="6323295"/>
            <a:ext cx="5350933" cy="304800"/>
          </a:xfrm>
        </p:spPr>
        <p:txBody>
          <a:bodyPr anchor="b"/>
          <a:lstStyle>
            <a:lvl1pPr marL="0" indent="0" algn="r">
              <a:spcBef>
                <a:spcPts val="0"/>
              </a:spcBef>
              <a:buNone/>
              <a:defRPr sz="10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3758768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90"/>
                </a:solidFill>
              </a:defRPr>
            </a:lvl1pPr>
          </a:lstStyle>
          <a:p>
            <a:fld id="{C4BB1E43-7F36-4373-9BBD-5ABBB5DDA5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5A78DCB1-9AA3-47F7-A1AC-54B002CF886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-1" y="6599557"/>
            <a:ext cx="4341181" cy="258443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</a:lstStyle>
          <a:p>
            <a:pPr lvl="0"/>
            <a:r>
              <a:rPr lang="en-US" dirty="0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181254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hf sldNum="0" hd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vox basic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72F2E-3F20-0DC0-CFA3-D11D49B01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DD3D74-F972-E096-E828-44B6C11A3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3657D-8E22-4681-BD7E-16E8F6F56673}" type="datetimeFigureOut">
              <a:rPr lang="en-FI" smtClean="0"/>
              <a:t>8/24/26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087A18-8950-3A86-D6FB-14BF0F08B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D9F6BC-1B26-1DC3-0C4B-4C12F07C7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D3D6-B89C-4D82-B254-B84B3D342745}" type="slidenum">
              <a:rPr lang="en-FI" smtClean="0"/>
              <a:t>‹#›</a:t>
            </a:fld>
            <a:endParaRPr lang="en-FI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CADAFE8-3608-FDE7-C3ED-12BD6811F72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798320"/>
            <a:ext cx="10515600" cy="4429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242570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Genome Whe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4"/>
            <a:ext cx="12191997" cy="6857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02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648395" y="92981"/>
            <a:ext cx="5435037" cy="1572608"/>
          </a:xfrm>
          <a:ln algn="ctr"/>
        </p:spPr>
        <p:txBody>
          <a:bodyPr lIns="91440" tIns="457200" anchor="b"/>
          <a:lstStyle>
            <a:lvl1pPr algn="l">
              <a:defRPr sz="3200" b="1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17"/>
          <p:cNvSpPr>
            <a:spLocks noChangeArrowheads="1"/>
          </p:cNvSpPr>
          <p:nvPr userDrawn="1"/>
        </p:nvSpPr>
        <p:spPr bwMode="auto">
          <a:xfrm>
            <a:off x="472389" y="6464136"/>
            <a:ext cx="5909611" cy="8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80000"/>
              </a:lnSpc>
              <a:defRPr/>
            </a:pPr>
            <a:r>
              <a:rPr lang="en-US" sz="667" dirty="0">
                <a:solidFill>
                  <a:schemeClr val="tx2"/>
                </a:solidFill>
                <a:latin typeface="Arial Narrow" pitchFamily="34" charset="0"/>
              </a:rPr>
              <a:t>The Ohio State University Comprehensive Cancer Center – Arthur G. James Cancer Hospital and Richard J. Solove Research Institute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4421" y="3008079"/>
            <a:ext cx="2743200" cy="956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48395" y="1772989"/>
            <a:ext cx="4485216" cy="836084"/>
          </a:xfrm>
        </p:spPr>
        <p:txBody>
          <a:bodyPr lIns="91440" tIns="45720" rIns="91440" bIns="45720"/>
          <a:lstStyle>
            <a:lvl1pPr marL="0" indent="0" algn="l">
              <a:spcBef>
                <a:spcPts val="0"/>
              </a:spcBef>
              <a:buNone/>
              <a:defRPr sz="2133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25246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C:\Users\Jason\Dropbox\Clarity (1)\OSUCCC - James\2014 PowerPoint Templates\2014 FINAL Research\Research Content Compact Elements\2013_ResearchStandardContent_compact_Bottom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012657"/>
            <a:ext cx="12192001" cy="84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6"/>
            <a:ext cx="11411163" cy="825729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6" y="1280846"/>
            <a:ext cx="11411163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8302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5 research progra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263126"/>
            <a:ext cx="12191999" cy="4448175"/>
          </a:xfrm>
          <a:prstGeom prst="rect">
            <a:avLst/>
          </a:prstGeom>
        </p:spPr>
      </p:pic>
      <p:pic>
        <p:nvPicPr>
          <p:cNvPr id="2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3915" y="977047"/>
            <a:ext cx="2733229" cy="949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2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648395" y="92982"/>
            <a:ext cx="5435037" cy="1234743"/>
          </a:xfrm>
          <a:ln algn="ctr"/>
        </p:spPr>
        <p:txBody>
          <a:bodyPr lIns="91440" tIns="457200" anchor="b"/>
          <a:lstStyle>
            <a:lvl1pPr algn="l">
              <a:defRPr sz="2933" b="1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48395" y="1415752"/>
            <a:ext cx="4485216" cy="717849"/>
          </a:xfrm>
        </p:spPr>
        <p:txBody>
          <a:bodyPr lIns="91440" tIns="45720" rIns="91440" bIns="45720"/>
          <a:lstStyle>
            <a:lvl1pPr marL="0" indent="0" algn="l">
              <a:spcBef>
                <a:spcPts val="267"/>
              </a:spcBef>
              <a:buNone/>
              <a:defRPr sz="1867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subtitle style</a:t>
            </a:r>
          </a:p>
        </p:txBody>
      </p:sp>
      <p:sp>
        <p:nvSpPr>
          <p:cNvPr id="22" name="Rectangle 17"/>
          <p:cNvSpPr>
            <a:spLocks noChangeArrowheads="1"/>
          </p:cNvSpPr>
          <p:nvPr userDrawn="1"/>
        </p:nvSpPr>
        <p:spPr bwMode="auto">
          <a:xfrm>
            <a:off x="550005" y="6547500"/>
            <a:ext cx="5909611" cy="8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80000"/>
              </a:lnSpc>
              <a:defRPr/>
            </a:pPr>
            <a:r>
              <a:rPr lang="en-US" sz="667" dirty="0">
                <a:solidFill>
                  <a:schemeClr val="tx2"/>
                </a:solidFill>
                <a:latin typeface="Arial Narrow" pitchFamily="34" charset="0"/>
              </a:rPr>
              <a:t>The Ohio State University Comprehensive Cancer Center – Arthur G. James Cancer Hospital and Richard J. Solove Research Institute</a:t>
            </a:r>
          </a:p>
        </p:txBody>
      </p:sp>
    </p:spTree>
    <p:extLst>
      <p:ext uri="{BB962C8B-B14F-4D97-AF65-F5344CB8AC3E}">
        <p14:creationId xmlns:p14="http://schemas.microsoft.com/office/powerpoint/2010/main" val="2880703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genome whe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5656"/>
            <a:ext cx="12192000" cy="3512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6" y="1280846"/>
            <a:ext cx="11411163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0933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6" y="1280846"/>
            <a:ext cx="11411163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763658" y="6495201"/>
            <a:ext cx="39330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r">
              <a:defRPr sz="933" b="0">
                <a:solidFill>
                  <a:srgbClr val="717070"/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1" y="0"/>
            <a:ext cx="12192001" cy="333243"/>
            <a:chOff x="0" y="0"/>
            <a:chExt cx="9144001" cy="249932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0"/>
              <a:ext cx="9144001" cy="249932"/>
            </a:xfrm>
            <a:prstGeom prst="rect">
              <a:avLst/>
            </a:prstGeom>
            <a:solidFill>
              <a:srgbClr val="E8E8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0" y="1"/>
              <a:ext cx="9144000" cy="187278"/>
            </a:xfrm>
            <a:prstGeom prst="rect">
              <a:avLst/>
            </a:prstGeom>
            <a:solidFill>
              <a:srgbClr val="6B6B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/>
          <p:cNvGrpSpPr/>
          <p:nvPr userDrawn="1"/>
        </p:nvGrpSpPr>
        <p:grpSpPr>
          <a:xfrm>
            <a:off x="-13252" y="6321287"/>
            <a:ext cx="7593496" cy="553347"/>
            <a:chOff x="-9424" y="-235523"/>
            <a:chExt cx="11413748" cy="54421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-9424" y="-235523"/>
              <a:ext cx="9153425" cy="485455"/>
            </a:xfrm>
            <a:prstGeom prst="rect">
              <a:avLst/>
            </a:prstGeom>
            <a:gradFill>
              <a:gsLst>
                <a:gs pos="100000">
                  <a:srgbClr val="E8E8E8"/>
                </a:gs>
                <a:gs pos="0">
                  <a:srgbClr val="E8E8E8">
                    <a:alpha val="0"/>
                  </a:srgb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-9424" y="7204"/>
              <a:ext cx="11413748" cy="301491"/>
            </a:xfrm>
            <a:prstGeom prst="rect">
              <a:avLst/>
            </a:prstGeom>
            <a:gradFill flip="none" rotWithShape="1">
              <a:gsLst>
                <a:gs pos="100000">
                  <a:srgbClr val="6B6B6B"/>
                </a:gs>
                <a:gs pos="0">
                  <a:srgbClr val="6B6B6B">
                    <a:shade val="67500"/>
                    <a:satMod val="115000"/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Slide Number Placeholder 1"/>
          <p:cNvSpPr txBox="1">
            <a:spLocks/>
          </p:cNvSpPr>
          <p:nvPr userDrawn="1"/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91439" tIns="45719" rIns="91439" bIns="45719" rtlCol="0" anchor="b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700" b="0" kern="1200">
                <a:solidFill>
                  <a:schemeClr val="tx2">
                    <a:lumMod val="20000"/>
                    <a:lumOff val="80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342892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68578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0286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37156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1714457" algn="l" defTabSz="68578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057348" algn="l" defTabSz="68578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2400240" algn="l" defTabSz="68578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2743132" algn="l" defTabSz="68578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3C956E73-2E7A-40C4-98E5-5009DBC8D49F}" type="slidenum">
              <a:rPr lang="en-US" sz="933" smtClean="0"/>
              <a:pPr/>
              <a:t>‹#›</a:t>
            </a:fld>
            <a:endParaRPr lang="en-US" sz="933" dirty="0"/>
          </a:p>
        </p:txBody>
      </p:sp>
    </p:spTree>
    <p:extLst>
      <p:ext uri="{BB962C8B-B14F-4D97-AF65-F5344CB8AC3E}">
        <p14:creationId xmlns:p14="http://schemas.microsoft.com/office/powerpoint/2010/main" val="277425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2" name="Rectangle 22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971740" y="1973487"/>
            <a:ext cx="3655545" cy="1572608"/>
          </a:xfrm>
          <a:ln algn="ctr"/>
        </p:spPr>
        <p:txBody>
          <a:bodyPr lIns="9144" tIns="45720" anchor="b" anchorCtr="0"/>
          <a:lstStyle>
            <a:lvl1pPr algn="l">
              <a:defRPr sz="3733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25756" y="7226467"/>
            <a:ext cx="4124325" cy="866553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>
            <a:lvl1pPr marL="0" indent="0" algn="r">
              <a:buNone/>
              <a:defRPr lang="en-US" sz="1467" dirty="0">
                <a:solidFill>
                  <a:schemeClr val="accent1"/>
                </a:solidFill>
                <a:ea typeface="+mj-ea"/>
                <a:cs typeface="+mj-cs"/>
              </a:defRPr>
            </a:lvl1pPr>
          </a:lstStyle>
          <a:p>
            <a:pPr lvl="0" algn="r">
              <a:spcBef>
                <a:spcPct val="0"/>
              </a:spcBef>
            </a:pPr>
            <a:r>
              <a:rPr lang="en-US" dirty="0"/>
              <a:t>Click to edit Master subtitle style</a:t>
            </a:r>
          </a:p>
        </p:txBody>
      </p:sp>
      <p:sp>
        <p:nvSpPr>
          <p:cNvPr id="10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36083" y="6383755"/>
            <a:ext cx="981752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076" name="Picture 4" descr="C:\Users\Jason\Documents\Work\Client_File_Backups\CCC_James\09-11-2013 2013 Rebrand\genomeWheelFlat2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65" t="-1428" r="10188" b="15945"/>
          <a:stretch/>
        </p:blipFill>
        <p:spPr bwMode="auto">
          <a:xfrm>
            <a:off x="5207164" y="664235"/>
            <a:ext cx="6984837" cy="6193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7883" y="4642512"/>
            <a:ext cx="2743200" cy="956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42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,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6" y="1280846"/>
            <a:ext cx="11411163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5169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icture Left,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5656"/>
            <a:ext cx="12192000" cy="3512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8154" y="430315"/>
            <a:ext cx="6198084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8154" y="1280846"/>
            <a:ext cx="6198084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886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raphic left, No wheel,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C:\Users\Jason\Dropbox\Clarity (1)\OSUCCC - James\2014 PowerPoint Templates\2014 FINAL Research\Research Content Compact Elements\2013_ResearchStandardContent_compact_Bottom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012657"/>
            <a:ext cx="12192001" cy="84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8154" y="430315"/>
            <a:ext cx="6198084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8154" y="1280846"/>
            <a:ext cx="6198084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2085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2006" y="283791"/>
            <a:ext cx="4509369" cy="6575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0528" y="1898181"/>
            <a:ext cx="6694811" cy="4106195"/>
          </a:xfrm>
        </p:spPr>
        <p:txBody>
          <a:bodyPr/>
          <a:lstStyle>
            <a:lvl1pPr marL="0" indent="0">
              <a:spcBef>
                <a:spcPts val="2400"/>
              </a:spcBef>
              <a:buNone/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1" y="828137"/>
            <a:ext cx="7945348" cy="6127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7431" rIns="91439" bIns="64007" rtlCol="0" anchor="ctr"/>
          <a:lstStyle/>
          <a:p>
            <a:pPr marL="457178"/>
            <a:endParaRPr lang="en-US" sz="32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028" y="925952"/>
            <a:ext cx="6552769" cy="443561"/>
          </a:xfrm>
        </p:spPr>
        <p:txBody>
          <a:bodyPr anchor="ctr" anchorCtr="0"/>
          <a:lstStyle>
            <a:lvl1pPr>
              <a:lnSpc>
                <a:spcPct val="850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1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88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-1" y="-1782"/>
            <a:ext cx="12195173" cy="6859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2" y="828137"/>
            <a:ext cx="7749117" cy="6127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7431" rIns="91439" bIns="64007" rtlCol="0" anchor="ctr"/>
          <a:lstStyle/>
          <a:p>
            <a:pPr marL="457178"/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6189" y="1646436"/>
            <a:ext cx="6522929" cy="4228221"/>
          </a:xfrm>
        </p:spPr>
        <p:txBody>
          <a:bodyPr/>
          <a:lstStyle>
            <a:lvl1pPr marL="0" indent="0">
              <a:spcBef>
                <a:spcPts val="1800"/>
              </a:spcBef>
              <a:buNone/>
              <a:defRPr sz="2667"/>
            </a:lvl1pPr>
            <a:lvl2pPr marL="457178" indent="0">
              <a:buNone/>
              <a:defRPr sz="24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226188" y="885623"/>
            <a:ext cx="6212741" cy="499533"/>
          </a:xfrm>
        </p:spPr>
        <p:txBody>
          <a:bodyPr anchor="ctr" anchorCtr="0"/>
          <a:lstStyle>
            <a:lvl1pPr marL="0" indent="0">
              <a:buNone/>
              <a:defRPr sz="3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275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 red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2007" y="237326"/>
            <a:ext cx="4425861" cy="6622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1"/>
          <p:cNvSpPr>
            <a:spLocks noChangeArrowheads="1"/>
          </p:cNvSpPr>
          <p:nvPr userDrawn="1"/>
        </p:nvSpPr>
        <p:spPr bwMode="auto">
          <a:xfrm>
            <a:off x="-2111" y="2"/>
            <a:ext cx="2992969" cy="963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74307" tIns="60957" rIns="121915" bIns="60957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50000"/>
              </a:spcBef>
              <a:buClr>
                <a:srgbClr val="B2B2B2"/>
              </a:buClr>
              <a:buFont typeface="Wingdings" pitchFamily="2" charset="2"/>
              <a:buNone/>
            </a:pPr>
            <a:endParaRPr lang="en-US" altLang="en-US" sz="1600">
              <a:solidFill>
                <a:srgbClr val="555454"/>
              </a:solidFill>
            </a:endParaRPr>
          </a:p>
        </p:txBody>
      </p:sp>
      <p:sp>
        <p:nvSpPr>
          <p:cNvPr id="8" name="Rectangle 12"/>
          <p:cNvSpPr/>
          <p:nvPr userDrawn="1"/>
        </p:nvSpPr>
        <p:spPr>
          <a:xfrm>
            <a:off x="0" y="731361"/>
            <a:ext cx="560917" cy="29823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6258" y="731355"/>
            <a:ext cx="8559073" cy="5074668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4113" y="738208"/>
            <a:ext cx="2348479" cy="2146273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rIns="0" bIns="0" anchor="t"/>
          <a:lstStyle>
            <a:lvl1pPr algn="l">
              <a:defRPr lang="en-US" sz="3467" b="1" spc="-12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1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8192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 purpl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2007" y="237326"/>
            <a:ext cx="4425861" cy="6622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1"/>
          <p:cNvSpPr>
            <a:spLocks noChangeArrowheads="1"/>
          </p:cNvSpPr>
          <p:nvPr userDrawn="1"/>
        </p:nvSpPr>
        <p:spPr bwMode="auto">
          <a:xfrm>
            <a:off x="-2111" y="2"/>
            <a:ext cx="2992969" cy="963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74307" tIns="60957" rIns="121915" bIns="60957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50000"/>
              </a:spcBef>
              <a:buClr>
                <a:srgbClr val="B2B2B2"/>
              </a:buClr>
              <a:buFont typeface="Wingdings" pitchFamily="2" charset="2"/>
              <a:buNone/>
            </a:pPr>
            <a:endParaRPr lang="en-US" altLang="en-US" sz="1600">
              <a:solidFill>
                <a:srgbClr val="555454"/>
              </a:solidFill>
            </a:endParaRPr>
          </a:p>
        </p:txBody>
      </p:sp>
      <p:sp>
        <p:nvSpPr>
          <p:cNvPr id="8" name="Rectangle 12"/>
          <p:cNvSpPr/>
          <p:nvPr userDrawn="1"/>
        </p:nvSpPr>
        <p:spPr>
          <a:xfrm>
            <a:off x="0" y="732373"/>
            <a:ext cx="560917" cy="29823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6258" y="732367"/>
            <a:ext cx="8559073" cy="5074668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4113" y="732370"/>
            <a:ext cx="2348479" cy="2146273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rIns="0" bIns="0" anchor="t"/>
          <a:lstStyle>
            <a:lvl1pPr algn="l">
              <a:defRPr lang="en-US" sz="3467" b="1" spc="-120" dirty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1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8110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 green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2007" y="237326"/>
            <a:ext cx="4425861" cy="6622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1"/>
          <p:cNvSpPr>
            <a:spLocks noChangeArrowheads="1"/>
          </p:cNvSpPr>
          <p:nvPr userDrawn="1"/>
        </p:nvSpPr>
        <p:spPr bwMode="auto">
          <a:xfrm>
            <a:off x="-2111" y="2"/>
            <a:ext cx="2992969" cy="963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74307" tIns="60957" rIns="121915" bIns="60957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50000"/>
              </a:spcBef>
              <a:buClr>
                <a:srgbClr val="B2B2B2"/>
              </a:buClr>
              <a:buFont typeface="Wingdings" pitchFamily="2" charset="2"/>
              <a:buNone/>
            </a:pPr>
            <a:endParaRPr lang="en-US" altLang="en-US" sz="1600">
              <a:solidFill>
                <a:srgbClr val="555454"/>
              </a:solidFill>
            </a:endParaRPr>
          </a:p>
        </p:txBody>
      </p:sp>
      <p:sp>
        <p:nvSpPr>
          <p:cNvPr id="8" name="Rectangle 12"/>
          <p:cNvSpPr/>
          <p:nvPr userDrawn="1"/>
        </p:nvSpPr>
        <p:spPr>
          <a:xfrm>
            <a:off x="0" y="732373"/>
            <a:ext cx="560917" cy="298238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6258" y="732367"/>
            <a:ext cx="8559073" cy="5074668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4113" y="732370"/>
            <a:ext cx="2348479" cy="2146273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rIns="0" bIns="0" anchor="t"/>
          <a:lstStyle>
            <a:lvl1pPr algn="l">
              <a:defRPr lang="en-US" sz="3467" b="1" spc="-120" dirty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1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6330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etri Graphic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-1" y="-1782"/>
            <a:ext cx="12195173" cy="6859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 rot="10800000">
            <a:off x="1" y="1399311"/>
            <a:ext cx="7526867" cy="5143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89000">
                <a:schemeClr val="bg1">
                  <a:alpha val="87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7" y="1280846"/>
            <a:ext cx="8102415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6991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Cell Graphic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764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 userDrawn="1"/>
        </p:nvSpPr>
        <p:spPr>
          <a:xfrm rot="10800000">
            <a:off x="1" y="1399311"/>
            <a:ext cx="7526867" cy="5143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89000">
                <a:schemeClr val="bg1">
                  <a:alpha val="87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7" y="430315"/>
            <a:ext cx="933578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6" y="1280846"/>
            <a:ext cx="9315235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7127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, No Whe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C:\Users\Jason\Dropbox\Clarity (1)\OSUCCC - James\2014 PowerPoint Templates\2014 FINAL Research\Research Content Compact Elements\2013_ResearchStandardContent_compact_Bottom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012657"/>
            <a:ext cx="12192001" cy="84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6480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5656"/>
            <a:ext cx="12192000" cy="3512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3208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5656"/>
            <a:ext cx="12192000" cy="3512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322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Left,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5656"/>
            <a:ext cx="12192000" cy="3512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956" y="430315"/>
            <a:ext cx="3592693" cy="979487"/>
          </a:xfrm>
        </p:spPr>
        <p:txBody>
          <a:bodyPr anchor="t" anchorCtr="0"/>
          <a:lstStyle>
            <a:lvl1pPr algn="r"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8908" y="430315"/>
            <a:ext cx="7306733" cy="4228221"/>
          </a:xfrm>
        </p:spPr>
        <p:txBody>
          <a:bodyPr/>
          <a:lstStyle>
            <a:lvl1pPr marL="309026" indent="-309026">
              <a:defRPr sz="2933"/>
            </a:lvl1pPr>
            <a:lvl2pPr marL="685766" indent="-228589">
              <a:defRPr sz="2667"/>
            </a:lvl2pPr>
            <a:lvl3pPr marL="1085797" indent="-171442"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2099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CEC12D6-2BDD-057F-F35F-0D6FF6B2A9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685" y="363136"/>
            <a:ext cx="9246915" cy="368547"/>
          </a:xfrm>
        </p:spPr>
        <p:txBody>
          <a:bodyPr/>
          <a:lstStyle>
            <a:lvl1pPr algn="l">
              <a:lnSpc>
                <a:spcPct val="80000"/>
              </a:lnSpc>
              <a:defRPr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9E72EEEF-C89D-5CF9-3726-B30DA7B1F51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8550" y="1365662"/>
            <a:ext cx="10709577" cy="4524943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1600" b="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text styles - Insert content goes here,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Morbi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id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 Cras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. Integer in porta </a:t>
            </a:r>
            <a:r>
              <a:rPr lang="en-US" dirty="0" err="1"/>
              <a:t>tortor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ante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</a:t>
            </a:r>
            <a:r>
              <a:rPr lang="en-US" dirty="0" err="1"/>
              <a:t>finibu</a:t>
            </a:r>
            <a:r>
              <a:rPr lang="en-US" dirty="0"/>
              <a:t> Insert content goes here,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Morbi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id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 Cras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. Integer in porta </a:t>
            </a:r>
            <a:r>
              <a:rPr lang="en-US" dirty="0" err="1"/>
              <a:t>tortor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ante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</a:t>
            </a:r>
            <a:r>
              <a:rPr lang="en-US" dirty="0" err="1"/>
              <a:t>finibu</a:t>
            </a:r>
            <a:r>
              <a:rPr lang="en-US" dirty="0"/>
              <a:t> Insert content goes here,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Morbi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id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 Cras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. Integer in porta </a:t>
            </a:r>
            <a:r>
              <a:rPr lang="en-US" dirty="0" err="1"/>
              <a:t>tortor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ante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</a:t>
            </a:r>
            <a:r>
              <a:rPr lang="en-US" dirty="0" err="1"/>
              <a:t>finibu</a:t>
            </a:r>
            <a:endParaRPr lang="en-US" dirty="0"/>
          </a:p>
          <a:p>
            <a:r>
              <a:rPr lang="en-US" dirty="0"/>
              <a:t>Insert content goes here,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Morbi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id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 Cras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. Integer in porta </a:t>
            </a:r>
            <a:r>
              <a:rPr lang="en-US" dirty="0" err="1"/>
              <a:t>tortor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ante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</a:t>
            </a:r>
            <a:r>
              <a:rPr lang="en-US" dirty="0" err="1"/>
              <a:t>finibu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774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image" Target="../media/image6.png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18" Type="http://schemas.openxmlformats.org/officeDocument/2006/relationships/slideLayout" Target="../slideLayouts/slideLayout59.xml"/><Relationship Id="rId3" Type="http://schemas.openxmlformats.org/officeDocument/2006/relationships/slideLayout" Target="../slideLayouts/slideLayout44.xml"/><Relationship Id="rId21" Type="http://schemas.openxmlformats.org/officeDocument/2006/relationships/slideLayout" Target="../slideLayouts/slideLayout62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17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3.xml"/><Relationship Id="rId16" Type="http://schemas.openxmlformats.org/officeDocument/2006/relationships/slideLayout" Target="../slideLayouts/slideLayout57.xml"/><Relationship Id="rId20" Type="http://schemas.openxmlformats.org/officeDocument/2006/relationships/slideLayout" Target="../slideLayouts/slideLayout61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1.xml"/><Relationship Id="rId19" Type="http://schemas.openxmlformats.org/officeDocument/2006/relationships/slideLayout" Target="../slideLayouts/slideLayout60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Relationship Id="rId2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C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912286" y="227013"/>
            <a:ext cx="1035896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title style</a:t>
            </a: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286" y="1416053"/>
            <a:ext cx="10358967" cy="479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B4CCBE2E-CAAE-B74A-AD06-6C8F94F20E4C}"/>
              </a:ext>
            </a:extLst>
          </p:cNvPr>
          <p:cNvPicPr>
            <a:picLocks noChangeAspect="1"/>
          </p:cNvPicPr>
          <p:nvPr userDrawn="1"/>
        </p:nvPicPr>
        <p:blipFill>
          <a:blip r:embed="rId24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992" y="6156880"/>
            <a:ext cx="6502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879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44" r:id="rId1"/>
    <p:sldLayoutId id="2147485145" r:id="rId2"/>
    <p:sldLayoutId id="2147485146" r:id="rId3"/>
    <p:sldLayoutId id="2147485147" r:id="rId4"/>
    <p:sldLayoutId id="2147485148" r:id="rId5"/>
    <p:sldLayoutId id="2147485149" r:id="rId6"/>
    <p:sldLayoutId id="2147485150" r:id="rId7"/>
    <p:sldLayoutId id="2147485151" r:id="rId8"/>
    <p:sldLayoutId id="2147485152" r:id="rId9"/>
    <p:sldLayoutId id="2147485153" r:id="rId10"/>
    <p:sldLayoutId id="2147485154" r:id="rId11"/>
    <p:sldLayoutId id="2147485155" r:id="rId12"/>
    <p:sldLayoutId id="2147485156" r:id="rId13"/>
    <p:sldLayoutId id="2147485157" r:id="rId14"/>
    <p:sldLayoutId id="2147485158" r:id="rId15"/>
    <p:sldLayoutId id="2147485159" r:id="rId16"/>
    <p:sldLayoutId id="2147485160" r:id="rId17"/>
    <p:sldLayoutId id="2147485481" r:id="rId18"/>
    <p:sldLayoutId id="2147485482" r:id="rId19"/>
    <p:sldLayoutId id="2147485483" r:id="rId20"/>
    <p:sldLayoutId id="2147485484" r:id="rId21"/>
    <p:sldLayoutId id="2147485485" r:id="rId22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000" b="1">
          <a:solidFill>
            <a:srgbClr val="3333FF"/>
          </a:solidFill>
          <a:latin typeface="Calibri"/>
          <a:ea typeface="MS PGothic" pitchFamily="34" charset="-128"/>
          <a:cs typeface="Calibri"/>
        </a:defRPr>
      </a:lvl1pPr>
      <a:lvl2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5pPr>
      <a:lvl6pPr marL="1536221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6pPr>
      <a:lvl7pPr marL="1993281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7pPr>
      <a:lvl8pPr marL="2450337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8pPr>
      <a:lvl9pPr marL="2907397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9pPr>
    </p:titleStyle>
    <p:bodyStyle>
      <a:lvl1pPr marL="390525" indent="-292100" algn="l" defTabSz="412750" rtl="0" eaLnBrk="0" fontAlgn="base" hangingPunct="0">
        <a:lnSpc>
          <a:spcPct val="105000"/>
        </a:lnSpc>
        <a:spcBef>
          <a:spcPct val="30000"/>
        </a:spcBef>
        <a:spcAft>
          <a:spcPts val="800"/>
        </a:spcAft>
        <a:buClr>
          <a:srgbClr val="000000"/>
        </a:buClr>
        <a:buSzPct val="100000"/>
        <a:buFont typeface="Arial" pitchFamily="-72" charset="0"/>
        <a:buChar char="•"/>
        <a:defRPr sz="2900" b="1">
          <a:solidFill>
            <a:srgbClr val="000000"/>
          </a:solidFill>
          <a:latin typeface="Calibri" charset="0"/>
          <a:ea typeface="MS PGothic" pitchFamily="34" charset="-128"/>
          <a:cs typeface="MS PGothic" charset="0"/>
        </a:defRPr>
      </a:lvl1pPr>
      <a:lvl2pPr marL="782638" indent="-260350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75000"/>
        <a:buFont typeface="Symbol" pitchFamily="-72" charset="2"/>
        <a:buChar char=""/>
        <a:defRPr sz="2600" b="1">
          <a:solidFill>
            <a:srgbClr val="000000"/>
          </a:solidFill>
          <a:latin typeface="Calibri" charset="0"/>
          <a:ea typeface="MS PGothic" pitchFamily="34" charset="-128"/>
        </a:defRPr>
      </a:lvl2pPr>
      <a:lvl3pPr marL="1173163" indent="-193675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buChar char=""/>
        <a:defRPr sz="2400" b="1">
          <a:solidFill>
            <a:srgbClr val="000000"/>
          </a:solidFill>
          <a:latin typeface="Calibri" charset="0"/>
          <a:ea typeface="ＭＳ Ｐゴシック" pitchFamily="-123" charset="-128"/>
          <a:cs typeface="ＭＳ Ｐゴシック" pitchFamily="-72" charset="-128"/>
        </a:defRPr>
      </a:lvl3pPr>
      <a:lvl4pPr marL="1565275" indent="-193675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75000"/>
        <a:buFont typeface="Symbol" pitchFamily="-72" charset="2"/>
        <a:buChar char=""/>
        <a:defRPr sz="2200" b="1">
          <a:solidFill>
            <a:srgbClr val="000000"/>
          </a:solidFill>
          <a:latin typeface="Calibri" charset="0"/>
          <a:ea typeface="ＭＳ Ｐゴシック" pitchFamily="-123" charset="-128"/>
        </a:defRPr>
      </a:lvl4pPr>
      <a:lvl5pPr marL="1957388" indent="-195263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buChar char=""/>
        <a:defRPr sz="2000" b="1">
          <a:solidFill>
            <a:srgbClr val="000000"/>
          </a:solidFill>
          <a:latin typeface="Calibri" charset="0"/>
          <a:ea typeface="ＭＳ Ｐゴシック" pitchFamily="-123" charset="-128"/>
        </a:defRPr>
      </a:lvl5pPr>
      <a:lvl6pPr marL="2615386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6pPr>
      <a:lvl7pPr marL="3072444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7pPr>
      <a:lvl8pPr marL="3529502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8pPr>
      <a:lvl9pPr marL="3986559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58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15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73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31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289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47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05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462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C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912286" y="227013"/>
            <a:ext cx="1035896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title style</a:t>
            </a: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286" y="1416053"/>
            <a:ext cx="10358967" cy="479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B4CCBE2E-CAAE-B74A-AD06-6C8F94F20E4C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65992" y="6156880"/>
            <a:ext cx="6502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057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72" r:id="rId1"/>
    <p:sldLayoutId id="2147485273" r:id="rId2"/>
    <p:sldLayoutId id="2147485274" r:id="rId3"/>
    <p:sldLayoutId id="2147485275" r:id="rId4"/>
    <p:sldLayoutId id="2147485276" r:id="rId5"/>
    <p:sldLayoutId id="2147485277" r:id="rId6"/>
    <p:sldLayoutId id="2147485278" r:id="rId7"/>
    <p:sldLayoutId id="2147485279" r:id="rId8"/>
    <p:sldLayoutId id="2147485280" r:id="rId9"/>
    <p:sldLayoutId id="2147485281" r:id="rId10"/>
    <p:sldLayoutId id="2147485282" r:id="rId11"/>
    <p:sldLayoutId id="2147485283" r:id="rId12"/>
    <p:sldLayoutId id="2147485284" r:id="rId13"/>
    <p:sldLayoutId id="2147485285" r:id="rId14"/>
    <p:sldLayoutId id="2147485286" r:id="rId15"/>
    <p:sldLayoutId id="2147485287" r:id="rId16"/>
    <p:sldLayoutId id="2147485288" r:id="rId17"/>
    <p:sldLayoutId id="2147485289" r:id="rId18"/>
    <p:sldLayoutId id="2147485480" r:id="rId19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000" b="1">
          <a:solidFill>
            <a:srgbClr val="3333FF"/>
          </a:solidFill>
          <a:latin typeface="Calibri"/>
          <a:ea typeface="MS PGothic" pitchFamily="34" charset="-128"/>
          <a:cs typeface="Calibri"/>
        </a:defRPr>
      </a:lvl1pPr>
      <a:lvl2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5pPr>
      <a:lvl6pPr marL="1536221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6pPr>
      <a:lvl7pPr marL="1993281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7pPr>
      <a:lvl8pPr marL="2450337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8pPr>
      <a:lvl9pPr marL="2907397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9pPr>
    </p:titleStyle>
    <p:bodyStyle>
      <a:lvl1pPr marL="390525" indent="-292100" algn="l" defTabSz="412750" rtl="0" eaLnBrk="0" fontAlgn="base" hangingPunct="0">
        <a:lnSpc>
          <a:spcPct val="105000"/>
        </a:lnSpc>
        <a:spcBef>
          <a:spcPct val="30000"/>
        </a:spcBef>
        <a:spcAft>
          <a:spcPts val="800"/>
        </a:spcAft>
        <a:buClr>
          <a:srgbClr val="000000"/>
        </a:buClr>
        <a:buSzPct val="100000"/>
        <a:buFont typeface="Arial" pitchFamily="-72" charset="0"/>
        <a:buChar char="•"/>
        <a:defRPr sz="2900" b="1">
          <a:solidFill>
            <a:srgbClr val="000000"/>
          </a:solidFill>
          <a:latin typeface="Calibri" charset="0"/>
          <a:ea typeface="MS PGothic" pitchFamily="34" charset="-128"/>
          <a:cs typeface="MS PGothic" charset="0"/>
        </a:defRPr>
      </a:lvl1pPr>
      <a:lvl2pPr marL="782638" indent="-260350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75000"/>
        <a:buFont typeface="Symbol" pitchFamily="-72" charset="2"/>
        <a:buChar char=""/>
        <a:defRPr sz="2600" b="1">
          <a:solidFill>
            <a:srgbClr val="000000"/>
          </a:solidFill>
          <a:latin typeface="Calibri" charset="0"/>
          <a:ea typeface="MS PGothic" pitchFamily="34" charset="-128"/>
        </a:defRPr>
      </a:lvl2pPr>
      <a:lvl3pPr marL="1173163" indent="-193675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buChar char=""/>
        <a:defRPr sz="2400" b="1">
          <a:solidFill>
            <a:srgbClr val="000000"/>
          </a:solidFill>
          <a:latin typeface="Calibri" charset="0"/>
          <a:ea typeface="ＭＳ Ｐゴシック" pitchFamily="-123" charset="-128"/>
          <a:cs typeface="ＭＳ Ｐゴシック" pitchFamily="-72" charset="-128"/>
        </a:defRPr>
      </a:lvl3pPr>
      <a:lvl4pPr marL="1565275" indent="-193675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75000"/>
        <a:buFont typeface="Symbol" pitchFamily="-72" charset="2"/>
        <a:buChar char=""/>
        <a:defRPr sz="2200" b="1">
          <a:solidFill>
            <a:srgbClr val="000000"/>
          </a:solidFill>
          <a:latin typeface="Calibri" charset="0"/>
          <a:ea typeface="ＭＳ Ｐゴシック" pitchFamily="-123" charset="-128"/>
        </a:defRPr>
      </a:lvl4pPr>
      <a:lvl5pPr marL="1957388" indent="-195263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buChar char=""/>
        <a:defRPr sz="2000" b="1">
          <a:solidFill>
            <a:srgbClr val="000000"/>
          </a:solidFill>
          <a:latin typeface="Calibri" charset="0"/>
          <a:ea typeface="ＭＳ Ｐゴシック" pitchFamily="-123" charset="-128"/>
        </a:defRPr>
      </a:lvl5pPr>
      <a:lvl6pPr marL="2615386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6pPr>
      <a:lvl7pPr marL="3072444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7pPr>
      <a:lvl8pPr marL="3529502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8pPr>
      <a:lvl9pPr marL="3986559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58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15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73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31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289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47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05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462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2533" y="684205"/>
            <a:ext cx="10972800" cy="980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72533" y="1790622"/>
            <a:ext cx="10972800" cy="4133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011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05" r:id="rId1"/>
    <p:sldLayoutId id="2147485406" r:id="rId2"/>
    <p:sldLayoutId id="2147485407" r:id="rId3"/>
    <p:sldLayoutId id="2147485408" r:id="rId4"/>
    <p:sldLayoutId id="2147485409" r:id="rId5"/>
    <p:sldLayoutId id="2147485410" r:id="rId6"/>
    <p:sldLayoutId id="2147485411" r:id="rId7"/>
    <p:sldLayoutId id="2147485412" r:id="rId8"/>
    <p:sldLayoutId id="2147485413" r:id="rId9"/>
    <p:sldLayoutId id="2147485414" r:id="rId10"/>
    <p:sldLayoutId id="2147485415" r:id="rId11"/>
    <p:sldLayoutId id="2147485416" r:id="rId12"/>
    <p:sldLayoutId id="2147485417" r:id="rId13"/>
    <p:sldLayoutId id="2147485418" r:id="rId14"/>
    <p:sldLayoutId id="2147485419" r:id="rId15"/>
    <p:sldLayoutId id="2147485420" r:id="rId16"/>
    <p:sldLayoutId id="2147485421" r:id="rId17"/>
    <p:sldLayoutId id="2147485422" r:id="rId18"/>
    <p:sldLayoutId id="2147485423" r:id="rId19"/>
    <p:sldLayoutId id="2147485424" r:id="rId20"/>
    <p:sldLayoutId id="2147485425" r:id="rId2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hf hdr="0" ftr="0" dt="0"/>
  <p:txStyles>
    <p:titleStyle>
      <a:lvl1pPr algn="l" rtl="0" fontAlgn="base">
        <a:lnSpc>
          <a:spcPct val="85000"/>
        </a:lnSpc>
        <a:spcBef>
          <a:spcPct val="0"/>
        </a:spcBef>
        <a:spcAft>
          <a:spcPct val="0"/>
        </a:spcAft>
        <a:defRPr sz="3467">
          <a:solidFill>
            <a:schemeClr val="accent1"/>
          </a:solidFill>
          <a:latin typeface="+mj-lt"/>
          <a:ea typeface="+mj-ea"/>
          <a:cs typeface="+mj-cs"/>
        </a:defRPr>
      </a:lvl1pPr>
      <a:lvl2pPr algn="l" rtl="0" fontAlgn="base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2pPr>
      <a:lvl3pPr algn="l" rtl="0" fontAlgn="base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3pPr>
      <a:lvl4pPr algn="l" rtl="0" fontAlgn="base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4pPr>
      <a:lvl5pPr algn="l" rtl="0" fontAlgn="base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5pPr>
      <a:lvl6pPr marL="457178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354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532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709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290499" indent="-290499" algn="l" rtl="0" fontAlgn="base">
        <a:lnSpc>
          <a:spcPct val="85000"/>
        </a:lnSpc>
        <a:spcBef>
          <a:spcPts val="12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933">
          <a:solidFill>
            <a:schemeClr val="tx1"/>
          </a:solidFill>
          <a:latin typeface="+mn-lt"/>
          <a:ea typeface="+mn-ea"/>
          <a:cs typeface="+mn-cs"/>
        </a:defRPr>
      </a:lvl1pPr>
      <a:lvl2pPr marL="742913" indent="-285737" algn="l" rtl="0" fontAlgn="base">
        <a:lnSpc>
          <a:spcPct val="85000"/>
        </a:lnSpc>
        <a:spcBef>
          <a:spcPts val="6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2pPr>
      <a:lvl3pPr marL="1142942" indent="-228589" algn="l" rtl="0" fontAlgn="base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133">
          <a:solidFill>
            <a:schemeClr val="tx1"/>
          </a:solidFill>
          <a:latin typeface="+mn-lt"/>
        </a:defRPr>
      </a:lvl3pPr>
      <a:lvl4pPr marL="1600120" indent="-228589" algn="l" rtl="0" fontAlgn="base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133">
          <a:solidFill>
            <a:schemeClr val="tx1"/>
          </a:solidFill>
          <a:latin typeface="+mn-lt"/>
        </a:defRPr>
      </a:lvl4pPr>
      <a:lvl5pPr marL="2057298" indent="-228589" algn="l" rtl="0" fontAlgn="base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133">
          <a:solidFill>
            <a:schemeClr val="tx1"/>
          </a:solidFill>
          <a:latin typeface="+mn-lt"/>
        </a:defRPr>
      </a:lvl5pPr>
      <a:lvl6pPr marL="2514474" indent="-228589" algn="l" rtl="0" eaLnBrk="1" fontAlgn="base" hangingPunct="1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971652" indent="-228589" algn="l" rtl="0" eaLnBrk="1" fontAlgn="base" hangingPunct="1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428829" indent="-228589" algn="l" rtl="0" eaLnBrk="1" fontAlgn="base" hangingPunct="1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886006" indent="-228589" algn="l" rtl="0" eaLnBrk="1" fontAlgn="base" hangingPunct="1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8.xml"/><Relationship Id="rId1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microsoft.com/office/2007/relationships/hdphoto" Target="../media/hdphoto7.wdp"/><Relationship Id="rId3" Type="http://schemas.openxmlformats.org/officeDocument/2006/relationships/image" Target="../media/image31.png"/><Relationship Id="rId7" Type="http://schemas.microsoft.com/office/2007/relationships/hdphoto" Target="../media/hdphoto4.wdp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microsoft.com/office/2007/relationships/hdphoto" Target="../media/hdphoto6.wdp"/><Relationship Id="rId5" Type="http://schemas.microsoft.com/office/2007/relationships/hdphoto" Target="../media/hdphoto3.wdp"/><Relationship Id="rId10" Type="http://schemas.openxmlformats.org/officeDocument/2006/relationships/image" Target="../media/image35.png"/><Relationship Id="rId4" Type="http://schemas.openxmlformats.org/officeDocument/2006/relationships/image" Target="../media/image32.png"/><Relationship Id="rId9" Type="http://schemas.microsoft.com/office/2007/relationships/hdphoto" Target="../media/hdphoto5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notesSlide" Target="../notesSlides/notesSlide14.xml"/><Relationship Id="rId7" Type="http://schemas.microsoft.com/office/2007/relationships/hdphoto" Target="../media/hdphoto9.wd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image" Target="../media/image40.png"/><Relationship Id="rId5" Type="http://schemas.microsoft.com/office/2007/relationships/hdphoto" Target="../media/hdphoto8.wdp"/><Relationship Id="rId4" Type="http://schemas.openxmlformats.org/officeDocument/2006/relationships/image" Target="../media/image39.png"/><Relationship Id="rId9" Type="http://schemas.microsoft.com/office/2007/relationships/hdphoto" Target="../media/hdphoto10.wdp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42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2.wdp"/><Relationship Id="rId5" Type="http://schemas.openxmlformats.org/officeDocument/2006/relationships/image" Target="../media/image43.png"/><Relationship Id="rId4" Type="http://schemas.microsoft.com/office/2007/relationships/hdphoto" Target="../media/hdphoto11.wdp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45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5.wdp"/><Relationship Id="rId5" Type="http://schemas.openxmlformats.org/officeDocument/2006/relationships/image" Target="../media/image46.png"/><Relationship Id="rId4" Type="http://schemas.microsoft.com/office/2007/relationships/hdphoto" Target="../media/hdphoto14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microsoft.com/office/2007/relationships/hdphoto" Target="../media/hdphoto18.wdp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microsoft.com/office/2007/relationships/hdphoto" Target="../media/hdphoto17.wdp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9.wdp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1.wdp"/><Relationship Id="rId5" Type="http://schemas.openxmlformats.org/officeDocument/2006/relationships/image" Target="../media/image57.png"/><Relationship Id="rId4" Type="http://schemas.microsoft.com/office/2007/relationships/hdphoto" Target="../media/hdphoto20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3.wdp"/><Relationship Id="rId5" Type="http://schemas.openxmlformats.org/officeDocument/2006/relationships/image" Target="../media/image59.png"/><Relationship Id="rId4" Type="http://schemas.microsoft.com/office/2007/relationships/hdphoto" Target="../media/hdphoto22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6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5" Type="http://schemas.microsoft.com/office/2007/relationships/hdphoto" Target="../media/hdphoto24.wdp"/><Relationship Id="rId4" Type="http://schemas.openxmlformats.org/officeDocument/2006/relationships/image" Target="../media/image6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5" Type="http://schemas.microsoft.com/office/2007/relationships/hdphoto" Target="../media/hdphoto25.wdp"/><Relationship Id="rId4" Type="http://schemas.openxmlformats.org/officeDocument/2006/relationships/image" Target="../media/image6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6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7.wd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4" Type="http://schemas.openxmlformats.org/officeDocument/2006/relationships/image" Target="../media/image6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5" Type="http://schemas.microsoft.com/office/2007/relationships/hdphoto" Target="../media/hdphoto28.wdp"/><Relationship Id="rId4" Type="http://schemas.openxmlformats.org/officeDocument/2006/relationships/image" Target="../media/image6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4" Type="http://schemas.openxmlformats.org/officeDocument/2006/relationships/image" Target="../media/image6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5" Type="http://schemas.microsoft.com/office/2007/relationships/hdphoto" Target="../media/hdphoto29.wdp"/><Relationship Id="rId4" Type="http://schemas.openxmlformats.org/officeDocument/2006/relationships/image" Target="../media/image6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4" Type="http://schemas.openxmlformats.org/officeDocument/2006/relationships/image" Target="../media/image7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5" Type="http://schemas.microsoft.com/office/2007/relationships/hdphoto" Target="../media/hdphoto30.wdp"/><Relationship Id="rId4" Type="http://schemas.openxmlformats.org/officeDocument/2006/relationships/image" Target="../media/image7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4" Type="http://schemas.openxmlformats.org/officeDocument/2006/relationships/image" Target="../media/image7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4" Type="http://schemas.openxmlformats.org/officeDocument/2006/relationships/image" Target="../media/image7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4" Type="http://schemas.openxmlformats.org/officeDocument/2006/relationships/image" Target="../media/image7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5" Type="http://schemas.microsoft.com/office/2007/relationships/hdphoto" Target="../media/hdphoto31.wdp"/><Relationship Id="rId4" Type="http://schemas.openxmlformats.org/officeDocument/2006/relationships/image" Target="../media/image77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Relationship Id="rId4" Type="http://schemas.openxmlformats.org/officeDocument/2006/relationships/image" Target="../media/image81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Relationship Id="rId4" Type="http://schemas.openxmlformats.org/officeDocument/2006/relationships/image" Target="../media/image82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Relationship Id="rId4" Type="http://schemas.openxmlformats.org/officeDocument/2006/relationships/image" Target="../media/image8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Relationship Id="rId4" Type="http://schemas.openxmlformats.org/officeDocument/2006/relationships/image" Target="../media/image84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Relationship Id="rId4" Type="http://schemas.openxmlformats.org/officeDocument/2006/relationships/image" Target="../media/image85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Relationship Id="rId4" Type="http://schemas.openxmlformats.org/officeDocument/2006/relationships/image" Target="../media/image86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Relationship Id="rId4" Type="http://schemas.openxmlformats.org/officeDocument/2006/relationships/image" Target="../media/image87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1.xml"/></Relationships>
</file>

<file path=ppt/slides/_rels/slide72.xml.rels><?xml version="1.0" encoding="UTF-8" standalone="yes"?>
<Relationships xmlns="http://schemas.openxmlformats.org/package/2006/relationships"><Relationship Id="rId8" Type="http://schemas.microsoft.com/office/2007/relationships/hdphoto" Target="../media/hdphoto34.wdp"/><Relationship Id="rId3" Type="http://schemas.openxmlformats.org/officeDocument/2006/relationships/image" Target="../media/image88.png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2.xml"/><Relationship Id="rId6" Type="http://schemas.microsoft.com/office/2007/relationships/hdphoto" Target="../media/hdphoto33.wdp"/><Relationship Id="rId5" Type="http://schemas.openxmlformats.org/officeDocument/2006/relationships/image" Target="../media/image89.png"/><Relationship Id="rId10" Type="http://schemas.microsoft.com/office/2007/relationships/hdphoto" Target="../media/hdphoto35.wdp"/><Relationship Id="rId4" Type="http://schemas.microsoft.com/office/2007/relationships/hdphoto" Target="../media/hdphoto32.wdp"/><Relationship Id="rId9" Type="http://schemas.openxmlformats.org/officeDocument/2006/relationships/image" Target="../media/image91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0.xml"/><Relationship Id="rId5" Type="http://schemas.microsoft.com/office/2007/relationships/hdphoto" Target="../media/hdphoto36.wdp"/><Relationship Id="rId4" Type="http://schemas.openxmlformats.org/officeDocument/2006/relationships/image" Target="../media/image92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9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3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4.xml"/><Relationship Id="rId4" Type="http://schemas.openxmlformats.org/officeDocument/2006/relationships/image" Target="../media/image93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5.xml"/><Relationship Id="rId4" Type="http://schemas.openxmlformats.org/officeDocument/2006/relationships/image" Target="../media/image94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6.xml"/><Relationship Id="rId4" Type="http://schemas.openxmlformats.org/officeDocument/2006/relationships/image" Target="../media/image95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7.xml"/><Relationship Id="rId4" Type="http://schemas.openxmlformats.org/officeDocument/2006/relationships/image" Target="../media/image96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8.xml"/><Relationship Id="rId4" Type="http://schemas.openxmlformats.org/officeDocument/2006/relationships/image" Target="../media/image97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9.xml"/><Relationship Id="rId4" Type="http://schemas.openxmlformats.org/officeDocument/2006/relationships/image" Target="../media/image98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0.xml"/><Relationship Id="rId4" Type="http://schemas.openxmlformats.org/officeDocument/2006/relationships/image" Target="../media/image99.png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8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3D6F3-1536-B63A-1235-1EEA7A5C4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>
            <a:extLst>
              <a:ext uri="{FF2B5EF4-FFF2-40B4-BE49-F238E27FC236}">
                <a16:creationId xmlns:a16="http://schemas.microsoft.com/office/drawing/2014/main" id="{E4CE3C3C-7693-41B4-3DB4-86CB48F8CE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26623" y="991622"/>
            <a:ext cx="12192000" cy="1143000"/>
          </a:xfrm>
        </p:spPr>
        <p:txBody>
          <a:bodyPr wrap="square" anchor="ctr">
            <a:noAutofit/>
          </a:bodyPr>
          <a:lstStyle/>
          <a:p>
            <a:r>
              <a:rPr lang="en-US" sz="4200" dirty="0"/>
              <a:t>Optimizing Therapy for Patients with Hormone Receptor-Positive Localized Breast Cancer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ACDD92-A507-DFAA-11C1-15E880E89E46}"/>
              </a:ext>
            </a:extLst>
          </p:cNvPr>
          <p:cNvSpPr txBox="1"/>
          <p:nvPr/>
        </p:nvSpPr>
        <p:spPr>
          <a:xfrm>
            <a:off x="-26623" y="3525148"/>
            <a:ext cx="12192000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23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Erica Stringer-Reasor, MD</a:t>
            </a:r>
          </a:p>
          <a:p>
            <a:pPr lvl="0" algn="ctr">
              <a:defRPr/>
            </a:pPr>
            <a:r>
              <a:rPr lang="en-US" sz="23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Associate Professor of Medicine</a:t>
            </a:r>
          </a:p>
          <a:p>
            <a:pPr lvl="0" algn="ctr">
              <a:defRPr/>
            </a:pPr>
            <a:r>
              <a:rPr lang="en-US" sz="23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UAB O’Neal Comprehensive Cancer Center</a:t>
            </a:r>
          </a:p>
          <a:p>
            <a:pPr lvl="0" algn="ctr">
              <a:defRPr/>
            </a:pPr>
            <a:r>
              <a:rPr lang="en-US" sz="23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Birmingham, Alabama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44504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6516" y="0"/>
            <a:ext cx="10358967" cy="1223590"/>
          </a:xfrm>
        </p:spPr>
        <p:txBody>
          <a:bodyPr/>
          <a:lstStyle/>
          <a:p>
            <a:r>
              <a:rPr lang="en-US" sz="3200" dirty="0">
                <a:solidFill>
                  <a:srgbClr val="0432FF"/>
                </a:solidFill>
              </a:rPr>
              <a:t>Disclosures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BBF934E-BFDC-EFE6-CEA2-C399714AA9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6125537"/>
              </p:ext>
            </p:extLst>
          </p:nvPr>
        </p:nvGraphicFramePr>
        <p:xfrm>
          <a:off x="916516" y="2065634"/>
          <a:ext cx="10257482" cy="2374164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30304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27065">
                  <a:extLst>
                    <a:ext uri="{9D8B030D-6E8A-4147-A177-3AD203B41FA5}">
                      <a16:colId xmlns:a16="http://schemas.microsoft.com/office/drawing/2014/main" val="2117869244"/>
                    </a:ext>
                  </a:extLst>
                </a:gridCol>
              </a:tblGrid>
              <a:tr h="1187082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Advisory Committees and Consulting Agreements</a:t>
                      </a:r>
                    </a:p>
                  </a:txBody>
                  <a:tcPr marL="137160" marR="13716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AstraZeneca Pharmaceuticals LP, Daiichi Sankyo Inc, Gilead Sciences Inc, Lilly, Novartis, Pfizer Inc,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</a:rPr>
                        <a:t>Seagen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 Inc,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</a:rPr>
                        <a:t>Tesaro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, A GSK Company</a:t>
                      </a:r>
                    </a:p>
                  </a:txBody>
                  <a:tcPr marL="137160" marR="13716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7082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Contracted Research</a:t>
                      </a:r>
                    </a:p>
                  </a:txBody>
                  <a:tcPr marL="137160" marR="13716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 err="1">
                          <a:solidFill>
                            <a:schemeClr val="tx1"/>
                          </a:solidFill>
                        </a:rPr>
                        <a:t>Corcept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 Therapeutics Inc, Daiichi Sankyo Inc, Genentech, a member of the Roche Group, Lilly, Pfizer Inc,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</a:rPr>
                        <a:t>Seagen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 Inc</a:t>
                      </a:r>
                    </a:p>
                  </a:txBody>
                  <a:tcPr marL="137160" marR="13716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8422356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07810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7EEC6-2AD0-B74B-B10D-32D4E844B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516" y="24593"/>
            <a:ext cx="10358967" cy="669470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Program Steering Committee</a:t>
            </a:r>
          </a:p>
        </p:txBody>
      </p:sp>
      <p:sp>
        <p:nvSpPr>
          <p:cNvPr id="13" name="Text Box 7">
            <a:extLst>
              <a:ext uri="{FF2B5EF4-FFF2-40B4-BE49-F238E27FC236}">
                <a16:creationId xmlns:a16="http://schemas.microsoft.com/office/drawing/2014/main" id="{98BE81BE-FEFD-D5F7-F7DF-74467C7D65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1804" y="676161"/>
            <a:ext cx="44015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Adam M </a:t>
            </a:r>
            <a:r>
              <a:rPr lang="en-US" sz="1600" dirty="0" err="1">
                <a:solidFill>
                  <a:srgbClr val="000000"/>
                </a:solidFill>
                <a:latin typeface="Calibri"/>
              </a:rPr>
              <a:t>Brufsky</a:t>
            </a:r>
            <a:r>
              <a:rPr lang="en-US" sz="1600" dirty="0">
                <a:solidFill>
                  <a:srgbClr val="000000"/>
                </a:solidFill>
                <a:latin typeface="Calibri"/>
              </a:rPr>
              <a:t>, MD, PhD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Professor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UPMC Hillman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Department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University of Pittsburgh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Pittsburgh, Pennsylvania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EEDFC3E-004D-1ED5-A2E6-C8DBA4C50B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716" y="676161"/>
            <a:ext cx="1371600" cy="1371600"/>
          </a:xfrm>
          <a:prstGeom prst="rect">
            <a:avLst/>
          </a:prstGeom>
        </p:spPr>
      </p:pic>
      <p:sp>
        <p:nvSpPr>
          <p:cNvPr id="7" name="Text Box 7">
            <a:extLst>
              <a:ext uri="{FF2B5EF4-FFF2-40B4-BE49-F238E27FC236}">
                <a16:creationId xmlns:a16="http://schemas.microsoft.com/office/drawing/2014/main" id="{6507EDC5-3494-ADE2-9316-430491309B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8789" y="4508653"/>
            <a:ext cx="371321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Kevin Kalinsky, MD, MS, FASCO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Professor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Director, Division of Medical Oncology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Louisa and Rand Glenn Family Chair in Breast Cancer Research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Winship Cancer Institute at Emory University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Atlanta, Georgia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5584FF5-4433-EC31-1A71-49BB326CA8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47701" y="4508653"/>
            <a:ext cx="1371600" cy="1371600"/>
          </a:xfrm>
          <a:prstGeom prst="rect">
            <a:avLst/>
          </a:prstGeom>
        </p:spPr>
      </p:pic>
      <p:sp>
        <p:nvSpPr>
          <p:cNvPr id="9" name="Text Box 7">
            <a:extLst>
              <a:ext uri="{FF2B5EF4-FFF2-40B4-BE49-F238E27FC236}">
                <a16:creationId xmlns:a16="http://schemas.microsoft.com/office/drawing/2014/main" id="{49C46205-DFE1-B2A9-3AE8-02D5A688CA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1804" y="3802808"/>
            <a:ext cx="547559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Angela DeMichele, MD, MSCE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Mariann T and Robert J MacDonald Professor in Breast Cancer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Director, Clinical/Translational Research, Solid Tumor Oncology Hematology/Oncology Division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Co-Leader, Breast Cancer Program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Abramson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Co-Director, 2-PREVENT Breast Cancer Translational </a:t>
            </a:r>
            <a:r>
              <a:rPr lang="en-US" sz="1600" b="0">
                <a:solidFill>
                  <a:srgbClr val="000000"/>
                </a:solidFill>
                <a:latin typeface="Calibri"/>
              </a:rPr>
              <a:t>Center </a:t>
            </a:r>
            <a:br>
              <a:rPr lang="en-US" sz="1600" b="0">
                <a:solidFill>
                  <a:srgbClr val="000000"/>
                </a:solidFill>
                <a:latin typeface="Calibri"/>
              </a:rPr>
            </a:br>
            <a:r>
              <a:rPr lang="en-US" sz="1600" b="0">
                <a:solidFill>
                  <a:srgbClr val="000000"/>
                </a:solidFill>
                <a:latin typeface="Calibri"/>
              </a:rPr>
              <a:t>of </a:t>
            </a:r>
            <a:r>
              <a:rPr lang="en-US" sz="1600" b="0" dirty="0">
                <a:solidFill>
                  <a:srgbClr val="000000"/>
                </a:solidFill>
                <a:latin typeface="Calibri"/>
              </a:rPr>
              <a:t>Excellence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Senior Scholar, Center for Clinical Epidemiology and Biostatistics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Perelman School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University of Pennsylvania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Philadelphia, Pennsylvania</a:t>
            </a:r>
            <a:endParaRPr kumimoji="0" lang="en-US" sz="1600" b="0" i="0" u="none" strike="noStrike" cap="none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A00A8C1-DD15-DCD3-C770-77AE3E6788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716" y="3802808"/>
            <a:ext cx="1371600" cy="1371600"/>
          </a:xfrm>
          <a:prstGeom prst="rect">
            <a:avLst/>
          </a:prstGeom>
        </p:spPr>
      </p:pic>
      <p:sp>
        <p:nvSpPr>
          <p:cNvPr id="11" name="Text Box 7">
            <a:extLst>
              <a:ext uri="{FF2B5EF4-FFF2-40B4-BE49-F238E27FC236}">
                <a16:creationId xmlns:a16="http://schemas.microsoft.com/office/drawing/2014/main" id="{EBC5CCC5-F331-43A0-68C5-1EB34B5288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1804" y="2258458"/>
            <a:ext cx="44015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Nan Chen,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Assistant Professor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The University of Chicago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Chicago, Illinois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237F963-EC4C-F476-D115-4173AF71F5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716" y="2258458"/>
            <a:ext cx="1371600" cy="1371600"/>
          </a:xfrm>
          <a:prstGeom prst="rect">
            <a:avLst/>
          </a:prstGeom>
        </p:spPr>
      </p:pic>
      <p:sp>
        <p:nvSpPr>
          <p:cNvPr id="15" name="Text Box 7">
            <a:extLst>
              <a:ext uri="{FF2B5EF4-FFF2-40B4-BE49-F238E27FC236}">
                <a16:creationId xmlns:a16="http://schemas.microsoft.com/office/drawing/2014/main" id="{CA62DF83-4572-ED9C-C7D3-3BCC1FEA04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8790" y="676161"/>
            <a:ext cx="371321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Komal Jhaveri, MD, FACP, FASCO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Patricia and James Cayne Chair for 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Junior Faculty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Associate Attending Physician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Breast Medicine Service and Early Drug Development Service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Section Head, Endocrine Therapy </a:t>
            </a:r>
            <a:br>
              <a:rPr lang="en-US" sz="1600" b="0" dirty="0">
                <a:solidFill>
                  <a:srgbClr val="000000"/>
                </a:solidFill>
                <a:latin typeface="Calibri"/>
              </a:rPr>
            </a:br>
            <a:r>
              <a:rPr lang="en-US" sz="1600" b="0" dirty="0">
                <a:solidFill>
                  <a:srgbClr val="000000"/>
                </a:solidFill>
                <a:latin typeface="Calibri"/>
              </a:rPr>
              <a:t>Research Program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Clinical Director, Early Drug </a:t>
            </a:r>
            <a:br>
              <a:rPr lang="en-US" sz="1600" b="0" dirty="0">
                <a:solidFill>
                  <a:srgbClr val="000000"/>
                </a:solidFill>
                <a:latin typeface="Calibri"/>
              </a:rPr>
            </a:br>
            <a:r>
              <a:rPr lang="en-US" sz="1600" b="0" dirty="0">
                <a:solidFill>
                  <a:srgbClr val="000000"/>
                </a:solidFill>
                <a:latin typeface="Calibri"/>
              </a:rPr>
              <a:t>Development Service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Department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Memorial Sloan Kettering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Associate Professor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Weill Cornell College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New York, New York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9625B90-5438-FEDF-17E6-86A3C4A311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47701" y="676161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054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7EEC6-2AD0-B74B-B10D-32D4E844B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516" y="24592"/>
            <a:ext cx="10358967" cy="775767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Program Steering Committee</a:t>
            </a:r>
          </a:p>
        </p:txBody>
      </p:sp>
      <p:sp>
        <p:nvSpPr>
          <p:cNvPr id="9" name="Text Box 7">
            <a:extLst>
              <a:ext uri="{FF2B5EF4-FFF2-40B4-BE49-F238E27FC236}">
                <a16:creationId xmlns:a16="http://schemas.microsoft.com/office/drawing/2014/main" id="{C0BB5AD9-C162-BEF4-81CC-2E9D1602B8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1804" y="4964217"/>
            <a:ext cx="437879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Jason A </a:t>
            </a:r>
            <a:r>
              <a:rPr lang="en-US" sz="1600" dirty="0" err="1">
                <a:solidFill>
                  <a:srgbClr val="000000"/>
                </a:solidFill>
                <a:latin typeface="Calibri"/>
              </a:rPr>
              <a:t>Mouabbi</a:t>
            </a:r>
            <a:r>
              <a:rPr lang="en-US" sz="1600" dirty="0">
                <a:solidFill>
                  <a:srgbClr val="000000"/>
                </a:solidFill>
                <a:latin typeface="Calibri"/>
              </a:rPr>
              <a:t>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Assistant Professor, Breast Medical Oncology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SAB Chair of the Lobular Breast Cancer Alliance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The University of Texas MD Anderson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Houston, Texas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895C246-9078-9AEA-BFD7-1DFF7E230E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716" y="4964217"/>
            <a:ext cx="1371600" cy="1371600"/>
          </a:xfrm>
          <a:prstGeom prst="rect">
            <a:avLst/>
          </a:prstGeom>
        </p:spPr>
      </p:pic>
      <p:sp>
        <p:nvSpPr>
          <p:cNvPr id="15" name="Text Box 7">
            <a:extLst>
              <a:ext uri="{FF2B5EF4-FFF2-40B4-BE49-F238E27FC236}">
                <a16:creationId xmlns:a16="http://schemas.microsoft.com/office/drawing/2014/main" id="{84AA08B1-B180-B5E0-AD21-7900F444BA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2425" y="3364017"/>
            <a:ext cx="4363084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Priyanka Sharma,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Frank B Tyler Professor in Cancer Research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Division of Medical Oncology, Department </a:t>
            </a:r>
            <a:br>
              <a:rPr lang="en-US" sz="1600" b="0" dirty="0">
                <a:solidFill>
                  <a:srgbClr val="000000"/>
                </a:solidFill>
                <a:latin typeface="Calibri"/>
              </a:rPr>
            </a:br>
            <a:r>
              <a:rPr lang="en-US" sz="1600" b="0" dirty="0">
                <a:solidFill>
                  <a:srgbClr val="000000"/>
                </a:solidFill>
                <a:latin typeface="Calibri"/>
              </a:rPr>
              <a:t>of Internal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Co-Program Leader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Drug Discovery, Delivery and Experimental Therapeutics Program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The University of Kansas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Westwood, Kansas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A3C5E83-6514-3205-EFA7-512BCAE075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41337" y="3364017"/>
            <a:ext cx="1371600" cy="1371600"/>
          </a:xfrm>
          <a:prstGeom prst="rect">
            <a:avLst/>
          </a:prstGeom>
        </p:spPr>
      </p:pic>
      <p:sp>
        <p:nvSpPr>
          <p:cNvPr id="3" name="Text Box 7">
            <a:extLst>
              <a:ext uri="{FF2B5EF4-FFF2-40B4-BE49-F238E27FC236}">
                <a16:creationId xmlns:a16="http://schemas.microsoft.com/office/drawing/2014/main" id="{66A09CDE-F628-A8A2-6AD1-CFC6EABAAE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2425" y="800100"/>
            <a:ext cx="396442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Hope S Rugo,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Director, Women’s Cancers Program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Division Chief, Breast Medical Oncology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Professor, Department of Medical Oncology and Therapeutics Research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City of Hope Comprehensive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Duarte, California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Professor Emeritus, UCSF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E58791-0F15-210E-2F7C-0A3FE0BC28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41337" y="800100"/>
            <a:ext cx="1371600" cy="1371600"/>
          </a:xfrm>
          <a:prstGeom prst="rect">
            <a:avLst/>
          </a:prstGeom>
        </p:spPr>
      </p:pic>
      <p:sp>
        <p:nvSpPr>
          <p:cNvPr id="13" name="Text Box 7">
            <a:extLst>
              <a:ext uri="{FF2B5EF4-FFF2-40B4-BE49-F238E27FC236}">
                <a16:creationId xmlns:a16="http://schemas.microsoft.com/office/drawing/2014/main" id="{37F58D16-70A4-A921-5521-420E186354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1804" y="800100"/>
            <a:ext cx="400007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Reshma L Mahtani, DO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Chief of Breast Medical Oncology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Miami Cancer Institute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Baptist Health South Florida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Miami, Florida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3A2ED55-7A5A-FC5D-FDD4-D2DF84851C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716" y="800100"/>
            <a:ext cx="1371600" cy="1371600"/>
          </a:xfrm>
          <a:prstGeom prst="rect">
            <a:avLst/>
          </a:prstGeom>
        </p:spPr>
      </p:pic>
      <p:sp>
        <p:nvSpPr>
          <p:cNvPr id="17" name="Text Box 7">
            <a:extLst>
              <a:ext uri="{FF2B5EF4-FFF2-40B4-BE49-F238E27FC236}">
                <a16:creationId xmlns:a16="http://schemas.microsoft.com/office/drawing/2014/main" id="{6B333115-E619-1123-7554-6AAC4DB92A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1804" y="2718608"/>
            <a:ext cx="382549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Erica Mayer, MD, MPH, FASCO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 of Breast Cancer Clinical Research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Breast Oncology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Dana-Farber Cancer Institute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Associate Professor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Harvard Medical School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Boston, Massachusetts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9FBC2A5-FC22-73C3-0F85-DE7F4DA28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716" y="2718608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646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7EEC6-2AD0-B74B-B10D-32D4E844B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516" y="24592"/>
            <a:ext cx="10358967" cy="775767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Program Steering Committee</a:t>
            </a:r>
          </a:p>
        </p:txBody>
      </p:sp>
      <p:sp>
        <p:nvSpPr>
          <p:cNvPr id="11" name="Text Box 7">
            <a:extLst>
              <a:ext uri="{FF2B5EF4-FFF2-40B4-BE49-F238E27FC236}">
                <a16:creationId xmlns:a16="http://schemas.microsoft.com/office/drawing/2014/main" id="{B0AB9014-01FF-64F1-8721-06C95BF69D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6567" y="1295859"/>
            <a:ext cx="317452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marL="0" marR="0" lvl="0" indent="0" algn="l" defTabSz="455613" rtl="0" eaLnBrk="1" fontAlgn="base" latinLnBrk="0" hangingPunct="1">
              <a:lnSpc>
                <a:spcPts val="185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PROJECT CHAIR</a:t>
            </a:r>
          </a:p>
          <a:p>
            <a:pPr marL="0" marR="0" lvl="0" indent="0" algn="l" defTabSz="455613" rtl="0" eaLnBrk="1" fontAlgn="base" latinLnBrk="0" hangingPunct="1">
              <a:lnSpc>
                <a:spcPts val="185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Neil Love, MD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Research To Practice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Miami, Florida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3AE14F1-ABA4-3B3D-FF98-6FA3849294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8865" y="1295859"/>
            <a:ext cx="1371600" cy="1371600"/>
          </a:xfrm>
          <a:prstGeom prst="rect">
            <a:avLst/>
          </a:prstGeom>
        </p:spPr>
      </p:pic>
      <p:sp>
        <p:nvSpPr>
          <p:cNvPr id="4" name="Text Box 7">
            <a:extLst>
              <a:ext uri="{FF2B5EF4-FFF2-40B4-BE49-F238E27FC236}">
                <a16:creationId xmlns:a16="http://schemas.microsoft.com/office/drawing/2014/main" id="{EC1DA7DD-FDC2-9117-AC9D-62AFBDDF65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096" y="1295859"/>
            <a:ext cx="355196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Rebecca </a:t>
            </a:r>
            <a:r>
              <a:rPr lang="en-US" sz="1600" dirty="0" err="1">
                <a:solidFill>
                  <a:srgbClr val="000000"/>
                </a:solidFill>
                <a:latin typeface="Calibri"/>
              </a:rPr>
              <a:t>Shatsky</a:t>
            </a:r>
            <a:r>
              <a:rPr lang="en-US" sz="1600" dirty="0">
                <a:solidFill>
                  <a:srgbClr val="000000"/>
                </a:solidFill>
                <a:latin typeface="Calibri"/>
              </a:rPr>
              <a:t>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Professor of Clinical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Breast Medical Oncology Team Leader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 of Breast Cancer Clinical Trials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 of Inflammatory and Triple Negative Breast Cancer Program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University of California San Diego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 err="1">
                <a:solidFill>
                  <a:srgbClr val="000000"/>
                </a:solidFill>
                <a:latin typeface="Calibri"/>
              </a:rPr>
              <a:t>Moores</a:t>
            </a:r>
            <a:r>
              <a:rPr lang="en-US" sz="1600" b="0" dirty="0">
                <a:solidFill>
                  <a:srgbClr val="000000"/>
                </a:solidFill>
                <a:latin typeface="Calibri"/>
              </a:rPr>
              <a:t>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San Diego, California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ECD809-C621-4385-2C55-DA608725BD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2866" y="1295859"/>
            <a:ext cx="1371600" cy="1371600"/>
          </a:xfrm>
          <a:prstGeom prst="rect">
            <a:avLst/>
          </a:prstGeom>
        </p:spPr>
      </p:pic>
      <p:sp>
        <p:nvSpPr>
          <p:cNvPr id="7" name="Text Box 7">
            <a:extLst>
              <a:ext uri="{FF2B5EF4-FFF2-40B4-BE49-F238E27FC236}">
                <a16:creationId xmlns:a16="http://schemas.microsoft.com/office/drawing/2014/main" id="{40F27AC2-50B8-0240-77B0-7C220B6595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095" y="4190541"/>
            <a:ext cx="403290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Erica Stringer-Reasor,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Associate Professor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UAB O’Neal Comprehensive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Birmingham, Alabama</a:t>
            </a:r>
          </a:p>
          <a:p>
            <a:pPr lvl="0">
              <a:lnSpc>
                <a:spcPts val="1850"/>
              </a:lnSpc>
              <a:defRPr/>
            </a:pPr>
            <a:endParaRPr lang="en-US" sz="160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CCED5C-D0A8-B906-DD7D-64B55293D1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2866" y="4190541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165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E5F2A6-F0FC-AC78-652A-A08C16CBF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50830DD-502E-09E5-A43A-0293678AF2AE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098740-F3F9-F498-61F2-A4E785F7486B}"/>
              </a:ext>
            </a:extLst>
          </p:cNvPr>
          <p:cNvSpPr txBox="1"/>
          <p:nvPr/>
        </p:nvSpPr>
        <p:spPr>
          <a:xfrm>
            <a:off x="540367" y="987661"/>
            <a:ext cx="10717441" cy="544950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Andre F et al.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Biomarkers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for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adjuvant endocrine and chemotherapy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early-stage breast cancer: ASCO Guideline update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b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</a:b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 Clin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2022;40:1816-37.</a:t>
            </a:r>
          </a:p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Sparano JA et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al. Trial Assigning Individualized Options for treatment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(</a:t>
            </a:r>
            <a:r>
              <a:rPr lang="en-US" sz="1600" kern="0" dirty="0" err="1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TAILORx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): An update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including 12-year event rates.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San Antonio Breast Cancer Symposium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2022;Abstract GS1-05.</a:t>
            </a:r>
          </a:p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Sparano JA et al.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Clinical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outcomes in early breast cancer with a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high 21-gene Recurrence Score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of 26 to 100 assigned to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adjuvant chemotherapy plus endocrine therapy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: A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secondary analysis of the </a:t>
            </a:r>
            <a:r>
              <a:rPr lang="en-US" sz="1600" kern="0" dirty="0" err="1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TAILORx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randomized clinical trial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JAMA Oncol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2020;6(3):367-74.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Chen N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Impact of anthracyclines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genomic high-risk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,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node-negative, HR-positive/HER2-negative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2025;36(11):1356-65. 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O’Shaughnessy J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Improved 3-year IDFS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anthracycline-based therapy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patients with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70-gene signature high 2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, luminal B, HR+HER2- early-stage breast cancer. San Antonio Breast Cancer Symposium 2025;Abstract PS2-07-03.</a:t>
            </a:r>
          </a:p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Kalinsky K et al.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21-gene assay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to inform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chemotherapy benefit in node-positive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N Engl J Med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2021; 385(25):2336-47.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Piccart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M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70-gene signature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as an aid for treatment decisions in early breast cancer: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Updated results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of the phase 3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randomised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MINDACT trial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with an exploratory analysis by age.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Lancet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2021;22(4):476-88.</a:t>
            </a:r>
          </a:p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Sestak I et al.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Comparison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of the performance of 6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prognostic signatures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for estrogen receptor-positive breast cancer: A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secondary analysis of a randomized clinical trial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JAMA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2018;4(4):545-53. </a:t>
            </a:r>
          </a:p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Noordhoek I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Breast Cancer Index </a:t>
            </a: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predicts 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extended endocrine benefit </a:t>
            </a: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individualize selection of patients with HR+ early-stage breast cancer for 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years of endocrine therapy</a:t>
            </a: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Clin Cancer Res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2021;27(1):311-19.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56237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84AD7-4A17-0D41-112B-BDE25444B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CECA0C1-251B-5EBB-3830-B2E4ABD0E960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1074A1-0B26-2E75-4198-93673EAD64B8}"/>
              </a:ext>
            </a:extLst>
          </p:cNvPr>
          <p:cNvSpPr txBox="1"/>
          <p:nvPr/>
        </p:nvSpPr>
        <p:spPr>
          <a:xfrm>
            <a:off x="540367" y="987661"/>
            <a:ext cx="10729192" cy="551946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Woolpert KM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Biomarkers predictive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of a response to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extended endocrine therapy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breast cancer: A systematic review and meta-analysis.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 Res Treat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2024;203(3):407-17.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Johnston S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Primary overall survival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(OS) results of adjuvant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+ endocrine therapy (ET) for HR+, HER2-, high-risk early breast cancer (EBC). ESMO 2025;Abstract LBA13. 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Johnston S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Overall survival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in early breast cancer.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2026;37(2):155-65.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Cortés J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Subgroup analysis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of adjuvant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+ endocrine therapy for HR+, HER2-, high-risk early breast cancer by nodal status. San Antonio Breast Cancer Symposium 2025;Abstract PS1-08-08.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Crown JP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ribociclib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(RIB)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plus nonsteroidal aromatase inhibitor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(NSAI) in patients (pts) with HR+/HER2− early breast cancer (EBC):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NATALEE 5-year outcomes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. ESMO 2025;Abstract LBA14.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Rugo HS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combined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endocrine therapy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high-risk early breast cancer: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Safety and patient-reported outcomes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from the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study.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2022;33(6):616-27.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Barrios C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NATALEE update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Safety and treatment (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tx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) duration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of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ribociclib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(RIB) +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nonsteroidal aromatase inhibitor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(NSAI) in patients (pts) with HR+/HER2− early breast cancer (EBC). ESMO Breast 2024;Abstract 113MO.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Mayer EL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TRADE: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A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phase II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trial to assess the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tolerability of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dose escalation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in early-stage HR-positive/HER2-negative breast cancer.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2025;31(1):117-24.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Giredestrant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vs standard-of-care endocrine therapy as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treatment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patients with estrogen receptor-positive, HER2-negative early breast cancer: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Results from the global phase III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lidERA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Breast Cancer trial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. San Antonio Breast Cancer Symposium 2025;Abstract GS1-10.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41926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93120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43EC78-6856-A6F8-3FCD-CFA3195D3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AF4ACBF-8617-9986-58BC-0A35CF5E6F7F}"/>
              </a:ext>
            </a:extLst>
          </p:cNvPr>
          <p:cNvSpPr/>
          <p:nvPr/>
        </p:nvSpPr>
        <p:spPr bwMode="auto">
          <a:xfrm>
            <a:off x="536197" y="1056359"/>
            <a:ext cx="11175157" cy="980483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E24ABA-AF25-BA40-4641-45A646DC9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5D67FF-49C7-7625-DEF4-5AC97C040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1: Risk Assessment and Genomic Assays for HR-Positive, HER2-Negative Localized Breast Cancer</a:t>
            </a: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2: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Clinician Survey Results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Calibri" charset="0"/>
              <a:ea typeface="MS PGothic" pitchFamily="34" charset="-128"/>
            </a:endParaRP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3: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Adjuvant CDK4/6 Inhibitors for High-Risk, HR-Positive, HER2-Negative Localized Breast Cancer</a:t>
            </a: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4: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Clinician Survey Results</a:t>
            </a: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5: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Tolerability and Other Practical Considerations with Adjuvant CDK4/6 Inhibitor Therapy</a:t>
            </a: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6: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Clinician Survey Results</a:t>
            </a: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7: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Adjuvant Oral SERDs for HR-Positive, HER2-Negative Localized 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8657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13D2A-7BA5-37C1-BB76-AA5F53FAD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BDE636C-F05A-43A3-A37E-289C2E584326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EEC902-B101-F31F-7F43-23974DCB335F}"/>
              </a:ext>
            </a:extLst>
          </p:cNvPr>
          <p:cNvSpPr txBox="1"/>
          <p:nvPr/>
        </p:nvSpPr>
        <p:spPr>
          <a:xfrm>
            <a:off x="540367" y="1049047"/>
            <a:ext cx="10729192" cy="551946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Andre F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Biomarkers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for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adjuvant endocrine and chemotherapy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early-stage breast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ancer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: ASCO Guideline update. </a:t>
            </a:r>
            <a:b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</a:b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 Clin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2022;40:1816-37.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Sparano JA et al. Trial Assigning Individualized Options for treatment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(</a:t>
            </a:r>
            <a:r>
              <a:rPr kumimoji="0" lang="en-US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TAILORx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)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 update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including 12-year event rates.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San Antonio Breast Cancer Symposium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2022;Abstract GS1-05.</a:t>
            </a:r>
          </a:p>
          <a:p>
            <a:pPr marL="285750" lvl="0" indent="-28575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Sparano JA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Clinical outcomes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early breast cancer with a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high 21-gene </a:t>
            </a: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Recurrence Score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of 26 to 100 assigned to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adjuvant chemotherapy plus endocrine therapy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: A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secondary analysis of the </a:t>
            </a:r>
            <a:r>
              <a:rPr lang="en-US" sz="1600" kern="0" dirty="0" err="1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TAILORx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randomized clinical trial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JAMA Oncol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2020;6(3):367-74.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Chen N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Impact of anthracyclines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genomic high-risk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,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node-negative, HR-positive/HER2-negative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2025;36(11):1356-65. 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O’Shaughnessy J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Improved 3-year IDFS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anthracycline-based therapy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patients with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70-gene signature high 2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, luminal B, HR+HER2- early-stage breast cancer. San Antonio Breast Cancer Symposium 2025;Abstract PS2-07-03.</a:t>
            </a:r>
          </a:p>
          <a:p>
            <a:pPr marL="285750" lvl="0" indent="-28575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Kalinsky K et al.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21-gene assay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to inform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chemotherapy benefit in node-positive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N Engl J Med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2021; 385(25):2336-47.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Piccart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M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70-gene signature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as an aid for treatment decisions in early breast cancer: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Updated results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of the phase 3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randomised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MINDACT trial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with an exploratory analysis by age.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Lancet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2021;22(4):476-88.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23689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86F98-862F-9A29-1268-02B07E737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9C9783E-9CA8-DA01-D1FE-0A37F1C87488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10F4A5-C3F2-92D8-A5B7-A9C4FECC370F}"/>
              </a:ext>
            </a:extLst>
          </p:cNvPr>
          <p:cNvSpPr txBox="1"/>
          <p:nvPr/>
        </p:nvSpPr>
        <p:spPr>
          <a:xfrm>
            <a:off x="540367" y="1484416"/>
            <a:ext cx="10171176" cy="4952746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Sestak I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Comparison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of the performance of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6 prognostic signatures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for estrogen receptor-positive breast cancer: A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secondary analysis of a randomized clinical trial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JAMA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2018;4(4):545-53. 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Noordhoek I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Breast Cancer Index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predicts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extended endocrine benefit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to individualize selection of patients with HR+ early-stage breast cancer for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10 years of endocrine therapy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Clin Cancer Res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2021;27(1):311-9.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Woolpert KM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Biomarkers predictive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of a response to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extended endocrine therapy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breast cancer: A systematic review and meta-analysis.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 Res Treat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2024;203(3):407-17.</a:t>
            </a: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3614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302D952-7D4F-7567-6FCD-5086D589828A}"/>
              </a:ext>
            </a:extLst>
          </p:cNvPr>
          <p:cNvSpPr/>
          <p:nvPr/>
        </p:nvSpPr>
        <p:spPr bwMode="auto">
          <a:xfrm>
            <a:off x="203200" y="5511800"/>
            <a:ext cx="11988800" cy="12065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FAFC4A4-6351-54EA-500D-2B8CD9997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368" y="476872"/>
            <a:ext cx="11074576" cy="923330"/>
          </a:xfrm>
        </p:spPr>
        <p:txBody>
          <a:bodyPr/>
          <a:lstStyle/>
          <a:p>
            <a:r>
              <a:rPr lang="en-US" b="1" dirty="0"/>
              <a:t>ASCO Guideline</a:t>
            </a:r>
            <a:br>
              <a:rPr lang="en-US" b="1" dirty="0"/>
            </a:br>
            <a:r>
              <a:rPr lang="en-US" b="1" dirty="0"/>
              <a:t>2022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C48B253-134B-FC51-E5BF-07A8FD0DD311}"/>
              </a:ext>
            </a:extLst>
          </p:cNvPr>
          <p:cNvGrpSpPr/>
          <p:nvPr/>
        </p:nvGrpSpPr>
        <p:grpSpPr>
          <a:xfrm>
            <a:off x="3599417" y="362572"/>
            <a:ext cx="7868683" cy="6381128"/>
            <a:chOff x="4399517" y="476872"/>
            <a:chExt cx="7792483" cy="638112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E7239A1-9876-39A2-20A4-70B022D65D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399517" y="476872"/>
              <a:ext cx="7792483" cy="6381128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6AC2848-11BF-DD2E-4688-99879902BBC0}"/>
                </a:ext>
              </a:extLst>
            </p:cNvPr>
            <p:cNvSpPr/>
            <p:nvPr/>
          </p:nvSpPr>
          <p:spPr bwMode="auto">
            <a:xfrm>
              <a:off x="7386918" y="3980329"/>
              <a:ext cx="2994211" cy="2689412"/>
            </a:xfrm>
            <a:prstGeom prst="rect">
              <a:avLst/>
            </a:prstGeom>
            <a:noFill/>
            <a:ln w="508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D1F1DA5-FE72-CE85-BDE2-FD2D257509FA}"/>
                </a:ext>
              </a:extLst>
            </p:cNvPr>
            <p:cNvSpPr/>
            <p:nvPr/>
          </p:nvSpPr>
          <p:spPr bwMode="auto">
            <a:xfrm>
              <a:off x="4399517" y="4598894"/>
              <a:ext cx="1302036" cy="654424"/>
            </a:xfrm>
            <a:prstGeom prst="rect">
              <a:avLst/>
            </a:prstGeom>
            <a:noFill/>
            <a:ln w="508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B64B47FC-FE18-CD52-7206-D9844BD502A2}"/>
              </a:ext>
            </a:extLst>
          </p:cNvPr>
          <p:cNvSpPr txBox="1"/>
          <p:nvPr/>
        </p:nvSpPr>
        <p:spPr bwMode="auto">
          <a:xfrm>
            <a:off x="293663" y="6215892"/>
            <a:ext cx="55984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Andre F et al. J Clin Oncol. 2022;40:1816-1837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Helvetica" pitchFamily="2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9549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A8B3F-F9D4-46B5-CF84-BC16EF834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024" y="226188"/>
            <a:ext cx="11074576" cy="461665"/>
          </a:xfrm>
        </p:spPr>
        <p:txBody>
          <a:bodyPr/>
          <a:lstStyle/>
          <a:p>
            <a:r>
              <a:rPr lang="en-US" dirty="0" err="1"/>
              <a:t>Onco</a:t>
            </a:r>
            <a:r>
              <a:rPr lang="en-US" i="1" dirty="0" err="1"/>
              <a:t>type</a:t>
            </a:r>
            <a:r>
              <a:rPr lang="en-US" dirty="0" err="1"/>
              <a:t>DX</a:t>
            </a:r>
            <a:r>
              <a:rPr lang="en-US" dirty="0"/>
              <a:t>®: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TAILORx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Trial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Key Results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for Node-Negative Disease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331498-20EC-4866-A638-55E1A47A84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19" y="3121812"/>
            <a:ext cx="6374921" cy="2795448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E7E4C502-0340-AD50-882F-B0287BA2231F}"/>
              </a:ext>
            </a:extLst>
          </p:cNvPr>
          <p:cNvGrpSpPr/>
          <p:nvPr/>
        </p:nvGrpSpPr>
        <p:grpSpPr>
          <a:xfrm>
            <a:off x="6257365" y="940740"/>
            <a:ext cx="5757967" cy="4976520"/>
            <a:chOff x="-1679" y="732356"/>
            <a:chExt cx="5585192" cy="469952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0A1A990-9F24-424D-5F9E-C377244B4564}"/>
                </a:ext>
              </a:extLst>
            </p:cNvPr>
            <p:cNvSpPr txBox="1"/>
            <p:nvPr/>
          </p:nvSpPr>
          <p:spPr bwMode="auto">
            <a:xfrm>
              <a:off x="-1679" y="732356"/>
              <a:ext cx="5539978" cy="55399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vert="horz" wrap="none" lIns="0" tIns="0" rIns="0" bIns="0" numCol="1" rtlCol="0" anchor="b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charset="0"/>
                  <a:cs typeface="+mn-cs"/>
                </a:rPr>
                <a:t>Intermediate risk (11-25): 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charset="0"/>
                  <a:cs typeface="+mn-cs"/>
                </a:rPr>
                <a:t>No overall benefit to chemotherapy (2022 update)  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648B1AE-9ABA-03BF-B906-25166A018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10796" y="1539547"/>
              <a:ext cx="2458396" cy="1889453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CDC581E-3014-7E82-99DF-954E53EC3A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691854" y="1426123"/>
              <a:ext cx="2775522" cy="2002877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CB57B3B-C2EE-B7E8-02D9-03CDFD3B1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10796" y="3429000"/>
              <a:ext cx="2657514" cy="2002877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892B425-BEA1-CDC0-4CCE-121102EAD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691854" y="3472502"/>
              <a:ext cx="2891659" cy="1959375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241C3F2B-1052-3031-B1D8-7C893D1CE0C6}"/>
              </a:ext>
            </a:extLst>
          </p:cNvPr>
          <p:cNvSpPr txBox="1"/>
          <p:nvPr/>
        </p:nvSpPr>
        <p:spPr bwMode="auto">
          <a:xfrm>
            <a:off x="6833498" y="6416368"/>
            <a:ext cx="245580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Figures courtesy K. Kalinsky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F51B291-9C37-17C7-FA96-42B10402344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3388" b="9894"/>
          <a:stretch>
            <a:fillRect/>
          </a:stretch>
        </p:blipFill>
        <p:spPr>
          <a:xfrm>
            <a:off x="988145" y="776486"/>
            <a:ext cx="3792572" cy="212093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909CA43-1EE8-E782-5E0F-44C11DCEBEF3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D63F21B-663A-AE34-6323-7B5786966B9D}"/>
              </a:ext>
            </a:extLst>
          </p:cNvPr>
          <p:cNvSpPr txBox="1"/>
          <p:nvPr/>
        </p:nvSpPr>
        <p:spPr bwMode="auto">
          <a:xfrm>
            <a:off x="285024" y="6524090"/>
            <a:ext cx="4184949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Sparano JA et al. SABCS 2022;Abstract GS1-05.</a:t>
            </a:r>
          </a:p>
        </p:txBody>
      </p:sp>
    </p:spTree>
    <p:extLst>
      <p:ext uri="{BB962C8B-B14F-4D97-AF65-F5344CB8AC3E}">
        <p14:creationId xmlns:p14="http://schemas.microsoft.com/office/powerpoint/2010/main" val="146647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C7FC7-8613-E2B7-1C64-D910BD302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130" y="264448"/>
            <a:ext cx="10873648" cy="923330"/>
          </a:xfrm>
        </p:spPr>
        <p:txBody>
          <a:bodyPr/>
          <a:lstStyle/>
          <a:p>
            <a:pPr algn="l"/>
            <a:r>
              <a:rPr lang="en-US" dirty="0"/>
              <a:t>Chemotherapy and Anthracycline Benefits for Patients with High Recurrence Scores® (&gt;25)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F93308-FB8A-B4B6-93A8-39CA162532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3392" y="1258646"/>
            <a:ext cx="6897610" cy="35795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AA36AA5-5571-41B7-419E-94AEF5B209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79" y="2284675"/>
            <a:ext cx="4728114" cy="23417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1A9F974-496C-09FA-DD0B-ABBFB6D42BFB}"/>
              </a:ext>
            </a:extLst>
          </p:cNvPr>
          <p:cNvSpPr txBox="1"/>
          <p:nvPr/>
        </p:nvSpPr>
        <p:spPr bwMode="auto">
          <a:xfrm>
            <a:off x="476192" y="1529990"/>
            <a:ext cx="3721235" cy="5539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High Risk (RS &gt; 25): Expected benefit with chemotherapy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3F48C8-8258-B833-CD5C-BFD9C0B84063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DE4A31-4FA4-8940-FE99-940FA129DD41}"/>
              </a:ext>
            </a:extLst>
          </p:cNvPr>
          <p:cNvSpPr txBox="1"/>
          <p:nvPr/>
        </p:nvSpPr>
        <p:spPr bwMode="auto">
          <a:xfrm>
            <a:off x="476192" y="6470441"/>
            <a:ext cx="547335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Sparano JA et al.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JAMA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2020; Chen N et al.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FC4FF4-2909-0773-92C1-346ABC02794D}"/>
              </a:ext>
            </a:extLst>
          </p:cNvPr>
          <p:cNvSpPr txBox="1"/>
          <p:nvPr/>
        </p:nvSpPr>
        <p:spPr bwMode="auto">
          <a:xfrm>
            <a:off x="5823857" y="4909049"/>
            <a:ext cx="5061857" cy="11079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TAILORx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N = 2,549. T-AC vs TC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5-y DRFI 96.1 vs 91%, HR 0.31,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= 0.006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5-y DRFS 95.4% vs 89.8%,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aHR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0.49,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= 0.032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OS 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30D28E-D207-1243-24F5-42CA7B434436}"/>
              </a:ext>
            </a:extLst>
          </p:cNvPr>
          <p:cNvSpPr txBox="1"/>
          <p:nvPr/>
        </p:nvSpPr>
        <p:spPr bwMode="auto">
          <a:xfrm>
            <a:off x="5519880" y="1258646"/>
            <a:ext cx="6302787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DRFI Benefit at 5 y with Anthracycline if RS &gt; 31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CF0EB1-F556-DC61-D7E2-78B940DCEFD1}"/>
              </a:ext>
            </a:extLst>
          </p:cNvPr>
          <p:cNvSpPr txBox="1"/>
          <p:nvPr/>
        </p:nvSpPr>
        <p:spPr bwMode="auto">
          <a:xfrm>
            <a:off x="116945" y="4950194"/>
            <a:ext cx="5249712" cy="98488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“No chemotherapy” rates estimated by combining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patient-specific distant recurrence risk information with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patient-specific chemotherapy benefit information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from the ERBB2-negative cohort of NSABP B20</a:t>
            </a:r>
          </a:p>
        </p:txBody>
      </p:sp>
    </p:spTree>
    <p:extLst>
      <p:ext uri="{BB962C8B-B14F-4D97-AF65-F5344CB8AC3E}">
        <p14:creationId xmlns:p14="http://schemas.microsoft.com/office/powerpoint/2010/main" val="2105607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26C0A-D3BE-B537-D4FA-63663BE12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4837A-94C5-220F-27C4-D6CECE239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499" y="420077"/>
            <a:ext cx="11071951" cy="951218"/>
          </a:xfrm>
        </p:spPr>
        <p:txBody>
          <a:bodyPr>
            <a:noAutofit/>
          </a:bodyPr>
          <a:lstStyle/>
          <a:p>
            <a:pPr algn="l"/>
            <a:r>
              <a:rPr lang="en-US" sz="2800" dirty="0">
                <a:solidFill>
                  <a:srgbClr val="0432FF"/>
                </a:solidFill>
              </a:rPr>
              <a:t>Propensity-Score Matched Analysis of Real-World FLEX Data: IDFS with Anthracycline-Based Therapy for Patients with MammaPrint® High 2, Luminal B, HR-Positive, HER2-Negative Localized Breast Cancer</a:t>
            </a:r>
            <a:br>
              <a:rPr lang="en-US" sz="2800" dirty="0">
                <a:solidFill>
                  <a:srgbClr val="0432FF"/>
                </a:solidFill>
              </a:rPr>
            </a:br>
            <a:r>
              <a:rPr lang="en-US" sz="2800" dirty="0">
                <a:solidFill>
                  <a:srgbClr val="0432FF"/>
                </a:solidFill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E8E732-C1A5-C175-3999-008C4D363F8D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O’Shaughnessy J et al. SABCS 2025;Abstract PS2-07-03.</a:t>
            </a:r>
          </a:p>
        </p:txBody>
      </p:sp>
      <p:pic>
        <p:nvPicPr>
          <p:cNvPr id="10" name="Picture 9" descr="A diagram of a patient's study&#10;&#10;AI-generated content may be incorrect.">
            <a:extLst>
              <a:ext uri="{FF2B5EF4-FFF2-40B4-BE49-F238E27FC236}">
                <a16:creationId xmlns:a16="http://schemas.microsoft.com/office/drawing/2014/main" id="{3379E6F0-C41D-D049-6A5E-07744C218E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59" y="1371295"/>
            <a:ext cx="5155588" cy="2586683"/>
          </a:xfrm>
          <a:prstGeom prst="rect">
            <a:avLst/>
          </a:prstGeom>
        </p:spPr>
      </p:pic>
      <p:pic>
        <p:nvPicPr>
          <p:cNvPr id="12" name="Picture 11" descr="A graph of cancer&#10;&#10;AI-generated content may be incorrect.">
            <a:extLst>
              <a:ext uri="{FF2B5EF4-FFF2-40B4-BE49-F238E27FC236}">
                <a16:creationId xmlns:a16="http://schemas.microsoft.com/office/drawing/2014/main" id="{0C19C880-3567-98DB-1D4A-35DA5DF29B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307" y="1318740"/>
            <a:ext cx="5509988" cy="4789310"/>
          </a:xfrm>
          <a:prstGeom prst="rect">
            <a:avLst/>
          </a:prstGeom>
        </p:spPr>
      </p:pic>
      <p:pic>
        <p:nvPicPr>
          <p:cNvPr id="14" name="Picture 13" descr="A close-up of a text&#10;&#10;AI-generated content may be incorrect.">
            <a:extLst>
              <a:ext uri="{FF2B5EF4-FFF2-40B4-BE49-F238E27FC236}">
                <a16:creationId xmlns:a16="http://schemas.microsoft.com/office/drawing/2014/main" id="{22421D41-D83B-F6B7-ED42-8F0922977B7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986" y="4022153"/>
            <a:ext cx="5625335" cy="21922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A1365FC-D184-6A83-E646-3433D1356E0B}"/>
              </a:ext>
            </a:extLst>
          </p:cNvPr>
          <p:cNvSpPr txBox="1"/>
          <p:nvPr/>
        </p:nvSpPr>
        <p:spPr>
          <a:xfrm>
            <a:off x="352986" y="6214379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IDFS = invasive disease-free survival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56111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4BB7F-4595-952E-8575-2A85EC089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517" y="559728"/>
            <a:ext cx="5396921" cy="923330"/>
          </a:xfrm>
        </p:spPr>
        <p:txBody>
          <a:bodyPr/>
          <a:lstStyle/>
          <a:p>
            <a:r>
              <a:rPr lang="en-US" sz="2800" dirty="0" err="1"/>
              <a:t>Onco</a:t>
            </a:r>
            <a:r>
              <a:rPr lang="en-US" sz="2800" i="1" dirty="0" err="1"/>
              <a:t>type</a:t>
            </a:r>
            <a:r>
              <a:rPr lang="en-US" sz="2800" dirty="0" err="1"/>
              <a:t>DX</a:t>
            </a:r>
            <a:r>
              <a:rPr lang="en-US" sz="2800" dirty="0"/>
              <a:t>: </a:t>
            </a:r>
            <a:r>
              <a:rPr lang="en-US" sz="2800" dirty="0" err="1"/>
              <a:t>RxPONDER</a:t>
            </a:r>
            <a:r>
              <a:rPr lang="en-US" sz="2800" dirty="0"/>
              <a:t> Trial</a:t>
            </a:r>
            <a:br>
              <a:rPr lang="en-US" sz="2800" dirty="0"/>
            </a:br>
            <a:r>
              <a:rPr lang="en-US" sz="2800" dirty="0"/>
              <a:t>Results Summary</a:t>
            </a:r>
            <a:br>
              <a:rPr lang="en-US" sz="2800" dirty="0"/>
            </a:br>
            <a:r>
              <a:rPr lang="en-US" sz="2800" dirty="0"/>
              <a:t>One to Three Positive Lymph Nodes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DE5E7D-9608-3DFC-9211-15772FFB81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900" y="2022823"/>
            <a:ext cx="5886157" cy="29588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C544861-ECCB-A2C1-85F6-F71CA4F582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96324" y="559728"/>
            <a:ext cx="6163434" cy="268056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A9D49EE-9D67-FD1B-383F-90DB15C3496D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693C0D-9248-FA64-6D4F-62D450EF57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15363" y="4007382"/>
            <a:ext cx="6176637" cy="194851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84B913C-8C06-BFCD-A1C3-E95A80046339}"/>
              </a:ext>
            </a:extLst>
          </p:cNvPr>
          <p:cNvSpPr txBox="1"/>
          <p:nvPr/>
        </p:nvSpPr>
        <p:spPr bwMode="auto">
          <a:xfrm>
            <a:off x="6319748" y="3572814"/>
            <a:ext cx="540206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IDFS Benefit Modified by Score for Women Age ≤50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2D58BE-E9C4-AD61-7325-DD09ED23246E}"/>
              </a:ext>
            </a:extLst>
          </p:cNvPr>
          <p:cNvSpPr txBox="1"/>
          <p:nvPr/>
        </p:nvSpPr>
        <p:spPr bwMode="auto">
          <a:xfrm>
            <a:off x="384650" y="6444734"/>
            <a:ext cx="547335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Sparano JA et al.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JAMA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2020; Chen N et al.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2025.</a:t>
            </a:r>
          </a:p>
        </p:txBody>
      </p:sp>
    </p:spTree>
    <p:extLst>
      <p:ext uri="{BB962C8B-B14F-4D97-AF65-F5344CB8AC3E}">
        <p14:creationId xmlns:p14="http://schemas.microsoft.com/office/powerpoint/2010/main" val="4216255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0EF934F-DEC2-539F-F1BC-19A949090339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C60840-B6C2-8DDA-6E96-7A27CB553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141" y="160824"/>
            <a:ext cx="11074576" cy="461665"/>
          </a:xfrm>
        </p:spPr>
        <p:txBody>
          <a:bodyPr/>
          <a:lstStyle/>
          <a:p>
            <a:r>
              <a:rPr lang="en-US" dirty="0"/>
              <a:t>MammaPrint: </a:t>
            </a:r>
            <a:r>
              <a:rPr lang="en-US" dirty="0" err="1"/>
              <a:t>MindACT</a:t>
            </a:r>
            <a:r>
              <a:rPr lang="en-US" dirty="0"/>
              <a:t> Trial Key Results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E88F4D-DE58-2A37-4D8D-CCC584DF7363}"/>
              </a:ext>
            </a:extLst>
          </p:cNvPr>
          <p:cNvSpPr txBox="1"/>
          <p:nvPr/>
        </p:nvSpPr>
        <p:spPr bwMode="auto">
          <a:xfrm>
            <a:off x="145451" y="6481732"/>
            <a:ext cx="640108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Cardoso F et al.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N Engl J Med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2016;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Piccart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 M et al.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Lancet Oncol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2021.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BB0B1A7-4CA8-B350-E53E-49D07FEA2E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5451" y="1826048"/>
            <a:ext cx="3664134" cy="290617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757F2A1-3477-D73E-7455-709E91A7812E}"/>
              </a:ext>
            </a:extLst>
          </p:cNvPr>
          <p:cNvSpPr txBox="1"/>
          <p:nvPr/>
        </p:nvSpPr>
        <p:spPr bwMode="auto">
          <a:xfrm>
            <a:off x="632359" y="4881875"/>
            <a:ext cx="286808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Met primary outcome: Lower bound of 95% CI &gt;92% 5-y DMFS in the High Clinical/Low Genomic risk group  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B8AAB10-511A-8482-3F2B-13C12C7AEB7E}"/>
              </a:ext>
            </a:extLst>
          </p:cNvPr>
          <p:cNvGrpSpPr/>
          <p:nvPr/>
        </p:nvGrpSpPr>
        <p:grpSpPr>
          <a:xfrm>
            <a:off x="3869356" y="3092889"/>
            <a:ext cx="8322645" cy="2800641"/>
            <a:chOff x="4581980" y="3232348"/>
            <a:chExt cx="9425842" cy="32355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1F10D1D-1343-BBBD-4CB8-5F1B14AAE4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rcRect l="-1537"/>
            <a:stretch>
              <a:fillRect/>
            </a:stretch>
          </p:blipFill>
          <p:spPr>
            <a:xfrm>
              <a:off x="4581980" y="3376610"/>
              <a:ext cx="4571593" cy="3091238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8BAE642F-A12C-7F69-71F0-4CE6A1238BF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375669" y="3232348"/>
              <a:ext cx="4632153" cy="3197384"/>
            </a:xfrm>
            <a:prstGeom prst="rect">
              <a:avLst/>
            </a:prstGeom>
          </p:spPr>
        </p:pic>
      </p:grp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A0B29973-5ADC-0214-EE38-C6B0A39E878D}"/>
              </a:ext>
            </a:extLst>
          </p:cNvPr>
          <p:cNvGraphicFramePr>
            <a:graphicFrameLocks noGrp="1"/>
          </p:cNvGraphicFramePr>
          <p:nvPr/>
        </p:nvGraphicFramePr>
        <p:xfrm>
          <a:off x="5048329" y="1345404"/>
          <a:ext cx="6400388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097">
                  <a:extLst>
                    <a:ext uri="{9D8B030D-6E8A-4147-A177-3AD203B41FA5}">
                      <a16:colId xmlns:a16="http://schemas.microsoft.com/office/drawing/2014/main" val="163142712"/>
                    </a:ext>
                  </a:extLst>
                </a:gridCol>
                <a:gridCol w="1600097">
                  <a:extLst>
                    <a:ext uri="{9D8B030D-6E8A-4147-A177-3AD203B41FA5}">
                      <a16:colId xmlns:a16="http://schemas.microsoft.com/office/drawing/2014/main" val="68271185"/>
                    </a:ext>
                  </a:extLst>
                </a:gridCol>
                <a:gridCol w="1600097">
                  <a:extLst>
                    <a:ext uri="{9D8B030D-6E8A-4147-A177-3AD203B41FA5}">
                      <a16:colId xmlns:a16="http://schemas.microsoft.com/office/drawing/2014/main" val="327763213"/>
                    </a:ext>
                  </a:extLst>
                </a:gridCol>
                <a:gridCol w="1600097">
                  <a:extLst>
                    <a:ext uri="{9D8B030D-6E8A-4147-A177-3AD203B41FA5}">
                      <a16:colId xmlns:a16="http://schemas.microsoft.com/office/drawing/2014/main" val="1745081516"/>
                    </a:ext>
                  </a:extLst>
                </a:gridCol>
              </a:tblGrid>
              <a:tr h="29947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Absolute diff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577642"/>
                  </a:ext>
                </a:extLst>
              </a:tr>
              <a:tr h="51690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5-y DMFS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94.7% </a:t>
                      </a:r>
                    </a:p>
                    <a:p>
                      <a:pPr algn="ctr"/>
                      <a:r>
                        <a:rPr lang="en-US" dirty="0"/>
                        <a:t>(</a:t>
                      </a:r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92.5 </a:t>
                      </a:r>
                      <a:r>
                        <a:rPr lang="en-US" dirty="0"/>
                        <a:t>– 96.2)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95.9% </a:t>
                      </a:r>
                    </a:p>
                    <a:p>
                      <a:pPr algn="ctr"/>
                      <a:r>
                        <a:rPr lang="en-US" dirty="0"/>
                        <a:t>(94-97.2)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213317"/>
                  </a:ext>
                </a:extLst>
              </a:tr>
              <a:tr h="52732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8-yr DMFS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89.4% </a:t>
                      </a:r>
                    </a:p>
                    <a:p>
                      <a:pPr algn="ctr"/>
                      <a:r>
                        <a:rPr lang="en-US" dirty="0"/>
                        <a:t>(86.8- 91,5)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92% </a:t>
                      </a:r>
                    </a:p>
                    <a:p>
                      <a:pPr algn="ctr"/>
                      <a:r>
                        <a:rPr lang="en-US" dirty="0"/>
                        <a:t>(896-93.8)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58795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8123F381-462B-92F9-F03D-55C40A83FC30}"/>
              </a:ext>
            </a:extLst>
          </p:cNvPr>
          <p:cNvSpPr txBox="1"/>
          <p:nvPr/>
        </p:nvSpPr>
        <p:spPr bwMode="auto">
          <a:xfrm>
            <a:off x="5199279" y="671732"/>
            <a:ext cx="6098489" cy="6155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Chemo benefit increases over time overall. Lost in those  age &gt;50, maintained in those age &lt;50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56D7DF1-5DB6-7B48-63BF-B9F2050ACE02}"/>
              </a:ext>
            </a:extLst>
          </p:cNvPr>
          <p:cNvSpPr txBox="1"/>
          <p:nvPr/>
        </p:nvSpPr>
        <p:spPr bwMode="auto">
          <a:xfrm>
            <a:off x="374142" y="814626"/>
            <a:ext cx="433561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Clinical “high risk”:  &lt;88% 10-yr BCSS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Modified Adjuvant! Online to determine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Model included: T size, Node (0-3), grade, ER status, age, comorbidity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9542B9-7576-D265-1F25-345C7CB80BBA}"/>
              </a:ext>
            </a:extLst>
          </p:cNvPr>
          <p:cNvSpPr txBox="1"/>
          <p:nvPr/>
        </p:nvSpPr>
        <p:spPr bwMode="auto">
          <a:xfrm>
            <a:off x="3638351" y="5730777"/>
            <a:ext cx="871085" cy="769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 adjuvant chemotherapy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D5398B-DF9A-FA6C-7393-FF2E15B9992A}"/>
              </a:ext>
            </a:extLst>
          </p:cNvPr>
          <p:cNvSpPr txBox="1"/>
          <p:nvPr/>
        </p:nvSpPr>
        <p:spPr bwMode="auto">
          <a:xfrm>
            <a:off x="7866120" y="5757373"/>
            <a:ext cx="871085" cy="769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 adjuvant chemotherapy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3114D1-F3B4-313E-B724-109F08A60871}"/>
              </a:ext>
            </a:extLst>
          </p:cNvPr>
          <p:cNvSpPr txBox="1"/>
          <p:nvPr/>
        </p:nvSpPr>
        <p:spPr bwMode="auto">
          <a:xfrm>
            <a:off x="145451" y="6151226"/>
            <a:ext cx="640108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BCSS = breast cancer-specific survival; DMFS = distant metastasis-free survival</a:t>
            </a:r>
          </a:p>
        </p:txBody>
      </p:sp>
    </p:spTree>
    <p:extLst>
      <p:ext uri="{BB962C8B-B14F-4D97-AF65-F5344CB8AC3E}">
        <p14:creationId xmlns:p14="http://schemas.microsoft.com/office/powerpoint/2010/main" val="229638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E08E53A-805A-DB75-05C4-BA7BC5FD17B0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22F0D7-8EAE-685B-34DC-A90C9FE99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149" y="296359"/>
            <a:ext cx="11074576" cy="461665"/>
          </a:xfrm>
        </p:spPr>
        <p:txBody>
          <a:bodyPr/>
          <a:lstStyle/>
          <a:p>
            <a:r>
              <a:rPr lang="en-US" dirty="0" err="1"/>
              <a:t>Prosigna</a:t>
            </a:r>
            <a:r>
              <a:rPr lang="en-US" dirty="0"/>
              <a:t>® ROR, </a:t>
            </a:r>
            <a:r>
              <a:rPr lang="en-US" dirty="0" err="1"/>
              <a:t>EndoPredict</a:t>
            </a:r>
            <a:r>
              <a:rPr lang="en-US" dirty="0"/>
              <a:t>® </a:t>
            </a:r>
            <a:r>
              <a:rPr lang="en-US" dirty="0" err="1"/>
              <a:t>EPclin</a:t>
            </a:r>
            <a:r>
              <a:rPr lang="en-US" dirty="0"/>
              <a:t> and Breast Cancer Index®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86F060-6FF7-1C8A-0676-AE57D6E1CAE4}"/>
              </a:ext>
            </a:extLst>
          </p:cNvPr>
          <p:cNvSpPr txBox="1"/>
          <p:nvPr/>
        </p:nvSpPr>
        <p:spPr bwMode="auto">
          <a:xfrm>
            <a:off x="213480" y="782538"/>
            <a:ext cx="5832504" cy="23083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ROR (risk of recurrence,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Prosigna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50-gene RNA-based molecular subtyping assay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ROR available in US; PAM50 not available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EPclin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 (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EndoPredict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12 genes – Proliferation and hormone receptor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Breast Cancer Index (BCI)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7 genes – Proliferation and hormone receptor (HoxB13/IL17BR)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BFE6EE2-D776-7EBA-688C-59DB503D4D1C}"/>
              </a:ext>
            </a:extLst>
          </p:cNvPr>
          <p:cNvSpPr txBox="1"/>
          <p:nvPr/>
        </p:nvSpPr>
        <p:spPr bwMode="auto">
          <a:xfrm>
            <a:off x="596900" y="6448919"/>
            <a:ext cx="55984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Sestak I et al.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JAMA Oncol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2018;4(4):545-53.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BEF21D8-F57F-6A5D-A0CB-390C2C88BDB9}"/>
              </a:ext>
            </a:extLst>
          </p:cNvPr>
          <p:cNvSpPr txBox="1"/>
          <p:nvPr/>
        </p:nvSpPr>
        <p:spPr bwMode="auto">
          <a:xfrm>
            <a:off x="335953" y="4105692"/>
            <a:ext cx="5366348" cy="19697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Largest retrospective prognostic validation in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TransATAC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Trial (included Onco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type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DX and BCI as well)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 = 535 node-negative, 154 node-positive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Examined risk years 0 to 10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ROR,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EPclin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and BCI provided most prognostic information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ROR HR 2.56 (1.96-3.35)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EPclin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HR 2.14 (1.71-2.68)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BCI HR 2.46 (1.88-3.23)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D55CF1AB-0576-C480-80FB-6D1ED4C3F2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95368" y="2792238"/>
            <a:ext cx="5832504" cy="3098475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FD251D5-A132-2C4D-EE70-063A5B5E0CA0}"/>
              </a:ext>
            </a:extLst>
          </p:cNvPr>
          <p:cNvSpPr txBox="1"/>
          <p:nvPr/>
        </p:nvSpPr>
        <p:spPr bwMode="auto">
          <a:xfrm>
            <a:off x="8687796" y="2665208"/>
            <a:ext cx="399148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ROR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4C77913-DEE4-FA59-D6EC-5A47AD57D936}"/>
              </a:ext>
            </a:extLst>
          </p:cNvPr>
          <p:cNvSpPr txBox="1"/>
          <p:nvPr/>
        </p:nvSpPr>
        <p:spPr bwMode="auto">
          <a:xfrm>
            <a:off x="8812830" y="4341475"/>
            <a:ext cx="54822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EPclin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9EE0A52B-B02B-22EC-33A8-2A0BE6BF173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4871"/>
          <a:stretch>
            <a:fillRect/>
          </a:stretch>
        </p:blipFill>
        <p:spPr>
          <a:xfrm>
            <a:off x="757649" y="3153061"/>
            <a:ext cx="3793569" cy="90273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2647108-D7BC-FC62-DF7A-9FC08BC777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46017" y="994856"/>
            <a:ext cx="5881855" cy="1670352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CEB0032D-EF86-8560-158E-C4520829704B}"/>
              </a:ext>
            </a:extLst>
          </p:cNvPr>
          <p:cNvSpPr txBox="1"/>
          <p:nvPr/>
        </p:nvSpPr>
        <p:spPr bwMode="auto">
          <a:xfrm>
            <a:off x="8622824" y="782538"/>
            <a:ext cx="30938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BCI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80D4BD-5670-27FE-E502-A35CB2BA1BE9}"/>
              </a:ext>
            </a:extLst>
          </p:cNvPr>
          <p:cNvSpPr txBox="1"/>
          <p:nvPr/>
        </p:nvSpPr>
        <p:spPr bwMode="auto">
          <a:xfrm>
            <a:off x="7560728" y="5854929"/>
            <a:ext cx="381515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Low risk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72E288E-CC48-CB5A-DDF6-E3885BBAF4BC}"/>
              </a:ext>
            </a:extLst>
          </p:cNvPr>
          <p:cNvCxnSpPr/>
          <p:nvPr/>
        </p:nvCxnSpPr>
        <p:spPr bwMode="auto">
          <a:xfrm>
            <a:off x="7152220" y="5932779"/>
            <a:ext cx="353061" cy="0"/>
          </a:xfrm>
          <a:prstGeom prst="line">
            <a:avLst/>
          </a:prstGeom>
          <a:noFill/>
          <a:ln w="19050" cap="flat" cmpd="sng" algn="ctr">
            <a:solidFill>
              <a:srgbClr val="0C4757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01C7F2F-BDCD-4AE8-2999-529E6BBFA58E}"/>
              </a:ext>
            </a:extLst>
          </p:cNvPr>
          <p:cNvSpPr txBox="1"/>
          <p:nvPr/>
        </p:nvSpPr>
        <p:spPr bwMode="auto">
          <a:xfrm>
            <a:off x="8644945" y="5854929"/>
            <a:ext cx="806311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Intermediate risk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2AEF5B8-DB5E-7B40-C616-630F22BD06F1}"/>
              </a:ext>
            </a:extLst>
          </p:cNvPr>
          <p:cNvCxnSpPr/>
          <p:nvPr/>
        </p:nvCxnSpPr>
        <p:spPr bwMode="auto">
          <a:xfrm>
            <a:off x="8236437" y="5932779"/>
            <a:ext cx="353061" cy="0"/>
          </a:xfrm>
          <a:prstGeom prst="line">
            <a:avLst/>
          </a:prstGeom>
          <a:noFill/>
          <a:ln w="19050" cap="flat" cmpd="sng" algn="ctr">
            <a:solidFill>
              <a:srgbClr val="F787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66F2111-F744-E71B-2BEF-30AF647A4355}"/>
              </a:ext>
            </a:extLst>
          </p:cNvPr>
          <p:cNvSpPr txBox="1"/>
          <p:nvPr/>
        </p:nvSpPr>
        <p:spPr bwMode="auto">
          <a:xfrm>
            <a:off x="10183447" y="5854929"/>
            <a:ext cx="405560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High risk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EA43765-82B7-0C8F-D5AA-838BD688B42C}"/>
              </a:ext>
            </a:extLst>
          </p:cNvPr>
          <p:cNvCxnSpPr/>
          <p:nvPr/>
        </p:nvCxnSpPr>
        <p:spPr bwMode="auto">
          <a:xfrm>
            <a:off x="9774939" y="5932779"/>
            <a:ext cx="353061" cy="0"/>
          </a:xfrm>
          <a:prstGeom prst="line">
            <a:avLst/>
          </a:prstGeom>
          <a:noFill/>
          <a:ln w="19050" cap="flat" cmpd="sng" algn="ctr">
            <a:solidFill>
              <a:srgbClr val="009CEB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F4C63054-195E-FD1E-33BB-1D4A7CDFAECE}"/>
              </a:ext>
            </a:extLst>
          </p:cNvPr>
          <p:cNvSpPr/>
          <p:nvPr/>
        </p:nvSpPr>
        <p:spPr bwMode="auto">
          <a:xfrm>
            <a:off x="7006856" y="5826915"/>
            <a:ext cx="3710763" cy="194177"/>
          </a:xfrm>
          <a:prstGeom prst="rect">
            <a:avLst/>
          </a:prstGeom>
          <a:noFill/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47C209-F6E6-A9AE-04DA-C6EAA0206997}"/>
              </a:ext>
            </a:extLst>
          </p:cNvPr>
          <p:cNvSpPr txBox="1"/>
          <p:nvPr/>
        </p:nvSpPr>
        <p:spPr bwMode="auto">
          <a:xfrm>
            <a:off x="4023421" y="3357573"/>
            <a:ext cx="78021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C1C29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Signatures</a:t>
            </a:r>
          </a:p>
        </p:txBody>
      </p:sp>
    </p:spTree>
    <p:extLst>
      <p:ext uri="{BB962C8B-B14F-4D97-AF65-F5344CB8AC3E}">
        <p14:creationId xmlns:p14="http://schemas.microsoft.com/office/powerpoint/2010/main" val="157443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34CDC4-63B9-53FE-F6AF-97744B290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D6975-6445-E5E4-9652-9B7CEB497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6" y="44068"/>
            <a:ext cx="10358967" cy="1017448"/>
          </a:xfrm>
        </p:spPr>
        <p:txBody>
          <a:bodyPr/>
          <a:lstStyle/>
          <a:p>
            <a:r>
              <a:rPr lang="en-US" dirty="0"/>
              <a:t>Phase III OPTIMA Study Design</a:t>
            </a:r>
          </a:p>
        </p:txBody>
      </p:sp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660E4BE6-8DAE-50F9-58D8-CF837537B0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690" b="9691"/>
          <a:stretch>
            <a:fillRect/>
          </a:stretch>
        </p:blipFill>
        <p:spPr>
          <a:xfrm>
            <a:off x="274320" y="1061516"/>
            <a:ext cx="11643360" cy="473496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293E0DA-29CA-DF7E-1BC3-94EF2016CF3B}"/>
              </a:ext>
            </a:extLst>
          </p:cNvPr>
          <p:cNvSpPr txBox="1"/>
          <p:nvPr/>
        </p:nvSpPr>
        <p:spPr>
          <a:xfrm>
            <a:off x="0" y="6534835"/>
            <a:ext cx="314316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Stein R et al. ASCO 2026;Abstract 500.</a:t>
            </a:r>
          </a:p>
        </p:txBody>
      </p:sp>
    </p:spTree>
    <p:extLst>
      <p:ext uri="{BB962C8B-B14F-4D97-AF65-F5344CB8AC3E}">
        <p14:creationId xmlns:p14="http://schemas.microsoft.com/office/powerpoint/2010/main" val="774727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CA823-588C-0F84-10F9-4874D7CF65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1A836-D10E-E053-8EDB-65B49E9C3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III OPTIMA: Invasive Breast Cancer-Free Survival (IBCFS)</a:t>
            </a:r>
          </a:p>
        </p:txBody>
      </p:sp>
      <p:pic>
        <p:nvPicPr>
          <p:cNvPr id="5" name="Image 0" descr="preencoded.png">
            <a:extLst>
              <a:ext uri="{FF2B5EF4-FFF2-40B4-BE49-F238E27FC236}">
                <a16:creationId xmlns:a16="http://schemas.microsoft.com/office/drawing/2014/main" id="{3A001713-CC74-AFD8-9C2C-755776CB80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690" b="8501"/>
          <a:stretch>
            <a:fillRect/>
          </a:stretch>
        </p:blipFill>
        <p:spPr>
          <a:xfrm>
            <a:off x="328293" y="1370013"/>
            <a:ext cx="11535413" cy="47679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F69802-81E0-65D0-3C25-AE20027A580C}"/>
              </a:ext>
            </a:extLst>
          </p:cNvPr>
          <p:cNvSpPr txBox="1"/>
          <p:nvPr/>
        </p:nvSpPr>
        <p:spPr>
          <a:xfrm>
            <a:off x="328293" y="6137985"/>
            <a:ext cx="207402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b="0" dirty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ROR = risk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of recurrence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2D58EF-6D10-1E5C-0537-63957BC8FEF3}"/>
              </a:ext>
            </a:extLst>
          </p:cNvPr>
          <p:cNvSpPr txBox="1"/>
          <p:nvPr/>
        </p:nvSpPr>
        <p:spPr>
          <a:xfrm>
            <a:off x="0" y="6534835"/>
            <a:ext cx="314316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Stein R et al. ASCO 2026;Abstract 500.</a:t>
            </a:r>
          </a:p>
        </p:txBody>
      </p:sp>
    </p:spTree>
    <p:extLst>
      <p:ext uri="{BB962C8B-B14F-4D97-AF65-F5344CB8AC3E}">
        <p14:creationId xmlns:p14="http://schemas.microsoft.com/office/powerpoint/2010/main" val="2917545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A63D4-4B38-0F54-E847-2ED8C0A7E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EDB84-1992-2964-8ED7-F537C3B61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7013"/>
            <a:ext cx="12192000" cy="1143000"/>
          </a:xfrm>
        </p:spPr>
        <p:txBody>
          <a:bodyPr/>
          <a:lstStyle/>
          <a:p>
            <a:r>
              <a:rPr lang="en-US" dirty="0"/>
              <a:t>Phase III OPTIMA: IBCFS and Menopausal Status (Low ROR Score)</a:t>
            </a:r>
          </a:p>
        </p:txBody>
      </p:sp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882FBB5C-3034-86B2-0079-1FD4C3047E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619" b="11111"/>
          <a:stretch>
            <a:fillRect/>
          </a:stretch>
        </p:blipFill>
        <p:spPr>
          <a:xfrm>
            <a:off x="237493" y="1370013"/>
            <a:ext cx="11708551" cy="43451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4C80D1F-7307-5492-25BC-F6D7197A5AD6}"/>
              </a:ext>
            </a:extLst>
          </p:cNvPr>
          <p:cNvSpPr txBox="1"/>
          <p:nvPr/>
        </p:nvSpPr>
        <p:spPr>
          <a:xfrm>
            <a:off x="0" y="6534835"/>
            <a:ext cx="314316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Stein R et al. ASCO 2026;Abstract 500.</a:t>
            </a:r>
          </a:p>
        </p:txBody>
      </p:sp>
    </p:spTree>
    <p:extLst>
      <p:ext uri="{BB962C8B-B14F-4D97-AF65-F5344CB8AC3E}">
        <p14:creationId xmlns:p14="http://schemas.microsoft.com/office/powerpoint/2010/main" val="141708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70CDA-CCB4-E638-59C7-36731EDAC5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BCCCA-42CC-D7CD-4D59-B83EA0907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III OPTIMA: </a:t>
            </a:r>
            <a:r>
              <a:rPr lang="en-US"/>
              <a:t>IBCFS and </a:t>
            </a:r>
            <a:r>
              <a:rPr lang="en-US" dirty="0"/>
              <a:t>Nodal Status (Low ROR Score)</a:t>
            </a:r>
          </a:p>
        </p:txBody>
      </p:sp>
      <p:pic>
        <p:nvPicPr>
          <p:cNvPr id="5" name="Image 0" descr="preencoded.png">
            <a:extLst>
              <a:ext uri="{FF2B5EF4-FFF2-40B4-BE49-F238E27FC236}">
                <a16:creationId xmlns:a16="http://schemas.microsoft.com/office/drawing/2014/main" id="{0589B08E-D136-33D2-3FD9-272A5333B1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635" b="10715"/>
          <a:stretch>
            <a:fillRect/>
          </a:stretch>
        </p:blipFill>
        <p:spPr>
          <a:xfrm>
            <a:off x="285053" y="1370013"/>
            <a:ext cx="11621894" cy="446797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577A729-AF41-BE4D-A53C-FDBD019DDE7E}"/>
              </a:ext>
            </a:extLst>
          </p:cNvPr>
          <p:cNvSpPr txBox="1"/>
          <p:nvPr/>
        </p:nvSpPr>
        <p:spPr>
          <a:xfrm>
            <a:off x="0" y="6534835"/>
            <a:ext cx="314316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Stein R et al. ASCO 2026;Abstract 500.</a:t>
            </a:r>
          </a:p>
        </p:txBody>
      </p:sp>
    </p:spTree>
    <p:extLst>
      <p:ext uri="{BB962C8B-B14F-4D97-AF65-F5344CB8AC3E}">
        <p14:creationId xmlns:p14="http://schemas.microsoft.com/office/powerpoint/2010/main" val="95841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7C173-0471-EB87-61C9-D40E1724A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CC12A-D6E6-89C6-CC71-B9BAC3C73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6" y="71203"/>
            <a:ext cx="10358967" cy="1143000"/>
          </a:xfrm>
        </p:spPr>
        <p:txBody>
          <a:bodyPr/>
          <a:lstStyle/>
          <a:p>
            <a:r>
              <a:rPr lang="en-US" dirty="0"/>
              <a:t>Phase III </a:t>
            </a:r>
            <a:r>
              <a:rPr lang="en-US" dirty="0" err="1"/>
              <a:t>RxFINE</a:t>
            </a:r>
            <a:r>
              <a:rPr lang="en-US" dirty="0"/>
              <a:t>-Low (</a:t>
            </a:r>
            <a:r>
              <a:rPr lang="en-US"/>
              <a:t>EA1242) </a:t>
            </a:r>
            <a:r>
              <a:rPr lang="en-US" dirty="0"/>
              <a:t>Study Design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A44FBB-5D9B-2DBE-2D3B-326B89C35AC4}"/>
              </a:ext>
            </a:extLst>
          </p:cNvPr>
          <p:cNvSpPr txBox="1"/>
          <p:nvPr/>
        </p:nvSpPr>
        <p:spPr>
          <a:xfrm>
            <a:off x="0" y="6534835"/>
            <a:ext cx="564789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b="0" dirty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https://</a:t>
            </a:r>
            <a:r>
              <a:rPr lang="en-US" sz="1500" b="0" dirty="0" err="1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ecog-acrin.org</a:t>
            </a:r>
            <a:r>
              <a:rPr lang="en-US" sz="1500" b="0" dirty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/clinical-trials/ea1242-rxfine-low-breast-cancer/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9E07F8D-0198-C2F1-5BE4-8E6D643A0557}"/>
              </a:ext>
            </a:extLst>
          </p:cNvPr>
          <p:cNvGrpSpPr/>
          <p:nvPr/>
        </p:nvGrpSpPr>
        <p:grpSpPr>
          <a:xfrm>
            <a:off x="1263492" y="992856"/>
            <a:ext cx="9656553" cy="5431811"/>
            <a:chOff x="1263492" y="1103024"/>
            <a:chExt cx="9656553" cy="5431811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CF61DCBC-DB6F-D244-2EFA-B40DEB706824}"/>
                </a:ext>
              </a:extLst>
            </p:cNvPr>
            <p:cNvGrpSpPr/>
            <p:nvPr/>
          </p:nvGrpSpPr>
          <p:grpSpPr>
            <a:xfrm>
              <a:off x="1263492" y="1103024"/>
              <a:ext cx="9656553" cy="5431811"/>
              <a:chOff x="1263492" y="1103024"/>
              <a:chExt cx="9656553" cy="5431811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AB78863F-F34F-0F78-B31A-07D23F80A5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harpenSoften amount="5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1263492" y="1103024"/>
                <a:ext cx="9656553" cy="5431811"/>
              </a:xfrm>
              <a:prstGeom prst="rect">
                <a:avLst/>
              </a:prstGeom>
            </p:spPr>
          </p:pic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08EE635-5D0C-2A3E-DAA6-5B612B9DFFDF}"/>
                  </a:ext>
                </a:extLst>
              </p:cNvPr>
              <p:cNvSpPr/>
              <p:nvPr/>
            </p:nvSpPr>
            <p:spPr bwMode="auto">
              <a:xfrm>
                <a:off x="1439056" y="1214203"/>
                <a:ext cx="6910465" cy="569627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457200" rtl="0" eaLnBrk="1" fontAlgn="base" latinLnBrk="0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45000"/>
                  <a:buFont typeface="Wingdings" pitchFamily="2" charset="2"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effectLst/>
                  <a:latin typeface="Times New Roman" pitchFamily="18" charset="0"/>
                </a:endParaRPr>
              </a:p>
            </p:txBody>
          </p: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CEDDC37-1EBE-1EFA-644F-DB60ABD4BBA0}"/>
                </a:ext>
              </a:extLst>
            </p:cNvPr>
            <p:cNvSpPr/>
            <p:nvPr/>
          </p:nvSpPr>
          <p:spPr bwMode="auto">
            <a:xfrm>
              <a:off x="4661941" y="6145967"/>
              <a:ext cx="6258104" cy="38886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pitchFamily="2" charset="2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effectLst/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7022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1334466-52B5-C0A4-22BA-4F59A507F088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8734AC-8471-A445-8243-E19DAFB52B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339138" y="6399213"/>
            <a:ext cx="7286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bg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286000" algn="l" defTabSz="457200" rtl="0" eaLnBrk="1" latinLnBrk="0" hangingPunct="1"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743200" algn="l" defTabSz="457200" rtl="0" eaLnBrk="1" latinLnBrk="0" hangingPunct="1"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200400" algn="l" defTabSz="457200" rtl="0" eaLnBrk="1" latinLnBrk="0" hangingPunct="1"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657600" algn="l" defTabSz="457200" rtl="0" eaLnBrk="1" latinLnBrk="0" hangingPunct="1"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AD77C9-3026-EB4B-A1A9-1EF6330C8D9C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5D548C-AD15-5B4F-A752-AAE38E3ADA8F}"/>
              </a:ext>
            </a:extLst>
          </p:cNvPr>
          <p:cNvSpPr txBox="1"/>
          <p:nvPr/>
        </p:nvSpPr>
        <p:spPr>
          <a:xfrm>
            <a:off x="766290" y="6399213"/>
            <a:ext cx="41136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14400" eaLnBrk="0" hangingPunct="0">
              <a:defRPr/>
            </a:pPr>
            <a:r>
              <a:rPr lang="en-US" sz="1400" b="0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+mn-cs"/>
              </a:rPr>
              <a:t>Pan H et al. </a:t>
            </a:r>
            <a:r>
              <a:rPr lang="en-US" sz="1400" b="0" i="1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+mn-cs"/>
              </a:rPr>
              <a:t>N Engl J Med </a:t>
            </a:r>
            <a:r>
              <a:rPr lang="en-US" sz="1400" b="0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+mn-cs"/>
              </a:rPr>
              <a:t>2017;377(19):1836-46.</a:t>
            </a:r>
            <a:endParaRPr kumimoji="0" lang="en-US" sz="1400" b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67F6E86F-5536-D54A-A3DB-4D2FBDD3407E}"/>
              </a:ext>
            </a:extLst>
          </p:cNvPr>
          <p:cNvSpPr txBox="1">
            <a:spLocks/>
          </p:cNvSpPr>
          <p:nvPr/>
        </p:nvSpPr>
        <p:spPr bwMode="auto">
          <a:xfrm>
            <a:off x="1543050" y="0"/>
            <a:ext cx="8921750" cy="102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600" kern="1200">
                <a:solidFill>
                  <a:schemeClr val="tx1"/>
                </a:solidFill>
                <a:latin typeface="+mj-lt"/>
                <a:ea typeface="Geneva" charset="0"/>
                <a:cs typeface="Geneva" charset="0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2243"/>
                </a:solidFill>
                <a:effectLst/>
                <a:uLnTx/>
                <a:uFillTx/>
                <a:latin typeface="Arial"/>
                <a:ea typeface="Geneva" charset="0"/>
              </a:rPr>
              <a:t>Persistent Long-Term Risk of Distant Recurrence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016E0C8-74ED-DE4D-8DE8-57A8FB8823B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882" y="2004726"/>
            <a:ext cx="4356477" cy="3579821"/>
          </a:xfrm>
          <a:prstGeom prst="rect">
            <a:avLst/>
          </a:prstGeom>
        </p:spPr>
      </p:pic>
      <p:pic>
        <p:nvPicPr>
          <p:cNvPr id="13" name="Picture 12" descr="Image">
            <a:extLst>
              <a:ext uri="{FF2B5EF4-FFF2-40B4-BE49-F238E27FC236}">
                <a16:creationId xmlns:a16="http://schemas.microsoft.com/office/drawing/2014/main" id="{6778D1F4-D1E4-7645-ABF7-38BA9F6180B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31933" y="2004727"/>
            <a:ext cx="6193908" cy="370760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CA60184-B68E-E440-9A18-1B1A5A409B2D}"/>
              </a:ext>
            </a:extLst>
          </p:cNvPr>
          <p:cNvSpPr txBox="1"/>
          <p:nvPr/>
        </p:nvSpPr>
        <p:spPr>
          <a:xfrm>
            <a:off x="546534" y="919510"/>
            <a:ext cx="109977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Risk of late distant recurrence after 5 years of adjuvant endocrine therapy persists across all clinical stages.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D23334D-E9E4-BE94-5783-3D188BC28061}"/>
              </a:ext>
            </a:extLst>
          </p:cNvPr>
          <p:cNvSpPr/>
          <p:nvPr/>
        </p:nvSpPr>
        <p:spPr bwMode="auto">
          <a:xfrm>
            <a:off x="689882" y="2004726"/>
            <a:ext cx="169434" cy="22068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FF5698-CFEC-D3F1-99EB-260E812512D1}"/>
              </a:ext>
            </a:extLst>
          </p:cNvPr>
          <p:cNvSpPr/>
          <p:nvPr/>
        </p:nvSpPr>
        <p:spPr bwMode="auto">
          <a:xfrm>
            <a:off x="5746624" y="2026759"/>
            <a:ext cx="169434" cy="22068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911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7C01548-A4BD-A16F-634F-53637BDC34CB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A84D53-4D5F-65A9-643A-300A1C853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424" y="291376"/>
            <a:ext cx="11074576" cy="492443"/>
          </a:xfrm>
        </p:spPr>
        <p:txBody>
          <a:bodyPr/>
          <a:lstStyle/>
          <a:p>
            <a:r>
              <a:rPr lang="en-US" sz="3200" dirty="0"/>
              <a:t>Breast Cancer Index (BCI)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9F1FAF-A5FE-CCAD-5696-671D2019D4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3424" y="1489035"/>
            <a:ext cx="6625164" cy="39750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0CF9F90-7CB8-63CC-D215-F92BADD8D8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50099" y="1210235"/>
            <a:ext cx="4399031" cy="438502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CD2BE71-EFA7-8A58-BA3B-6438FA5D40C1}"/>
              </a:ext>
            </a:extLst>
          </p:cNvPr>
          <p:cNvSpPr txBox="1"/>
          <p:nvPr/>
        </p:nvSpPr>
        <p:spPr bwMode="auto">
          <a:xfrm>
            <a:off x="1111624" y="6381128"/>
            <a:ext cx="459754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defTabSz="914400" eaLnBrk="0" hangingPunct="0">
              <a:defRPr/>
            </a:pPr>
            <a:r>
              <a:rPr lang="en-US" sz="1600" b="0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Sgroi DC et al. </a:t>
            </a:r>
            <a:r>
              <a:rPr lang="en-US" sz="1600" b="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 Natl Cancer Inst </a:t>
            </a:r>
            <a:r>
              <a:rPr lang="en-US" sz="1600" b="0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2013;105(14):1036-42.</a:t>
            </a:r>
            <a:endParaRPr kumimoji="0" lang="en-US" sz="1600" b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DAAD65-C3B0-A026-A862-7844317483AD}"/>
              </a:ext>
            </a:extLst>
          </p:cNvPr>
          <p:cNvSpPr txBox="1"/>
          <p:nvPr/>
        </p:nvSpPr>
        <p:spPr bwMode="auto">
          <a:xfrm>
            <a:off x="7150100" y="782899"/>
            <a:ext cx="3749231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Distribution of BCI scores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4310EC-56EE-F51B-7FDD-7C769E428A57}"/>
              </a:ext>
            </a:extLst>
          </p:cNvPr>
          <p:cNvSpPr txBox="1"/>
          <p:nvPr/>
        </p:nvSpPr>
        <p:spPr bwMode="auto">
          <a:xfrm>
            <a:off x="2263390" y="1058148"/>
            <a:ext cx="2460482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BCI Components</a:t>
            </a:r>
          </a:p>
        </p:txBody>
      </p:sp>
    </p:spTree>
    <p:extLst>
      <p:ext uri="{BB962C8B-B14F-4D97-AF65-F5344CB8AC3E}">
        <p14:creationId xmlns:p14="http://schemas.microsoft.com/office/powerpoint/2010/main" val="3845983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189422-000B-BBDF-F84E-6EF894229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8DB63-F2CA-FCBD-2736-89BEB9AD9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024" y="439896"/>
            <a:ext cx="11071951" cy="951218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0432FF"/>
                </a:solidFill>
              </a:rPr>
              <a:t>Predictive Performance by BCI H/I Groups Based on Recurrence-Free Interval in the Overall Cohort of the Phase III IDEAL Trial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064D5A-C432-0B86-7F8F-4535613322A4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Noordhoek I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Clin Cancer Res 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2021;27(1):311-19.</a:t>
            </a:r>
          </a:p>
        </p:txBody>
      </p:sp>
      <p:pic>
        <p:nvPicPr>
          <p:cNvPr id="6" name="Picture 5" descr="A graph with red line and black text&#10;&#10;AI-generated content may be incorrect.">
            <a:extLst>
              <a:ext uri="{FF2B5EF4-FFF2-40B4-BE49-F238E27FC236}">
                <a16:creationId xmlns:a16="http://schemas.microsoft.com/office/drawing/2014/main" id="{4A470469-13A9-5F48-37FF-02D506BFF9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63" y="2064688"/>
            <a:ext cx="11604535" cy="351422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15B67F8-E5B6-2492-2603-02E9DE2F2335}"/>
              </a:ext>
            </a:extLst>
          </p:cNvPr>
          <p:cNvSpPr/>
          <p:nvPr/>
        </p:nvSpPr>
        <p:spPr bwMode="auto">
          <a:xfrm>
            <a:off x="214963" y="2140330"/>
            <a:ext cx="435032" cy="38559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07603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2D77B-767F-6956-EBF5-E72F2650E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9AD7D-7D20-EB00-47B3-C10E23491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025" y="439896"/>
            <a:ext cx="11071950" cy="951218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0432FF"/>
                </a:solidFill>
              </a:rPr>
              <a:t>Predictive Performance by BCI H/I Groups Based on </a:t>
            </a:r>
            <a:br>
              <a:rPr lang="en-US" sz="3200" dirty="0">
                <a:solidFill>
                  <a:srgbClr val="0432FF"/>
                </a:solidFill>
              </a:rPr>
            </a:br>
            <a:r>
              <a:rPr lang="en-US" sz="3200" dirty="0">
                <a:solidFill>
                  <a:srgbClr val="0432FF"/>
                </a:solidFill>
              </a:rPr>
              <a:t>Recurrence-Free Interval in the Subset of Patients in the Phase III IDEAL Trial Who Received a Primary Aromatase Inhibitor (AI)</a:t>
            </a:r>
          </a:p>
        </p:txBody>
      </p:sp>
      <p:pic>
        <p:nvPicPr>
          <p:cNvPr id="4" name="Picture 3" descr="A graph with numbers and a red line&#10;&#10;AI-generated content may be incorrect.">
            <a:extLst>
              <a:ext uri="{FF2B5EF4-FFF2-40B4-BE49-F238E27FC236}">
                <a16:creationId xmlns:a16="http://schemas.microsoft.com/office/drawing/2014/main" id="{FE6B4DE9-1442-A06B-FD4B-904921D2FE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11" y="1980046"/>
            <a:ext cx="11459378" cy="351650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47E1202-5908-27A8-69B9-EE3C72FFA5B3}"/>
              </a:ext>
            </a:extLst>
          </p:cNvPr>
          <p:cNvSpPr/>
          <p:nvPr/>
        </p:nvSpPr>
        <p:spPr bwMode="auto">
          <a:xfrm>
            <a:off x="455498" y="1980046"/>
            <a:ext cx="435032" cy="38559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1CC07D-F0FA-ED3A-60F8-081A6D430CED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Noordhoek I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Clin Cancer Res 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2021;27(1):311-19.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9035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63812B-CB87-2052-E5CD-EFC8530BE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545BC-7549-DE76-2A15-330ACB69B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024" y="523562"/>
            <a:ext cx="11338193" cy="951218"/>
          </a:xfrm>
        </p:spPr>
        <p:txBody>
          <a:bodyPr>
            <a:noAutofit/>
          </a:bodyPr>
          <a:lstStyle/>
          <a:p>
            <a:pPr algn="l"/>
            <a:r>
              <a:rPr lang="en-US" dirty="0"/>
              <a:t>Risk of Recurrence at Year 10 Since Randomization for Patients Who Received 5 Years versus 2.5 Years of Additional Letrozole in the Overall Cohort and in the Primary AI Subset of </a:t>
            </a:r>
            <a:r>
              <a:rPr lang="en-US" sz="3200" dirty="0">
                <a:solidFill>
                  <a:srgbClr val="0432FF"/>
                </a:solidFill>
              </a:rPr>
              <a:t>the Phase III IDEAL Trial</a:t>
            </a:r>
          </a:p>
        </p:txBody>
      </p:sp>
      <p:pic>
        <p:nvPicPr>
          <p:cNvPr id="6" name="Picture 5" descr="A table with numbers and percentages&#10;&#10;AI-generated content may be incorrect.">
            <a:extLst>
              <a:ext uri="{FF2B5EF4-FFF2-40B4-BE49-F238E27FC236}">
                <a16:creationId xmlns:a16="http://schemas.microsoft.com/office/drawing/2014/main" id="{F8198326-DC94-D099-3D29-D69F84FCDE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93" y="1848632"/>
            <a:ext cx="10017414" cy="40164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89D6AE1-FF78-8077-4613-38561EBE4251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Noordhoek I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Clin Cancer Res 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2021;27(1):311-19.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39465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561CF32-94C5-A333-7DCB-0C510FA2A66C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7461C1-02DA-F7F4-F0C3-E2CCCE0BF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591" y="310920"/>
            <a:ext cx="11074576" cy="553998"/>
          </a:xfrm>
        </p:spPr>
        <p:txBody>
          <a:bodyPr/>
          <a:lstStyle/>
          <a:p>
            <a:r>
              <a:rPr lang="en-US" sz="3600" dirty="0"/>
              <a:t>BCI Validation in Extended-Adjuvant Therapy Trials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E4732F-DCFD-4A8B-8CA3-30F2E86111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34353" y="969101"/>
            <a:ext cx="9323294" cy="51127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791128-6D1C-3522-A2BD-56FB63132607}"/>
              </a:ext>
            </a:extLst>
          </p:cNvPr>
          <p:cNvSpPr txBox="1"/>
          <p:nvPr/>
        </p:nvSpPr>
        <p:spPr bwMode="auto">
          <a:xfrm>
            <a:off x="376518" y="6552669"/>
            <a:ext cx="547489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defTabSz="914400" eaLnBrk="0" hangingPunct="0"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Woolpert KM et al. Breast Cancer Res Treat 2024;203(3):407-417.</a:t>
            </a:r>
          </a:p>
        </p:txBody>
      </p:sp>
    </p:spTree>
    <p:extLst>
      <p:ext uri="{BB962C8B-B14F-4D97-AF65-F5344CB8AC3E}">
        <p14:creationId xmlns:p14="http://schemas.microsoft.com/office/powerpoint/2010/main" val="140727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B2444E-8334-5FE9-BA91-39EBD9D512D3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A33FA7-5F0A-0EF1-9E48-769A91C23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ASCO Guideline: Extended Adjuvant Therapy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EAF8EA-5915-904D-0EFF-B9F5CEEF7B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600" y="1019118"/>
            <a:ext cx="9904834" cy="4819763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97F2550-AAF0-E611-91AB-B9A8A965B8D3}"/>
              </a:ext>
            </a:extLst>
          </p:cNvPr>
          <p:cNvCxnSpPr/>
          <p:nvPr/>
        </p:nvCxnSpPr>
        <p:spPr bwMode="auto">
          <a:xfrm>
            <a:off x="2476500" y="2057400"/>
            <a:ext cx="47625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10F33FD-BBE9-C4D3-3F95-5606D7FECC89}"/>
              </a:ext>
            </a:extLst>
          </p:cNvPr>
          <p:cNvCxnSpPr/>
          <p:nvPr/>
        </p:nvCxnSpPr>
        <p:spPr bwMode="auto">
          <a:xfrm>
            <a:off x="4114800" y="2908300"/>
            <a:ext cx="47625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98EF82F-C688-C581-D1E5-0B967600E2DF}"/>
              </a:ext>
            </a:extLst>
          </p:cNvPr>
          <p:cNvCxnSpPr/>
          <p:nvPr/>
        </p:nvCxnSpPr>
        <p:spPr bwMode="auto">
          <a:xfrm>
            <a:off x="7378700" y="3111500"/>
            <a:ext cx="26797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DE30C6A-26B5-18C9-7935-32229F8D9B89}"/>
              </a:ext>
            </a:extLst>
          </p:cNvPr>
          <p:cNvCxnSpPr/>
          <p:nvPr/>
        </p:nvCxnSpPr>
        <p:spPr bwMode="auto">
          <a:xfrm>
            <a:off x="3975100" y="3848100"/>
            <a:ext cx="39878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68F5455-8859-2804-1BF1-9128FFF68124}"/>
              </a:ext>
            </a:extLst>
          </p:cNvPr>
          <p:cNvCxnSpPr/>
          <p:nvPr/>
        </p:nvCxnSpPr>
        <p:spPr bwMode="auto">
          <a:xfrm>
            <a:off x="6623050" y="4051300"/>
            <a:ext cx="26797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66C0C01-B0AE-6000-A422-7704CE0C79BC}"/>
              </a:ext>
            </a:extLst>
          </p:cNvPr>
          <p:cNvCxnSpPr/>
          <p:nvPr/>
        </p:nvCxnSpPr>
        <p:spPr bwMode="auto">
          <a:xfrm>
            <a:off x="3149600" y="5321300"/>
            <a:ext cx="73406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1302BB06-FE6F-CADB-AF5A-B2704E9302D3}"/>
              </a:ext>
            </a:extLst>
          </p:cNvPr>
          <p:cNvSpPr txBox="1"/>
          <p:nvPr/>
        </p:nvSpPr>
        <p:spPr bwMode="auto">
          <a:xfrm>
            <a:off x="596900" y="6448919"/>
            <a:ext cx="55984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Andre F</a:t>
            </a:r>
            <a:r>
              <a:rPr lang="en-US" sz="1200" b="0" i="1" dirty="0">
                <a:solidFill>
                  <a:srgbClr val="800000"/>
                </a:solidFill>
                <a:latin typeface="Helvetica" pitchFamily="2" charset="0"/>
                <a:cs typeface="+mn-cs"/>
              </a:rPr>
              <a:t>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et al. J Clin Oncol. 2022;40:1816-1837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Helvetica" pitchFamily="2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2971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76E244D-9EB5-4BD7-3BDD-1B8A18D1B7A4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0A3090-A13F-1939-D4EE-077601998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29" y="519918"/>
            <a:ext cx="11074576" cy="461665"/>
          </a:xfrm>
        </p:spPr>
        <p:txBody>
          <a:bodyPr/>
          <a:lstStyle/>
          <a:p>
            <a:r>
              <a:rPr lang="en-US" dirty="0"/>
              <a:t>Summary: ASCO Guideline 2022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BAB2E04-98C0-4078-9D90-C7A5DF4523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6739" y="1297171"/>
            <a:ext cx="10858522" cy="426365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387D4A-C17B-9C29-37F1-23522267B301}"/>
              </a:ext>
            </a:extLst>
          </p:cNvPr>
          <p:cNvSpPr txBox="1"/>
          <p:nvPr/>
        </p:nvSpPr>
        <p:spPr bwMode="auto">
          <a:xfrm>
            <a:off x="596900" y="6448919"/>
            <a:ext cx="55984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Andre F  et al. J Clin Oncol. 2022;40:1816-1837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Helvetica" pitchFamily="2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0956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80AA3-57CE-DF4E-CE5B-F3E6EB425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11D7B7A-A73E-E6E9-FB73-0FCEC96BD2BB}"/>
              </a:ext>
            </a:extLst>
          </p:cNvPr>
          <p:cNvSpPr/>
          <p:nvPr/>
        </p:nvSpPr>
        <p:spPr bwMode="auto">
          <a:xfrm>
            <a:off x="536198" y="1993478"/>
            <a:ext cx="11067224" cy="561264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FDD259-C01C-1904-4D3F-12E63E581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6901F7-053D-FEB0-387B-8C419B2608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2: 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48249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5C710-7CBD-30C7-1B05-86B38BBDF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EC0A5C89-CD51-F1CD-8246-A5AE4E4CCA85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sz="2300" dirty="0"/>
              <a:t>Onco</a:t>
            </a:r>
            <a:r>
              <a:rPr lang="en-US" sz="2300" i="1" dirty="0"/>
              <a:t>type</a:t>
            </a:r>
            <a:r>
              <a:rPr lang="en-US" sz="2300" dirty="0"/>
              <a:t> DX®, MammaPrint®, EndoPredict®, Breast Cancer Index®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B497A42F-8276-C63F-F341-033223CC276B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DX, MammaPrint, Breast Cancer Index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F4D50B3A-35CA-41B6-A421-2938EEDE579D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E4317E6C-A631-3539-1287-AF66A8F58D51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DX, MammaPrint, Breast Cancer Index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0E56E3DD-0FFB-08B8-EA6F-2D3E9D99DD06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 and MammaPrint</a:t>
            </a: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D1A1D2C1-E677-E48E-A880-72559EEED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34290"/>
            <a:ext cx="10581436" cy="1023414"/>
          </a:xfrm>
        </p:spPr>
        <p:txBody>
          <a:bodyPr/>
          <a:lstStyle/>
          <a:p>
            <a:r>
              <a:rPr lang="en-US" dirty="0"/>
              <a:t>Outside of a clinical trial, which genomic assay(s) do you routinely order to assist with decision-making regarding adjuvant systemic therapy for your patients with HR-positive, HER2-negative localized breast cancer (BC)? </a:t>
            </a:r>
          </a:p>
        </p:txBody>
      </p:sp>
      <p:sp>
        <p:nvSpPr>
          <p:cNvPr id="2" name="Content Placeholder 28">
            <a:extLst>
              <a:ext uri="{FF2B5EF4-FFF2-40B4-BE49-F238E27FC236}">
                <a16:creationId xmlns:a16="http://schemas.microsoft.com/office/drawing/2014/main" id="{2C54D581-ED8C-A059-670C-B6BE39E45A23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 and MammaPrint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2CFACC77-56DF-AFE4-3981-597452A33A42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DX, MammaPrint, Breast Cancer Index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481E4CF-5093-8E75-4ADD-DB174D74137F}"/>
              </a:ext>
            </a:extLst>
          </p:cNvPr>
          <p:cNvSpPr>
            <a:spLocks noGrp="1"/>
          </p:cNvSpPr>
          <p:nvPr>
            <p:ph idx="54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 and MammaPrint</a:t>
            </a:r>
          </a:p>
        </p:txBody>
      </p:sp>
    </p:spTree>
    <p:extLst>
      <p:ext uri="{BB962C8B-B14F-4D97-AF65-F5344CB8AC3E}">
        <p14:creationId xmlns:p14="http://schemas.microsoft.com/office/powerpoint/2010/main" val="401664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3A03374-7351-1D04-BB68-009007561408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DD16DA80-2347-399B-CD99-096EA16E643D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B8287D3E-036F-ED68-F9AF-8F99B12DEE5C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ABB63F7D-6B48-A271-8611-A605A7F1CD0B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7C00DC1A-3AE2-0680-6BA4-364B8C99AC46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RS = 8 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F3964-DE4C-074B-32CC-641C796D98A6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5AEF2A7F-27D5-C6B7-BBC1-60A30E742E92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48ABA346-1F7E-68A2-A6FD-8F67D21DADE1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A748C015-8D3D-3854-A289-CA002E422628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9794FEFE-9882-A6E1-2AA2-0395C79169AA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RS = 17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CA900100-FD12-B8B9-0F44-6232E1321944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C30204A1-EDAD-4BF8-8D28-85FF38C38806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B4E06BE3-8D2D-BF45-6E28-3EE5F8151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Would you recommend adjuvant chemotherapy for a </a:t>
            </a:r>
            <a:r>
              <a:rPr lang="en-US" u="sng" dirty="0"/>
              <a:t>40-year-old</a:t>
            </a:r>
            <a:r>
              <a:rPr lang="en-US" dirty="0"/>
              <a:t> premenopausal patient with </a:t>
            </a:r>
            <a:r>
              <a:rPr lang="en-US" u="sng" dirty="0"/>
              <a:t>node-negative</a:t>
            </a:r>
            <a:r>
              <a:rPr lang="en-US" dirty="0"/>
              <a:t>, HR-positive, HER2-negative localized BC and the 21-gene Recurrence Score® (RS) listed below?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DC1556A1-54FE-4EFF-97C3-A0B2A1871C9D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F81FC887-1E41-690A-00EC-0690474F5E51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dirty="0"/>
              <a:t>Yes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4E7EB7B6-C71D-17C3-8635-77A6BBF1ECE6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1295CF9B-53B4-5882-4225-CFEE600C8FC2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dirty="0"/>
              <a:t>No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F40107E2-B9FB-7805-78B7-34C7B1159511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RS = 20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AD37A53C-1972-1FE7-F978-4D34EFD0FA46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" name="Content Placeholder 35">
            <a:extLst>
              <a:ext uri="{FF2B5EF4-FFF2-40B4-BE49-F238E27FC236}">
                <a16:creationId xmlns:a16="http://schemas.microsoft.com/office/drawing/2014/main" id="{E63771B0-E289-82C4-F175-292DB49759BB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454C3227-53F4-0661-48E7-9CB4BEDCAD7E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No*</a:t>
            </a:r>
          </a:p>
        </p:txBody>
      </p:sp>
      <p:sp>
        <p:nvSpPr>
          <p:cNvPr id="4" name="Content Placeholder 33">
            <a:extLst>
              <a:ext uri="{FF2B5EF4-FFF2-40B4-BE49-F238E27FC236}">
                <a16:creationId xmlns:a16="http://schemas.microsoft.com/office/drawing/2014/main" id="{5D8EA8E7-3747-D777-6324-BFCF07FA4804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No*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336E9C0B-53A5-9C91-C98D-2CF5C0AAA47B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353025AD-8E25-B82F-3094-2DE7546FF8F2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F53E3831-10E2-B63B-ACA3-1BB7A0F04B7F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AAA2218B-2D00-FBBA-EFCD-94FA7DAF1C27}"/>
              </a:ext>
            </a:extLst>
          </p:cNvPr>
          <p:cNvSpPr>
            <a:spLocks noGrp="1"/>
          </p:cNvSpPr>
          <p:nvPr>
            <p:ph idx="86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592031CB-0152-73EC-1D72-638363198075}"/>
              </a:ext>
            </a:extLst>
          </p:cNvPr>
          <p:cNvSpPr>
            <a:spLocks noGrp="1"/>
          </p:cNvSpPr>
          <p:nvPr>
            <p:ph idx="87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9F201FC4-637C-91A7-67EF-33B2CD737DB7}"/>
              </a:ext>
            </a:extLst>
          </p:cNvPr>
          <p:cNvSpPr>
            <a:spLocks noGrp="1"/>
          </p:cNvSpPr>
          <p:nvPr>
            <p:ph idx="88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7C744A-8630-15FA-13AB-7BBEE2E36E8D}"/>
              </a:ext>
            </a:extLst>
          </p:cNvPr>
          <p:cNvSpPr txBox="1"/>
          <p:nvPr/>
        </p:nvSpPr>
        <p:spPr>
          <a:xfrm>
            <a:off x="461401" y="6481772"/>
            <a:ext cx="68030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chemeClr val="tx1"/>
                </a:solidFill>
                <a:latin typeface="+mn-lt"/>
              </a:rPr>
              <a:t>OFS/OA = ovarian function suppression/ovarian ablation; *</a:t>
            </a:r>
            <a:r>
              <a:rPr lang="en-US" sz="1600" b="0" baseline="300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1600" b="0" dirty="0">
                <a:solidFill>
                  <a:schemeClr val="tx1"/>
                </a:solidFill>
                <a:latin typeface="+mn-lt"/>
              </a:rPr>
              <a:t>Would offer OFS/OA</a:t>
            </a:r>
          </a:p>
        </p:txBody>
      </p:sp>
    </p:spTree>
    <p:extLst>
      <p:ext uri="{BB962C8B-B14F-4D97-AF65-F5344CB8AC3E}">
        <p14:creationId xmlns:p14="http://schemas.microsoft.com/office/powerpoint/2010/main" val="1523347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4D6FC-3540-105F-74F8-F2F9DBC65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6">
            <a:extLst>
              <a:ext uri="{FF2B5EF4-FFF2-40B4-BE49-F238E27FC236}">
                <a16:creationId xmlns:a16="http://schemas.microsoft.com/office/drawing/2014/main" id="{21987918-5E2B-669B-666A-E988BD2DC6C8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21ECF34E-A0AE-68C8-9B81-9B84E6182AB8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56FB2AFE-0888-E60A-1F80-1314C96FD097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0DE2054-B6CF-B749-D84D-073FC6171710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07C32BAA-401A-D427-65CB-6758E7E0DC0C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RS = 8 </a:t>
            </a:r>
          </a:p>
        </p:txBody>
      </p:sp>
      <p:sp>
        <p:nvSpPr>
          <p:cNvPr id="4" name="Content Placeholder 26">
            <a:extLst>
              <a:ext uri="{FF2B5EF4-FFF2-40B4-BE49-F238E27FC236}">
                <a16:creationId xmlns:a16="http://schemas.microsoft.com/office/drawing/2014/main" id="{94DB8E97-35DA-80CD-CB9C-C8BDCA6447B8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85E2F356-0C61-BD38-DD67-3C83594F7645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0CEC31A2-5261-646A-982F-C2A8F624CFA4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99C02C5A-2984-31F8-EA73-E38870869064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F155F6E2-D9CC-B17A-A1E8-E63A08C128BB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RS = 17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9E531B76-2DA1-793B-6C3F-9203C33181FA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AA0479E5-3BD8-03EC-1263-6A7BAC479234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8323B532-2215-329E-7492-9AF2C96A1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0467136" cy="1196752"/>
          </a:xfrm>
        </p:spPr>
        <p:txBody>
          <a:bodyPr/>
          <a:lstStyle/>
          <a:p>
            <a:r>
              <a:rPr lang="en-US" dirty="0"/>
              <a:t>Would you recommend adjuvant chemotherapy for a </a:t>
            </a:r>
            <a:r>
              <a:rPr lang="en-US" u="sng" dirty="0"/>
              <a:t>40-year-old</a:t>
            </a:r>
            <a:r>
              <a:rPr lang="en-US" dirty="0"/>
              <a:t> premenopausal patient with HR-positive, HER2-negative localized BC with </a:t>
            </a:r>
            <a:r>
              <a:rPr lang="en-US" u="sng" dirty="0"/>
              <a:t>3 positive nodes</a:t>
            </a:r>
            <a:r>
              <a:rPr lang="en-US" dirty="0"/>
              <a:t> and the 21-gene RS listed below?</a:t>
            </a:r>
          </a:p>
        </p:txBody>
      </p:sp>
      <p:sp>
        <p:nvSpPr>
          <p:cNvPr id="5" name="Content Placeholder 26">
            <a:extLst>
              <a:ext uri="{FF2B5EF4-FFF2-40B4-BE49-F238E27FC236}">
                <a16:creationId xmlns:a16="http://schemas.microsoft.com/office/drawing/2014/main" id="{7CB247A8-09E2-79A8-1802-7D317A929544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2D9AB70D-68FC-3A43-6CD6-3B8F82EFF8C6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90363577-CBC5-7ED2-7806-04CA128BCC23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7F2AF0ED-EC95-31D5-D1C5-E29BBCD771A0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9B540037-CF63-899B-15BC-7CB1ABF66A0C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RS = 20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BD30F53F-C81D-47C3-FD5A-3A6E64D34C07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6" name="Content Placeholder 35">
            <a:extLst>
              <a:ext uri="{FF2B5EF4-FFF2-40B4-BE49-F238E27FC236}">
                <a16:creationId xmlns:a16="http://schemas.microsoft.com/office/drawing/2014/main" id="{C095064A-1C65-0B28-599E-317A29C24183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7" name="Content Placeholder 35">
            <a:extLst>
              <a:ext uri="{FF2B5EF4-FFF2-40B4-BE49-F238E27FC236}">
                <a16:creationId xmlns:a16="http://schemas.microsoft.com/office/drawing/2014/main" id="{16E578FC-8F0A-6DC2-5E5E-3CB68BEF11A7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8" name="Content Placeholder 35">
            <a:extLst>
              <a:ext uri="{FF2B5EF4-FFF2-40B4-BE49-F238E27FC236}">
                <a16:creationId xmlns:a16="http://schemas.microsoft.com/office/drawing/2014/main" id="{C3E7467D-EC18-A509-9015-F55FE2779DEC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F8DB19EC-5E39-4AE5-0D5E-14E58A79082E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D7CC6329-E432-0EC7-3E73-933FF806B826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FCBBE601-405A-B8A9-23B5-850E910204A8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3507BCB3-D115-B900-76A6-D61C82CCBC8E}"/>
              </a:ext>
            </a:extLst>
          </p:cNvPr>
          <p:cNvSpPr>
            <a:spLocks noGrp="1"/>
          </p:cNvSpPr>
          <p:nvPr>
            <p:ph idx="86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752BF36F-1A7A-2158-455A-31BDB76121EB}"/>
              </a:ext>
            </a:extLst>
          </p:cNvPr>
          <p:cNvSpPr>
            <a:spLocks noGrp="1"/>
          </p:cNvSpPr>
          <p:nvPr>
            <p:ph idx="87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9882EAD2-6678-1617-8CB1-6913842DD726}"/>
              </a:ext>
            </a:extLst>
          </p:cNvPr>
          <p:cNvSpPr>
            <a:spLocks noGrp="1"/>
          </p:cNvSpPr>
          <p:nvPr>
            <p:ph idx="88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AEFA85-1841-58D1-F44F-CB8D1BE47DF2}"/>
              </a:ext>
            </a:extLst>
          </p:cNvPr>
          <p:cNvSpPr txBox="1"/>
          <p:nvPr/>
        </p:nvSpPr>
        <p:spPr>
          <a:xfrm>
            <a:off x="461401" y="6481772"/>
            <a:ext cx="4860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chemeClr val="tx1"/>
                </a:solidFill>
                <a:latin typeface="+mn-lt"/>
              </a:rPr>
              <a:t>OFS/OA = ovarian function suppression/ovarian ablation</a:t>
            </a:r>
          </a:p>
        </p:txBody>
      </p:sp>
    </p:spTree>
    <p:extLst>
      <p:ext uri="{BB962C8B-B14F-4D97-AF65-F5344CB8AC3E}">
        <p14:creationId xmlns:p14="http://schemas.microsoft.com/office/powerpoint/2010/main" val="272835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7A3E4-CB92-B7C2-1B3C-406AA0699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5C714AC-57A5-C718-8B94-B4DDA929F7DA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3A717CD7-FA68-99EB-EE59-5E65658075A3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18BECFA6-C69E-2614-0B80-AF15A13154B0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A893716-7E91-9425-49AD-ABE856EBB5D2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B168DEF1-D9D8-AE64-8D30-ECBB88732443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RS = 8 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BF50ADAA-4D17-442D-DE0B-C5B2F8957053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CC07B34E-B804-FFE5-3826-602D32BB8B9E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DD09F26A-E05D-4DBC-144C-7BB2DBD158F1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E1099310-1935-2516-760F-9C83517C458B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0CC3B737-DC56-C3DF-EB30-BD1883002BCE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RS = 17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7A4B52EE-3F43-3A2D-0E2A-E6B593B8CE12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1DC9A403-3A7F-BA90-4F80-8A94FB9CC88A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FBEA91D2-E28E-86A3-DB0B-EE4258187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0672876" cy="1196752"/>
          </a:xfrm>
        </p:spPr>
        <p:txBody>
          <a:bodyPr/>
          <a:lstStyle/>
          <a:p>
            <a:r>
              <a:rPr lang="en-US" dirty="0"/>
              <a:t>Would you recommend adjuvant chemotherapy for a </a:t>
            </a:r>
            <a:r>
              <a:rPr lang="en-US" u="sng" dirty="0"/>
              <a:t>65-year-old</a:t>
            </a:r>
            <a:r>
              <a:rPr lang="en-US" dirty="0"/>
              <a:t> postmenopausal patient with HR-positive, HER2-negative localized BC with </a:t>
            </a:r>
            <a:r>
              <a:rPr lang="en-US" u="sng" dirty="0"/>
              <a:t>3 positive nodes</a:t>
            </a:r>
            <a:r>
              <a:rPr lang="en-US" dirty="0"/>
              <a:t> and the 21-gene RS listed below?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9C57639C-84FA-0018-5C11-1D90E45AC542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053D16D5-7C87-6054-018E-B684326A9AAC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2B905C01-AE34-941A-F444-600E12835536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81065DBC-9BFF-AA4D-3D00-005A099108A7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9E9E5286-B627-E93B-E770-9189CA4DBB56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RS = 20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B0C4802E-E6A3-682B-B461-84CD88EECB55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" name="Content Placeholder 23">
            <a:extLst>
              <a:ext uri="{FF2B5EF4-FFF2-40B4-BE49-F238E27FC236}">
                <a16:creationId xmlns:a16="http://schemas.microsoft.com/office/drawing/2014/main" id="{C5FD04C8-7426-E08B-C97D-723A95ADC5E6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" name="Content Placeholder 23">
            <a:extLst>
              <a:ext uri="{FF2B5EF4-FFF2-40B4-BE49-F238E27FC236}">
                <a16:creationId xmlns:a16="http://schemas.microsoft.com/office/drawing/2014/main" id="{6749BABA-BC59-A53F-14A9-F6D0E1AE3109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4" name="Content Placeholder 23">
            <a:extLst>
              <a:ext uri="{FF2B5EF4-FFF2-40B4-BE49-F238E27FC236}">
                <a16:creationId xmlns:a16="http://schemas.microsoft.com/office/drawing/2014/main" id="{7D0DD588-39DA-795C-8CC2-07776DB75B88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6F565801-8465-066C-4968-EC9F9AD480F9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3A7BD3BD-3057-606C-A9C3-27D5C24384F7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7BEDF9BF-458F-7077-2A78-34417D91258E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AB9D8F05-1950-CFFA-AD10-74470F9CFE9E}"/>
              </a:ext>
            </a:extLst>
          </p:cNvPr>
          <p:cNvSpPr>
            <a:spLocks noGrp="1"/>
          </p:cNvSpPr>
          <p:nvPr>
            <p:ph idx="86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6BC4F18B-8B86-0D8F-382D-70B9D1B50C83}"/>
              </a:ext>
            </a:extLst>
          </p:cNvPr>
          <p:cNvSpPr>
            <a:spLocks noGrp="1"/>
          </p:cNvSpPr>
          <p:nvPr>
            <p:ph idx="87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7310BFB5-AAF6-2EF2-7667-76F62A0A7F7F}"/>
              </a:ext>
            </a:extLst>
          </p:cNvPr>
          <p:cNvSpPr>
            <a:spLocks noGrp="1"/>
          </p:cNvSpPr>
          <p:nvPr>
            <p:ph idx="88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2352600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C5F463BF-9195-C72C-58AF-83A4081935B2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83246F96-71E1-9E52-8F14-340CEE09284B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I have not but would for the right patient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6E692D5C-89F2-840C-1E30-9569C1119F42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I have not but would for the right patient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BB3A882A-F92E-2577-1773-7B59F46D7311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A560E148-1DDE-21DF-E554-19BEBE9BE101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337C81C5-F47E-530C-6DA3-ECA497BD7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33051"/>
            <a:ext cx="10089946" cy="1023414"/>
          </a:xfrm>
        </p:spPr>
        <p:txBody>
          <a:bodyPr/>
          <a:lstStyle/>
          <a:p>
            <a:r>
              <a:rPr lang="en-US" dirty="0"/>
              <a:t>Have you ordered or would you order a genomic assay to assist with treatment decision-making in the localized setting for any patients with HR-positive, HER2-negative localized BC and 4 or more positive nodes?</a:t>
            </a:r>
          </a:p>
        </p:txBody>
      </p:sp>
      <p:sp>
        <p:nvSpPr>
          <p:cNvPr id="2" name="Content Placeholder 34">
            <a:extLst>
              <a:ext uri="{FF2B5EF4-FFF2-40B4-BE49-F238E27FC236}">
                <a16:creationId xmlns:a16="http://schemas.microsoft.com/office/drawing/2014/main" id="{7059C893-6B5E-F744-ADEE-E42FFA2F3193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3D28ABDF-8A6F-56B9-DB9B-8A1966B364AA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136C5A-3B17-1DA3-2B99-05329456BE7C}"/>
              </a:ext>
            </a:extLst>
          </p:cNvPr>
          <p:cNvSpPr>
            <a:spLocks noGrp="1"/>
          </p:cNvSpPr>
          <p:nvPr>
            <p:ph idx="54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</p:spTree>
    <p:extLst>
      <p:ext uri="{BB962C8B-B14F-4D97-AF65-F5344CB8AC3E}">
        <p14:creationId xmlns:p14="http://schemas.microsoft.com/office/powerpoint/2010/main" val="29885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3D6663-8446-6022-AE1B-25312C63E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020BD2B2-FD90-466A-2E5D-92E06CEE8E30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MammaPrint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EC9C2805-374A-2311-49C5-B50993325AE2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MammaPrint**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863F5F53-6C39-9685-1A96-08881D9CF888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MammaPrint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13E83486-4EE7-44B2-1863-383AF9AEF166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MammaPrint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5F47C345-99C1-9B9E-DCAC-443A610FE725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 and MammaPrint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E747064C-0596-A790-8613-5A86038CF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55085"/>
            <a:ext cx="10570006" cy="1023414"/>
          </a:xfrm>
        </p:spPr>
        <p:txBody>
          <a:bodyPr/>
          <a:lstStyle/>
          <a:p>
            <a:r>
              <a:rPr lang="en-US" dirty="0"/>
              <a:t>Outside of a clinical trial, which genomic assay(s) do you routinely order to assist with decision-making in the </a:t>
            </a:r>
            <a:r>
              <a:rPr lang="en-US" u="sng" dirty="0"/>
              <a:t>neoadjuvant</a:t>
            </a:r>
            <a:r>
              <a:rPr lang="en-US" dirty="0"/>
              <a:t> setting for your patients with HR-positive, HER2-negative localized BC? 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66FC0C70-49F6-DAE4-999F-3468290D172C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MammaPrint and Onco</a:t>
            </a:r>
            <a:r>
              <a:rPr lang="en-US" i="1" dirty="0"/>
              <a:t>type</a:t>
            </a:r>
            <a:r>
              <a:rPr lang="en-US" dirty="0"/>
              <a:t> DX*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AAB5A68D-E5EF-4C98-AE3E-742E3276032B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MammaPrint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7336C-B2EB-7EB9-B181-5725965738FF}"/>
              </a:ext>
            </a:extLst>
          </p:cNvPr>
          <p:cNvSpPr>
            <a:spLocks noGrp="1"/>
          </p:cNvSpPr>
          <p:nvPr>
            <p:ph idx="54"/>
          </p:nvPr>
        </p:nvSpPr>
        <p:spPr/>
        <p:txBody>
          <a:bodyPr/>
          <a:lstStyle/>
          <a:p>
            <a:r>
              <a:rPr lang="en-US" dirty="0"/>
              <a:t>MammaPrint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1F16872-D375-CD69-82F0-4F0EC1964CAE}"/>
              </a:ext>
            </a:extLst>
          </p:cNvPr>
          <p:cNvSpPr txBox="1"/>
          <p:nvPr/>
        </p:nvSpPr>
        <p:spPr>
          <a:xfrm>
            <a:off x="416796" y="6113783"/>
            <a:ext cx="1079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*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All my patients with HR+ disease screen for I-SPY with rare exceptions and we order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Mammaprint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 and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BluePrint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. I will occasionally order Onco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type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 DX. ** I-SPY only, I do not routinely order genomic assays in the neoadjuvant setting</a:t>
            </a:r>
          </a:p>
        </p:txBody>
      </p:sp>
    </p:spTree>
    <p:extLst>
      <p:ext uri="{BB962C8B-B14F-4D97-AF65-F5344CB8AC3E}">
        <p14:creationId xmlns:p14="http://schemas.microsoft.com/office/powerpoint/2010/main" val="290250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437F4-D805-C7B5-7184-817E3F41C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52DEFBA7-817E-3425-5155-151EC65BA573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Yes, for node-positive disease when MammaPrint not available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D71D0ED1-37F2-4C7C-AECF-FF296306123E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en-US" sz="1800" dirty="0"/>
              <a:t>Yes, primarily for patients with intermediate risk disease who would like more information to assist with making the decision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EFD6BA54-3DFB-B463-6D54-68F9216EAE20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Yes, in situations where I’m on the fence about extending ET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632D4510-19B0-5546-5A75-25F3312BE7B2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Yes, for patients for whom we are considering extended ET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8A90078A-4565-DA98-D19C-6C75C73395CF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Yes, for patients with high-risk, node-negative disease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551DCA03-3018-B2FB-2CFA-DC5BECD47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45720"/>
            <a:ext cx="11155680" cy="1023414"/>
          </a:xfrm>
        </p:spPr>
        <p:txBody>
          <a:bodyPr/>
          <a:lstStyle/>
          <a:p>
            <a:pPr>
              <a:lnSpc>
                <a:spcPts val="2380"/>
              </a:lnSpc>
            </a:pPr>
            <a:r>
              <a:rPr lang="en-US" dirty="0"/>
              <a:t>Outside of a clinical trial, do you routinely employ Breast Cancer Index (BCI) to determine whether to continue adjuvant endocrine therapy beyond 5 years for patients with HR-positive, HER2-negative localized BC? If so, in which clinical situations?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32DBB114-E926-1B85-96E8-B964E31625E7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No*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6069992B-1265-563E-B9B7-0E147141F70B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Yes, for patients with N0 disease or up to 3 pos nodes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2844463-8FE2-F119-66E0-7603ECB40273}"/>
              </a:ext>
            </a:extLst>
          </p:cNvPr>
          <p:cNvSpPr>
            <a:spLocks noGrp="1"/>
          </p:cNvSpPr>
          <p:nvPr>
            <p:ph idx="54"/>
          </p:nvPr>
        </p:nvSpPr>
        <p:spPr/>
        <p:txBody>
          <a:bodyPr/>
          <a:lstStyle/>
          <a:p>
            <a:pPr>
              <a:lnSpc>
                <a:spcPts val="1900"/>
              </a:lnSpc>
            </a:pPr>
            <a:r>
              <a:rPr lang="en-US" sz="1800" dirty="0"/>
              <a:t>Yes, for patients with HR-positive disease who may be </a:t>
            </a:r>
            <a:br>
              <a:rPr lang="en-US" sz="1800" dirty="0"/>
            </a:br>
            <a:r>
              <a:rPr lang="en-US" sz="1800" dirty="0"/>
              <a:t>lymph node-negative for whom extended therapy might be beneficial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147CB7-1601-36B9-1EB1-58F36318A324}"/>
              </a:ext>
            </a:extLst>
          </p:cNvPr>
          <p:cNvSpPr txBox="1"/>
          <p:nvPr/>
        </p:nvSpPr>
        <p:spPr>
          <a:xfrm>
            <a:off x="418519" y="6159254"/>
            <a:ext cx="110305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ET = endocrine therapy; *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No due to reimbursement issues, but I would for patients with poor tolerance to ET and high-risk disease</a:t>
            </a:r>
          </a:p>
        </p:txBody>
      </p:sp>
    </p:spTree>
    <p:extLst>
      <p:ext uri="{BB962C8B-B14F-4D97-AF65-F5344CB8AC3E}">
        <p14:creationId xmlns:p14="http://schemas.microsoft.com/office/powerpoint/2010/main" val="3379386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DBB1F-4471-5AE9-B57E-7449EDD7FC15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25%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257801-859B-5FD7-65E3-273CD299C864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20%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3090070-AE31-1810-1373-DB1E821D7D7E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10%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595BB2-4BBB-B67C-9719-2CFE78FE6B9C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80%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A7B4C7A-FC8A-96F4-C071-8574F03F48D4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Recommending ET to not recommending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BB28003-A35C-31F4-6E3C-C0E53A10BDAC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10%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A257C286-274A-0CFB-793F-9BC74C14D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Approximately what proportion of the time would you estimate that having the results from BCI cause you to change your recommendation regarding extended-adjuvant endocrine therapy (ET)? 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D7FF343-94DB-6A5D-D9E2-2E62E78A96FC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/>
              <a:t>25%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65FCC04-5CA7-2409-2BFB-1A337E202DD8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20%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8A49F90-510B-5F5B-6871-4EEF243097F7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10%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CC97A73-435D-9F71-1D0A-1EE573C2D070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20%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17E090F6-0823-0C7A-E847-76B4430FA4AA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Not recommending ET to recommending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9225FDB2-8AD0-7197-64FF-C367F14B6DBE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10%</a:t>
            </a:r>
          </a:p>
        </p:txBody>
      </p:sp>
      <p:sp>
        <p:nvSpPr>
          <p:cNvPr id="22" name="Content Placeholder 5">
            <a:extLst>
              <a:ext uri="{FF2B5EF4-FFF2-40B4-BE49-F238E27FC236}">
                <a16:creationId xmlns:a16="http://schemas.microsoft.com/office/drawing/2014/main" id="{ADCFDCD4-AA2F-269C-8F07-54A902E94B8B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NA</a:t>
            </a:r>
          </a:p>
        </p:txBody>
      </p:sp>
      <p:sp>
        <p:nvSpPr>
          <p:cNvPr id="23" name="Content Placeholder 5">
            <a:extLst>
              <a:ext uri="{FF2B5EF4-FFF2-40B4-BE49-F238E27FC236}">
                <a16:creationId xmlns:a16="http://schemas.microsoft.com/office/drawing/2014/main" id="{20713B93-61C4-3900-3A94-A2EA6B76F57B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NA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B000E6E4-B43E-250E-3605-50DA90CE7799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20%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A5A49544-06DC-27FC-4F84-BB0A92E3555C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20%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93F97CBA-DA61-F079-0DD7-5F6C7F34360F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10%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42BD7424-6E54-5C02-D608-49E269513A2C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10%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330343E-A6D7-4A57-15BE-092D3DFE8872}"/>
              </a:ext>
            </a:extLst>
          </p:cNvPr>
          <p:cNvSpPr txBox="1"/>
          <p:nvPr/>
        </p:nvSpPr>
        <p:spPr>
          <a:xfrm>
            <a:off x="553411" y="6502665"/>
            <a:ext cx="170751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NA = not applicable</a:t>
            </a:r>
          </a:p>
        </p:txBody>
      </p:sp>
    </p:spTree>
    <p:extLst>
      <p:ext uri="{BB962C8B-B14F-4D97-AF65-F5344CB8AC3E}">
        <p14:creationId xmlns:p14="http://schemas.microsoft.com/office/powerpoint/2010/main" val="2495875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F2C035-3EBE-B0A6-37C6-3532A6BE9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B2210356-005F-1CAA-7ABE-87A078FFEAE6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Yes, MammaPrint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339DC1B8-C1BB-7936-80A1-6A3C9EE5ABAB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3294B7B8-9AD8-327B-CC00-8704D5202701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0D9F3948-A7FA-E104-3399-BB1C41052D9D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Yes, MammaPrint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00BC3007-FAFB-912A-7951-4A780E3096F4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6E42C4B1-799B-6FE6-B0EA-C115E9FAC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0741456" cy="1023414"/>
          </a:xfrm>
        </p:spPr>
        <p:txBody>
          <a:bodyPr/>
          <a:lstStyle/>
          <a:p>
            <a:pPr>
              <a:lnSpc>
                <a:spcPts val="2280"/>
              </a:lnSpc>
            </a:pPr>
            <a:r>
              <a:rPr lang="en-US" dirty="0"/>
              <a:t>Outside of a clinical trial, do you routinely employ any genomic assays other than Breast Cancer Index to determine whether to continue adjuvant endocrine therapy beyond 5 years for patients with HR-positive, HER2-negative localized BC? </a:t>
            </a:r>
          </a:p>
        </p:txBody>
      </p:sp>
      <p:sp>
        <p:nvSpPr>
          <p:cNvPr id="2" name="Content Placeholder 35">
            <a:extLst>
              <a:ext uri="{FF2B5EF4-FFF2-40B4-BE49-F238E27FC236}">
                <a16:creationId xmlns:a16="http://schemas.microsoft.com/office/drawing/2014/main" id="{1CB3D383-62CE-7E83-EDA9-19E8C259133C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7D81FF2A-4AFA-303B-C967-44E3515AD017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8FE316C-3677-C940-DFC0-F09A85711ADD}"/>
              </a:ext>
            </a:extLst>
          </p:cNvPr>
          <p:cNvSpPr>
            <a:spLocks noGrp="1"/>
          </p:cNvSpPr>
          <p:nvPr>
            <p:ph idx="54"/>
          </p:nvPr>
        </p:nvSpPr>
        <p:spPr/>
        <p:txBody>
          <a:bodyPr/>
          <a:lstStyle/>
          <a:p>
            <a:r>
              <a:rPr lang="en-US" dirty="0"/>
              <a:t>Yes, MammaPrint</a:t>
            </a:r>
          </a:p>
        </p:txBody>
      </p:sp>
    </p:spTree>
    <p:extLst>
      <p:ext uri="{BB962C8B-B14F-4D97-AF65-F5344CB8AC3E}">
        <p14:creationId xmlns:p14="http://schemas.microsoft.com/office/powerpoint/2010/main" val="112375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4729117-E7BC-AD86-A417-C7EB950998F6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CB39F0F1-CB64-25CC-F062-F5BB49AEB7DC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98F0F075-EA62-F480-418B-1DFB5575742D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sz="1900" dirty="0"/>
              <a:t>I have not but would for the right patient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70CDFB9C-FF8C-0A0E-B158-8CB0A8FBF157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D20F2244-5143-1D7C-DA56-CE1E4CADA79C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Order a ctDNA-based MRD assay?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4884E056-85EA-0DDA-D911-9E66BB4A45C2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9AE62ACE-92DB-6644-29FF-4FB09874C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020"/>
              </a:lnSpc>
            </a:pPr>
            <a:r>
              <a:rPr lang="en-US" sz="2200" dirty="0"/>
              <a:t>Have you ordered or would you order a circulating tumor DNA (ctDNA)-based molecular residual disease (MRD) assay to assist with clinical decision-making for a patient with localized BC? If you were to order a ctDNA-based MRD assay for a patient with localized BC, which specific assay(s) would you use?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0EA9A37A-0262-6F7C-4B3B-15EED93A745D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 err="1"/>
              <a:t>Signatera</a:t>
            </a:r>
            <a:r>
              <a:rPr lang="en-US" dirty="0"/>
              <a:t>™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0DE6F474-1221-EDB3-B0B2-5121DFF585E2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 err="1"/>
              <a:t>Personalis</a:t>
            </a:r>
            <a:r>
              <a:rPr lang="en-US" dirty="0"/>
              <a:t>® or </a:t>
            </a:r>
            <a:r>
              <a:rPr lang="en-US" dirty="0" err="1"/>
              <a:t>Signatera</a:t>
            </a:r>
            <a:endParaRPr lang="en-US" dirty="0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CAE573B4-7477-E549-2A9C-E346F3B38694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 err="1"/>
              <a:t>Signatera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DF8F9EC-FFD0-1D04-AD2E-12B23A0A1AB0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 err="1"/>
              <a:t>Signatera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419D3AD-66CA-2DA8-2DE1-33F1118B8699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Assay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F2704BA6-CAB2-07A7-BB55-7092196EF933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NA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25DA3189-D5E4-0570-C52F-B4B118C101F5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3" name="Content Placeholder 21">
            <a:extLst>
              <a:ext uri="{FF2B5EF4-FFF2-40B4-BE49-F238E27FC236}">
                <a16:creationId xmlns:a16="http://schemas.microsoft.com/office/drawing/2014/main" id="{29EAC376-110F-2962-1EDB-80E630D46A39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 err="1"/>
              <a:t>Signatera</a:t>
            </a:r>
            <a:endParaRPr lang="en-US" dirty="0"/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E84DBDEB-B8BE-5858-C670-A3DEF55A2434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2862E189-1610-3E36-EB27-3AAD98DF38DD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NA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E070878-D79A-D28B-4FA3-E3FA32D940B7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DC06171-A086-C72C-F961-6179B9195FDB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 err="1"/>
              <a:t>Signatera</a:t>
            </a:r>
            <a:r>
              <a:rPr lang="en-US" dirty="0"/>
              <a:t> or Guardant Reveal™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6A022F-AD42-2E02-5A1C-F157C9AA3F5F}"/>
              </a:ext>
            </a:extLst>
          </p:cNvPr>
          <p:cNvSpPr txBox="1"/>
          <p:nvPr/>
        </p:nvSpPr>
        <p:spPr>
          <a:xfrm>
            <a:off x="553411" y="6502665"/>
            <a:ext cx="170751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NA = not applicable</a:t>
            </a:r>
          </a:p>
        </p:txBody>
      </p:sp>
    </p:spTree>
    <p:extLst>
      <p:ext uri="{BB962C8B-B14F-4D97-AF65-F5344CB8AC3E}">
        <p14:creationId xmlns:p14="http://schemas.microsoft.com/office/powerpoint/2010/main" val="804090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36D6B-F344-145C-02A1-2DC7091B6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E31E57D-B055-79E3-14DC-FE4C90636089}"/>
              </a:ext>
            </a:extLst>
          </p:cNvPr>
          <p:cNvSpPr/>
          <p:nvPr/>
        </p:nvSpPr>
        <p:spPr bwMode="auto">
          <a:xfrm>
            <a:off x="536197" y="2513430"/>
            <a:ext cx="11175157" cy="980483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B73ECE-CC7A-00C4-4B32-CC85B1BAF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BD1F3C-5D0C-FEB6-E548-3C1AF15ACA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3: 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933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F7DE9-C9F9-6900-C77A-831CBF86D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2BB9E2C-70C8-85A8-1E4A-2A3BE05BEAC2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CC0269-E583-5513-54AC-16EC33DEA151}"/>
              </a:ext>
            </a:extLst>
          </p:cNvPr>
          <p:cNvSpPr txBox="1"/>
          <p:nvPr/>
        </p:nvSpPr>
        <p:spPr>
          <a:xfrm>
            <a:off x="540367" y="1246909"/>
            <a:ext cx="10729192" cy="51902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Johnston S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Primary overall survival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(OS) results of adjuvant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+ endocrine therapy (ET) for HR+, HER2-, high-risk early breast cancer (EBC). ESMO 2025;Abstract LBA13. 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Johnston S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Overall survival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in early breast cancer.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2026;37(2):155-65.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Cortés J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Subgroup analysis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of adjuvant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+ endocrine therapy for HR+, HER2-, high-risk early breast cancer by nodal status. San Antonio Breast Cancer Symposium 2025;Abstract PS1-08-08.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Crown JP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ribociclib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(RIB)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plus nonsteroidal aromatase inhibitor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(NSAI) in patients (pts) with HR+/HER2− early breast cancer (EBC):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NATALEE 5-year outcomes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. ESMO 2025;Abstract LBA14.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Chia SKL et al. Prognostic and predictive impact of baseline gene expression (exp) in the 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NATALEE trial</a:t>
            </a: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adjuvant (adj) </a:t>
            </a:r>
            <a:r>
              <a:rPr lang="en-US" sz="1600" b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ribociclib</a:t>
            </a: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(RIB) + nonsteroidal aromatase inhibitor (NSAI) in HR+/HER2- early breast cancer (EBC). ASCO 2026;Abstract 501.</a:t>
            </a: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13190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8897C-60A0-B346-EF8A-FBB3C1299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2FB47-5FB6-71DE-706B-ADEE41F17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-1"/>
            <a:ext cx="8424936" cy="1312985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 Study Design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5BFFE2A-F6DC-35F7-D77B-5302ABEA84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863" y="1220620"/>
            <a:ext cx="11626274" cy="46568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BF83CD5-E710-9A53-476E-28BDC7793FF5}"/>
              </a:ext>
            </a:extLst>
          </p:cNvPr>
          <p:cNvSpPr txBox="1"/>
          <p:nvPr/>
        </p:nvSpPr>
        <p:spPr>
          <a:xfrm>
            <a:off x="0" y="6517022"/>
            <a:ext cx="894211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Johnston S et al. ESMO 2025;Abstract LBA13. Johnston S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2026;37(2):155-65.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23173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36151-737F-4922-D48A-E3E062E9D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4F1D0-6405-5637-639C-66AE984E2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019" y="0"/>
            <a:ext cx="10985962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Invasive Disease-Free Survival (IDFS) Outcomes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53F83E-113B-04A3-82C3-87A86A7070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3019" y="836629"/>
            <a:ext cx="10985962" cy="518474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9DCA2EC-11B9-890C-D7CE-EDA4E10B9A93}"/>
              </a:ext>
            </a:extLst>
          </p:cNvPr>
          <p:cNvSpPr txBox="1"/>
          <p:nvPr/>
        </p:nvSpPr>
        <p:spPr>
          <a:xfrm>
            <a:off x="0" y="6517022"/>
            <a:ext cx="894211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Johnston S et al. ESMO 2025;Abstract LBA13. Johnston S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2026;37(2):155-65.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1127E1-7F20-18BA-2EC4-44017B8D793F}"/>
              </a:ext>
            </a:extLst>
          </p:cNvPr>
          <p:cNvSpPr txBox="1"/>
          <p:nvPr/>
        </p:nvSpPr>
        <p:spPr>
          <a:xfrm>
            <a:off x="614082" y="6037410"/>
            <a:ext cx="894211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 = endocrine therapy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69798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4D385-C14D-2302-B3B0-798EE885D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6035A-4519-2BE5-A324-4AC8C7C47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0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Overall Survival (OS) Outcomes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F72B3A-73B7-E360-A4EC-3BC7F2F6913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902"/>
          <a:stretch>
            <a:fillRect/>
          </a:stretch>
        </p:blipFill>
        <p:spPr>
          <a:xfrm>
            <a:off x="640195" y="827499"/>
            <a:ext cx="10911609" cy="520300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970724D-86C2-3E61-5089-8CEF0B4D28CF}"/>
              </a:ext>
            </a:extLst>
          </p:cNvPr>
          <p:cNvSpPr txBox="1"/>
          <p:nvPr/>
        </p:nvSpPr>
        <p:spPr>
          <a:xfrm>
            <a:off x="0" y="6517022"/>
            <a:ext cx="894211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Johnston S et al. ESMO 2025;Abstract LBA13. Johnston S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2026;37(2):155-65.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32613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90C73-B3A3-CF6F-742C-B3EF15410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A83DF-BB11-CCC9-43DA-17F20808A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178130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Subgroup Analysis by Nodal Status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C3DA8E-7596-1EC3-1773-FF85C12C7B76}"/>
              </a:ext>
            </a:extLst>
          </p:cNvPr>
          <p:cNvSpPr txBox="1"/>
          <p:nvPr/>
        </p:nvSpPr>
        <p:spPr>
          <a:xfrm>
            <a:off x="0" y="6505147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Cortés J et al. San Antonio Breast Cancer Symposium 2025;Abstract PS1-08-08.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B9025F-49DB-6D2F-C021-1EEC4858C5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6041" y="1249085"/>
            <a:ext cx="11319918" cy="43598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72703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122025-D91B-28D5-E95D-CE519FF10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A889D-C3C7-4D1D-67B7-0213BCC25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0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IDFS and DRFS by Nodal Status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54CBAB-533D-C72A-8512-B8D241AF13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591" y="1281162"/>
            <a:ext cx="11704818" cy="42956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4FA1FF4-8270-ADD2-259A-4B90FB7D794D}"/>
              </a:ext>
            </a:extLst>
          </p:cNvPr>
          <p:cNvSpPr txBox="1"/>
          <p:nvPr/>
        </p:nvSpPr>
        <p:spPr>
          <a:xfrm>
            <a:off x="0" y="6505147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Cortés J et al. San Antonio Breast Cancer Symposium 2025;Abstract PS1-08-08.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8820CD-C616-F71A-6392-90F96251E950}"/>
              </a:ext>
            </a:extLst>
          </p:cNvPr>
          <p:cNvSpPr txBox="1"/>
          <p:nvPr/>
        </p:nvSpPr>
        <p:spPr>
          <a:xfrm>
            <a:off x="242047" y="5608677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DRFS = distant relapse-free survival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0287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A65A0-A357-F5E4-9AF3-6E37FB164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963C2-9C88-2A16-4A3A-13DED67DC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0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Survival Status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FA92DD-C2B9-9C8A-D4C2-F12EEB653E8A}"/>
              </a:ext>
            </a:extLst>
          </p:cNvPr>
          <p:cNvSpPr txBox="1"/>
          <p:nvPr/>
        </p:nvSpPr>
        <p:spPr>
          <a:xfrm>
            <a:off x="0" y="6534835"/>
            <a:ext cx="838397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Johnston S et al. ESMO 2025;Abstract LBA13. Johnston S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2026;37(2):155-65.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C03078-AB0C-39DF-25AE-B1D7FE3FA0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727" y="888332"/>
            <a:ext cx="8520546" cy="48666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A4F26C7-317A-80F3-D012-98A3F66B23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5727" y="5747445"/>
            <a:ext cx="8520545" cy="44444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6148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B22A8-5D84-580D-9D8C-A54619ED8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FA4B8-5E56-E291-00EF-0555BF323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 Study Design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475EAF-43BF-75C0-577E-8E8E3ED89B06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Crown JP et al. ESMO 2025;Abstract LBA14.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561386-F38A-4A7D-298D-482386F138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7461" y="1603567"/>
            <a:ext cx="11817077" cy="36508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E4049B-6F36-C856-562B-D75C9C4E17BF}"/>
              </a:ext>
            </a:extLst>
          </p:cNvPr>
          <p:cNvSpPr txBox="1"/>
          <p:nvPr/>
        </p:nvSpPr>
        <p:spPr>
          <a:xfrm>
            <a:off x="163773" y="5333571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RIB = </a:t>
            </a:r>
            <a:r>
              <a:rPr lang="en-US" sz="1500" b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ribociclib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NSAI = nonsteroidal aromatase inhibitor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5270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C2D4B-4049-CBFE-7782-7A12A6750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38307-AE83-3FF4-9D1E-5E8218FBD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IDFS Outcomes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CD5CBE-0D13-7CE8-094F-C9649640CC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5875" y="1018207"/>
            <a:ext cx="9900250" cy="512397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4E1C85C-073B-A1BF-2A4F-34E159BD1AAD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Crown JP et al. ESMO 2025;Abstract LBA14.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F9E63F-6F41-EF27-185F-3A14CC3A9F8E}"/>
              </a:ext>
            </a:extLst>
          </p:cNvPr>
          <p:cNvSpPr txBox="1"/>
          <p:nvPr/>
        </p:nvSpPr>
        <p:spPr>
          <a:xfrm>
            <a:off x="1151965" y="6148891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RIB = </a:t>
            </a:r>
            <a:r>
              <a:rPr lang="en-US" sz="1500" b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ribociclib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NSAI = nonsteroidal aromatase inhibitor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5953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5B86EE-9458-75D9-2F89-12D406E60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3D1B1-E107-2671-BD51-E7F032537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IDFS by Nodal Status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75BFE4-4F0F-FAF8-CD49-A42B714A25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300" y="1295709"/>
            <a:ext cx="11709399" cy="426658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D7EBE20-971F-30DC-7819-A6B4DDB11D89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Crown JP et al. ESMO 2025;Abstract LBA14.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01751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B87FEA-0162-3088-5123-EA40E5D91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42E61-E06F-74EA-5240-7D4019A1D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OS Outcomes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21F38F-C28C-3452-6809-5F807ECCD2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653" y="1002917"/>
            <a:ext cx="10256694" cy="53842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D33EFA9-1EC0-C421-320E-C3C3BA77F6D2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Crown JP et al. ESMO 2025;Abstract LBA14.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68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CA8BD-8BEC-E55E-C595-96CAD2877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218F8-9706-7E0B-CB41-1DF00C805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Survival Status over Time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5E4FE9-B11B-52C8-840B-A9C159E97C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2099" y="1126709"/>
            <a:ext cx="11607801" cy="46332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D2CAFBB-9CDE-6348-6C1D-E17CE2493603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Crown JP et al. ESMO 2025;Abstract LBA14.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94704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441A7-D946-2594-0EC1-77CDFEF58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NATALEE: Ribociclib Treatment Benefit Is Observed Across PAM50-Based Intrinsic Subtypes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B56197-9204-669F-3051-927AC004CEDF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Chia SKL et al. ASCO 2026;Abstract 501.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DE7F43-4752-0B26-83A8-1B94CAC08C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333" y="1370013"/>
            <a:ext cx="11707333" cy="4659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898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1C6D5-5B2B-FD12-9170-4C042E827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22B5E-F102-4E94-388C-61D06222A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NATALEE: Higher Genomic Risk Signature and Proliferation Signature Scores Are Associated with Increased Ribociclib Benefit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ECD709-DBE3-381F-91C3-9C7AD0094B38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Chia SKL et al. ASCO 2026;Abstract 501.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8B9638-1E2A-5143-B07A-12D38C5AC3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046" y="1370013"/>
            <a:ext cx="11637907" cy="466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40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B40B6A-D4CA-3F2A-7FEF-ACD079E54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AB118-0B5A-4AF4-2F0C-E3504CDF0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NATALEE: Differential Gene Expression Affects Ribociclib Benefit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17FB9D-0740-011A-3D4C-490599D8FD38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Chia SKL 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 al. ASCO 2026;Abstract 501.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935B87-09A4-9EC2-EBA5-F68046EC24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745" y="1370013"/>
            <a:ext cx="11538510" cy="4684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897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305F25-600C-AECB-DFA0-9E96B29E7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ECA88A1-1E8C-9A18-3D27-CD26C5252257}"/>
              </a:ext>
            </a:extLst>
          </p:cNvPr>
          <p:cNvSpPr/>
          <p:nvPr/>
        </p:nvSpPr>
        <p:spPr bwMode="auto">
          <a:xfrm>
            <a:off x="536198" y="3442446"/>
            <a:ext cx="11140796" cy="561264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D3AAE6-895E-4478-C71C-99CD7E373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C5018A-424A-156B-2F1A-C5FA847C4F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4: 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51973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49762597-A4BF-D500-DCE9-4A99B9760030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3C8A0069-212B-C679-E4CA-A745900AC9F1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" name="Content Placeholder 13">
            <a:extLst>
              <a:ext uri="{FF2B5EF4-FFF2-40B4-BE49-F238E27FC236}">
                <a16:creationId xmlns:a16="http://schemas.microsoft.com/office/drawing/2014/main" id="{1B6D48CA-B742-C407-A223-C911799A52F6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0822319D-84B1-CAC2-644B-1333A4599DE0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688ADB65-26CA-0F19-C929-3AF93EE6C1BC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Node-negative 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AF045045-5F8A-FD3F-70BB-BFDBEBD0B044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8010E3EB-7C73-23E9-96C6-D51D9B048BEA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" name="Content Placeholder 19">
            <a:extLst>
              <a:ext uri="{FF2B5EF4-FFF2-40B4-BE49-F238E27FC236}">
                <a16:creationId xmlns:a16="http://schemas.microsoft.com/office/drawing/2014/main" id="{32632B62-8708-C4C4-936E-13E6FE23A0E8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EF2B5FD6-9257-0B1F-EC29-3E11A7D08911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75E850AB-1311-D98A-7892-DA3A9CBF84E4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2 positive nodes 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BB6DD077-2C88-B296-625E-F4EFF98AEB33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AD35DD81-D155-1DF1-808F-550EB755413F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15BEE1F-5266-302F-A105-ED497CF92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200" dirty="0"/>
              <a:t>Regulatory and reimbursement issues aside, would you generally recommend an adjuvant CDK4/6 inhibitor in addition to adjuvant endocrine therapy to a patient with </a:t>
            </a:r>
            <a:r>
              <a:rPr lang="en-US" sz="2200" u="sng" dirty="0"/>
              <a:t>5.5-cm</a:t>
            </a:r>
            <a:r>
              <a:rPr lang="en-US" sz="2200" dirty="0"/>
              <a:t>, Grade 2, HR-positive, HER2-negative localized BC and the following nodal status? 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1CD8F67C-F9B6-5FC7-568F-FD7F08B2F1A0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DF6A1E27-4228-A7B6-951E-9F9B520B50A8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5" name="Content Placeholder 19">
            <a:extLst>
              <a:ext uri="{FF2B5EF4-FFF2-40B4-BE49-F238E27FC236}">
                <a16:creationId xmlns:a16="http://schemas.microsoft.com/office/drawing/2014/main" id="{99A985B1-2A2F-AB3F-5B68-C45B62ADEF8F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3988821F-5699-A8C5-FDA4-28B250CEDFD9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F3FB9662-A1BF-C996-BFA7-082E1E1EFBCB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4 positive nodes 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23FE90FE-2708-1A5E-5D5D-7053596C1FCD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9DF6CB5A-D099-53B2-3E55-C7984CF85217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CA10BD26-0415-F183-B489-DAA3A64FA964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A3F45A44-3D62-B551-7329-A2720E85183F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A5F28261-6557-9411-2D05-77DE816EDB4A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C17F13B3-3F6A-2D7D-4524-C5A11292E307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4942C789-CBF0-9AAA-1224-9CC6883D7BEE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F436AF0D-E183-BB12-718B-1A6C6B8CDFAF}"/>
              </a:ext>
            </a:extLst>
          </p:cNvPr>
          <p:cNvSpPr>
            <a:spLocks noGrp="1"/>
          </p:cNvSpPr>
          <p:nvPr>
            <p:ph idx="86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08CEEE93-3785-1C2F-59AE-6860242026DA}"/>
              </a:ext>
            </a:extLst>
          </p:cNvPr>
          <p:cNvSpPr>
            <a:spLocks noGrp="1"/>
          </p:cNvSpPr>
          <p:nvPr>
            <p:ph idx="87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F0AAC855-F8A0-C03B-96A9-70E1410A1479}"/>
              </a:ext>
            </a:extLst>
          </p:cNvPr>
          <p:cNvSpPr>
            <a:spLocks noGrp="1"/>
          </p:cNvSpPr>
          <p:nvPr>
            <p:ph idx="88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</p:spTree>
    <p:extLst>
      <p:ext uri="{BB962C8B-B14F-4D97-AF65-F5344CB8AC3E}">
        <p14:creationId xmlns:p14="http://schemas.microsoft.com/office/powerpoint/2010/main" val="1606709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89EEBF-1CFB-2AD5-A592-D17E1BDC5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754D73D9-B062-A282-43BC-98E8C3A85ABD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FB4F40E6-F3A5-CC7B-E8B1-6E1648DD4D30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584C2342-8DBA-965B-2A16-3FC9895D0419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AB90FDC-02B0-776C-3DAE-DCD3C3E4E6D1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82264A03-5907-A785-630D-DB1882A1B2F9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Node-negative 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57EE91A2-7BB9-7680-CA6F-A594FD6FFF2F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DBA63489-1957-AFA5-005D-9C44EA885343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5DC3EA14-4A98-3BD8-DBE2-C4E1D7C81EDF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948C4BE6-4278-7120-8D4C-54BAC00C3422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87C7F36C-C888-1034-75C7-8348366B653C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2 positive nodes 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D3D78F51-3E89-A114-CAD8-D878B94B40AD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42A441CA-75CC-30F2-0493-5AF1884C1475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BD6343-B216-4445-4ED8-250069D3F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Regulatory and reimbursement issues aside, would you generally recommend an adjuvant CDK4/6 inhibitor in addition to adjuvant endocrine therapy to a patient with </a:t>
            </a:r>
            <a:r>
              <a:rPr lang="en-US" u="sng" dirty="0"/>
              <a:t>2.5-cm</a:t>
            </a:r>
            <a:r>
              <a:rPr lang="en-US" dirty="0"/>
              <a:t> Grade 2, HR-positive, HER2-negative localized BC and the following nodal status? 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BAE7B71C-90D3-B429-0B6C-B426E1002621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34362906-FC7F-E98F-1ECA-45576A866DD4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4AC55C83-46ED-1E85-E9C8-1455DC3F805E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0A78A575-ACBE-A12C-5A88-D78FBB3CAF73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018DB1D5-F281-F90F-8FC7-B2F6AECB8523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4 positive nodes 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6D020BF8-D4DA-9B27-095D-3BF8697269BA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937BF089-3AAE-0AE7-602C-75151380E85F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" name="Content Placeholder 22">
            <a:extLst>
              <a:ext uri="{FF2B5EF4-FFF2-40B4-BE49-F238E27FC236}">
                <a16:creationId xmlns:a16="http://schemas.microsoft.com/office/drawing/2014/main" id="{43F3A519-F2EB-57D3-33B9-4ED209EB4DAF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5" name="Content Placeholder 30">
            <a:extLst>
              <a:ext uri="{FF2B5EF4-FFF2-40B4-BE49-F238E27FC236}">
                <a16:creationId xmlns:a16="http://schemas.microsoft.com/office/drawing/2014/main" id="{2D8A32E2-CCBF-D475-28B3-4B8B5C9E3A7D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5054D2F2-6DBC-16BC-BAB8-893D2A184590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99AA7927-535A-443B-1274-4D5E8B543C2F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C988FF3B-D64C-D617-93D8-6D0A70BD68C5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E87BE8BD-52DF-0779-A348-6CC4AD4DF7E7}"/>
              </a:ext>
            </a:extLst>
          </p:cNvPr>
          <p:cNvSpPr>
            <a:spLocks noGrp="1"/>
          </p:cNvSpPr>
          <p:nvPr>
            <p:ph idx="86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532FF6E5-D3F2-9C8E-5658-83D3C7BE10AE}"/>
              </a:ext>
            </a:extLst>
          </p:cNvPr>
          <p:cNvSpPr>
            <a:spLocks noGrp="1"/>
          </p:cNvSpPr>
          <p:nvPr>
            <p:ph idx="87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A8580B3F-F45D-8FB0-400C-BC0AA4C43E0D}"/>
              </a:ext>
            </a:extLst>
          </p:cNvPr>
          <p:cNvSpPr>
            <a:spLocks noGrp="1"/>
          </p:cNvSpPr>
          <p:nvPr>
            <p:ph idx="88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</p:spTree>
    <p:extLst>
      <p:ext uri="{BB962C8B-B14F-4D97-AF65-F5344CB8AC3E}">
        <p14:creationId xmlns:p14="http://schemas.microsoft.com/office/powerpoint/2010/main" val="810857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DB600-352B-2387-1BAE-8D14C7229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69248C0-18CD-A6C2-370B-63D55CA99999}"/>
              </a:ext>
            </a:extLst>
          </p:cNvPr>
          <p:cNvSpPr/>
          <p:nvPr/>
        </p:nvSpPr>
        <p:spPr bwMode="auto">
          <a:xfrm>
            <a:off x="536197" y="4006665"/>
            <a:ext cx="11175157" cy="980483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F3CD54-9C81-9720-C199-44DB41C53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39D656-8EFC-9C4E-8F6F-111FF5EE5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5: 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65014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B52BA-1EA3-B6A5-A206-9765CE928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0A9F998-BDA5-F3C4-ABEA-5F77177FC2C4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0B8420-DA12-E07E-6F3E-1FCBF356FE80}"/>
              </a:ext>
            </a:extLst>
          </p:cNvPr>
          <p:cNvSpPr txBox="1"/>
          <p:nvPr/>
        </p:nvSpPr>
        <p:spPr>
          <a:xfrm>
            <a:off x="540367" y="1270659"/>
            <a:ext cx="10729192" cy="516650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Rugo HS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combined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endocrine therapy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high-risk early breast cancer: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Safety and patient-reported outcomes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from the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study.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2022;33(6):616-27.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Barrios C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NATALEE update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Safety and treatment (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tx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) duration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of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ribociclib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(RIB) +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nonsteroidal aromatase inhibitor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(NSAI) in patients (pts) with HR+/HER2− early breast cancer (EBC). ESMO Breast 2024;Abstract 113MO.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Mayer EL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TRADE: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A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phase II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trial to assess the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tolerability of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dose escalation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in early-stage HR-positive/HER2-negative breast cancer.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2025;31(1):117-24.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20949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44851-80A2-A722-6F05-1EF9CFB6C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C37AD-4AD2-349E-DBD2-2CDB34143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65" y="175491"/>
            <a:ext cx="8987668" cy="767110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Overall Safety Profile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0A9D94-C8CC-51F9-DDD1-31CFF5A5CE66}"/>
              </a:ext>
            </a:extLst>
          </p:cNvPr>
          <p:cNvSpPr txBox="1"/>
          <p:nvPr/>
        </p:nvSpPr>
        <p:spPr>
          <a:xfrm>
            <a:off x="11875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Rugo HS et al. 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2022;33(6):616-27.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9856BD-3EF8-88EB-1B68-72BF7E2516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481" y="942601"/>
            <a:ext cx="10093036" cy="549801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6295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E4BE3-272F-B391-CB5F-72216A4E4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308C7-DA31-CA04-0C4D-17484D05B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259" y="175491"/>
            <a:ext cx="11107270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Serious and Fatal Adverse Events (AEs) in Long-Term Follow-Up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092301-9047-4774-77DE-12014B4E1F46}"/>
              </a:ext>
            </a:extLst>
          </p:cNvPr>
          <p:cNvSpPr txBox="1"/>
          <p:nvPr/>
        </p:nvSpPr>
        <p:spPr>
          <a:xfrm>
            <a:off x="83127" y="6520926"/>
            <a:ext cx="855023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Johnston S et al. ESMO 2025;Abstract LBA13. Johnston S et al. 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2026;37(2):155-65.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9F0E77-9B2E-0AD0-4CCA-88FB4E2B89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504" y="1263009"/>
            <a:ext cx="11782991" cy="433198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9CFB01A-3B34-3CE3-B8E3-57CCF3AAE2F8}"/>
              </a:ext>
            </a:extLst>
          </p:cNvPr>
          <p:cNvSpPr txBox="1"/>
          <p:nvPr/>
        </p:nvSpPr>
        <p:spPr>
          <a:xfrm>
            <a:off x="213115" y="5619973"/>
            <a:ext cx="855023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SAE = serious adverse event; LTFU = long-term follow-up; SOC = standard of care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1F851E-0581-2AEE-9D37-78ECC7DD4E6F}"/>
              </a:ext>
            </a:extLst>
          </p:cNvPr>
          <p:cNvSpPr txBox="1"/>
          <p:nvPr/>
        </p:nvSpPr>
        <p:spPr>
          <a:xfrm>
            <a:off x="9405368" y="5068242"/>
            <a:ext cx="1007775" cy="303032"/>
          </a:xfrm>
          <a:prstGeom prst="rect">
            <a:avLst/>
          </a:prstGeom>
          <a:solidFill>
            <a:srgbClr val="F4F2F2"/>
          </a:solidFill>
        </p:spPr>
        <p:txBody>
          <a:bodyPr wrap="none" lIns="0" tIns="0" rIns="0" bIns="0" rtlCol="0">
            <a:noAutofit/>
          </a:bodyPr>
          <a:lstStyle/>
          <a:p>
            <a:r>
              <a:rPr lang="en-US" sz="1900" dirty="0">
                <a:solidFill>
                  <a:srgbClr val="002E5A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 to AEs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28959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B6141-3F0C-8A39-A217-B6C8CADC7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B285E-9E53-12D5-CC76-79420352B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65" y="175491"/>
            <a:ext cx="8987668" cy="5634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AEs Leading to Discontinuation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19B61F-FE1E-1831-F912-B15150286D81}"/>
              </a:ext>
            </a:extLst>
          </p:cNvPr>
          <p:cNvSpPr txBox="1"/>
          <p:nvPr/>
        </p:nvSpPr>
        <p:spPr>
          <a:xfrm>
            <a:off x="0" y="654537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Rugo HS et al. 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2022;33(6):616-27.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DC75BD-453A-18E2-90C2-B7B1A8F4C4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6391" y="738909"/>
            <a:ext cx="8299218" cy="573017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8524741-BF3B-7B6C-E7EE-E2975C9D8E1B}"/>
              </a:ext>
            </a:extLst>
          </p:cNvPr>
          <p:cNvSpPr txBox="1"/>
          <p:nvPr/>
        </p:nvSpPr>
        <p:spPr>
          <a:xfrm>
            <a:off x="4397188" y="6527446"/>
            <a:ext cx="5848421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VTE = venous thromboembolism; ILD = interstitial lung disease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9A3A14-602F-9FCA-A117-FD71712DA180}"/>
              </a:ext>
            </a:extLst>
          </p:cNvPr>
          <p:cNvSpPr/>
          <p:nvPr/>
        </p:nvSpPr>
        <p:spPr bwMode="auto">
          <a:xfrm>
            <a:off x="1946391" y="738909"/>
            <a:ext cx="455286" cy="38481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54891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3CCD4-3197-10EC-F9A9-D9D9FA07C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D9751-4BAF-7F36-F29B-027A1EC28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65" y="175491"/>
            <a:ext cx="8987668" cy="5634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AEs Leading to Dose Modifications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44AA34-DD02-3137-FCFA-642EC992F0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618" y="765300"/>
            <a:ext cx="10305474" cy="56790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E1C229D-85DA-C77E-E535-DA2DB7AD88E1}"/>
              </a:ext>
            </a:extLst>
          </p:cNvPr>
          <p:cNvSpPr txBox="1"/>
          <p:nvPr/>
        </p:nvSpPr>
        <p:spPr>
          <a:xfrm>
            <a:off x="0" y="654537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Rugo HS et al. 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2022;33(6):616-27.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31668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0F7449-B7E8-6ED2-A722-6B5949E04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479A5-31D3-8E17-7E1D-D02E85675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Overall Safety Profile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FCA001-ECE5-A0AD-9E75-2049F4F7235B}"/>
              </a:ext>
            </a:extLst>
          </p:cNvPr>
          <p:cNvSpPr txBox="1"/>
          <p:nvPr/>
        </p:nvSpPr>
        <p:spPr>
          <a:xfrm>
            <a:off x="11875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Barrios C et al. ESMO Breast 2024;Abstract 113MO.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6BEC3B-BF88-507F-DEDC-D80928B0D3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300" y="1203900"/>
            <a:ext cx="11709400" cy="47284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6458946-1400-6FE4-F44F-9C0F0798232C}"/>
              </a:ext>
            </a:extLst>
          </p:cNvPr>
          <p:cNvSpPr txBox="1"/>
          <p:nvPr/>
        </p:nvSpPr>
        <p:spPr>
          <a:xfrm>
            <a:off x="240475" y="5947185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ALT = alanine </a:t>
            </a:r>
            <a:r>
              <a:rPr lang="en-US" sz="1500" b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aminostransferase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AST = aspartate aminotransferase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99197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3C79D-56D7-B5C0-DAD6-E2B9180EC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26ABC-09EE-2D59-644B-BFCDBE8B9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AEs of Special Interest (AESIs)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C3EEFC-B1FA-6C1B-6A61-7068BDB0CD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197" y="1662752"/>
            <a:ext cx="11415605" cy="37774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4BBB060-B9E9-7236-6934-B4CA75E2D1C4}"/>
              </a:ext>
            </a:extLst>
          </p:cNvPr>
          <p:cNvSpPr txBox="1"/>
          <p:nvPr/>
        </p:nvSpPr>
        <p:spPr>
          <a:xfrm>
            <a:off x="11875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Barrios C et al. ESMO Breast 2024;Abstract 113MO.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10881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7F264-0B24-C24C-6BD1-845BB2496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FA972-4B69-9D9F-EDEF-BC1204FC1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035" y="187676"/>
            <a:ext cx="9797929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AE-Related Dose Reduction and Discontinuation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F5849B-381B-3F6D-8ADA-2B8326881C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064" y="1340912"/>
            <a:ext cx="11727872" cy="43781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67F9FCD-8776-E1C2-64BE-ED7023B04C17}"/>
              </a:ext>
            </a:extLst>
          </p:cNvPr>
          <p:cNvSpPr txBox="1"/>
          <p:nvPr/>
        </p:nvSpPr>
        <p:spPr>
          <a:xfrm>
            <a:off x="11875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Barrios C et al. ESMO Breast 2024;Abstract 113MO.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B2A492-48B4-623B-8DB3-1AABAA4A30C7}"/>
              </a:ext>
            </a:extLst>
          </p:cNvPr>
          <p:cNvSpPr txBox="1"/>
          <p:nvPr/>
        </p:nvSpPr>
        <p:spPr>
          <a:xfrm>
            <a:off x="287297" y="581584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RDI = relative dose intensity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1250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0412E6-7811-8DDD-2FC1-290A03549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2C1B07D-F4A1-5F2D-1A42-20CD661BF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282" y="85935"/>
            <a:ext cx="10895539" cy="810722"/>
          </a:xfrm>
        </p:spPr>
        <p:txBody>
          <a:bodyPr>
            <a:noAutofit/>
          </a:bodyPr>
          <a:lstStyle/>
          <a:p>
            <a:pPr algn="l"/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AEs and Dosing Must Be Considered: Distinct AE Profiles and Dosing Schedules of CDK4/6 Inhibitors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for Localized Breast Cancer</a:t>
            </a:r>
            <a:endParaRPr lang="en-US" sz="2800" b="1" baseline="30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1E153C-B5FD-A1BA-311B-E3F583A7ECFC}"/>
              </a:ext>
            </a:extLst>
          </p:cNvPr>
          <p:cNvSpPr txBox="1"/>
          <p:nvPr/>
        </p:nvSpPr>
        <p:spPr>
          <a:xfrm>
            <a:off x="-262360" y="4187465"/>
            <a:ext cx="0" cy="0"/>
          </a:xfrm>
          <a:prstGeom prst="rect">
            <a:avLst/>
          </a:prstGeom>
          <a:noFill/>
        </p:spPr>
        <p:txBody>
          <a:bodyPr wrap="none" tIns="121920" bIns="121920" rtlCol="0" anchor="ctr">
            <a:noAutofit/>
          </a:bodyPr>
          <a:lstStyle/>
          <a:p>
            <a:pPr marL="231642" marR="0" lvl="0" indent="-231642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67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MS PGothic" charset="0"/>
              <a:cs typeface="+mn-cs"/>
            </a:endParaRP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24FFBFE4-A576-8F97-3CD1-D13B634D8D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6072348"/>
              </p:ext>
            </p:extLst>
          </p:nvPr>
        </p:nvGraphicFramePr>
        <p:xfrm>
          <a:off x="1030820" y="5202993"/>
          <a:ext cx="9742447" cy="1127760"/>
        </p:xfrm>
        <a:graphic>
          <a:graphicData uri="http://schemas.openxmlformats.org/drawingml/2006/table">
            <a:tbl>
              <a:tblPr firstRow="1" bandRow="1"/>
              <a:tblGrid>
                <a:gridCol w="2199373">
                  <a:extLst>
                    <a:ext uri="{9D8B030D-6E8A-4147-A177-3AD203B41FA5}">
                      <a16:colId xmlns:a16="http://schemas.microsoft.com/office/drawing/2014/main" val="3790725075"/>
                    </a:ext>
                  </a:extLst>
                </a:gridCol>
                <a:gridCol w="1820569">
                  <a:extLst>
                    <a:ext uri="{9D8B030D-6E8A-4147-A177-3AD203B41FA5}">
                      <a16:colId xmlns:a16="http://schemas.microsoft.com/office/drawing/2014/main" val="2380169856"/>
                    </a:ext>
                  </a:extLst>
                </a:gridCol>
                <a:gridCol w="3782423">
                  <a:extLst>
                    <a:ext uri="{9D8B030D-6E8A-4147-A177-3AD203B41FA5}">
                      <a16:colId xmlns:a16="http://schemas.microsoft.com/office/drawing/2014/main" val="1659019903"/>
                    </a:ext>
                  </a:extLst>
                </a:gridCol>
                <a:gridCol w="1940082">
                  <a:extLst>
                    <a:ext uri="{9D8B030D-6E8A-4147-A177-3AD203B41FA5}">
                      <a16:colId xmlns:a16="http://schemas.microsoft.com/office/drawing/2014/main" val="3370340591"/>
                    </a:ext>
                  </a:extLst>
                </a:gridCol>
              </a:tblGrid>
              <a:tr h="477265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Breast Cancer Status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CDK4/6i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Trial(s)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Discontinuation Rate Due to AE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6819631"/>
                  </a:ext>
                </a:extLst>
              </a:tr>
              <a:tr h="280744">
                <a:tc rowSpan="2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HR+/HER2– EBC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Abemaciclib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monarchE</a:t>
                      </a:r>
                      <a:r>
                        <a:rPr lang="en-US" sz="1400" b="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19%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914804"/>
                  </a:ext>
                </a:extLst>
              </a:tr>
              <a:tr h="280744"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Ribociclib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NATALEE</a:t>
                      </a:r>
                      <a:r>
                        <a:rPr lang="en-US" sz="1400" b="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19%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2653252"/>
                  </a:ext>
                </a:extLst>
              </a:tr>
            </a:tbl>
          </a:graphicData>
        </a:graphic>
      </p:graphicFrame>
      <p:graphicFrame>
        <p:nvGraphicFramePr>
          <p:cNvPr id="4" name="Tabella 12">
            <a:extLst>
              <a:ext uri="{FF2B5EF4-FFF2-40B4-BE49-F238E27FC236}">
                <a16:creationId xmlns:a16="http://schemas.microsoft.com/office/drawing/2014/main" id="{E8F902AE-62DD-8090-5844-1AD2272C1B71}"/>
              </a:ext>
            </a:extLst>
          </p:cNvPr>
          <p:cNvGraphicFramePr>
            <a:graphicFrameLocks noGrp="1"/>
          </p:cNvGraphicFramePr>
          <p:nvPr/>
        </p:nvGraphicFramePr>
        <p:xfrm>
          <a:off x="2052874" y="936699"/>
          <a:ext cx="3370421" cy="4166618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370421">
                  <a:extLst>
                    <a:ext uri="{9D8B030D-6E8A-4147-A177-3AD203B41FA5}">
                      <a16:colId xmlns:a16="http://schemas.microsoft.com/office/drawing/2014/main" val="550071150"/>
                    </a:ext>
                  </a:extLst>
                </a:gridCol>
              </a:tblGrid>
              <a:tr h="35681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it-IT" sz="1900" dirty="0">
                          <a:solidFill>
                            <a:schemeClr val="bg1"/>
                          </a:solidFill>
                        </a:rPr>
                        <a:t>Abemaciclib</a:t>
                      </a:r>
                      <a:endParaRPr lang="en-US" sz="1900" baseline="30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397765"/>
                  </a:ext>
                </a:extLst>
              </a:tr>
              <a:tr h="3785618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600" b="1" baseline="0" noProof="0" dirty="0"/>
                        <a:t>Adverse Events</a:t>
                      </a:r>
                    </a:p>
                    <a:p>
                      <a:pPr marL="285750" indent="-285750" algn="l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noProof="0" dirty="0"/>
                        <a:t>Neutropenia (41%-46%)</a:t>
                      </a:r>
                    </a:p>
                    <a:p>
                      <a:pPr marL="285750" indent="-285750" algn="l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noProof="0" dirty="0">
                          <a:solidFill>
                            <a:schemeClr val="tx1"/>
                          </a:solidFill>
                        </a:rPr>
                        <a:t>Diarrhea (81%-86%)</a:t>
                      </a:r>
                    </a:p>
                    <a:p>
                      <a:pPr marL="285750" indent="-285750" algn="l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noProof="0" dirty="0">
                          <a:solidFill>
                            <a:schemeClr val="tx1"/>
                          </a:solidFill>
                        </a:rPr>
                        <a:t>Increased ALT (13%-16%)</a:t>
                      </a:r>
                    </a:p>
                    <a:p>
                      <a:pPr marL="285750" indent="-285750" algn="l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noProof="0" dirty="0">
                          <a:solidFill>
                            <a:schemeClr val="tx1"/>
                          </a:solidFill>
                        </a:rPr>
                        <a:t>Increased AST (12%-15%)</a:t>
                      </a:r>
                    </a:p>
                    <a:p>
                      <a:pPr marL="285750" indent="-285750" algn="l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noProof="0" dirty="0">
                          <a:solidFill>
                            <a:schemeClr val="tx1"/>
                          </a:solidFill>
                        </a:rPr>
                        <a:t>Thromboembolic events (5%)</a:t>
                      </a:r>
                    </a:p>
                    <a:p>
                      <a:pPr marL="0" indent="0" algn="ctr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600" b="1" noProof="0" dirty="0">
                          <a:solidFill>
                            <a:schemeClr val="tx1"/>
                          </a:solidFill>
                        </a:rPr>
                        <a:t>Schedule</a:t>
                      </a:r>
                    </a:p>
                    <a:p>
                      <a:pPr marL="0" indent="0" algn="ctr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0" 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Continuous daily dosing</a:t>
                      </a:r>
                    </a:p>
                    <a:p>
                      <a:pPr marL="0" indent="0" algn="ctr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0" lang="en-US" sz="16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Dosing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t-IT" sz="1600" dirty="0">
                          <a:solidFill>
                            <a:schemeClr val="tx1"/>
                          </a:solidFill>
                        </a:rPr>
                        <a:t>Starting dose in EBC: 150 mg BID 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t-IT" sz="1600" baseline="0" dirty="0"/>
                        <a:t>1st</a:t>
                      </a:r>
                      <a:r>
                        <a:rPr lang="it-IT" sz="1600" dirty="0"/>
                        <a:t> dose </a:t>
                      </a:r>
                      <a:r>
                        <a:rPr lang="it-IT" sz="1600" dirty="0" err="1"/>
                        <a:t>reduction</a:t>
                      </a:r>
                      <a:r>
                        <a:rPr lang="it-IT" sz="1600" dirty="0"/>
                        <a:t>: </a:t>
                      </a:r>
                      <a:r>
                        <a:rPr lang="it-IT" sz="1600" dirty="0">
                          <a:solidFill>
                            <a:schemeClr val="tx1"/>
                          </a:solidFill>
                        </a:rPr>
                        <a:t>100 mg BID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t-IT" sz="1600" dirty="0"/>
                        <a:t>2</a:t>
                      </a:r>
                      <a:r>
                        <a:rPr lang="it-IT" sz="1600" baseline="0" dirty="0"/>
                        <a:t>nd</a:t>
                      </a:r>
                      <a:r>
                        <a:rPr lang="it-IT" sz="1600" dirty="0"/>
                        <a:t> dose </a:t>
                      </a:r>
                      <a:r>
                        <a:rPr lang="it-IT" sz="1600" dirty="0" err="1"/>
                        <a:t>reduction</a:t>
                      </a:r>
                      <a:r>
                        <a:rPr lang="it-IT" sz="1600" dirty="0"/>
                        <a:t>: </a:t>
                      </a:r>
                      <a:r>
                        <a:rPr lang="it-IT" sz="1600" dirty="0">
                          <a:solidFill>
                            <a:schemeClr val="tx1"/>
                          </a:solidFill>
                        </a:rPr>
                        <a:t>50 mg BID</a:t>
                      </a:r>
                      <a:endParaRPr kumimoji="0" lang="en-US" sz="16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17197132"/>
                  </a:ext>
                </a:extLst>
              </a:tr>
            </a:tbl>
          </a:graphicData>
        </a:graphic>
      </p:graphicFrame>
      <p:graphicFrame>
        <p:nvGraphicFramePr>
          <p:cNvPr id="5" name="Tabella 12">
            <a:extLst>
              <a:ext uri="{FF2B5EF4-FFF2-40B4-BE49-F238E27FC236}">
                <a16:creationId xmlns:a16="http://schemas.microsoft.com/office/drawing/2014/main" id="{719C3B84-C64C-B286-50FF-5B7DE95750E7}"/>
              </a:ext>
            </a:extLst>
          </p:cNvPr>
          <p:cNvGraphicFramePr>
            <a:graphicFrameLocks noGrp="1"/>
          </p:cNvGraphicFramePr>
          <p:nvPr/>
        </p:nvGraphicFramePr>
        <p:xfrm>
          <a:off x="6673758" y="896657"/>
          <a:ext cx="3370421" cy="4166618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370421">
                  <a:extLst>
                    <a:ext uri="{9D8B030D-6E8A-4147-A177-3AD203B41FA5}">
                      <a16:colId xmlns:a16="http://schemas.microsoft.com/office/drawing/2014/main" val="550071150"/>
                    </a:ext>
                  </a:extLst>
                </a:gridCol>
              </a:tblGrid>
              <a:tr h="35681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it-IT" sz="1900" dirty="0">
                          <a:solidFill>
                            <a:schemeClr val="bg1"/>
                          </a:solidFill>
                        </a:rPr>
                        <a:t>Ribociclib</a:t>
                      </a:r>
                      <a:endParaRPr lang="en-US" sz="1900" baseline="30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397765"/>
                  </a:ext>
                </a:extLst>
              </a:tr>
              <a:tr h="3785618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Adverse Events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it-IT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Neutropenia (69%-78%)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Diarrhea</a:t>
                      </a:r>
                      <a:r>
                        <a:rPr kumimoji="0" lang="it-IT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(29%-35%)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Increased</a:t>
                      </a:r>
                      <a:r>
                        <a:rPr kumimoji="0" lang="it-IT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 (15%-46%)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Increased AST (13%-44%)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QTc prolongation (6%)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Schedule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</a:t>
                      </a:r>
                      <a:r>
                        <a:rPr kumimoji="0" lang="en-US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wk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on/1 </a:t>
                      </a:r>
                      <a:r>
                        <a:rPr kumimoji="0" lang="en-US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wk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off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Dosing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it-IT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Starting dose in EBC: 400 mg/day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it-IT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(and only) dose reduction option available in EBC: 200 mg/day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17197132"/>
                  </a:ext>
                </a:extLst>
              </a:tr>
            </a:tbl>
          </a:graphicData>
        </a:graphic>
      </p:graphicFrame>
      <p:sp>
        <p:nvSpPr>
          <p:cNvPr id="11" name="Rounded Rectangle 6">
            <a:extLst>
              <a:ext uri="{FF2B5EF4-FFF2-40B4-BE49-F238E27FC236}">
                <a16:creationId xmlns:a16="http://schemas.microsoft.com/office/drawing/2014/main" id="{1BD02152-BAB6-E649-60AA-A83DAFDEE2BA}"/>
              </a:ext>
            </a:extLst>
          </p:cNvPr>
          <p:cNvSpPr/>
          <p:nvPr/>
        </p:nvSpPr>
        <p:spPr>
          <a:xfrm>
            <a:off x="2052873" y="4278379"/>
            <a:ext cx="3370421" cy="77981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ounded Rectangle 6">
            <a:extLst>
              <a:ext uri="{FF2B5EF4-FFF2-40B4-BE49-F238E27FC236}">
                <a16:creationId xmlns:a16="http://schemas.microsoft.com/office/drawing/2014/main" id="{8F4D3D2C-59B5-FC2A-E2A6-06BC3609B2E9}"/>
              </a:ext>
            </a:extLst>
          </p:cNvPr>
          <p:cNvSpPr/>
          <p:nvPr/>
        </p:nvSpPr>
        <p:spPr>
          <a:xfrm>
            <a:off x="6673757" y="4230958"/>
            <a:ext cx="3370421" cy="77981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9B89DC-0ECF-D74A-1745-F884ACB58C0B}"/>
              </a:ext>
            </a:extLst>
          </p:cNvPr>
          <p:cNvSpPr txBox="1"/>
          <p:nvPr/>
        </p:nvSpPr>
        <p:spPr>
          <a:xfrm>
            <a:off x="0" y="6347360"/>
            <a:ext cx="1227803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15091"/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1. Rugo HS, et al. </a:t>
            </a:r>
            <a:r>
              <a:rPr kumimoji="0" lang="en-US" sz="105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Ann Oncol.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2022;33(6):616-627. 2. Slamon D, et al</a:t>
            </a:r>
            <a:r>
              <a:rPr kumimoji="0" lang="en-US" sz="105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. N Engl J Med.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2024 Mar 21;390(12):1080-1091. 3.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Hortobagyi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 GN, et al. SABCS 2023. Abstract GS03-03.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AF41EE-5F0B-6FA7-64BC-1A0B59F1DD9B}"/>
              </a:ext>
            </a:extLst>
          </p:cNvPr>
          <p:cNvSpPr txBox="1"/>
          <p:nvPr/>
        </p:nvSpPr>
        <p:spPr>
          <a:xfrm>
            <a:off x="-1" y="6583929"/>
            <a:ext cx="413132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dirty="0">
                <a:solidFill>
                  <a:schemeClr val="tx1"/>
                </a:solidFill>
              </a:rPr>
              <a:t>Content courtesy of Komal Jhaveri, MD, FACP, FASCO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1F1E22-2ED8-86B9-62C6-70FAF7462439}"/>
              </a:ext>
            </a:extLst>
          </p:cNvPr>
          <p:cNvSpPr txBox="1"/>
          <p:nvPr/>
        </p:nvSpPr>
        <p:spPr>
          <a:xfrm>
            <a:off x="5747136" y="6583929"/>
            <a:ext cx="206382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914400" fontAlgn="auto">
              <a:spcBef>
                <a:spcPts val="0"/>
              </a:spcBef>
              <a:spcAft>
                <a:spcPts val="0"/>
              </a:spcAft>
              <a:buClr>
                <a:srgbClr val="715091"/>
              </a:buClr>
              <a:buSzPct val="85000"/>
              <a:defRPr/>
            </a:pPr>
            <a:r>
              <a:rPr lang="en-US" sz="1200" b="0" dirty="0">
                <a:solidFill>
                  <a:srgbClr val="40404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EBC = early breast cancer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60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C4065-EC19-D298-750C-837F15AE5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992DF4-7630-0C19-7F77-6565CBD72D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388477" y="6577517"/>
            <a:ext cx="2568663" cy="231476"/>
          </a:xfrm>
        </p:spPr>
        <p:txBody>
          <a:bodyPr>
            <a:noAutofit/>
          </a:bodyPr>
          <a:lstStyle/>
          <a:p>
            <a:pPr algn="r"/>
            <a:r>
              <a:rPr lang="en-US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Mayer EL et al. </a:t>
            </a:r>
            <a:r>
              <a:rPr lang="en-US" sz="12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 Oncol </a:t>
            </a:r>
            <a:r>
              <a:rPr lang="en-US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2025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CD40A15-7AB8-541E-9CE8-9D8409D36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4118"/>
            <a:ext cx="12192000" cy="573884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TRADE: </a:t>
            </a:r>
            <a:r>
              <a:rPr lang="en-US" sz="3200" b="1" dirty="0" err="1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Abemaciclib</a:t>
            </a:r>
            <a:r>
              <a:rPr lang="en-US" sz="3200" b="1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Dose Escalation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942FD96-5796-2F3F-CE4E-F390B3DDCC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5578" y="1319980"/>
            <a:ext cx="3414651" cy="32169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A460382-247F-B51F-F192-FA98E3D483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08274" y="712820"/>
            <a:ext cx="7772400" cy="212487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3467468-EC30-8FF7-9E4A-7D893A5F1D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80229" y="3429000"/>
            <a:ext cx="5533103" cy="321692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C090008-B655-345F-F9AD-B20CF5C1FA7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13332" y="3585069"/>
            <a:ext cx="2743808" cy="26373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49E324-284C-60D7-49DA-32749520F358}"/>
              </a:ext>
            </a:extLst>
          </p:cNvPr>
          <p:cNvSpPr txBox="1"/>
          <p:nvPr/>
        </p:nvSpPr>
        <p:spPr>
          <a:xfrm>
            <a:off x="3939898" y="2871739"/>
            <a:ext cx="7740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Primary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endpoint: 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composite AE rate (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discontinuation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of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adjuvant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abemaciclib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for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any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reason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and/or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need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to dose reduce by 12 weeks of therapy)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02294F-5B85-3250-4514-5F2A94F3A784}"/>
              </a:ext>
            </a:extLst>
          </p:cNvPr>
          <p:cNvSpPr txBox="1"/>
          <p:nvPr/>
        </p:nvSpPr>
        <p:spPr>
          <a:xfrm>
            <a:off x="144271" y="6542442"/>
            <a:ext cx="40862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Courtesy of Komal Jhaveri, MD, FACP, FASCO</a:t>
            </a:r>
          </a:p>
        </p:txBody>
      </p:sp>
    </p:spTree>
    <p:extLst>
      <p:ext uri="{BB962C8B-B14F-4D97-AF65-F5344CB8AC3E}">
        <p14:creationId xmlns:p14="http://schemas.microsoft.com/office/powerpoint/2010/main" val="1168676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D2AC4-E043-CFCF-BF80-BEA1B4541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6AFA4-9EB0-ED46-74CB-5F61AE9A9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IDFS by Dose Reductions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7C0D64-24F9-81DB-6FE7-9B8CF90939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7036" y="1210256"/>
            <a:ext cx="11837112" cy="447934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56DDE0-50EB-4491-57D4-12E7CD565DD0}"/>
              </a:ext>
            </a:extLst>
          </p:cNvPr>
          <p:cNvSpPr txBox="1"/>
          <p:nvPr/>
        </p:nvSpPr>
        <p:spPr>
          <a:xfrm>
            <a:off x="11875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Barrios C et al. ESMO Breast 2024;Abstract 113MO.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49835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29552-D3E7-BAB6-5F1D-160531101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2C27589-F193-926D-F04E-152C8A370415}"/>
              </a:ext>
            </a:extLst>
          </p:cNvPr>
          <p:cNvSpPr/>
          <p:nvPr/>
        </p:nvSpPr>
        <p:spPr bwMode="auto">
          <a:xfrm>
            <a:off x="536198" y="4939457"/>
            <a:ext cx="11140796" cy="593678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CB86F8-3114-9BCC-A038-F515E54A5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C4C1DA-9B5A-CE6A-6B5D-0C7D143F1F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6: 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4046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55469744-97BC-53A4-7565-29C6957509E8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I have not but would for the right patient 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8CBA6F6C-77B6-1636-704C-364236CE34D7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8E523F6F-121D-A2E7-DB01-CD96C34B12A9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02B92CA6-BBEE-8C99-7111-9E275594D2B3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7D107199-81D5-063D-2838-4C03A87E216E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67E67E88-F44D-E0A0-B0FD-4EA33DF35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0821466" cy="1023414"/>
          </a:xfrm>
        </p:spPr>
        <p:txBody>
          <a:bodyPr/>
          <a:lstStyle/>
          <a:p>
            <a:r>
              <a:rPr lang="en-US" dirty="0"/>
              <a:t>Have you employed or would you employ an initial dose-escalation strategy rather than initiating therapy at the recommended starting dose for any of your patients with HR-positive localized BC receiving an adjuvant CDK4/6 inhibitor?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C8166AF0-3ADD-6467-EF7C-E48A0F57F75E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4EA719A9-A774-2D47-17A2-FE7FB1A48938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6D5CD5-5D3C-D0C2-ACB3-1509073C9F32}"/>
              </a:ext>
            </a:extLst>
          </p:cNvPr>
          <p:cNvSpPr>
            <a:spLocks noGrp="1"/>
          </p:cNvSpPr>
          <p:nvPr>
            <p:ph idx="54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</p:spTree>
    <p:extLst>
      <p:ext uri="{BB962C8B-B14F-4D97-AF65-F5344CB8AC3E}">
        <p14:creationId xmlns:p14="http://schemas.microsoft.com/office/powerpoint/2010/main" val="133169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84A19A3D-06C5-F6AB-6BF4-9B88C7B0904F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3424F943-C2B8-DF4A-6FD9-CCEA8B4D30AF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D9AB1552-6DDE-5AD8-184D-6AB62FDE84B7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3F544AB-0673-D23B-16AC-F1ECFF6EC990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49CD52C4-7CF8-83A2-4CC2-0269AB28A756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Colitis 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3F90B18A-19A4-8D83-ACD1-E502AC9C8E76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A9C8BC78-B08C-4062-2208-96881B91DEAC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C6832759-6F46-3E43-0811-09EB589E033F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A684C8B8-6328-59FA-9597-4114731CD361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8E19788B-4071-17C5-E354-FC14F247B42D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Chronic liver disease 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35EBEBB8-253F-EB0A-E7E0-AE2983384185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DDF1FC46-BB7C-3B99-22DE-C54717E7B8E4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D21323E3-DBBD-ADDC-81B3-0529CED7B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Assuming eligibility to receive </a:t>
            </a:r>
            <a:r>
              <a:rPr lang="en-US" dirty="0" err="1"/>
              <a:t>abemaciclib</a:t>
            </a:r>
            <a:r>
              <a:rPr lang="en-US" dirty="0"/>
              <a:t> or </a:t>
            </a:r>
            <a:r>
              <a:rPr lang="en-US" dirty="0" err="1"/>
              <a:t>ribociclib</a:t>
            </a:r>
            <a:r>
              <a:rPr lang="en-US" dirty="0"/>
              <a:t>, which CDK4/6 inhibitor would you prefer in the adjuvant setting for a patient with HR-positive localized BC and a history of …?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06A7931C-B904-4DD8-846B-1D9EC1AA1668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E221730F-A309-567A-124F-6CEC6733366F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6DCF59F4-FE5A-27B2-6352-CB5A59A86542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DF3FC1F4-4AD5-4ED5-6A72-9FACA8E5E304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Ribociclib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DB204A23-E983-C7DC-F122-D9C0692F7E5E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Chronic renal disease 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7062ECF2-E53D-6E29-E9CA-A7287DEE8B20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" name="Content Placeholder 23">
            <a:extLst>
              <a:ext uri="{FF2B5EF4-FFF2-40B4-BE49-F238E27FC236}">
                <a16:creationId xmlns:a16="http://schemas.microsoft.com/office/drawing/2014/main" id="{EFEF4ECB-19D3-38C4-2F56-23F0F1A5702F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" name="Content Placeholder 21">
            <a:extLst>
              <a:ext uri="{FF2B5EF4-FFF2-40B4-BE49-F238E27FC236}">
                <a16:creationId xmlns:a16="http://schemas.microsoft.com/office/drawing/2014/main" id="{01C6521B-1D23-0859-B6C8-6FE28C3900E3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" name="Content Placeholder 29">
            <a:extLst>
              <a:ext uri="{FF2B5EF4-FFF2-40B4-BE49-F238E27FC236}">
                <a16:creationId xmlns:a16="http://schemas.microsoft.com/office/drawing/2014/main" id="{4CE7555B-982E-74AC-F755-3964DCF63665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42CE7F6D-01A9-3096-BC25-3A402F3B93F2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E62DFAC5-908D-88B4-D0D7-3CBA69FD26CE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3143981B-2B7B-EE55-A47F-8F46B1537305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92D06EC3-C800-8E8D-03AB-A514B4592F5E}"/>
              </a:ext>
            </a:extLst>
          </p:cNvPr>
          <p:cNvSpPr>
            <a:spLocks noGrp="1"/>
          </p:cNvSpPr>
          <p:nvPr>
            <p:ph idx="86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FF8839DF-9020-DAD5-76A3-029114796ADD}"/>
              </a:ext>
            </a:extLst>
          </p:cNvPr>
          <p:cNvSpPr>
            <a:spLocks noGrp="1"/>
          </p:cNvSpPr>
          <p:nvPr>
            <p:ph idx="87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5E628A2B-9C7E-6F2D-078F-DCB070450FF8}"/>
              </a:ext>
            </a:extLst>
          </p:cNvPr>
          <p:cNvSpPr>
            <a:spLocks noGrp="1"/>
          </p:cNvSpPr>
          <p:nvPr>
            <p:ph idx="88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</p:spTree>
    <p:extLst>
      <p:ext uri="{BB962C8B-B14F-4D97-AF65-F5344CB8AC3E}">
        <p14:creationId xmlns:p14="http://schemas.microsoft.com/office/powerpoint/2010/main" val="4230261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68FDE351-E3D8-D7F4-B73E-0916FD6ECBF8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7F1B76DD-E941-A94E-DE15-986B6D7087C4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6F34E1F9-E932-0D23-6283-F543F9AD3ADF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9573C9D1-F355-8922-ABBE-AF37B19D21E0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Ribociclib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7B61E2BA-251D-1621-1AC5-B7DD634954CD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COPD 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E02F3001-8192-86B0-ED74-5587688C9F41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E82792A3-860D-68FB-528C-5DED48D4D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Assuming eligibility to receive </a:t>
            </a:r>
            <a:r>
              <a:rPr lang="en-US" dirty="0" err="1"/>
              <a:t>abemaciclib</a:t>
            </a:r>
            <a:r>
              <a:rPr lang="en-US" dirty="0"/>
              <a:t> or </a:t>
            </a:r>
            <a:r>
              <a:rPr lang="en-US" dirty="0" err="1"/>
              <a:t>ribociclib</a:t>
            </a:r>
            <a:r>
              <a:rPr lang="en-US" dirty="0"/>
              <a:t>, which CDK4/6 inhibitor would you prefer in the adjuvant setting for a patient with HR-positive localized BC and a history of …?</a:t>
            </a:r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5912271B-CBE4-06A6-8582-CD1E884E16A1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0" name="Content Placeholder 39">
            <a:extLst>
              <a:ext uri="{FF2B5EF4-FFF2-40B4-BE49-F238E27FC236}">
                <a16:creationId xmlns:a16="http://schemas.microsoft.com/office/drawing/2014/main" id="{73D2C4B0-A5EB-8B04-8712-61BF5D72C275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1" name="Content Placeholder 40">
            <a:extLst>
              <a:ext uri="{FF2B5EF4-FFF2-40B4-BE49-F238E27FC236}">
                <a16:creationId xmlns:a16="http://schemas.microsoft.com/office/drawing/2014/main" id="{7795F203-A779-D0EC-84E2-82AA90CFCEA5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2" name="Content Placeholder 41">
            <a:extLst>
              <a:ext uri="{FF2B5EF4-FFF2-40B4-BE49-F238E27FC236}">
                <a16:creationId xmlns:a16="http://schemas.microsoft.com/office/drawing/2014/main" id="{1ABD4D49-5139-175A-D60E-22AF409CA1D7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3" name="Content Placeholder 42">
            <a:extLst>
              <a:ext uri="{FF2B5EF4-FFF2-40B4-BE49-F238E27FC236}">
                <a16:creationId xmlns:a16="http://schemas.microsoft.com/office/drawing/2014/main" id="{02332493-3FEC-D98B-0702-33C28CE9985F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NYHA Class I congestive </a:t>
            </a:r>
            <a:br>
              <a:rPr lang="en-US" dirty="0"/>
            </a:br>
            <a:r>
              <a:rPr lang="en-US" dirty="0"/>
              <a:t>heart failure </a:t>
            </a:r>
          </a:p>
        </p:txBody>
      </p:sp>
      <p:sp>
        <p:nvSpPr>
          <p:cNvPr id="44" name="Content Placeholder 43">
            <a:extLst>
              <a:ext uri="{FF2B5EF4-FFF2-40B4-BE49-F238E27FC236}">
                <a16:creationId xmlns:a16="http://schemas.microsoft.com/office/drawing/2014/main" id="{090E92EC-65E3-35EF-217F-154972B4CAB7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" name="Content Placeholder 36">
            <a:extLst>
              <a:ext uri="{FF2B5EF4-FFF2-40B4-BE49-F238E27FC236}">
                <a16:creationId xmlns:a16="http://schemas.microsoft.com/office/drawing/2014/main" id="{A811C58A-1EA5-A245-A89A-F854998AF4C1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4" name="Content Placeholder 41">
            <a:extLst>
              <a:ext uri="{FF2B5EF4-FFF2-40B4-BE49-F238E27FC236}">
                <a16:creationId xmlns:a16="http://schemas.microsoft.com/office/drawing/2014/main" id="{A365AC7C-B2E0-236D-4BA6-3BA08CB74F5A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7" name="Content Placeholder 46">
            <a:extLst>
              <a:ext uri="{FF2B5EF4-FFF2-40B4-BE49-F238E27FC236}">
                <a16:creationId xmlns:a16="http://schemas.microsoft.com/office/drawing/2014/main" id="{E2E18BDC-24AE-67DD-18C1-F2B30D63FA2E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48" name="Content Placeholder 47">
            <a:extLst>
              <a:ext uri="{FF2B5EF4-FFF2-40B4-BE49-F238E27FC236}">
                <a16:creationId xmlns:a16="http://schemas.microsoft.com/office/drawing/2014/main" id="{6A34B649-44C6-4856-0DB2-D77B4EA2778F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D9C38EE-22D7-221E-FD06-F37B0B6C1BF6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16B82629-BDCC-8592-7A93-71FE24B11B8A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3BB7D70-9CB8-3AF6-AACC-4B0026B8F725}"/>
              </a:ext>
            </a:extLst>
          </p:cNvPr>
          <p:cNvSpPr txBox="1"/>
          <p:nvPr/>
        </p:nvSpPr>
        <p:spPr>
          <a:xfrm>
            <a:off x="461401" y="6510506"/>
            <a:ext cx="40673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COPD = chronic obstructive pulmonary disease</a:t>
            </a:r>
          </a:p>
        </p:txBody>
      </p:sp>
    </p:spTree>
    <p:extLst>
      <p:ext uri="{BB962C8B-B14F-4D97-AF65-F5344CB8AC3E}">
        <p14:creationId xmlns:p14="http://schemas.microsoft.com/office/powerpoint/2010/main" val="43521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FD4E6-6268-A0E9-7CAC-726764D3C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B946580-4374-3E66-F2E8-7338AB2C9679}"/>
              </a:ext>
            </a:extLst>
          </p:cNvPr>
          <p:cNvSpPr/>
          <p:nvPr/>
        </p:nvSpPr>
        <p:spPr bwMode="auto">
          <a:xfrm>
            <a:off x="536198" y="5514389"/>
            <a:ext cx="10604768" cy="904339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DA62F1-6D77-2D0C-64F2-951B9A2C1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68E99B-0895-7A73-F3A9-E785CCFC8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7: Adjuvant Oral SERDs for HR-Positive, HER2-Negative Localized 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2925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CE0B6-A374-2B3D-FE4B-A06EC54B1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C023EC8-DB16-00C5-5BC9-0D07A15659EC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9068FD-530D-82EB-58B4-732286EEC6B6}"/>
              </a:ext>
            </a:extLst>
          </p:cNvPr>
          <p:cNvSpPr txBox="1"/>
          <p:nvPr/>
        </p:nvSpPr>
        <p:spPr>
          <a:xfrm>
            <a:off x="540367" y="1270659"/>
            <a:ext cx="10729192" cy="516650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Giredestrant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vs standard-of-care endocrine therapy as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treatment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patients with estrogen receptor-positive, HER2-negative early breast cancer: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Results from the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global phase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III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lidERA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Breast Cancer trial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. San Antonio Breast Cancer Symposium 2025;Abstract GS1-10.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43990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4524F-7ED0-48DE-5A87-1D9D05D8CB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052ED32-31DB-2E75-C314-9F77CE3C7A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104" y="957924"/>
            <a:ext cx="11573792" cy="49421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04A6123-3FB8-B735-F944-98D3E6495EAF}"/>
              </a:ext>
            </a:extLst>
          </p:cNvPr>
          <p:cNvSpPr txBox="1"/>
          <p:nvPr/>
        </p:nvSpPr>
        <p:spPr>
          <a:xfrm>
            <a:off x="9379841" y="5576910"/>
            <a:ext cx="250305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Abstract GS1-10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45294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C4BEA-8F47-5441-3456-EBA00B08B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58126-2F0D-41E2-F26F-B61D2A8AC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 Study Design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48AF4F-354F-B7C6-18D0-BC6B6361533D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1EAF43-D3A5-9664-0E84-DF43AD82D9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90" y="1500620"/>
            <a:ext cx="11912019" cy="385675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6F8C76D-008C-56FB-C26E-216BDEB71E4D}"/>
              </a:ext>
            </a:extLst>
          </p:cNvPr>
          <p:cNvSpPr txBox="1"/>
          <p:nvPr/>
        </p:nvSpPr>
        <p:spPr>
          <a:xfrm>
            <a:off x="134470" y="5382409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DRFI = distant recurrence-free interval; LRRFI = locoregional recurrence-free interval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81266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5A344-9697-9ECE-BD29-64A331BA7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B217B-DD9C-328C-A29E-23C4212DA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Cancer: Patient Demographics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F356AF-FFBD-C2CE-C64D-2AEB4C0BA13E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E38D26-0ED9-95D4-BE70-5C2485439B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36" y="1288291"/>
            <a:ext cx="11996928" cy="42564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42726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79AA10-B695-59B4-4382-47E284EF67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BA0B4-3341-68AD-C2C5-994507853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522464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Cancer: IDFS Outcomes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CD876F-6AE8-0D98-CAD1-35FE23721C05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13C2AA-033A-65FE-CF5D-9B1F6A8D34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30" y="1005333"/>
            <a:ext cx="12020739" cy="484733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51421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B6447-B911-6BD9-10B2-71A85A08B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D5131-96F9-4D47-915E-F63383353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522464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Cancer: IDFS in Key Subgroups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922226-89C3-DA31-8D0F-21BCE24C9591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F8B593-ED32-64FC-010F-0A3C204DE3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777" y="1161288"/>
            <a:ext cx="11728446" cy="453542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0801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8F621-F3CA-F2FB-08A9-895B808D5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CB46F-6BA4-5716-B6D3-3124E1864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522464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Cancer: OS Outcomes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0F073C-B86D-038A-AA65-274C050184F5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C2A543-7842-C38F-4327-CFC9129010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324" y="1124028"/>
            <a:ext cx="11863351" cy="46099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3320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FBDC5-DCC1-4557-818B-FE4C15EC6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7E15C-D328-5C47-FF19-2CCC8A87C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522464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Cancer: Safety Profile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2C234D-EF8C-303F-4B8C-50EB63C1A83A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A7B990-C598-9ACA-2ECD-0F13337C07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65" y="1065727"/>
            <a:ext cx="11964070" cy="472654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6311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92E0D0-77F8-1F7F-1608-6880763B7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CE229CF7-AD54-E3F9-D1DF-AEA840F17CE4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Yes, for patients with higher-risk disease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0E18AD45-3B1C-D9F1-9425-4CA938FCA3F8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Yes, for those who can’t tolerate a CDK4/6i or unable to tolerate an AI or in place of tamoxifen for a premenopausal patient with high-risk disease 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CE870E82-0436-D97F-14EB-5996F732DF47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pPr>
              <a:lnSpc>
                <a:spcPts val="1880"/>
              </a:lnSpc>
            </a:pPr>
            <a:r>
              <a:rPr lang="en-US" sz="1900" dirty="0"/>
              <a:t>Yes, for patients with higher-risk disease after CDK4/6i or if cannot </a:t>
            </a:r>
            <a:br>
              <a:rPr lang="en-US" sz="1900" dirty="0"/>
            </a:br>
            <a:r>
              <a:rPr lang="en-US" sz="1900" dirty="0"/>
              <a:t>tolerate standard ET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B197515E-BA6F-FBE7-1AAA-48277CD59404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dirty="0"/>
              <a:t>Yes, for patients who are receiving AI monotherapy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65F51A38-5CEC-7137-2770-5652E2572A8C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Yes, for patients that match eligibility of the </a:t>
            </a:r>
            <a:r>
              <a:rPr lang="en-US" dirty="0" err="1"/>
              <a:t>lidERA</a:t>
            </a:r>
            <a:r>
              <a:rPr lang="en-US" dirty="0"/>
              <a:t> trial</a:t>
            </a: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B61BCA63-A2D5-7581-4E28-CBC6FAE9C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34290"/>
            <a:ext cx="10695736" cy="1023414"/>
          </a:xfrm>
        </p:spPr>
        <p:txBody>
          <a:bodyPr/>
          <a:lstStyle/>
          <a:p>
            <a:r>
              <a:rPr lang="en-US" dirty="0"/>
              <a:t>Based on recently presented findings from the Phase III </a:t>
            </a:r>
            <a:r>
              <a:rPr lang="en-US" dirty="0" err="1"/>
              <a:t>lidERA</a:t>
            </a:r>
            <a:r>
              <a:rPr lang="en-US" dirty="0"/>
              <a:t> trial, would you like to have access to adjuvant </a:t>
            </a:r>
            <a:r>
              <a:rPr lang="en-US" dirty="0" err="1"/>
              <a:t>giredestrant</a:t>
            </a:r>
            <a:r>
              <a:rPr lang="en-US" dirty="0"/>
              <a:t> today for your patients with HR-positive, HER2-negative localized BC? 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4CEDF109-C5D0-9800-688A-0762349707C4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Yes, for high-risk disease as defined in the trial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16D0A060-D864-B36F-2203-7FF1F8AD77D7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Yes, for patients with high-risk disease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E3BEBBA-7722-3A97-1352-8FAB91B41070}"/>
              </a:ext>
            </a:extLst>
          </p:cNvPr>
          <p:cNvSpPr>
            <a:spLocks noGrp="1"/>
          </p:cNvSpPr>
          <p:nvPr>
            <p:ph idx="54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en-US" sz="1800" dirty="0"/>
              <a:t>Yes, for patients </a:t>
            </a:r>
            <a:r>
              <a:rPr lang="en-US" sz="1800"/>
              <a:t>with node-negative disease and </a:t>
            </a:r>
            <a:br>
              <a:rPr lang="en-US" sz="1800" dirty="0"/>
            </a:br>
            <a:r>
              <a:rPr lang="en-US" sz="1800" dirty="0"/>
              <a:t>those with difficulty tolerating AI, after use of CDK 4/6i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710832-BBE7-D242-5CCC-A3261C55DA30}"/>
              </a:ext>
            </a:extLst>
          </p:cNvPr>
          <p:cNvSpPr txBox="1"/>
          <p:nvPr/>
        </p:nvSpPr>
        <p:spPr>
          <a:xfrm>
            <a:off x="461401" y="6165304"/>
            <a:ext cx="44718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ET = endocrine therapy; CDK4/6i = CDK4/6 inhibitor</a:t>
            </a:r>
          </a:p>
        </p:txBody>
      </p:sp>
    </p:spTree>
    <p:extLst>
      <p:ext uri="{BB962C8B-B14F-4D97-AF65-F5344CB8AC3E}">
        <p14:creationId xmlns:p14="http://schemas.microsoft.com/office/powerpoint/2010/main" val="1751743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500C3-2A7D-E2B5-871C-5CA22FBBB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C6700218-13D9-6DB5-FE71-994CC241F250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pPr>
              <a:lnSpc>
                <a:spcPts val="1780"/>
              </a:lnSpc>
              <a:spcBef>
                <a:spcPts val="792"/>
              </a:spcBef>
              <a:spcAft>
                <a:spcPts val="0"/>
              </a:spcAft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7FCFF53F-7A02-4E54-8BDA-BA122C5AD5E4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435BB3F7-EA0A-B68B-40D9-5D3D46A02DD2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69326928-162F-6B5B-43F7-6FE67F4716FC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683D90B5-9D82-5899-4ED1-AE749E68B833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7CDA0B93-4AFE-4A6C-9646-CEA2BD039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33051"/>
            <a:ext cx="11155680" cy="1023414"/>
          </a:xfrm>
        </p:spPr>
        <p:txBody>
          <a:bodyPr/>
          <a:lstStyle/>
          <a:p>
            <a:r>
              <a:rPr lang="en-US" dirty="0"/>
              <a:t>If </a:t>
            </a:r>
            <a:r>
              <a:rPr lang="en-US" dirty="0" err="1"/>
              <a:t>giredestrant</a:t>
            </a:r>
            <a:r>
              <a:rPr lang="en-US" dirty="0"/>
              <a:t> were available, regulatory and reimbursement issues aside, what would you generally recommend for patients who met the criteria for both an adjuvant CDK4/6 inhibitor and adjuvant </a:t>
            </a:r>
            <a:r>
              <a:rPr lang="en-US" dirty="0" err="1"/>
              <a:t>giredestrant</a:t>
            </a:r>
            <a:r>
              <a:rPr lang="en-US" dirty="0"/>
              <a:t>?</a:t>
            </a:r>
          </a:p>
        </p:txBody>
      </p:sp>
      <p:sp>
        <p:nvSpPr>
          <p:cNvPr id="3" name="Content Placeholder 34">
            <a:extLst>
              <a:ext uri="{FF2B5EF4-FFF2-40B4-BE49-F238E27FC236}">
                <a16:creationId xmlns:a16="http://schemas.microsoft.com/office/drawing/2014/main" id="{FDA92E92-3432-3816-7FA9-9DD0F54AC643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E6E4A453-5534-7F5E-60A1-79577A1747FF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F26560-2460-B7FD-E547-BE6615E985B3}"/>
              </a:ext>
            </a:extLst>
          </p:cNvPr>
          <p:cNvSpPr txBox="1"/>
          <p:nvPr/>
        </p:nvSpPr>
        <p:spPr>
          <a:xfrm>
            <a:off x="461401" y="6165304"/>
            <a:ext cx="44718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ET = endocrine therapy; CDK4/6i = CDK4/6 inhibitor</a:t>
            </a:r>
          </a:p>
        </p:txBody>
      </p:sp>
      <p:sp>
        <p:nvSpPr>
          <p:cNvPr id="7" name="Content Placeholder 34">
            <a:extLst>
              <a:ext uri="{FF2B5EF4-FFF2-40B4-BE49-F238E27FC236}">
                <a16:creationId xmlns:a16="http://schemas.microsoft.com/office/drawing/2014/main" id="{B55CF08A-2A01-619A-5C02-1090388B33C8}"/>
              </a:ext>
            </a:extLst>
          </p:cNvPr>
          <p:cNvSpPr txBox="1">
            <a:spLocks/>
          </p:cNvSpPr>
          <p:nvPr/>
        </p:nvSpPr>
        <p:spPr bwMode="auto">
          <a:xfrm>
            <a:off x="2967032" y="5441300"/>
            <a:ext cx="8540496" cy="502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 defTabSz="412750" rtl="0" eaLnBrk="0" fontAlgn="base" hangingPunct="0">
              <a:lnSpc>
                <a:spcPts val="2300"/>
              </a:lnSpc>
              <a:spcBef>
                <a:spcPct val="30000"/>
              </a:spcBef>
              <a:spcAft>
                <a:spcPts val="800"/>
              </a:spcAft>
              <a:buClr>
                <a:srgbClr val="000000"/>
              </a:buClr>
              <a:buSzPct val="100000"/>
              <a:buFontTx/>
              <a:buNone/>
              <a:defRPr sz="2400" b="1">
                <a:solidFill>
                  <a:schemeClr val="bg1"/>
                </a:solidFill>
                <a:latin typeface="Calibri" charset="0"/>
                <a:ea typeface="MS PGothic" pitchFamily="34" charset="-128"/>
                <a:cs typeface="MS PGothic" charset="0"/>
              </a:defRPr>
            </a:lvl1pPr>
            <a:lvl2pPr marL="782638" indent="-260350" algn="l" defTabSz="412750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Symbol" pitchFamily="-72" charset="2"/>
              <a:buChar char=""/>
              <a:defRPr sz="2600" b="1">
                <a:solidFill>
                  <a:srgbClr val="000000"/>
                </a:solidFill>
                <a:latin typeface="Calibri" charset="0"/>
                <a:ea typeface="MS PGothic" pitchFamily="34" charset="-128"/>
              </a:defRPr>
            </a:lvl2pPr>
            <a:lvl3pPr marL="1173163" indent="-193675" algn="l" defTabSz="412750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-72" charset="2"/>
              <a:buChar char=""/>
              <a:defRPr sz="2400" b="1">
                <a:solidFill>
                  <a:srgbClr val="000000"/>
                </a:solidFill>
                <a:latin typeface="Calibri" charset="0"/>
                <a:ea typeface="ＭＳ Ｐゴシック" pitchFamily="-123" charset="-128"/>
                <a:cs typeface="ＭＳ Ｐゴシック" pitchFamily="-72" charset="-128"/>
              </a:defRPr>
            </a:lvl3pPr>
            <a:lvl4pPr marL="1565275" indent="-193675" algn="l" defTabSz="412750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Symbol" pitchFamily="-72" charset="2"/>
              <a:buChar char=""/>
              <a:defRPr sz="2200" b="1">
                <a:solidFill>
                  <a:srgbClr val="000000"/>
                </a:solidFill>
                <a:latin typeface="Calibri" charset="0"/>
                <a:ea typeface="ＭＳ Ｐゴシック" pitchFamily="-123" charset="-128"/>
              </a:defRPr>
            </a:lvl4pPr>
            <a:lvl5pPr marL="1957388" indent="-195263" algn="l" defTabSz="412750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-72" charset="2"/>
              <a:buChar char=""/>
              <a:defRPr sz="2000" b="1">
                <a:solidFill>
                  <a:srgbClr val="000000"/>
                </a:solidFill>
                <a:latin typeface="Calibri" charset="0"/>
                <a:ea typeface="ＭＳ Ｐゴシック" pitchFamily="-123" charset="-128"/>
              </a:defRPr>
            </a:lvl5pPr>
            <a:lvl6pPr marL="2615386" indent="-215834" algn="l" defTabSz="457058" rtl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itchFamily="2" charset="2"/>
              <a:buChar char=""/>
              <a:defRPr sz="2000">
                <a:solidFill>
                  <a:srgbClr val="000000"/>
                </a:solidFill>
                <a:latin typeface="+mn-lt"/>
              </a:defRPr>
            </a:lvl6pPr>
            <a:lvl7pPr marL="3072444" indent="-215834" algn="l" defTabSz="457058" rtl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itchFamily="2" charset="2"/>
              <a:buChar char=""/>
              <a:defRPr sz="2000">
                <a:solidFill>
                  <a:srgbClr val="000000"/>
                </a:solidFill>
                <a:latin typeface="+mn-lt"/>
              </a:defRPr>
            </a:lvl7pPr>
            <a:lvl8pPr marL="3529502" indent="-215834" algn="l" defTabSz="457058" rtl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itchFamily="2" charset="2"/>
              <a:buChar char=""/>
              <a:defRPr sz="2000">
                <a:solidFill>
                  <a:srgbClr val="000000"/>
                </a:solidFill>
                <a:latin typeface="+mn-lt"/>
              </a:defRPr>
            </a:lvl8pPr>
            <a:lvl9pPr marL="3986559" indent="-215834" algn="l" defTabSz="457058" rtl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itchFamily="2" charset="2"/>
              <a:buChar char=""/>
              <a:defRPr sz="2000">
                <a:solidFill>
                  <a:srgbClr val="000000"/>
                </a:solidFill>
                <a:latin typeface="+mn-lt"/>
              </a:defRPr>
            </a:lvl9pPr>
          </a:lstStyle>
          <a:p>
            <a:pPr>
              <a:lnSpc>
                <a:spcPts val="1780"/>
              </a:lnSpc>
            </a:pPr>
            <a:r>
              <a:rPr lang="en-US" sz="1800" kern="0"/>
              <a:t>CDK4/6i with standard adjuvant ET for the initial 2 to 3 years of tx, </a:t>
            </a:r>
            <a:br>
              <a:rPr lang="en-US" sz="1800" kern="0"/>
            </a:br>
            <a:r>
              <a:rPr lang="en-US" sz="1800" kern="0"/>
              <a:t>then switch to giredestrant after discontinuation of the CDK4/6i  </a:t>
            </a:r>
            <a:endParaRPr lang="en-US" sz="1800" kern="0" dirty="0"/>
          </a:p>
        </p:txBody>
      </p:sp>
    </p:spTree>
    <p:extLst>
      <p:ext uri="{BB962C8B-B14F-4D97-AF65-F5344CB8AC3E}">
        <p14:creationId xmlns:p14="http://schemas.microsoft.com/office/powerpoint/2010/main" val="3333786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959AE-B02F-1C82-DAB8-A4A745477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516" y="2857500"/>
            <a:ext cx="10358967" cy="1143000"/>
          </a:xfrm>
        </p:spPr>
        <p:txBody>
          <a:bodyPr/>
          <a:lstStyle/>
          <a:p>
            <a:r>
              <a:rPr lang="en-US" sz="44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41768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CFG_REPOLL" val="true"/>
  <p:tag name="KPI_CFG_RPCLEARS" val="true"/>
  <p:tag name="KPI_CFG_FB_TYPE" val="Tiny Counter"/>
  <p:tag name="KPI_CFG_FB_MONITOR" val="Slide Show Monitor"/>
  <p:tag name="KPI_CFG_FB_POSITION" val="Bottom Right"/>
  <p:tag name="KPI_CFG_INS_CLK" val="false"/>
  <p:tag name="KPI_CFG_UNITS" val="1"/>
  <p:tag name="KPI_CFG_SPEED" val="false"/>
  <p:tag name="KPI_SLIDE_COUNT" val="89"/>
  <p:tag name="KPI_VERSION" val="2.0.10292.1"/>
  <p:tag name="KPI_STORAGE" val="&lt;keypoint&quot;&quot;&lt;roster&quot;&quot;&lt;currentId&quot;200&quot;&gt;&lt;trIndex&quot;&quot;&lt;tr(@tid:1@pid:1)&quot;&quot;&lt;v&quot;1&quot;&gt;&gt;&lt;tr(@tid:1@pid:2)&quot;&quot;&lt;v&quot;2&quot;&gt;&gt;&lt;tr(@tid:1@pid:3)&quot;&quot;&lt;v&quot;3&quot;&gt;&gt;&lt;tr(@tid:1@pid:4)&quot;&quot;&lt;v&quot;4&quot;&gt;&gt;&lt;tr(@tid:1@pid:5)&quot;&quot;&lt;v&quot;5&quot;&gt;&gt;&lt;tr(@tid:1@pid:6)&quot;&quot;&lt;v&quot;6&quot;&gt;&gt;&lt;tr(@tid:1@pid:7)&quot;&quot;&lt;v&quot;7&quot;&gt;&gt;&lt;tr(@tid:1@pid:8)&quot;&quot;&lt;v&quot;8&quot;&gt;&gt;&lt;tr(@tid:1@pid:9)&quot;&quot;&lt;v&quot;9&quot;&gt;&gt;&lt;tr(@tid:1@pid:10)&quot;&quot;&lt;v&quot;10&quot;&gt;&gt;&lt;tr(@tid:1@pid:11)&quot;&quot;&lt;v&quot;11&quot;&gt;&gt;&lt;tr(@tid:1@pid:12)&quot;&quot;&lt;v&quot;12&quot;&gt;&gt;&lt;tr(@tid:1@pid:13)&quot;&quot;&lt;v&quot;13&quot;&gt;&gt;&lt;tr(@tid:1@pid:14)&quot;&quot;&lt;v&quot;14&quot;&gt;&gt;&lt;tr(@tid:1@pid:15)&quot;&quot;&lt;v&quot;15&quot;&gt;&gt;&lt;tr(@tid:1@pid:16)&quot;&quot;&lt;v&quot;16&quot;&gt;&gt;&lt;tr(@tid:1@pid:17)&quot;&quot;&lt;v&quot;17&quot;&gt;&gt;&lt;tr(@tid:1@pid:18)&quot;&quot;&lt;v&quot;18&quot;&gt;&gt;&lt;tr(@tid:1@pid:19)&quot;&quot;&lt;v&quot;19&quot;&gt;&gt;&lt;tr(@tid:1@pid:20)&quot;&quot;&lt;v&quot;20&quot;&gt;&gt;&lt;tr(@tid:1@pid:21)&quot;&quot;&lt;v&quot;21&quot;&gt;&gt;&lt;tr(@tid:1@pid:22)&quot;&quot;&lt;v&quot;22&quot;&gt;&gt;&lt;tr(@tid:1@pid:23)&quot;&quot;&lt;v&quot;23&quot;&gt;&gt;&lt;tr(@tid:1@pid:24)&quot;&quot;&lt;v&quot;24&quot;&gt;&gt;&lt;tr(@tid:1@pid:25)&quot;&quot;&lt;v&quot;25&quot;&gt;&gt;&lt;tr(@tid:1@pid:26)&quot;&quot;&lt;v&quot;26&quot;&gt;&gt;&lt;tr(@tid:1@pid:27)&quot;&quot;&lt;v&quot;27&quot;&gt;&gt;&lt;tr(@tid:1@pid:28)&quot;&quot;&lt;v&quot;28&quot;&gt;&gt;&lt;tr(@tid:1@pid:29)&quot;&quot;&lt;v&quot;29&quot;&gt;&gt;&lt;tr(@tid:1@pid:30)&quot;&quot;&lt;v&quot;30&quot;&gt;&gt;&lt;tr(@tid:1@pid:31)&quot;&quot;&lt;v&quot;31&quot;&gt;&gt;&lt;tr(@tid:1@pid:32)&quot;&quot;&lt;v&quot;32&quot;&gt;&gt;&lt;tr(@tid:1@pid:33)&quot;&quot;&lt;v&quot;33&quot;&gt;&gt;&lt;tr(@tid:1@pid:34)&quot;&quot;&lt;v&quot;34&quot;&gt;&gt;&lt;tr(@tid:1@pid:35)&quot;&quot;&lt;v&quot;35&quot;&gt;&gt;&lt;tr(@tid:1@pid:36)&quot;&quot;&lt;v&quot;36&quot;&gt;&gt;&lt;tr(@tid:1@pid:37)&quot;&quot;&lt;v&quot;37&quot;&gt;&gt;&lt;tr(@tid:1@pid:38)&quot;&quot;&lt;v&quot;38&quot;&gt;&gt;&lt;tr(@tid:1@pid:39)&quot;&quot;&lt;v&quot;39&quot;&gt;&gt;&lt;tr(@tid:1@pid:40)&quot;&quot;&lt;v&quot;40&quot;&gt;&gt;&lt;tr(@tid:1@pid:41)&quot;&quot;&lt;v&quot;41&quot;&gt;&gt;&lt;tr(@tid:1@pid:42)&quot;&quot;&lt;v&quot;42&quot;&gt;&gt;&lt;tr(@tid:1@pid:43)&quot;&quot;&lt;v&quot;43&quot;&gt;&gt;&lt;tr(@tid:1@pid:44)&quot;&quot;&lt;v&quot;44&quot;&gt;&gt;&lt;tr(@tid:1@pid:45)&quot;&quot;&lt;v&quot;45&quot;&gt;&gt;&lt;tr(@tid:1@pid:46)&quot;&quot;&lt;v&quot;46&quot;&gt;&gt;&lt;tr(@tid:1@pid:47)&quot;&quot;&lt;v&quot;47&quot;&gt;&gt;&lt;tr(@tid:1@pid:48)&quot;&quot;&lt;v&quot;48&quot;&gt;&gt;&lt;tr(@tid:1@pid:49)&quot;&quot;&lt;v&quot;49&quot;&gt;&gt;&lt;tr(@tid:1@pid:50)&quot;&quot;&lt;v&quot;50&quot;&gt;&gt;&lt;tr(@tid:1@pid:51)&quot;&quot;&lt;v&quot;51&quot;&gt;&gt;&lt;tr(@tid:1@pid:52)&quot;&quot;&lt;v&quot;52&quot;&gt;&gt;&lt;tr(@tid:1@pid:53)&quot;&quot;&lt;v&quot;53&quot;&gt;&gt;&lt;tr(@tid:1@pid:54)&quot;&quot;&lt;v&quot;54&quot;&gt;&gt;&lt;tr(@tid:1@pid:55)&quot;&quot;&lt;v&quot;55&quot;&gt;&gt;&lt;tr(@tid:1@pid:56)&quot;&quot;&lt;v&quot;56&quot;&gt;&gt;&lt;tr(@tid:1@pid:57)&quot;&quot;&lt;v&quot;57&quot;&gt;&gt;&lt;tr(@tid:1@pid:58)&quot;&quot;&lt;v&quot;58&quot;&gt;&gt;&lt;tr(@tid:1@pid:59)&quot;&quot;&lt;v&quot;59&quot;&gt;&gt;&lt;tr(@tid:1@pid:60)&quot;&quot;&lt;v&quot;60&quot;&gt;&gt;&lt;tr(@tid:1@pid:61)&quot;&quot;&lt;v&quot;61&quot;&gt;&gt;&lt;tr(@tid:1@pid:62)&quot;&quot;&lt;v&quot;62&quot;&gt;&gt;&lt;tr(@tid:1@pid:63)&quot;&quot;&lt;v&quot;63&quot;&gt;&gt;&lt;tr(@tid:1@pid:64)&quot;&quot;&lt;v&quot;64&quot;&gt;&gt;&lt;tr(@tid:1@pid:65)&quot;&quot;&lt;v&quot;65&quot;&gt;&gt;&lt;tr(@tid:1@pid:66)&quot;&quot;&lt;v&quot;66&quot;&gt;&gt;&lt;tr(@tid:1@pid:67)&quot;&quot;&lt;v&quot;67&quot;&gt;&gt;&lt;tr(@tid:1@pid:68)&quot;&quot;&lt;v&quot;68&quot;&gt;&gt;&lt;tr(@tid:1@pid:69)&quot;&quot;&lt;v&quot;69&quot;&gt;&gt;&lt;tr(@tid:1@pid:70)&quot;&quot;&lt;v&quot;70&quot;&gt;&gt;&lt;tr(@tid:1@pid:71)&quot;&quot;&lt;v&quot;71&quot;&gt;&gt;&lt;tr(@tid:1@pid:72)&quot;&quot;&lt;v&quot;72&quot;&gt;&gt;&lt;tr(@tid:1@pid:73)&quot;&quot;&lt;v&quot;73&quot;&gt;&gt;&lt;tr(@tid:1@pid:74)&quot;&quot;&lt;v&quot;74&quot;&gt;&gt;&lt;tr(@tid:1@pid:75)&quot;&quot;&lt;v&quot;75&quot;&gt;&gt;&lt;tr(@tid:1@pid:76)&quot;&quot;&lt;v&quot;76&quot;&gt;&gt;&lt;tr(@tid:1@pid:77)&quot;&quot;&lt;v&quot;77&quot;&gt;&gt;&lt;tr(@tid:1@pid:78)&quot;&quot;&lt;v&quot;78&quot;&gt;&gt;&lt;tr(@tid:1@pid:79)&quot;&quot;&lt;v&quot;79&quot;&gt;&gt;&lt;tr(@tid:1@pid:80)&quot;&quot;&lt;v&quot;80&quot;&gt;&gt;&lt;tr(@tid:1@pid:81)&quot;&quot;&lt;v&quot;81&quot;&gt;&gt;&lt;tr(@tid:1@pid:82)&quot;&quot;&lt;v&quot;82&quot;&gt;&gt;&lt;tr(@tid:1@pid:83)&quot;&quot;&lt;v&quot;83&quot;&gt;&gt;&lt;tr(@tid:1@pid:84)&quot;&quot;&lt;v&quot;84&quot;&gt;&gt;&lt;tr(@tid:1@pid:85)&quot;&quot;&lt;v&quot;85&quot;&gt;&gt;&lt;tr(@tid:1@pid:86)&quot;&quot;&lt;v&quot;86&quot;&gt;&gt;&lt;tr(@tid:1@pid:87)&quot;&quot;&lt;v&quot;87&quot;&gt;&gt;&lt;tr(@tid:1@pid:88)&quot;&quot;&lt;v&quot;88&quot;&gt;&gt;&lt;tr(@tid:1@pid:89)&quot;&quot;&lt;v&quot;89&quot;&gt;&gt;&lt;tr(@tid:1@pid:90)&quot;&quot;&lt;v&quot;90&quot;&gt;&gt;&lt;tr(@tid:1@pid:91)&quot;&quot;&lt;v&quot;91&quot;&gt;&gt;&lt;tr(@tid:1@pid:92)&quot;&quot;&lt;v&quot;92&quot;&gt;&gt;&lt;tr(@tid:1@pid:93)&quot;&quot;&lt;v&quot;93&quot;&gt;&gt;&lt;tr(@tid:1@pid:94)&quot;&quot;&lt;v&quot;94&quot;&gt;&gt;&lt;tr(@tid:1@pid:95)&quot;&quot;&lt;v&quot;95&quot;&gt;&gt;&lt;tr(@tid:1@pid:96)&quot;&quot;&lt;v&quot;96&quot;&gt;&gt;&lt;tr(@tid:1@pid:97)&quot;&quot;&lt;v&quot;97&quot;&gt;&gt;&lt;tr(@tid:1@pid:98)&quot;&quot;&lt;v&quot;98&quot;&gt;&gt;&lt;tr(@tid:1@pid:99)&quot;&quot;&lt;v&quot;99&quot;&gt;&gt;&lt;tr(@tid:1@pid:100)&quot;&quot;&lt;v&quot;100&quot;&gt;&gt;&lt;tr(@tid:2@pid:1)&quot;&quot;&lt;v&quot;101&quot;&gt;&gt;&lt;tr(@tid:2@pid:2)&quot;&quot;&lt;v&quot;102&quot;&gt;&gt;&lt;tr(@tid:2@pid:3)&quot;&quot;&lt;v&quot;103&quot;&gt;&gt;&lt;tr(@tid:2@pid:4)&quot;&quot;&lt;v&quot;104&quot;&gt;&gt;&lt;tr(@tid:2@pid:5)&quot;&quot;&lt;v&quot;105&quot;&gt;&gt;&lt;tr(@tid:2@pid:6)&quot;&quot;&lt;v&quot;106&quot;&gt;&gt;&lt;tr(@tid:2@pid:7)&quot;&quot;&lt;v&quot;107&quot;&gt;&gt;&lt;tr(@tid:2@pid:8)&quot;&quot;&lt;v&quot;108&quot;&gt;&gt;&lt;tr(@tid:2@pid:9)&quot;&quot;&lt;v&quot;109&quot;&gt;&gt;&lt;tr(@tid:2@pid:10)&quot;&quot;&lt;v&quot;110&quot;&gt;&gt;&lt;tr(@tid:2@pid:11)&quot;&quot;&lt;v&quot;111&quot;&gt;&gt;&lt;tr(@tid:2@pid:12)&quot;&quot;&lt;v&quot;112&quot;&gt;&gt;&lt;tr(@tid:2@pid:13)&quot;&quot;&lt;v&quot;113&quot;&gt;&gt;&lt;tr(@tid:2@pid:14)&quot;&quot;&lt;v&quot;114&quot;&gt;&gt;&lt;tr(@tid:2@pid:15)&quot;&quot;&lt;v&quot;115&quot;&gt;&gt;&lt;tr(@tid:2@pid:16)&quot;&quot;&lt;v&quot;116&quot;&gt;&gt;&lt;tr(@tid:2@pid:17)&quot;&quot;&lt;v&quot;117&quot;&gt;&gt;&lt;tr(@tid:2@pid:18)&quot;&quot;&lt;v&quot;118&quot;&gt;&gt;&lt;tr(@tid:2@pid:19)&quot;&quot;&lt;v&quot;119&quot;&gt;&gt;&lt;tr(@tid:2@pid:20)&quot;&quot;&lt;v&quot;120&quot;&gt;&gt;&lt;tr(@tid:2@pid:21)&quot;&quot;&lt;v&quot;121&quot;&gt;&gt;&lt;tr(@tid:2@pid:22)&quot;&quot;&lt;v&quot;122&quot;&gt;&gt;&lt;tr(@tid:2@pid:23)&quot;&quot;&lt;v&quot;123&quot;&gt;&gt;&lt;tr(@tid:2@pid:24)&quot;&quot;&lt;v&quot;124&quot;&gt;&gt;&lt;tr(@tid:2@pid:25)&quot;&quot;&lt;v&quot;125&quot;&gt;&gt;&lt;tr(@tid:2@pid:26)&quot;&quot;&lt;v&quot;126&quot;&gt;&gt;&lt;tr(@tid:2@pid:27)&quot;&quot;&lt;v&quot;127&quot;&gt;&gt;&lt;tr(@tid:2@pid:28)&quot;&quot;&lt;v&quot;128&quot;&gt;&gt;&lt;tr(@tid:2@pid:29)&quot;&quot;&lt;v&quot;129&quot;&gt;&gt;&lt;tr(@tid:2@pid:30)&quot;&quot;&lt;v&quot;130&quot;&gt;&gt;&lt;tr(@tid:2@pid:31)&quot;&quot;&lt;v&quot;131&quot;&gt;&gt;&lt;tr(@tid:2@pid:32)&quot;&quot;&lt;v&quot;132&quot;&gt;&gt;&lt;tr(@tid:2@pid:33)&quot;&quot;&lt;v&quot;133&quot;&gt;&gt;&lt;tr(@tid:2@pid:34)&quot;&quot;&lt;v&quot;134&quot;&gt;&gt;&lt;tr(@tid:2@pid:35)&quot;&quot;&lt;v&quot;135&quot;&gt;&gt;&lt;tr(@tid:2@pid:36)&quot;&quot;&lt;v&quot;136&quot;&gt;&gt;&lt;tr(@tid:2@pid:37)&quot;&quot;&lt;v&quot;137&quot;&gt;&gt;&lt;tr(@tid:2@pid:38)&quot;&quot;&lt;v&quot;138&quot;&gt;&gt;&lt;tr(@tid:2@pid:39)&quot;&quot;&lt;v&quot;139&quot;&gt;&gt;&lt;tr(@tid:2@pid:40)&quot;&quot;&lt;v&quot;140&quot;&gt;&gt;&lt;tr(@tid:2@pid:41)&quot;&quot;&lt;v&quot;141&quot;&gt;&gt;&lt;tr(@tid:2@pid:42)&quot;&quot;&lt;v&quot;142&quot;&gt;&gt;&lt;tr(@tid:2@pid:43)&quot;&quot;&lt;v&quot;143&quot;&gt;&gt;&lt;tr(@tid:2@pid:44)&quot;&quot;&lt;v&quot;144&quot;&gt;&gt;&lt;tr(@tid:2@pid:45)&quot;&quot;&lt;v&quot;145&quot;&gt;&gt;&lt;tr(@tid:2@pid:46)&quot;&quot;&lt;v&quot;146&quot;&gt;&gt;&lt;tr(@tid:2@pid:47)&quot;&quot;&lt;v&quot;147&quot;&gt;&gt;&lt;tr(@tid:2@pid:48)&quot;&quot;&lt;v&quot;148&quot;&gt;&gt;&lt;tr(@tid:2@pid:49)&quot;&quot;&lt;v&quot;149&quot;&gt;&gt;&lt;tr(@tid:2@pid:50)&quot;&quot;&lt;v&quot;150&quot;&gt;&gt;&lt;tr(@tid:2@pid:51)&quot;&quot;&lt;v&quot;151&quot;&gt;&gt;&lt;tr(@tid:2@pid:52)&quot;&quot;&lt;v&quot;152&quot;&gt;&gt;&lt;tr(@tid:2@pid:53)&quot;&quot;&lt;v&quot;153&quot;&gt;&gt;&lt;tr(@tid:2@pid:54)&quot;&quot;&lt;v&quot;154&quot;&gt;&gt;&lt;tr(@tid:2@pid:55)&quot;&quot;&lt;v&quot;155&quot;&gt;&gt;&lt;tr(@tid:2@pid:56)&quot;&quot;&lt;v&quot;156&quot;&gt;&gt;&lt;tr(@tid:2@pid:57)&quot;&quot;&lt;v&quot;157&quot;&gt;&gt;&lt;tr(@tid:2@pid:58)&quot;&quot;&lt;v&quot;158&quot;&gt;&gt;&lt;tr(@tid:2@pid:59)&quot;&quot;&lt;v&quot;159&quot;&gt;&gt;&lt;tr(@tid:2@pid:60)&quot;&quot;&lt;v&quot;160&quot;&gt;&gt;&lt;tr(@tid:2@pid:61)&quot;&quot;&lt;v&quot;161&quot;&gt;&gt;&lt;tr(@tid:2@pid:62)&quot;&quot;&lt;v&quot;162&quot;&gt;&gt;&lt;tr(@tid:2@pid:63)&quot;&quot;&lt;v&quot;163&quot;&gt;&gt;&lt;tr(@tid:2@pid:64)&quot;&quot;&lt;v&quot;164&quot;&gt;&gt;&lt;tr(@tid:2@pid:65)&quot;&quot;&lt;v&quot;165&quot;&gt;&gt;&lt;tr(@tid:2@pid:66)&quot;&quot;&lt;v&quot;166&quot;&gt;&gt;&lt;tr(@tid:2@pid:67)&quot;&quot;&lt;v&quot;167&quot;&gt;&gt;&lt;tr(@tid:2@pid:68)&quot;&quot;&lt;v&quot;168&quot;&gt;&gt;&lt;tr(@tid:2@pid:69)&quot;&quot;&lt;v&quot;169&quot;&gt;&gt;&lt;tr(@tid:2@pid:70)&quot;&quot;&lt;v&quot;170&quot;&gt;&gt;&lt;tr(@tid:2@pid:71)&quot;&quot;&lt;v&quot;171&quot;&gt;&gt;&lt;tr(@tid:2@pid:72)&quot;&quot;&lt;v&quot;172&quot;&gt;&gt;&lt;tr(@tid:2@pid:73)&quot;&quot;&lt;v&quot;173&quot;&gt;&gt;&lt;tr(@tid:2@pid:74)&quot;&quot;&lt;v&quot;174&quot;&gt;&gt;&lt;tr(@tid:2@pid:75)&quot;&quot;&lt;v&quot;175&quot;&gt;&gt;&lt;tr(@tid:2@pid:76)&quot;&quot;&lt;v&quot;176&quot;&gt;&gt;&lt;tr(@tid:2@pid:77)&quot;&quot;&lt;v&quot;177&quot;&gt;&gt;&lt;tr(@tid:2@pid:78)&quot;&quot;&lt;v&quot;178&quot;&gt;&gt;&lt;tr(@tid:2@pid:79)&quot;&quot;&lt;v&quot;179&quot;&gt;&gt;&lt;tr(@tid:2@pid:80)&quot;&quot;&lt;v&quot;180&quot;&gt;&gt;&lt;tr(@tid:2@pid:81)&quot;&quot;&lt;v&quot;181&quot;&gt;&gt;&lt;tr(@tid:2@pid:82)&quot;&quot;&lt;v&quot;182&quot;&gt;&gt;&lt;tr(@tid:2@pid:83)&quot;&quot;&lt;v&quot;183&quot;&gt;&gt;&lt;tr(@tid:2@pid:84)&quot;&quot;&lt;v&quot;184&quot;&gt;&gt;&lt;tr(@tid:2@pid:85)&quot;&quot;&lt;v&quot;185&quot;&gt;&gt;&lt;tr(@tid:2@pid:86)&quot;&quot;&lt;v&quot;186&quot;&gt;&gt;&lt;tr(@tid:2@pid:87)&quot;&quot;&lt;v&quot;187&quot;&gt;&gt;&lt;tr(@tid:2@pid:88)&quot;&quot;&lt;v&quot;188&quot;&gt;&gt;&lt;tr(@tid:2@pid:89)&quot;&quot;&lt;v&quot;189&quot;&gt;&gt;&lt;tr(@tid:2@pid:90)&quot;&quot;&lt;v&quot;190&quot;&gt;&gt;&lt;tr(@tid:2@pid:91)&quot;&quot;&lt;v&quot;191&quot;&gt;&gt;&lt;tr(@tid:2@pid:92)&quot;&quot;&lt;v&quot;192&quot;&gt;&gt;&lt;tr(@tid:2@pid:93)&quot;&quot;&lt;v&quot;193&quot;&gt;&gt;&lt;tr(@tid:2@pid:94)&quot;&quot;&lt;v&quot;194&quot;&gt;&gt;&lt;tr(@tid:2@pid:95)&quot;&quot;&lt;v&quot;195&quot;&gt;&gt;&lt;tr(@tid:2@pid:96)&quot;&quot;&lt;v&quot;196&quot;&gt;&gt;&lt;tr(@tid:2@pid:97)&quot;&quot;&lt;v&quot;197&quot;&gt;&gt;&lt;tr(@tid:2@pid:98)&quot;&quot;&lt;v&quot;198&quot;&gt;&gt;&lt;tr(@tid:2@pid:99)&quot;&quot;&lt;v&quot;199&quot;&gt;&gt;&lt;tr(@tid:2@pid:100)&quot;&quot;&lt;v&quot;200&quot;&gt;&gt;&gt;&lt;people&quot;&quot;&lt;p(@id:101)&quot;&quot;&lt;f(@i:0)&quot;Keypad&quot;&gt;&lt;f(@i:1)&quot;1&quot;&gt;&gt;&lt;p(@id:102)&quot;&quot;&lt;f(@i:0)&quot;Keypad&quot;&gt;&lt;f(@i:1)&quot;2&quot;&gt;&gt;&lt;p(@id:103)&quot;&quot;&lt;f(@i:0)&quot;Keypad&quot;&gt;&lt;f(@i:1)&quot;3&quot;&gt;&gt;&lt;p(@id:104)&quot;&quot;&lt;f(@i:0)&quot;Keypad&quot;&gt;&lt;f(@i:1)&quot;4&quot;&gt;&gt;&lt;p(@id:105)&quot;&quot;&lt;f(@i:0)&quot;Keypad&quot;&gt;&lt;f(@i:1)&quot;5&quot;&gt;&gt;&lt;p(@id:106)&quot;&quot;&lt;f(@i:0)&quot;Keypad&quot;&gt;&lt;f(@i:1)&quot;6&quot;&gt;&gt;&lt;p(@id:107)&quot;&quot;&lt;f(@i:0)&quot;Keypad&quot;&gt;&lt;f(@i:1)&quot;7&quot;&gt;&gt;&lt;p(@id:108)&quot;&quot;&lt;f(@i:0)&quot;Keypad&quot;&gt;&lt;f(@i:1)&quot;8&quot;&gt;&gt;&lt;p(@id:109)&quot;&quot;&lt;f(@i:0)&quot;Keypad&quot;&gt;&lt;f(@i:1)&quot;9&quot;&gt;&gt;&lt;p(@id:110)&quot;&quot;&lt;f(@i:0)&quot;Keypad&quot;&gt;&lt;f(@i:1)&quot;10&quot;&gt;&gt;&lt;p(@id:111)&quot;&quot;&lt;f(@i:0)&quot;Keypad&quot;&gt;&lt;f(@i:1)&quot;11&quot;&gt;&gt;&lt;p(@id:112)&quot;&quot;&lt;f(@i:0)&quot;Keypad&quot;&gt;&lt;f(@i:1)&quot;12&quot;&gt;&gt;&lt;p(@id:113)&quot;&quot;&lt;f(@i:0)&quot;Keypad&quot;&gt;&lt;f(@i:1)&quot;13&quot;&gt;&gt;&lt;p(@id:114)&quot;&quot;&lt;f(@i:0)&quot;Keypad&quot;&gt;&lt;f(@i:1)&quot;14&quot;&gt;&gt;&lt;p(@id:115)&quot;&quot;&lt;f(@i:0)&quot;Keypad&quot;&gt;&lt;f(@i:1)&quot;15&quot;&gt;&gt;&lt;p(@id:116)&quot;&quot;&lt;f(@i:0)&quot;Keypad&quot;&gt;&lt;f(@i:1)&quot;16&quot;&gt;&gt;&lt;p(@id:117)&quot;&quot;&lt;f(@i:0)&quot;Keypad&quot;&gt;&lt;f(@i:1)&quot;17&quot;&gt;&gt;&lt;p(@id:118)&quot;&quot;&lt;f(@i:0)&quot;Keypad&quot;&gt;&lt;f(@i:1)&quot;18&quot;&gt;&gt;&lt;p(@id:119)&quot;&quot;&lt;f(@i:0)&quot;Keypad&quot;&gt;&lt;f(@i:1)&quot;19&quot;&gt;&gt;&lt;p(@id:120)&quot;&quot;&lt;f(@i:0)&quot;Keypad&quot;&gt;&lt;f(@i:1)&quot;20&quot;&gt;&gt;&lt;p(@id:121)&quot;&quot;&lt;f(@i:0)&quot;Keypad&quot;&gt;&lt;f(@i:1)&quot;21&quot;&gt;&gt;&lt;p(@id:122)&quot;&quot;&lt;f(@i:0)&quot;Keypad&quot;&gt;&lt;f(@i:1)&quot;22&quot;&gt;&gt;&lt;p(@id:123)&quot;&quot;&lt;f(@i:0)&quot;Keypad&quot;&gt;&lt;f(@i:1)&quot;23&quot;&gt;&gt;&lt;p(@id:124)&quot;&quot;&lt;f(@i:0)&quot;Keypad&quot;&gt;&lt;f(@i:1)&quot;24&quot;&gt;&gt;&lt;p(@id:125)&quot;&quot;&lt;f(@i:0)&quot;Keypad&quot;&gt;&lt;f(@i:1)&quot;25&quot;&gt;&gt;&lt;p(@id:126)&quot;&quot;&lt;f(@i:0)&quot;Keypad&quot;&gt;&lt;f(@i:1)&quot;26&quot;&gt;&gt;&lt;p(@id:127)&quot;&quot;&lt;f(@i:0)&quot;Keypad&quot;&gt;&lt;f(@i:1)&quot;27&quot;&gt;&gt;&lt;p(@id:128)&quot;&quot;&lt;f(@i:0)&quot;Keypad&quot;&gt;&lt;f(@i:1)&quot;28&quot;&gt;&gt;&lt;p(@id:129)&quot;&quot;&lt;f(@i:0)&quot;Keypad&quot;&gt;&lt;f(@i:1)&quot;29&quot;&gt;&gt;&lt;p(@id:130)&quot;&quot;&lt;f(@i:0)&quot;Keypad&quot;&gt;&lt;f(@i:1)&quot;30&quot;&gt;&gt;&lt;p(@id:131)&quot;&quot;&lt;f(@i:0)&quot;Keypad&quot;&gt;&lt;f(@i:1)&quot;31&quot;&gt;&gt;&lt;p(@id:132)&quot;&quot;&lt;f(@i:0)&quot;Keypad&quot;&gt;&lt;f(@i:1)&quot;32&quot;&gt;&gt;&lt;p(@id:133)&quot;&quot;&lt;f(@i:0)&quot;Keypad&quot;&gt;&lt;f(@i:1)&quot;33&quot;&gt;&gt;&lt;p(@id:134)&quot;&quot;&lt;f(@i:0)&quot;Keypad&quot;&gt;&lt;f(@i:1)&quot;34&quot;&gt;&gt;&lt;p(@id:135)&quot;&quot;&lt;f(@i:0)&quot;Keypad&quot;&gt;&lt;f(@i:1)&quot;35&quot;&gt;&gt;&lt;p(@id:136)&quot;&quot;&lt;f(@i:0)&quot;Keypad&quot;&gt;&lt;f(@i:1)&quot;36&quot;&gt;&gt;&lt;p(@id:137)&quot;&quot;&lt;f(@i:0)&quot;Keypad&quot;&gt;&lt;f(@i:1)&quot;37&quot;&gt;&gt;&lt;p(@id:138)&quot;&quot;&lt;f(@i:0)&quot;Keypad&quot;&gt;&lt;f(@i:1)&quot;38&quot;&gt;&gt;&lt;p(@id:139)&quot;&quot;&lt;f(@i:0)&quot;Keypad&quot;&gt;&lt;f(@i:1)&quot;39&quot;&gt;&gt;&lt;p(@id:140)&quot;&quot;&lt;f(@i:0)&quot;Keypad&quot;&gt;&lt;f(@i:1)&quot;40&quot;&gt;&gt;&lt;p(@id:141)&quot;&quot;&lt;f(@i:0)&quot;Keypad&quot;&gt;&lt;f(@i:1)&quot;41&quot;&gt;&gt;&lt;p(@id:142)&quot;&quot;&lt;f(@i:0)&quot;Keypad&quot;&gt;&lt;f(@i:1)&quot;42&quot;&gt;&gt;&lt;p(@id:143)&quot;&quot;&lt;f(@i:0)&quot;Keypad&quot;&gt;&lt;f(@i:1)&quot;43&quot;&gt;&gt;&lt;p(@id:144)&quot;&quot;&lt;f(@i:0)&quot;Keypad&quot;&gt;&lt;f(@i:1)&quot;44&quot;&gt;&gt;&lt;p(@id:145)&quot;&quot;&lt;f(@i:0)&quot;Keypad&quot;&gt;&lt;f(@i:1)&quot;45&quot;&gt;&gt;&lt;p(@id:146)&quot;&quot;&lt;f(@i:0)&quot;Keypad&quot;&gt;&lt;f(@i:1)&quot;46&quot;&gt;&gt;&lt;p(@id:147)&quot;&quot;&lt;f(@i:0)&quot;Keypad&quot;&gt;&lt;f(@i:1)&quot;47&quot;&gt;&gt;&lt;p(@id:148)&quot;&quot;&lt;f(@i:0)&quot;Keypad&quot;&gt;&lt;f(@i:1)&quot;48&quot;&gt;&gt;&lt;p(@id:149)&quot;&quot;&lt;f(@i:0)&quot;Keypad&quot;&gt;&lt;f(@i:1)&quot;49&quot;&gt;&gt;&lt;p(@id:150)&quot;&quot;&lt;f(@i:0)&quot;Keypad&quot;&gt;&lt;f(@i:1)&quot;50&quot;&gt;&gt;&lt;p(@id:151)&quot;&quot;&lt;f(@i:0)&quot;Keypad&quot;&gt;&lt;f(@i:1)&quot;51&quot;&gt;&gt;&lt;p(@id:152)&quot;&quot;&lt;f(@i:0)&quot;Keypad&quot;&gt;&lt;f(@i:1)&quot;52&quot;&gt;&gt;&lt;p(@id:153)&quot;&quot;&lt;f(@i:0)&quot;Keypad&quot;&gt;&lt;f(@i:1)&quot;53&quot;&gt;&gt;&lt;p(@id:154)&quot;&quot;&lt;f(@i:0)&quot;Keypad&quot;&gt;&lt;f(@i:1)&quot;54&quot;&gt;&gt;&lt;p(@id:155)&quot;&quot;&lt;f(@i:0)&quot;Keypad&quot;&gt;&lt;f(@i:1)&quot;55&quot;&gt;&gt;&lt;p(@id:156)&quot;&quot;&lt;f(@i:0)&quot;Keypad&quot;&gt;&lt;f(@i:1)&quot;56&quot;&gt;&gt;&lt;p(@id:157)&quot;&quot;&lt;f(@i:0)&quot;Keypad&quot;&gt;&lt;f(@i:1)&quot;57&quot;&gt;&gt;&lt;p(@id:158)&quot;&quot;&lt;f(@i:0)&quot;Keypad&quot;&gt;&lt;f(@i:1)&quot;58&quot;&gt;&gt;&lt;p(@id:159)&quot;&quot;&lt;f(@i:0)&quot;Keypad&quot;&gt;&lt;f(@i:1)&quot;59&quot;&gt;&gt;&lt;p(@id:160)&quot;&quot;&lt;f(@i:0)&quot;Keypad&quot;&gt;&lt;f(@i:1)&quot;60&quot;&gt;&gt;&lt;p(@id:161)&quot;&quot;&lt;f(@i:0)&quot;Keypad&quot;&gt;&lt;f(@i:1)&quot;61&quot;&gt;&gt;&lt;p(@id:162)&quot;&quot;&lt;f(@i:0)&quot;Keypad&quot;&gt;&lt;f(@i:1)&quot;62&quot;&gt;&gt;&lt;p(@id:163)&quot;&quot;&lt;f(@i:0)&quot;Keypad&quot;&gt;&lt;f(@i:1)&quot;63&quot;&gt;&gt;&lt;p(@id:164)&quot;&quot;&lt;f(@i:0)&quot;Keypad&quot;&gt;&lt;f(@i:1)&quot;64&quot;&gt;&gt;&lt;p(@id:165)&quot;&quot;&lt;f(@i:0)&quot;Keypad&quot;&gt;&lt;f(@i:1)&quot;65&quot;&gt;&gt;&lt;p(@id:166)&quot;&quot;&lt;f(@i:0)&quot;Keypad&quot;&gt;&lt;f(@i:1)&quot;66&quot;&gt;&gt;&lt;p(@id:167)&quot;&quot;&lt;f(@i:0)&quot;Keypad&quot;&gt;&lt;f(@i:1)&quot;67&quot;&gt;&gt;&lt;p(@id:168)&quot;&quot;&lt;f(@i:0)&quot;Keypad&quot;&gt;&lt;f(@i:1)&quot;68&quot;&gt;&gt;&lt;p(@id:169)&quot;&quot;&lt;f(@i:0)&quot;Keypad&quot;&gt;&lt;f(@i:1)&quot;69&quot;&gt;&gt;&lt;p(@id:170)&quot;&quot;&lt;f(@i:0)&quot;Keypad&quot;&gt;&lt;f(@i:1)&quot;70&quot;&gt;&gt;&lt;p(@id:171)&quot;&quot;&lt;f(@i:0)&quot;Keypad&quot;&gt;&lt;f(@i:1)&quot;71&quot;&gt;&gt;&lt;p(@id:172)&quot;&quot;&lt;f(@i:0)&quot;Keypad&quot;&gt;&lt;f(@i:1)&quot;72&quot;&gt;&gt;&lt;p(@id:173)&quot;&quot;&lt;f(@i:0)&quot;Keypad&quot;&gt;&lt;f(@i:1)&quot;73&quot;&gt;&gt;&lt;p(@id:174)&quot;&quot;&lt;f(@i:0)&quot;Keypad&quot;&gt;&lt;f(@i:1)&quot;74&quot;&gt;&gt;&lt;p(@id:175)&quot;&quot;&lt;f(@i:0)&quot;Keypad&quot;&gt;&lt;f(@i:1)&quot;75&quot;&gt;&gt;&lt;p(@id:176)&quot;&quot;&lt;f(@i:0)&quot;Keypad&quot;&gt;&lt;f(@i:1)&quot;76&quot;&gt;&gt;&lt;p(@id:177)&quot;&quot;&lt;f(@i:0)&quot;Keypad&quot;&gt;&lt;f(@i:1)&quot;77&quot;&gt;&gt;&lt;p(@id:178)&quot;&quot;&lt;f(@i:0)&quot;Keypad&quot;&gt;&lt;f(@i:1)&quot;78&quot;&gt;&gt;&lt;p(@id:179)&quot;&quot;&lt;f(@i:0)&quot;Keypad&quot;&gt;&lt;f(@i:1)&quot;79&quot;&gt;&gt;&lt;p(@id:180)&quot;&quot;&lt;f(@i:0)&quot;Keypad&quot;&gt;&lt;f(@i:1)&quot;80&quot;&gt;&gt;&lt;p(@id:181)&quot;&quot;&lt;f(@i:0)&quot;Keypad&quot;&gt;&lt;f(@i:1)&quot;81&quot;&gt;&gt;&lt;p(@id:182)&quot;&quot;&lt;f(@i:0)&quot;Keypad&quot;&gt;&lt;f(@i:1)&quot;82&quot;&gt;&gt;&lt;p(@id:183)&quot;&quot;&lt;f(@i:0)&quot;Keypad&quot;&gt;&lt;f(@i:1)&quot;83&quot;&gt;&gt;&lt;p(@id:184)&quot;&quot;&lt;f(@i:0)&quot;Keypad&quot;&gt;&lt;f(@i:1)&quot;84&quot;&gt;&gt;&lt;p(@id:185)&quot;&quot;&lt;f(@i:0)&quot;Keypad&quot;&gt;&lt;f(@i:1)&quot;85&quot;&gt;&gt;&lt;p(@id:186)&quot;&quot;&lt;f(@i:0)&quot;Keypad&quot;&gt;&lt;f(@i:1)&quot;86&quot;&gt;&gt;&lt;p(@id:187)&quot;&quot;&lt;f(@i:0)&quot;Keypad&quot;&gt;&lt;f(@i:1)&quot;87&quot;&gt;&gt;&lt;p(@id:188)&quot;&quot;&lt;f(@i:0)&quot;Keypad&quot;&gt;&lt;f(@i:1)&quot;88&quot;&gt;&gt;&lt;p(@id:189)&quot;&quot;&lt;f(@i:0)&quot;Keypad&quot;&gt;&lt;f(@i:1)&quot;89&quot;&gt;&gt;&lt;p(@id:190)&quot;&quot;&lt;f(@i:0)&quot;Keypad&quot;&gt;&lt;f(@i:1)&quot;90&quot;&gt;&gt;&lt;p(@id:191)&quot;&quot;&lt;f(@i:0)&quot;Keypad&quot;&gt;&lt;f(@i:1)&quot;91&quot;&gt;&gt;&lt;p(@id:192)&quot;&quot;&lt;f(@i:0)&quot;Keypad&quot;&gt;&lt;f(@i:1)&quot;92&quot;&gt;&gt;&lt;p(@id:193)&quot;&quot;&lt;f(@i:0)&quot;Keypad&quot;&gt;&lt;f(@i:1)&quot;93&quot;&gt;&gt;&lt;p(@id:194)&quot;&quot;&lt;f(@i:0)&quot;Keypad&quot;&gt;&lt;f(@i:1)&quot;94&quot;&gt;&gt;&lt;p(@id:195)&quot;&quot;&lt;f(@i:0)&quot;Keypad&quot;&gt;&lt;f(@i:1)&quot;95&quot;&gt;&gt;&lt;p(@id:196)&quot;&quot;&lt;f(@i:0)&quot;Keypad&quot;&gt;&lt;f(@i:1)&quot;96&quot;&gt;&gt;&lt;p(@id:197)&quot;&quot;&lt;f(@i:0)&quot;Keypad&quot;&gt;&lt;f(@i:1)&quot;97&quot;&gt;&gt;&lt;p(@id:198)&quot;&quot;&lt;f(@i:0)&quot;Keypad&quot;&gt;&lt;f(@i:1)&quot;98&quot;&gt;&gt;&lt;p(@id:199)&quot;&quot;&lt;f(@i:0)&quot;Keypad&quot;&gt;&lt;f(@i:1)&quot;99&quot;&gt;&gt;&lt;p(@id:200)&quot;&quot;&lt;f(@i:0)&quot;Keypad&quot;&gt;&lt;f(@i:1)&quot;100&quot;&gt;&gt;&gt;&lt;fields&quot;&quot;&lt;fld(@i:0)&quot;&quot;&lt;n&quot;First Name&quot;&gt;&gt;&lt;fld(@i:1)&quot;&quot;&lt;n&quot;Last Name&quot;&gt;&gt;&lt;fld(@i:2)&quot;&quot;&lt;n&quot;Entry Disabled&quot;&gt;&gt;&lt;fld(@i:3)&quot;&quot;&lt;n&quot;Participant Group&quot;&gt;&gt;&lt;fld(@i:4)&quot;&quot;&lt;n&quot;Team&quot;&gt;&gt;&lt;fld(@i:5)&quot;&quot;&lt;n&quot;Voting Weight&quot;&gt;&gt;&gt;&gt;&lt;chart&quot;&quot;&lt;styles&quot;&quot;&gt;&gt;&lt;teams&quot;&quot;&gt;&lt;transceivers&quot;&quot;&lt;t(@id:2@tt:ReplyPlus@n:Transceiver 2)&quot;&quot;&lt;f(@id:c)&quot;3&quot;&gt;&lt;f(@id:comType)&quot;Usb&quot;&gt;&lt;f(@id:com)&quot;[Auto]&quot;&gt;&lt;f(@id:kIdType)&quot;Static&quot;&gt;&lt;f(@id:ac)&quot;false&quot;&gt;&lt;f(@id:bl)&quot;Normal&quot;&gt;&lt;f(@id:dm)&quot;false&quot;&gt;&lt;f(@id:dp)&quot;false&quot;&gt;&lt;f(@id:kMin)&quot;1&quot;&gt;&lt;f(@id:kMax)&quot;250&quot;&gt;&lt;f(@id:pl)&quot;EuMax&quot;&gt;&lt;f(@id:rs)&quot;false&quot;&gt;&lt;f(@id:rr)&quot;false&quot;&gt;&lt;f(@id:sr)&quot;true&quot;&gt;&lt;f(@id:ss)&quot;true&quot;&gt;&lt;f(@id:wa)&quot;Off&quot;&gt;&gt;&gt;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CLOCKTEMPLATE" val="true"/>
  <p:tag name="KPISTOPSPOLLING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CLOCKTEMPLATE" val="true"/>
  <p:tag name="KPISTOPSPOLLING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heme/theme1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6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016 RESEARCH Widescreen Template">
  <a:themeElements>
    <a:clrScheme name="2014 OSUCCC - James">
      <a:dk1>
        <a:srgbClr val="000000"/>
      </a:dk1>
      <a:lt1>
        <a:srgbClr val="FFFFFF"/>
      </a:lt1>
      <a:dk2>
        <a:srgbClr val="717070"/>
      </a:dk2>
      <a:lt2>
        <a:srgbClr val="FFFFFF"/>
      </a:lt2>
      <a:accent1>
        <a:srgbClr val="BB0000"/>
      </a:accent1>
      <a:accent2>
        <a:srgbClr val="D25F15"/>
      </a:accent2>
      <a:accent3>
        <a:srgbClr val="365D66"/>
      </a:accent3>
      <a:accent4>
        <a:srgbClr val="740061"/>
      </a:accent4>
      <a:accent5>
        <a:srgbClr val="85B9AE"/>
      </a:accent5>
      <a:accent6>
        <a:srgbClr val="F2DE90"/>
      </a:accent6>
      <a:hlink>
        <a:srgbClr val="A3B5D1"/>
      </a:hlink>
      <a:folHlink>
        <a:srgbClr val="97930E"/>
      </a:folHlink>
    </a:clrScheme>
    <a:fontScheme name="RESEARCH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ESEARCH Template 1">
        <a:dk1>
          <a:srgbClr val="000000"/>
        </a:dk1>
        <a:lt1>
          <a:srgbClr val="FFFFFF"/>
        </a:lt1>
        <a:dk2>
          <a:srgbClr val="000000"/>
        </a:dk2>
        <a:lt2>
          <a:srgbClr val="A89487"/>
        </a:lt2>
        <a:accent1>
          <a:srgbClr val="006191"/>
        </a:accent1>
        <a:accent2>
          <a:srgbClr val="6B8C2C"/>
        </a:accent2>
        <a:accent3>
          <a:srgbClr val="FFFFFF"/>
        </a:accent3>
        <a:accent4>
          <a:srgbClr val="000000"/>
        </a:accent4>
        <a:accent5>
          <a:srgbClr val="AAB7C7"/>
        </a:accent5>
        <a:accent6>
          <a:srgbClr val="607E27"/>
        </a:accent6>
        <a:hlink>
          <a:srgbClr val="DA6F2B"/>
        </a:hlink>
        <a:folHlink>
          <a:srgbClr val="C916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SEARCH Template 2">
        <a:dk1>
          <a:srgbClr val="000000"/>
        </a:dk1>
        <a:lt1>
          <a:srgbClr val="FFFFFF"/>
        </a:lt1>
        <a:dk2>
          <a:srgbClr val="000000"/>
        </a:dk2>
        <a:lt2>
          <a:srgbClr val="A89487"/>
        </a:lt2>
        <a:accent1>
          <a:srgbClr val="006191"/>
        </a:accent1>
        <a:accent2>
          <a:srgbClr val="C91648"/>
        </a:accent2>
        <a:accent3>
          <a:srgbClr val="FFFFFF"/>
        </a:accent3>
        <a:accent4>
          <a:srgbClr val="000000"/>
        </a:accent4>
        <a:accent5>
          <a:srgbClr val="AAB7C7"/>
        </a:accent5>
        <a:accent6>
          <a:srgbClr val="B61340"/>
        </a:accent6>
        <a:hlink>
          <a:srgbClr val="DA6F2B"/>
        </a:hlink>
        <a:folHlink>
          <a:srgbClr val="6B8C2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B6AE3ED0-88AD-654E-A7F9-02CCBF82E761}">
  <we:reference id="wa200004709" version="1.1.0.2" store="en-GB" storeType="OMEX"/>
  <we:alternateReferences>
    <we:reference id="wa200004709" version="1.1.0.2" store="en-GB" storeType="OMEX"/>
  </we:alternateReferences>
  <we:properties>
    <we:property name="Office.AutoShowTaskpaneWithDocument" value="true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6CFF285B972B489588099F06F32541" ma:contentTypeVersion="16" ma:contentTypeDescription="Create a new document." ma:contentTypeScope="" ma:versionID="0d51651336e984c44fb39df8d2d435f4">
  <xsd:schema xmlns:xsd="http://www.w3.org/2001/XMLSchema" xmlns:xs="http://www.w3.org/2001/XMLSchema" xmlns:p="http://schemas.microsoft.com/office/2006/metadata/properties" xmlns:ns2="7d689f85-9540-4145-9f5c-6f24686bb201" xmlns:ns3="f06c4294-987e-46bd-a550-858175ea534c" targetNamespace="http://schemas.microsoft.com/office/2006/metadata/properties" ma:root="true" ma:fieldsID="544027e73a786e3819d402807ba95325" ns2:_="" ns3:_="">
    <xsd:import namespace="7d689f85-9540-4145-9f5c-6f24686bb201"/>
    <xsd:import namespace="f06c4294-987e-46bd-a550-858175ea53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Permissiontowrite_x003f_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689f85-9540-4145-9f5c-6f24686bb2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Permissiontowrite_x003f_" ma:index="21" nillable="true" ma:displayName="Permission to write?" ma:default="1" ma:format="Dropdown" ma:internalName="Permissiontowrite_x003f_">
      <xsd:simpleType>
        <xsd:restriction base="dms:Boolean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6c4294-987e-46bd-a550-858175ea534c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ermissiontowrite_x003f_ xmlns="7d689f85-9540-4145-9f5c-6f24686bb201">true</Permissiontowrite_x003f_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404603C-A0E0-448A-A97A-6402B617C2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d689f85-9540-4145-9f5c-6f24686bb201"/>
    <ds:schemaRef ds:uri="f06c4294-987e-46bd-a550-858175ea534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577527F-3217-405A-9AE5-DA452DBA0E94}">
  <ds:schemaRefs>
    <ds:schemaRef ds:uri="http://purl.org/dc/elements/1.1/"/>
    <ds:schemaRef ds:uri="http://schemas.microsoft.com/office/infopath/2007/PartnerControls"/>
    <ds:schemaRef ds:uri="f06c4294-987e-46bd-a550-858175ea534c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purl.org/dc/terms/"/>
    <ds:schemaRef ds:uri="7d689f85-9540-4145-9f5c-6f24686bb201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2DFEC1B-B51C-49DD-8493-06631544BF1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38592</TotalTime>
  <Words>6218</Words>
  <Application>Microsoft Macintosh PowerPoint</Application>
  <PresentationFormat>Widescreen</PresentationFormat>
  <Paragraphs>775</Paragraphs>
  <Slides>89</Slides>
  <Notes>65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89</vt:i4>
      </vt:variant>
    </vt:vector>
  </HeadingPairs>
  <TitlesOfParts>
    <vt:vector size="100" baseType="lpstr">
      <vt:lpstr>Aptos</vt:lpstr>
      <vt:lpstr>Arial</vt:lpstr>
      <vt:lpstr>Arial Narrow</vt:lpstr>
      <vt:lpstr>Calibri</vt:lpstr>
      <vt:lpstr>Helvetica</vt:lpstr>
      <vt:lpstr>Symbol</vt:lpstr>
      <vt:lpstr>Times New Roman</vt:lpstr>
      <vt:lpstr>Wingdings</vt:lpstr>
      <vt:lpstr>3_Default Design</vt:lpstr>
      <vt:lpstr>6_Default Design</vt:lpstr>
      <vt:lpstr>2016 RESEARCH Widescreen Template</vt:lpstr>
      <vt:lpstr>Optimizing Therapy for Patients with Hormone Receptor-Positive Localized Breast Cancer</vt:lpstr>
      <vt:lpstr>Disclosures</vt:lpstr>
      <vt:lpstr>Program Steering Committee</vt:lpstr>
      <vt:lpstr>Program Steering Committee</vt:lpstr>
      <vt:lpstr>Program Steering Committee</vt:lpstr>
      <vt:lpstr>PowerPoint Presentation</vt:lpstr>
      <vt:lpstr>PowerPoint Presentation</vt:lpstr>
      <vt:lpstr>Management of Hormone Receptor (HR)-Positive Localized Breast Cancer</vt:lpstr>
      <vt:lpstr>Management of Hormone Receptor (HR)-Positive Localized Breast Cancer</vt:lpstr>
      <vt:lpstr>PowerPoint Presentation</vt:lpstr>
      <vt:lpstr>PowerPoint Presentation</vt:lpstr>
      <vt:lpstr>ASCO Guideline 2022</vt:lpstr>
      <vt:lpstr>OncotypeDX®: TAILORx Trial Key Results for Node-Negative Disease</vt:lpstr>
      <vt:lpstr>Chemotherapy and Anthracycline Benefits for Patients with High Recurrence Scores® (&gt;25) </vt:lpstr>
      <vt:lpstr>Propensity-Score Matched Analysis of Real-World FLEX Data: IDFS with Anthracycline-Based Therapy for Patients with MammaPrint® High 2, Luminal B, HR-Positive, HER2-Negative Localized Breast Cancer  </vt:lpstr>
      <vt:lpstr>OncotypeDX: RxPONDER Trial Results Summary One to Three Positive Lymph Nodes</vt:lpstr>
      <vt:lpstr>MammaPrint: MindACT Trial Key Results</vt:lpstr>
      <vt:lpstr>Prosigna® ROR, EndoPredict® EPclin and Breast Cancer Index®</vt:lpstr>
      <vt:lpstr>Phase III OPTIMA Study Design</vt:lpstr>
      <vt:lpstr>Phase III OPTIMA: Invasive Breast Cancer-Free Survival (IBCFS)</vt:lpstr>
      <vt:lpstr>Phase III OPTIMA: IBCFS and Menopausal Status (Low ROR Score)</vt:lpstr>
      <vt:lpstr>Phase III OPTIMA: IBCFS and Nodal Status (Low ROR Score)</vt:lpstr>
      <vt:lpstr>Phase III RxFINE-Low (EA1242) Study Design</vt:lpstr>
      <vt:lpstr>PowerPoint Presentation</vt:lpstr>
      <vt:lpstr>Breast Cancer Index (BCI)</vt:lpstr>
      <vt:lpstr>Predictive Performance by BCI H/I Groups Based on Recurrence-Free Interval in the Overall Cohort of the Phase III IDEAL Trial</vt:lpstr>
      <vt:lpstr>Predictive Performance by BCI H/I Groups Based on  Recurrence-Free Interval in the Subset of Patients in the Phase III IDEAL Trial Who Received a Primary Aromatase Inhibitor (AI)</vt:lpstr>
      <vt:lpstr>Risk of Recurrence at Year 10 Since Randomization for Patients Who Received 5 Years versus 2.5 Years of Additional Letrozole in the Overall Cohort and in the Primary AI Subset of the Phase III IDEAL Trial</vt:lpstr>
      <vt:lpstr>BCI Validation in Extended-Adjuvant Therapy Trials</vt:lpstr>
      <vt:lpstr>ASCO Guideline: Extended Adjuvant Therapy</vt:lpstr>
      <vt:lpstr>Summary: ASCO Guideline 2022</vt:lpstr>
      <vt:lpstr>Management of Hormone Receptor (HR)-Positive Localized Breast Cancer</vt:lpstr>
      <vt:lpstr>Outside of a clinical trial, which genomic assay(s) do you routinely order to assist with decision-making regarding adjuvant systemic therapy for your patients with HR-positive, HER2-negative localized breast cancer (BC)? </vt:lpstr>
      <vt:lpstr>Would you recommend adjuvant chemotherapy for a 40-year-old premenopausal patient with node-negative, HR-positive, HER2-negative localized BC and the 21-gene Recurrence Score® (RS) listed below?</vt:lpstr>
      <vt:lpstr>Would you recommend adjuvant chemotherapy for a 40-year-old premenopausal patient with HR-positive, HER2-negative localized BC with 3 positive nodes and the 21-gene RS listed below?</vt:lpstr>
      <vt:lpstr>Would you recommend adjuvant chemotherapy for a 65-year-old postmenopausal patient with HR-positive, HER2-negative localized BC with 3 positive nodes and the 21-gene RS listed below?</vt:lpstr>
      <vt:lpstr>Have you ordered or would you order a genomic assay to assist with treatment decision-making in the localized setting for any patients with HR-positive, HER2-negative localized BC and 4 or more positive nodes?</vt:lpstr>
      <vt:lpstr>Outside of a clinical trial, which genomic assay(s) do you routinely order to assist with decision-making in the neoadjuvant setting for your patients with HR-positive, HER2-negative localized BC? </vt:lpstr>
      <vt:lpstr>Outside of a clinical trial, do you routinely employ Breast Cancer Index (BCI) to determine whether to continue adjuvant endocrine therapy beyond 5 years for patients with HR-positive, HER2-negative localized BC? If so, in which clinical situations?</vt:lpstr>
      <vt:lpstr>Approximately what proportion of the time would you estimate that having the results from BCI cause you to change your recommendation regarding extended-adjuvant endocrine therapy (ET)? </vt:lpstr>
      <vt:lpstr>Outside of a clinical trial, do you routinely employ any genomic assays other than Breast Cancer Index to determine whether to continue adjuvant endocrine therapy beyond 5 years for patients with HR-positive, HER2-negative localized BC? </vt:lpstr>
      <vt:lpstr>Have you ordered or would you order a circulating tumor DNA (ctDNA)-based molecular residual disease (MRD) assay to assist with clinical decision-making for a patient with localized BC? If you were to order a ctDNA-based MRD assay for a patient with localized BC, which specific assay(s) would you use?</vt:lpstr>
      <vt:lpstr>Management of Hormone Receptor (HR)-Positive Localized Breast Cancer</vt:lpstr>
      <vt:lpstr>PowerPoint Presentation</vt:lpstr>
      <vt:lpstr>monarchE Study Design</vt:lpstr>
      <vt:lpstr>monarchE: Invasive Disease-Free Survival (IDFS) Outcomes</vt:lpstr>
      <vt:lpstr>monarchE: Overall Survival (OS) Outcomes</vt:lpstr>
      <vt:lpstr>monarchE: Subgroup Analysis by Nodal Status</vt:lpstr>
      <vt:lpstr>monarchE: IDFS and DRFS by Nodal Status</vt:lpstr>
      <vt:lpstr>monarchE: Survival Status</vt:lpstr>
      <vt:lpstr>NATALEE Study Design</vt:lpstr>
      <vt:lpstr>NATALEE: IDFS Outcomes</vt:lpstr>
      <vt:lpstr>NATALEE: IDFS by Nodal Status</vt:lpstr>
      <vt:lpstr>NATALEE: OS Outcomes</vt:lpstr>
      <vt:lpstr>NATALEE: Survival Status over Time</vt:lpstr>
      <vt:lpstr>NATALEE: Ribociclib Treatment Benefit Is Observed Across PAM50-Based Intrinsic Subtypes</vt:lpstr>
      <vt:lpstr>NATALEE: Higher Genomic Risk Signature and Proliferation Signature Scores Are Associated with Increased Ribociclib Benefit</vt:lpstr>
      <vt:lpstr>NATALEE: Differential Gene Expression Affects Ribociclib Benefit</vt:lpstr>
      <vt:lpstr>Management of Hormone Receptor (HR)-Positive Localized Breast Cancer</vt:lpstr>
      <vt:lpstr>Regulatory and reimbursement issues aside, would you generally recommend an adjuvant CDK4/6 inhibitor in addition to adjuvant endocrine therapy to a patient with 5.5-cm, Grade 2, HR-positive, HER2-negative localized BC and the following nodal status? </vt:lpstr>
      <vt:lpstr>Regulatory and reimbursement issues aside, would you generally recommend an adjuvant CDK4/6 inhibitor in addition to adjuvant endocrine therapy to a patient with 2.5-cm Grade 2, HR-positive, HER2-negative localized BC and the following nodal status? </vt:lpstr>
      <vt:lpstr>Management of Hormone Receptor (HR)-Positive Localized Breast Cancer</vt:lpstr>
      <vt:lpstr>PowerPoint Presentation</vt:lpstr>
      <vt:lpstr>monarchE: Overall Safety Profile</vt:lpstr>
      <vt:lpstr>monarchE: Serious and Fatal Adverse Events (AEs) in Long-Term Follow-Up</vt:lpstr>
      <vt:lpstr>monarchE: AEs Leading to Discontinuation</vt:lpstr>
      <vt:lpstr>monarchE: AEs Leading to Dose Modifications</vt:lpstr>
      <vt:lpstr>NATALEE: Overall Safety Profile</vt:lpstr>
      <vt:lpstr>NATALEE: AEs of Special Interest (AESIs)</vt:lpstr>
      <vt:lpstr>NATALEE: AE-Related Dose Reduction and Discontinuation</vt:lpstr>
      <vt:lpstr>AEs and Dosing Must Be Considered: Distinct AE Profiles and Dosing Schedules of CDK4/6 Inhibitors for Localized Breast Cancer</vt:lpstr>
      <vt:lpstr>TRADE: Abemaciclib Dose Escalation</vt:lpstr>
      <vt:lpstr>NATALEE: IDFS by Dose Reductions</vt:lpstr>
      <vt:lpstr>Management of Hormone Receptor (HR)-Positive Localized Breast Cancer</vt:lpstr>
      <vt:lpstr>Have you employed or would you employ an initial dose-escalation strategy rather than initiating therapy at the recommended starting dose for any of your patients with HR-positive localized BC receiving an adjuvant CDK4/6 inhibitor?</vt:lpstr>
      <vt:lpstr>Assuming eligibility to receive abemaciclib or ribociclib, which CDK4/6 inhibitor would you prefer in the adjuvant setting for a patient with HR-positive localized BC and a history of …?</vt:lpstr>
      <vt:lpstr>Assuming eligibility to receive abemaciclib or ribociclib, which CDK4/6 inhibitor would you prefer in the adjuvant setting for a patient with HR-positive localized BC and a history of …?</vt:lpstr>
      <vt:lpstr>Management of Hormone Receptor (HR)-Positive Localized Breast Cancer</vt:lpstr>
      <vt:lpstr>PowerPoint Presentation</vt:lpstr>
      <vt:lpstr>PowerPoint Presentation</vt:lpstr>
      <vt:lpstr>lidERA Breast Cancer Study Design</vt:lpstr>
      <vt:lpstr>lidERA Breast Cancer: Patient Demographics</vt:lpstr>
      <vt:lpstr>lidERA Breast Cancer: IDFS Outcomes</vt:lpstr>
      <vt:lpstr>lidERA Breast Cancer: IDFS in Key Subgroups</vt:lpstr>
      <vt:lpstr>lidERA Breast Cancer: OS Outcomes</vt:lpstr>
      <vt:lpstr>lidERA Breast Cancer: Safety Profile</vt:lpstr>
      <vt:lpstr>Based on recently presented findings from the Phase III lidERA trial, would you like to have access to adjuvant giredestrant today for your patients with HR-positive, HER2-negative localized BC? </vt:lpstr>
      <vt:lpstr>If giredestrant were available, regulatory and reimbursement issues aside, what would you generally recommend for patients who met the criteria for both an adjuvant CDK4/6 inhibitor and adjuvant giredestrant?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In Review Prostate Cancer  Wednesday, November 18, 2020 2:00 PM – 3:30 PM ET</dc:title>
  <dc:creator>Rick Kaderman</dc:creator>
  <cp:lastModifiedBy>Silvana Izquierdo</cp:lastModifiedBy>
  <cp:revision>2163</cp:revision>
  <cp:lastPrinted>2020-12-08T02:40:56Z</cp:lastPrinted>
  <dcterms:created xsi:type="dcterms:W3CDTF">2020-11-13T19:02:13Z</dcterms:created>
  <dcterms:modified xsi:type="dcterms:W3CDTF">2026-08-24T18:14:56Z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lpwstr>738600.000000000</vt:lpwstr>
  </property>
  <property fmtid="{D5CDD505-2E9C-101B-9397-08002B2CF9AE}" pid="3" name="ContentTypeId">
    <vt:lpwstr>0x010100F56CFF285B972B489588099F06F32541</vt:lpwstr>
  </property>
</Properties>
</file>