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6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7.xml" ContentType="application/vnd.openxmlformats-officedocument.presentationml.tags+xml"/>
  <Override PartName="/ppt/notesSlides/notesSlide27.xml" ContentType="application/vnd.openxmlformats-officedocument.presentationml.notesSlide+xml"/>
  <Override PartName="/ppt/tags/tag18.xml" ContentType="application/vnd.openxmlformats-officedocument.presentationml.tags+xml"/>
  <Override PartName="/ppt/notesSlides/notesSlide28.xml" ContentType="application/vnd.openxmlformats-officedocument.presentationml.notesSlide+xml"/>
  <Override PartName="/ppt/tags/tag19.xml" ContentType="application/vnd.openxmlformats-officedocument.presentationml.tags+xml"/>
  <Override PartName="/ppt/notesSlides/notesSlide29.xml" ContentType="application/vnd.openxmlformats-officedocument.presentationml.notesSlide+xml"/>
  <Override PartName="/ppt/tags/tag20.xml" ContentType="application/vnd.openxmlformats-officedocument.presentationml.tags+xml"/>
  <Override PartName="/ppt/notesSlides/notesSlide30.xml" ContentType="application/vnd.openxmlformats-officedocument.presentationml.notesSlide+xml"/>
  <Override PartName="/ppt/tags/tag21.xml" ContentType="application/vnd.openxmlformats-officedocument.presentationml.tags+xml"/>
  <Override PartName="/ppt/notesSlides/notesSlide31.xml" ContentType="application/vnd.openxmlformats-officedocument.presentationml.notesSlide+xml"/>
  <Override PartName="/ppt/tags/tag22.xml" ContentType="application/vnd.openxmlformats-officedocument.presentationml.tags+xml"/>
  <Override PartName="/ppt/notesSlides/notesSlide32.xml" ContentType="application/vnd.openxmlformats-officedocument.presentationml.notesSlide+xml"/>
  <Override PartName="/ppt/tags/tag23.xml" ContentType="application/vnd.openxmlformats-officedocument.presentationml.tags+xml"/>
  <Override PartName="/ppt/notesSlides/notesSlide33.xml" ContentType="application/vnd.openxmlformats-officedocument.presentationml.notesSlide+xml"/>
  <Override PartName="/ppt/tags/tag24.xml" ContentType="application/vnd.openxmlformats-officedocument.presentationml.tags+xml"/>
  <Override PartName="/ppt/notesSlides/notesSlide34.xml" ContentType="application/vnd.openxmlformats-officedocument.presentationml.notesSlide+xml"/>
  <Override PartName="/ppt/tags/tag25.xml" ContentType="application/vnd.openxmlformats-officedocument.presentationml.tags+xml"/>
  <Override PartName="/ppt/notesSlides/notesSlide35.xml" ContentType="application/vnd.openxmlformats-officedocument.presentationml.notesSlide+xml"/>
  <Override PartName="/ppt/tags/tag26.xml" ContentType="application/vnd.openxmlformats-officedocument.presentationml.tags+xml"/>
  <Override PartName="/ppt/notesSlides/notesSlide36.xml" ContentType="application/vnd.openxmlformats-officedocument.presentationml.notesSlide+xml"/>
  <Override PartName="/ppt/tags/tag27.xml" ContentType="application/vnd.openxmlformats-officedocument.presentationml.tags+xml"/>
  <Override PartName="/ppt/notesSlides/notesSlide37.xml" ContentType="application/vnd.openxmlformats-officedocument.presentationml.notesSlide+xml"/>
  <Override PartName="/ppt/tags/tag28.xml" ContentType="application/vnd.openxmlformats-officedocument.presentationml.tags+xml"/>
  <Override PartName="/ppt/notesSlides/notesSlide38.xml" ContentType="application/vnd.openxmlformats-officedocument.presentationml.notesSlide+xml"/>
  <Override PartName="/ppt/tags/tag29.xml" ContentType="application/vnd.openxmlformats-officedocument.presentationml.tags+xml"/>
  <Override PartName="/ppt/notesSlides/notesSlide39.xml" ContentType="application/vnd.openxmlformats-officedocument.presentationml.notesSlide+xml"/>
  <Override PartName="/ppt/tags/tag30.xml" ContentType="application/vnd.openxmlformats-officedocument.presentationml.tags+xml"/>
  <Override PartName="/ppt/notesSlides/notesSlide40.xml" ContentType="application/vnd.openxmlformats-officedocument.presentationml.notesSlide+xml"/>
  <Override PartName="/ppt/tags/tag31.xml" ContentType="application/vnd.openxmlformats-officedocument.presentationml.tags+xml"/>
  <Override PartName="/ppt/notesSlides/notesSlide41.xml" ContentType="application/vnd.openxmlformats-officedocument.presentationml.notesSlide+xml"/>
  <Override PartName="/ppt/tags/tag32.xml" ContentType="application/vnd.openxmlformats-officedocument.presentationml.tags+xml"/>
  <Override PartName="/ppt/notesSlides/notesSlide42.xml" ContentType="application/vnd.openxmlformats-officedocument.presentationml.notesSlide+xml"/>
  <Override PartName="/ppt/tags/tag33.xml" ContentType="application/vnd.openxmlformats-officedocument.presentationml.tags+xml"/>
  <Override PartName="/ppt/notesSlides/notesSlide43.xml" ContentType="application/vnd.openxmlformats-officedocument.presentationml.notesSlide+xml"/>
  <Override PartName="/ppt/tags/tag34.xml" ContentType="application/vnd.openxmlformats-officedocument.presentationml.tags+xml"/>
  <Override PartName="/ppt/notesSlides/notesSlide44.xml" ContentType="application/vnd.openxmlformats-officedocument.presentationml.notesSlide+xml"/>
  <Override PartName="/ppt/tags/tag35.xml" ContentType="application/vnd.openxmlformats-officedocument.presentationml.tags+xml"/>
  <Override PartName="/ppt/notesSlides/notesSlide45.xml" ContentType="application/vnd.openxmlformats-officedocument.presentationml.notesSlide+xml"/>
  <Override PartName="/ppt/tags/tag36.xml" ContentType="application/vnd.openxmlformats-officedocument.presentationml.tags+xml"/>
  <Override PartName="/ppt/notesSlides/notesSlide46.xml" ContentType="application/vnd.openxmlformats-officedocument.presentationml.notesSlide+xml"/>
  <Override PartName="/ppt/tags/tag37.xml" ContentType="application/vnd.openxmlformats-officedocument.presentationml.tags+xml"/>
  <Override PartName="/ppt/notesSlides/notesSlide47.xml" ContentType="application/vnd.openxmlformats-officedocument.presentationml.notesSlide+xml"/>
  <Override PartName="/ppt/tags/tag38.xml" ContentType="application/vnd.openxmlformats-officedocument.presentationml.tags+xml"/>
  <Override PartName="/ppt/notesSlides/notesSlide48.xml" ContentType="application/vnd.openxmlformats-officedocument.presentationml.notesSlide+xml"/>
  <Override PartName="/ppt/tags/tag39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40.xml" ContentType="application/vnd.openxmlformats-officedocument.presentationml.tags+xml"/>
  <Override PartName="/ppt/notesSlides/notesSlide52.xml" ContentType="application/vnd.openxmlformats-officedocument.presentationml.notesSlide+xml"/>
  <Override PartName="/ppt/tags/tag41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42.xml" ContentType="application/vnd.openxmlformats-officedocument.presentationml.tags+xml"/>
  <Override PartName="/ppt/notesSlides/notesSlide55.xml" ContentType="application/vnd.openxmlformats-officedocument.presentationml.notesSlide+xml"/>
  <Override PartName="/ppt/tags/tag43.xml" ContentType="application/vnd.openxmlformats-officedocument.presentationml.tags+xml"/>
  <Override PartName="/ppt/notesSlides/notesSlide56.xml" ContentType="application/vnd.openxmlformats-officedocument.presentationml.notesSlide+xml"/>
  <Override PartName="/ppt/tags/tag44.xml" ContentType="application/vnd.openxmlformats-officedocument.presentationml.tags+xml"/>
  <Override PartName="/ppt/notesSlides/notesSlide57.xml" ContentType="application/vnd.openxmlformats-officedocument.presentationml.notesSlide+xml"/>
  <Override PartName="/ppt/tags/tag45.xml" ContentType="application/vnd.openxmlformats-officedocument.presentationml.tags+xml"/>
  <Override PartName="/ppt/notesSlides/notesSlide58.xml" ContentType="application/vnd.openxmlformats-officedocument.presentationml.notesSlide+xml"/>
  <Override PartName="/ppt/tags/tag46.xml" ContentType="application/vnd.openxmlformats-officedocument.presentationml.tags+xml"/>
  <Override PartName="/ppt/notesSlides/notesSlide59.xml" ContentType="application/vnd.openxmlformats-officedocument.presentationml.notesSlide+xml"/>
  <Override PartName="/ppt/tags/tag47.xml" ContentType="application/vnd.openxmlformats-officedocument.presentationml.tags+xml"/>
  <Override PartName="/ppt/notesSlides/notesSlide60.xml" ContentType="application/vnd.openxmlformats-officedocument.presentationml.notesSlide+xml"/>
  <Override PartName="/ppt/tags/tag48.xml" ContentType="application/vnd.openxmlformats-officedocument.presentationml.tags+xml"/>
  <Override PartName="/ppt/notesSlides/notesSlide61.xml" ContentType="application/vnd.openxmlformats-officedocument.presentationml.notesSlide+xml"/>
  <Override PartName="/ppt/tags/tag49.xml" ContentType="application/vnd.openxmlformats-officedocument.presentationml.tags+xml"/>
  <Override PartName="/ppt/notesSlides/notesSlide62.xml" ContentType="application/vnd.openxmlformats-officedocument.presentationml.notesSlide+xml"/>
  <Override PartName="/ppt/tags/tag50.xml" ContentType="application/vnd.openxmlformats-officedocument.presentationml.tags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</p:sldMasterIdLst>
  <p:notesMasterIdLst>
    <p:notesMasterId r:id="rId92"/>
  </p:notesMasterIdLst>
  <p:handoutMasterIdLst>
    <p:handoutMasterId r:id="rId93"/>
  </p:handoutMasterIdLst>
  <p:sldIdLst>
    <p:sldId id="284" r:id="rId8"/>
    <p:sldId id="256" r:id="rId9"/>
    <p:sldId id="265" r:id="rId10"/>
    <p:sldId id="276" r:id="rId11"/>
    <p:sldId id="277" r:id="rId12"/>
    <p:sldId id="2147483611" r:id="rId13"/>
    <p:sldId id="285" r:id="rId14"/>
    <p:sldId id="2147483612" r:id="rId15"/>
    <p:sldId id="275" r:id="rId16"/>
    <p:sldId id="300" r:id="rId17"/>
    <p:sldId id="301" r:id="rId18"/>
    <p:sldId id="1467" r:id="rId19"/>
    <p:sldId id="306" r:id="rId20"/>
    <p:sldId id="307" r:id="rId21"/>
    <p:sldId id="2147483639" r:id="rId22"/>
    <p:sldId id="308" r:id="rId23"/>
    <p:sldId id="309" r:id="rId24"/>
    <p:sldId id="310" r:id="rId25"/>
    <p:sldId id="1461" r:id="rId26"/>
    <p:sldId id="824" r:id="rId27"/>
    <p:sldId id="279" r:id="rId28"/>
    <p:sldId id="281" r:id="rId29"/>
    <p:sldId id="283" r:id="rId30"/>
    <p:sldId id="825" r:id="rId31"/>
    <p:sldId id="1469" r:id="rId32"/>
    <p:sldId id="826" r:id="rId33"/>
    <p:sldId id="259" r:id="rId34"/>
    <p:sldId id="266" r:id="rId35"/>
    <p:sldId id="282" r:id="rId36"/>
    <p:sldId id="2147483640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60" r:id="rId45"/>
    <p:sldId id="302" r:id="rId46"/>
    <p:sldId id="2147483628" r:id="rId47"/>
    <p:sldId id="2147483629" r:id="rId48"/>
    <p:sldId id="2147483630" r:id="rId49"/>
    <p:sldId id="257" r:id="rId50"/>
    <p:sldId id="258" r:id="rId51"/>
    <p:sldId id="2147483633" r:id="rId52"/>
    <p:sldId id="280" r:id="rId53"/>
    <p:sldId id="2147483641" r:id="rId54"/>
    <p:sldId id="2147483642" r:id="rId55"/>
    <p:sldId id="2147483643" r:id="rId56"/>
    <p:sldId id="2147483644" r:id="rId57"/>
    <p:sldId id="311" r:id="rId58"/>
    <p:sldId id="312" r:id="rId59"/>
    <p:sldId id="313" r:id="rId60"/>
    <p:sldId id="261" r:id="rId61"/>
    <p:sldId id="293" r:id="rId62"/>
    <p:sldId id="294" r:id="rId63"/>
    <p:sldId id="262" r:id="rId64"/>
    <p:sldId id="303" r:id="rId65"/>
    <p:sldId id="2147483635" r:id="rId66"/>
    <p:sldId id="2147483636" r:id="rId67"/>
    <p:sldId id="2147483637" r:id="rId68"/>
    <p:sldId id="2147483638" r:id="rId69"/>
    <p:sldId id="2147483645" r:id="rId70"/>
    <p:sldId id="2147483646" r:id="rId71"/>
    <p:sldId id="2147483647" r:id="rId72"/>
    <p:sldId id="274" r:id="rId73"/>
    <p:sldId id="2147480393" r:id="rId74"/>
    <p:sldId id="263" r:id="rId75"/>
    <p:sldId id="264" r:id="rId76"/>
    <p:sldId id="295" r:id="rId77"/>
    <p:sldId id="296" r:id="rId78"/>
    <p:sldId id="297" r:id="rId79"/>
    <p:sldId id="278" r:id="rId80"/>
    <p:sldId id="304" r:id="rId81"/>
    <p:sldId id="267" r:id="rId82"/>
    <p:sldId id="268" r:id="rId83"/>
    <p:sldId id="269" r:id="rId84"/>
    <p:sldId id="270" r:id="rId85"/>
    <p:sldId id="272" r:id="rId86"/>
    <p:sldId id="271" r:id="rId87"/>
    <p:sldId id="273" r:id="rId88"/>
    <p:sldId id="298" r:id="rId89"/>
    <p:sldId id="299" r:id="rId90"/>
    <p:sldId id="305" r:id="rId91"/>
  </p:sldIdLst>
  <p:sldSz cx="12192000" cy="6858000"/>
  <p:notesSz cx="7772400" cy="10058400"/>
  <p:custDataLst>
    <p:tags r:id="rId94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0DCC7E-02DD-954B-AAE1-031C310D77F8}" v="20" dt="2026-07-09T14:21:30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5" autoAdjust="0"/>
    <p:restoredTop sz="94658" autoAdjust="0"/>
  </p:normalViewPr>
  <p:slideViewPr>
    <p:cSldViewPr snapToGrid="0">
      <p:cViewPr varScale="1">
        <p:scale>
          <a:sx n="116" d="100"/>
          <a:sy n="116" d="100"/>
        </p:scale>
        <p:origin x="808" y="176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commentAuthors" Target="commentAuthors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tags" Target="tags/tag1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handoutMaster" Target="handoutMasters/handoutMaster1.xml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7/16/26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9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18347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2445641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364048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484150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231396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043064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28492-BB6E-C7D4-9676-99F4DF0CC9F8}"/>
              </a:ext>
            </a:extLst>
          </p:cNvPr>
          <p:cNvSpPr>
            <a:spLocks noGrp="1"/>
          </p:cNvSpPr>
          <p:nvPr>
            <p:ph idx="54" hasCustomPrompt="1"/>
          </p:nvPr>
        </p:nvSpPr>
        <p:spPr>
          <a:xfrm>
            <a:off x="2971800" y="545161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39982E4-B552-206B-D0B1-845155F17790}"/>
              </a:ext>
            </a:extLst>
          </p:cNvPr>
          <p:cNvSpPr>
            <a:spLocks noGrp="1"/>
          </p:cNvSpPr>
          <p:nvPr>
            <p:ph idx="86" hasCustomPrompt="1"/>
          </p:nvPr>
        </p:nvSpPr>
        <p:spPr>
          <a:xfrm>
            <a:off x="297180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1F42ECA-B735-C01D-7F40-A06AA930F8D7}"/>
              </a:ext>
            </a:extLst>
          </p:cNvPr>
          <p:cNvSpPr>
            <a:spLocks noGrp="1"/>
          </p:cNvSpPr>
          <p:nvPr>
            <p:ph idx="87" hasCustomPrompt="1"/>
          </p:nvPr>
        </p:nvSpPr>
        <p:spPr>
          <a:xfrm>
            <a:off x="587308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46492C-6DD8-D409-5B4C-8FCF359272AB}"/>
              </a:ext>
            </a:extLst>
          </p:cNvPr>
          <p:cNvSpPr>
            <a:spLocks noGrp="1"/>
          </p:cNvSpPr>
          <p:nvPr>
            <p:ph idx="88" hasCustomPrompt="1"/>
          </p:nvPr>
        </p:nvSpPr>
        <p:spPr>
          <a:xfrm>
            <a:off x="8760296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60FFA-0CB8-E16B-6813-CEAB1B523408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2975893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94571C3-A075-A117-0F96-11DDB216328F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7303269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microsoft.com/office/2007/relationships/hdphoto" Target="../media/hdphoto7.wdp"/><Relationship Id="rId3" Type="http://schemas.openxmlformats.org/officeDocument/2006/relationships/image" Target="../media/image32.png"/><Relationship Id="rId7" Type="http://schemas.microsoft.com/office/2007/relationships/hdphoto" Target="../media/hdphoto4.wdp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13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1.png"/><Relationship Id="rId5" Type="http://schemas.microsoft.com/office/2007/relationships/hdphoto" Target="../media/hdphoto8.wdp"/><Relationship Id="rId4" Type="http://schemas.openxmlformats.org/officeDocument/2006/relationships/image" Target="../media/image40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4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7.png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microsoft.com/office/2007/relationships/hdphoto" Target="../media/hdphoto1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53.png"/><Relationship Id="rId4" Type="http://schemas.microsoft.com/office/2007/relationships/hdphoto" Target="../media/hdphoto1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55.png"/><Relationship Id="rId4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3.wdp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4.wdp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7.wdp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8.wdp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29.wdp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0.wdp"/><Relationship Id="rId4" Type="http://schemas.openxmlformats.org/officeDocument/2006/relationships/image" Target="../media/image7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1.xml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2.wdp"/><Relationship Id="rId5" Type="http://schemas.openxmlformats.org/officeDocument/2006/relationships/image" Target="../media/image85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5.wdp"/><Relationship Id="rId4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8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267044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673555" y="3293795"/>
            <a:ext cx="108448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Adam M </a:t>
            </a:r>
            <a:r>
              <a:rPr lang="en-US" sz="2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Brufsky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MD, PhD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Professor of Medicine 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UPMC Hillman Cancer Center 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 of Medicine 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Pittsburgh 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Pittsburgh, Pennsylvania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6738736"/>
              </p:ext>
            </p:extLst>
          </p:nvPr>
        </p:nvGraphicFramePr>
        <p:xfrm>
          <a:off x="1244128" y="2237802"/>
          <a:ext cx="10031355" cy="177233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08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23007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772338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 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Agendia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Inc, AstraZeneca Pharmaceuticals LP,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BriaCell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Celcuity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, Daiichi Sankyo Inc, Genentech, a member of the Roche Group, Gilead Sciences Inc, Lilly, Merck, Myriad Genetic Laboratories Inc, Novartis, Pfizer Inc, Puma Biotechnology Inc, Sanofi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738130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738130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29" y="738130"/>
            <a:ext cx="38254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73813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12D74A8-5D0D-947B-832B-AE5B17B6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2690871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3E355-1433-4EE6-17FB-963566CC9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2690871"/>
            <a:ext cx="1371600" cy="1371600"/>
          </a:xfrm>
          <a:prstGeom prst="rect">
            <a:avLst/>
          </a:prstGeom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6414E9C0-C39C-DB98-0A6D-6BDA4C081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4415012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24F8B-B1B8-E8D5-5B7C-AB934185A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4415012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38586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385865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2313542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23135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4777190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4777190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800100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800100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4507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4507017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5" y="800100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80010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2424958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2424958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4" y="3113642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1136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58143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1E4CF-5093-8E75-4ADD-DB174D74137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AA2218B-2D00-FBBA-EFCD-94FA7DAF1C2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92031CB-0152-73EC-1D72-638363198075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F201FC4-637C-91A7-67EF-33B2CD737DB7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46713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507BCB3-D115-B900-76A6-D61C82CCBC8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52BF36F-1A7A-2158-455A-31BDB76121EB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882EAD2-6678-1617-8CB1-6913842DD726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7287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B9D8F05-1950-CFFA-AD10-74470F9CFE9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BC4F18B-8B86-0D8F-382D-70B9D1B50C83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310BFB5-AAF6-2EF2-7667-76F62A0A7F7F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0089946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36C5A-3B17-1DA3-2B99-05329456BE7C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5085"/>
            <a:ext cx="1057000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336C-B2EB-7EB9-B181-5725965738F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720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844463-8FE2-F119-66E0-7603ECB40273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patients with HR-positive disease who may be </a:t>
            </a:r>
            <a:br>
              <a:rPr lang="en-US" sz="1800" dirty="0"/>
            </a:br>
            <a:r>
              <a:rPr lang="en-US" sz="1800" dirty="0"/>
              <a:t>lymph node-negative for whom extended therapy might be beneficial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3F97CBA-DA61-F079-0DD7-5F6C7F34360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D7424-6E54-5C02-D608-49E269513A2C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1456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FE316C-3677-C940-DFC0-F09A85711ADD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070878-D79A-D28B-4FA3-E3FA32D940B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C06171-A086-C72C-F961-6179B9195FDB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 or Guardant Reveal™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436AF0D-E183-BB12-718B-1A6C6B8CDFAF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CEEE93-3785-1C2F-59AE-6860242026DA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0AAC855-F8A0-C03B-96A9-70E1410A1479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87BE8BD-52DF-0779-A348-6CC4AD4DF7E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32FF6E5-D3F2-9C8E-5658-83D3C7BE10AE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8580B3F-F45D-8FB0-400C-BC0AA4C43E0D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821466" cy="1023414"/>
          </a:xfrm>
        </p:spPr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D5CD5-5D3C-D0C2-ACB3-1509073C9F32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2D06EC3-C800-8E8D-03AB-A514B4592F5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F8839DF-9020-DAD5-76A3-029114796ADD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E628A2B-9C7E-6F2D-078F-DCB070450FF8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9C38EE-22D7-221E-FD06-F37B0B6C1BF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B82629-BDCC-8592-7A93-71FE24B11B8A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695736" cy="1023414"/>
          </a:xfrm>
        </p:spPr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BEBBA-7722-3A97-1352-8FAB91B41070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patients </a:t>
            </a:r>
            <a:r>
              <a:rPr lang="en-US" sz="1800"/>
              <a:t>with node-negative disease and </a:t>
            </a:r>
            <a:br>
              <a:rPr lang="en-US" sz="1800" dirty="0"/>
            </a:br>
            <a:r>
              <a:rPr lang="en-US" sz="1800" dirty="0"/>
              <a:t>those with difficulty tolerating AI, after use of CDK 4/6i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1155680" cy="1023414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B55CF08A-2A01-619A-5C02-1090388B33C8}"/>
              </a:ext>
            </a:extLst>
          </p:cNvPr>
          <p:cNvSpPr txBox="1">
            <a:spLocks/>
          </p:cNvSpPr>
          <p:nvPr/>
        </p:nvSpPr>
        <p:spPr bwMode="auto">
          <a:xfrm>
            <a:off x="2967032" y="5441300"/>
            <a:ext cx="8540496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defTabSz="412750" rtl="0" eaLnBrk="0" fontAlgn="base" hangingPunct="0">
              <a:lnSpc>
                <a:spcPts val="2300"/>
              </a:lnSpc>
              <a:spcBef>
                <a:spcPct val="30000"/>
              </a:spcBef>
              <a:spcAft>
                <a:spcPts val="800"/>
              </a:spcAft>
              <a:buClr>
                <a:srgbClr val="000000"/>
              </a:buClr>
              <a:buSzPct val="100000"/>
              <a:buFontTx/>
              <a:buNone/>
              <a:defRPr sz="2400" b="1">
                <a:solidFill>
                  <a:schemeClr val="bg1"/>
                </a:solidFill>
                <a:latin typeface="Calibri" charset="0"/>
                <a:ea typeface="MS PGothic" pitchFamily="34" charset="-128"/>
                <a:cs typeface="MS PGothic" charset="0"/>
              </a:defRPr>
            </a:lvl1pPr>
            <a:lvl2pPr marL="782638" indent="-260350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600" b="1">
                <a:solidFill>
                  <a:srgbClr val="000000"/>
                </a:solidFill>
                <a:latin typeface="Calibri" charset="0"/>
                <a:ea typeface="MS PGothic" pitchFamily="34" charset="-128"/>
              </a:defRPr>
            </a:lvl2pPr>
            <a:lvl3pPr marL="1173163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4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  <a:cs typeface="ＭＳ Ｐゴシック" pitchFamily="-72" charset="-128"/>
              </a:defRPr>
            </a:lvl3pPr>
            <a:lvl4pPr marL="1565275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2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4pPr>
            <a:lvl5pPr marL="1957388" indent="-195263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0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5pPr>
            <a:lvl6pPr marL="2615386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6pPr>
            <a:lvl7pPr marL="3072444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7pPr>
            <a:lvl8pPr marL="3529502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8pPr>
            <a:lvl9pPr marL="3986559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ts val="1780"/>
              </a:lnSpc>
            </a:pPr>
            <a:r>
              <a:rPr lang="en-US" sz="1800" kern="0"/>
              <a:t>CDK4/6i with standard adjuvant ET for the initial 2 to 3 years of tx, </a:t>
            </a:r>
            <a:br>
              <a:rPr lang="en-US" sz="1800" kern="0"/>
            </a:br>
            <a:r>
              <a:rPr lang="en-US" sz="1800" kern="0"/>
              <a:t>then switch to giredestrant after discontinuation of the CDK4/6i 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38494</TotalTime>
  <Words>6052</Words>
  <Application>Microsoft Macintosh PowerPoint</Application>
  <PresentationFormat>Widescreen</PresentationFormat>
  <Paragraphs>761</Paragraphs>
  <Slides>84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84</vt:i4>
      </vt:variant>
    </vt:vector>
  </HeadingPairs>
  <TitlesOfParts>
    <vt:vector size="96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2132</cp:revision>
  <cp:lastPrinted>2020-12-08T02:40:56Z</cp:lastPrinted>
  <dcterms:created xsi:type="dcterms:W3CDTF">2020-11-13T19:02:13Z</dcterms:created>
  <dcterms:modified xsi:type="dcterms:W3CDTF">2026-07-16T15:36:05Z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