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ags/tag1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7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8.xml" ContentType="application/vnd.openxmlformats-officedocument.presentationml.tags+xml"/>
  <Override PartName="/ppt/notesSlides/notesSlide27.xml" ContentType="application/vnd.openxmlformats-officedocument.presentationml.notesSlide+xml"/>
  <Override PartName="/ppt/tags/tag19.xml" ContentType="application/vnd.openxmlformats-officedocument.presentationml.tags+xml"/>
  <Override PartName="/ppt/notesSlides/notesSlide28.xml" ContentType="application/vnd.openxmlformats-officedocument.presentationml.notesSlide+xml"/>
  <Override PartName="/ppt/tags/tag20.xml" ContentType="application/vnd.openxmlformats-officedocument.presentationml.tags+xml"/>
  <Override PartName="/ppt/notesSlides/notesSlide29.xml" ContentType="application/vnd.openxmlformats-officedocument.presentationml.notesSlide+xml"/>
  <Override PartName="/ppt/tags/tag21.xml" ContentType="application/vnd.openxmlformats-officedocument.presentationml.tags+xml"/>
  <Override PartName="/ppt/notesSlides/notesSlide30.xml" ContentType="application/vnd.openxmlformats-officedocument.presentationml.notesSlide+xml"/>
  <Override PartName="/ppt/tags/tag22.xml" ContentType="application/vnd.openxmlformats-officedocument.presentationml.tags+xml"/>
  <Override PartName="/ppt/notesSlides/notesSlide31.xml" ContentType="application/vnd.openxmlformats-officedocument.presentationml.notesSlide+xml"/>
  <Override PartName="/ppt/tags/tag23.xml" ContentType="application/vnd.openxmlformats-officedocument.presentationml.tags+xml"/>
  <Override PartName="/ppt/notesSlides/notesSlide32.xml" ContentType="application/vnd.openxmlformats-officedocument.presentationml.notesSlide+xml"/>
  <Override PartName="/ppt/tags/tag24.xml" ContentType="application/vnd.openxmlformats-officedocument.presentationml.tags+xml"/>
  <Override PartName="/ppt/notesSlides/notesSlide33.xml" ContentType="application/vnd.openxmlformats-officedocument.presentationml.notesSlide+xml"/>
  <Override PartName="/ppt/tags/tag25.xml" ContentType="application/vnd.openxmlformats-officedocument.presentationml.tags+xml"/>
  <Override PartName="/ppt/notesSlides/notesSlide34.xml" ContentType="application/vnd.openxmlformats-officedocument.presentationml.notesSlide+xml"/>
  <Override PartName="/ppt/tags/tag26.xml" ContentType="application/vnd.openxmlformats-officedocument.presentationml.tags+xml"/>
  <Override PartName="/ppt/notesSlides/notesSlide35.xml" ContentType="application/vnd.openxmlformats-officedocument.presentationml.notesSlide+xml"/>
  <Override PartName="/ppt/tags/tag27.xml" ContentType="application/vnd.openxmlformats-officedocument.presentationml.tags+xml"/>
  <Override PartName="/ppt/notesSlides/notesSlide36.xml" ContentType="application/vnd.openxmlformats-officedocument.presentationml.notesSlide+xml"/>
  <Override PartName="/ppt/tags/tag28.xml" ContentType="application/vnd.openxmlformats-officedocument.presentationml.tags+xml"/>
  <Override PartName="/ppt/notesSlides/notesSlide37.xml" ContentType="application/vnd.openxmlformats-officedocument.presentationml.notesSlide+xml"/>
  <Override PartName="/ppt/tags/tag29.xml" ContentType="application/vnd.openxmlformats-officedocument.presentationml.tags+xml"/>
  <Override PartName="/ppt/notesSlides/notesSlide38.xml" ContentType="application/vnd.openxmlformats-officedocument.presentationml.notesSlide+xml"/>
  <Override PartName="/ppt/tags/tag30.xml" ContentType="application/vnd.openxmlformats-officedocument.presentationml.tags+xml"/>
  <Override PartName="/ppt/notesSlides/notesSlide39.xml" ContentType="application/vnd.openxmlformats-officedocument.presentationml.notesSlide+xml"/>
  <Override PartName="/ppt/tags/tag31.xml" ContentType="application/vnd.openxmlformats-officedocument.presentationml.tags+xml"/>
  <Override PartName="/ppt/notesSlides/notesSlide40.xml" ContentType="application/vnd.openxmlformats-officedocument.presentationml.notesSlide+xml"/>
  <Override PartName="/ppt/tags/tag32.xml" ContentType="application/vnd.openxmlformats-officedocument.presentationml.tags+xml"/>
  <Override PartName="/ppt/notesSlides/notesSlide41.xml" ContentType="application/vnd.openxmlformats-officedocument.presentationml.notesSlide+xml"/>
  <Override PartName="/ppt/tags/tag33.xml" ContentType="application/vnd.openxmlformats-officedocument.presentationml.tags+xml"/>
  <Override PartName="/ppt/notesSlides/notesSlide42.xml" ContentType="application/vnd.openxmlformats-officedocument.presentationml.notesSlide+xml"/>
  <Override PartName="/ppt/tags/tag34.xml" ContentType="application/vnd.openxmlformats-officedocument.presentationml.tags+xml"/>
  <Override PartName="/ppt/notesSlides/notesSlide43.xml" ContentType="application/vnd.openxmlformats-officedocument.presentationml.notesSlide+xml"/>
  <Override PartName="/ppt/tags/tag35.xml" ContentType="application/vnd.openxmlformats-officedocument.presentationml.tags+xml"/>
  <Override PartName="/ppt/notesSlides/notesSlide44.xml" ContentType="application/vnd.openxmlformats-officedocument.presentationml.notesSlide+xml"/>
  <Override PartName="/ppt/tags/tag36.xml" ContentType="application/vnd.openxmlformats-officedocument.presentationml.tags+xml"/>
  <Override PartName="/ppt/notesSlides/notesSlide45.xml" ContentType="application/vnd.openxmlformats-officedocument.presentationml.notesSlide+xml"/>
  <Override PartName="/ppt/tags/tag37.xml" ContentType="application/vnd.openxmlformats-officedocument.presentationml.tags+xml"/>
  <Override PartName="/ppt/notesSlides/notesSlide46.xml" ContentType="application/vnd.openxmlformats-officedocument.presentationml.notesSlide+xml"/>
  <Override PartName="/ppt/tags/tag38.xml" ContentType="application/vnd.openxmlformats-officedocument.presentationml.tags+xml"/>
  <Override PartName="/ppt/notesSlides/notesSlide47.xml" ContentType="application/vnd.openxmlformats-officedocument.presentationml.notesSlide+xml"/>
  <Override PartName="/ppt/tags/tag39.xml" ContentType="application/vnd.openxmlformats-officedocument.presentationml.tags+xml"/>
  <Override PartName="/ppt/notesSlides/notesSlide48.xml" ContentType="application/vnd.openxmlformats-officedocument.presentationml.notesSlide+xml"/>
  <Override PartName="/ppt/tags/tag40.xml" ContentType="application/vnd.openxmlformats-officedocument.presentationml.tags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tags/tag41.xml" ContentType="application/vnd.openxmlformats-officedocument.presentationml.tags+xml"/>
  <Override PartName="/ppt/notesSlides/notesSlide52.xml" ContentType="application/vnd.openxmlformats-officedocument.presentationml.notesSlide+xml"/>
  <Override PartName="/ppt/tags/tag42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tags/tag43.xml" ContentType="application/vnd.openxmlformats-officedocument.presentationml.tags+xml"/>
  <Override PartName="/ppt/notesSlides/notesSlide55.xml" ContentType="application/vnd.openxmlformats-officedocument.presentationml.notesSlide+xml"/>
  <Override PartName="/ppt/tags/tag44.xml" ContentType="application/vnd.openxmlformats-officedocument.presentationml.tags+xml"/>
  <Override PartName="/ppt/notesSlides/notesSlide56.xml" ContentType="application/vnd.openxmlformats-officedocument.presentationml.notesSlide+xml"/>
  <Override PartName="/ppt/tags/tag45.xml" ContentType="application/vnd.openxmlformats-officedocument.presentationml.tags+xml"/>
  <Override PartName="/ppt/notesSlides/notesSlide57.xml" ContentType="application/vnd.openxmlformats-officedocument.presentationml.notesSlide+xml"/>
  <Override PartName="/ppt/tags/tag46.xml" ContentType="application/vnd.openxmlformats-officedocument.presentationml.tags+xml"/>
  <Override PartName="/ppt/notesSlides/notesSlide58.xml" ContentType="application/vnd.openxmlformats-officedocument.presentationml.notesSlide+xml"/>
  <Override PartName="/ppt/tags/tag47.xml" ContentType="application/vnd.openxmlformats-officedocument.presentationml.tags+xml"/>
  <Override PartName="/ppt/notesSlides/notesSlide59.xml" ContentType="application/vnd.openxmlformats-officedocument.presentationml.notesSlide+xml"/>
  <Override PartName="/ppt/tags/tag48.xml" ContentType="application/vnd.openxmlformats-officedocument.presentationml.tags+xml"/>
  <Override PartName="/ppt/notesSlides/notesSlide60.xml" ContentType="application/vnd.openxmlformats-officedocument.presentationml.notesSlide+xml"/>
  <Override PartName="/ppt/tags/tag49.xml" ContentType="application/vnd.openxmlformats-officedocument.presentationml.tags+xml"/>
  <Override PartName="/ppt/notesSlides/notesSlide61.xml" ContentType="application/vnd.openxmlformats-officedocument.presentationml.notesSlide+xml"/>
  <Override PartName="/ppt/tags/tag50.xml" ContentType="application/vnd.openxmlformats-officedocument.presentationml.tags+xml"/>
  <Override PartName="/ppt/notesSlides/notesSlide62.xml" ContentType="application/vnd.openxmlformats-officedocument.presentationml.notesSlide+xml"/>
  <Override PartName="/ppt/tags/tag51.xml" ContentType="application/vnd.openxmlformats-officedocument.presentationml.tags+xml"/>
  <Override PartName="/ppt/notesSlides/notesSlide6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  <p:sldMasterId id="2147485486" r:id="rId8"/>
  </p:sldMasterIdLst>
  <p:notesMasterIdLst>
    <p:notesMasterId r:id="rId93"/>
  </p:notesMasterIdLst>
  <p:handoutMasterIdLst>
    <p:handoutMasterId r:id="rId94"/>
  </p:handoutMasterIdLst>
  <p:sldIdLst>
    <p:sldId id="284" r:id="rId9"/>
    <p:sldId id="256" r:id="rId10"/>
    <p:sldId id="265" r:id="rId11"/>
    <p:sldId id="276" r:id="rId12"/>
    <p:sldId id="277" r:id="rId13"/>
    <p:sldId id="2147483611" r:id="rId14"/>
    <p:sldId id="285" r:id="rId15"/>
    <p:sldId id="2147483612" r:id="rId16"/>
    <p:sldId id="275" r:id="rId17"/>
    <p:sldId id="300" r:id="rId18"/>
    <p:sldId id="301" r:id="rId19"/>
    <p:sldId id="1467" r:id="rId20"/>
    <p:sldId id="306" r:id="rId21"/>
    <p:sldId id="307" r:id="rId22"/>
    <p:sldId id="2147483639" r:id="rId23"/>
    <p:sldId id="308" r:id="rId24"/>
    <p:sldId id="309" r:id="rId25"/>
    <p:sldId id="310" r:id="rId26"/>
    <p:sldId id="1461" r:id="rId27"/>
    <p:sldId id="824" r:id="rId28"/>
    <p:sldId id="279" r:id="rId29"/>
    <p:sldId id="281" r:id="rId30"/>
    <p:sldId id="283" r:id="rId31"/>
    <p:sldId id="825" r:id="rId32"/>
    <p:sldId id="1469" r:id="rId33"/>
    <p:sldId id="826" r:id="rId34"/>
    <p:sldId id="259" r:id="rId35"/>
    <p:sldId id="266" r:id="rId36"/>
    <p:sldId id="282" r:id="rId37"/>
    <p:sldId id="2147483640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60" r:id="rId46"/>
    <p:sldId id="302" r:id="rId47"/>
    <p:sldId id="2147483628" r:id="rId48"/>
    <p:sldId id="2147483629" r:id="rId49"/>
    <p:sldId id="2147483630" r:id="rId50"/>
    <p:sldId id="257" r:id="rId51"/>
    <p:sldId id="258" r:id="rId52"/>
    <p:sldId id="2147483633" r:id="rId53"/>
    <p:sldId id="280" r:id="rId54"/>
    <p:sldId id="2147483641" r:id="rId55"/>
    <p:sldId id="2147483642" r:id="rId56"/>
    <p:sldId id="2147483643" r:id="rId57"/>
    <p:sldId id="2147483644" r:id="rId58"/>
    <p:sldId id="311" r:id="rId59"/>
    <p:sldId id="312" r:id="rId60"/>
    <p:sldId id="313" r:id="rId61"/>
    <p:sldId id="261" r:id="rId62"/>
    <p:sldId id="293" r:id="rId63"/>
    <p:sldId id="294" r:id="rId64"/>
    <p:sldId id="262" r:id="rId65"/>
    <p:sldId id="303" r:id="rId66"/>
    <p:sldId id="2147483635" r:id="rId67"/>
    <p:sldId id="2147483636" r:id="rId68"/>
    <p:sldId id="2147483637" r:id="rId69"/>
    <p:sldId id="2147483638" r:id="rId70"/>
    <p:sldId id="2147483645" r:id="rId71"/>
    <p:sldId id="2147483646" r:id="rId72"/>
    <p:sldId id="2147483647" r:id="rId73"/>
    <p:sldId id="274" r:id="rId74"/>
    <p:sldId id="2147480393" r:id="rId75"/>
    <p:sldId id="263" r:id="rId76"/>
    <p:sldId id="264" r:id="rId77"/>
    <p:sldId id="295" r:id="rId78"/>
    <p:sldId id="296" r:id="rId79"/>
    <p:sldId id="297" r:id="rId80"/>
    <p:sldId id="278" r:id="rId81"/>
    <p:sldId id="304" r:id="rId82"/>
    <p:sldId id="267" r:id="rId83"/>
    <p:sldId id="268" r:id="rId84"/>
    <p:sldId id="269" r:id="rId85"/>
    <p:sldId id="270" r:id="rId86"/>
    <p:sldId id="272" r:id="rId87"/>
    <p:sldId id="271" r:id="rId88"/>
    <p:sldId id="273" r:id="rId89"/>
    <p:sldId id="298" r:id="rId90"/>
    <p:sldId id="299" r:id="rId91"/>
    <p:sldId id="305" r:id="rId92"/>
  </p:sldIdLst>
  <p:sldSz cx="12192000" cy="6858000"/>
  <p:notesSz cx="7772400" cy="10058400"/>
  <p:custDataLst>
    <p:tags r:id="rId95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0DCC7E-02DD-954B-AAE1-031C310D77F8}" v="20" dt="2026-07-09T14:21:30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0" autoAdjust="0"/>
    <p:restoredTop sz="94653" autoAdjust="0"/>
  </p:normalViewPr>
  <p:slideViewPr>
    <p:cSldViewPr snapToGrid="0">
      <p:cViewPr varScale="1">
        <p:scale>
          <a:sx n="170" d="100"/>
          <a:sy n="170" d="100"/>
        </p:scale>
        <p:origin x="552" y="176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2.xml"/><Relationship Id="rId95" Type="http://schemas.openxmlformats.org/officeDocument/2006/relationships/tags" Target="tags/tag1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handoutMaster" Target="handoutMasters/handoutMaster1.xml"/><Relationship Id="rId99" Type="http://schemas.openxmlformats.org/officeDocument/2006/relationships/theme" Target="theme/theme1.xml"/><Relationship Id="rId10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2" Type="http://schemas.openxmlformats.org/officeDocument/2006/relationships/customXml" Target="../customXml/item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notesMaster" Target="notesMasters/notesMaster1.xml"/><Relationship Id="rId98" Type="http://schemas.openxmlformats.org/officeDocument/2006/relationships/viewProps" Target="viewProps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7/17/26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emf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7/17/26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7/17/26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7/17/26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2680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548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13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988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44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020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75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900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349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08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181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240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3767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6051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278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83892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183743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443573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05442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4926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545028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84017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651845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14309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0D7A4A3-471A-E345-AB18-38456F4BBA0E}"/>
              </a:ext>
            </a:extLst>
          </p:cNvPr>
          <p:cNvSpPr>
            <a:spLocks noGrp="1"/>
          </p:cNvSpPr>
          <p:nvPr>
            <p:ph idx="59" hasCustomPrompt="1"/>
          </p:nvPr>
        </p:nvSpPr>
        <p:spPr>
          <a:xfrm>
            <a:off x="5873080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8760296" y="2696312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32422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77277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813840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87282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5361336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428004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61548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B4CCB1-DBC0-D14D-BC8B-9FB8BA85CFC0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2971800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BA14D-E407-BCE4-AEDD-676173CCEAE0}"/>
              </a:ext>
            </a:extLst>
          </p:cNvPr>
          <p:cNvSpPr>
            <a:spLocks noGrp="1"/>
          </p:cNvSpPr>
          <p:nvPr>
            <p:ph idx="73" hasCustomPrompt="1"/>
          </p:nvPr>
        </p:nvSpPr>
        <p:spPr>
          <a:xfrm>
            <a:off x="7299176" y="270551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3232352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759191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81848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87885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535203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428644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94832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65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628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4.xml"/><Relationship Id="rId21" Type="http://schemas.openxmlformats.org/officeDocument/2006/relationships/slideLayout" Target="../slideLayouts/slideLayout72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71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70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4" r:id="rId18"/>
    <p:sldLayoutId id="2147485485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7/17/26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14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87" r:id="rId1"/>
    <p:sldLayoutId id="2147485488" r:id="rId2"/>
    <p:sldLayoutId id="2147485489" r:id="rId3"/>
    <p:sldLayoutId id="2147485490" r:id="rId4"/>
    <p:sldLayoutId id="2147485491" r:id="rId5"/>
    <p:sldLayoutId id="2147485492" r:id="rId6"/>
    <p:sldLayoutId id="2147485493" r:id="rId7"/>
    <p:sldLayoutId id="2147485494" r:id="rId8"/>
    <p:sldLayoutId id="2147485495" r:id="rId9"/>
    <p:sldLayoutId id="2147485496" r:id="rId10"/>
    <p:sldLayoutId id="2147485497" r:id="rId11"/>
    <p:sldLayoutId id="2147485498" r:id="rId12"/>
    <p:sldLayoutId id="2147485499" r:id="rId13"/>
    <p:sldLayoutId id="2147485500" r:id="rId14"/>
    <p:sldLayoutId id="2147485501" r:id="rId15"/>
    <p:sldLayoutId id="2147485502" r:id="rId16"/>
    <p:sldLayoutId id="2147485503" r:id="rId17"/>
    <p:sldLayoutId id="2147485504" r:id="rId18"/>
    <p:sldLayoutId id="2147485505" r:id="rId19"/>
    <p:sldLayoutId id="2147485506" r:id="rId20"/>
    <p:sldLayoutId id="2147485507" r:id="rId21"/>
    <p:sldLayoutId id="2147485508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microsoft.com/office/2007/relationships/hdphoto" Target="../media/hdphoto7.wdp"/><Relationship Id="rId3" Type="http://schemas.openxmlformats.org/officeDocument/2006/relationships/image" Target="../media/image32.png"/><Relationship Id="rId7" Type="http://schemas.microsoft.com/office/2007/relationships/hdphoto" Target="../media/hdphoto4.wdp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notesSlide" Target="../notesSlides/notesSlide13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41.png"/><Relationship Id="rId5" Type="http://schemas.microsoft.com/office/2007/relationships/hdphoto" Target="../media/hdphoto8.wdp"/><Relationship Id="rId4" Type="http://schemas.openxmlformats.org/officeDocument/2006/relationships/image" Target="../media/image40.png"/><Relationship Id="rId9" Type="http://schemas.microsoft.com/office/2007/relationships/hdphoto" Target="../media/hdphoto10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4.png"/><Relationship Id="rId4" Type="http://schemas.microsoft.com/office/2007/relationships/hdphoto" Target="../media/hdphoto11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7.png"/><Relationship Id="rId4" Type="http://schemas.microsoft.com/office/2007/relationships/hdphoto" Target="../media/hdphoto1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microsoft.com/office/2007/relationships/hdphoto" Target="../media/hdphoto1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microsoft.com/office/2007/relationships/hdphoto" Target="../media/hdphoto1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53.png"/><Relationship Id="rId4" Type="http://schemas.microsoft.com/office/2007/relationships/hdphoto" Target="../media/hdphoto19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2.wdp"/><Relationship Id="rId5" Type="http://schemas.openxmlformats.org/officeDocument/2006/relationships/image" Target="../media/image55.png"/><Relationship Id="rId4" Type="http://schemas.microsoft.com/office/2007/relationships/hdphoto" Target="../media/hdphoto2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3.wdp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microsoft.com/office/2007/relationships/hdphoto" Target="../media/hdphoto24.wdp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5" Type="http://schemas.microsoft.com/office/2007/relationships/hdphoto" Target="../media/hdphoto27.wdp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microsoft.com/office/2007/relationships/hdphoto" Target="../media/hdphoto28.wdp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microsoft.com/office/2007/relationships/hdphoto" Target="../media/hdphoto29.wdp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microsoft.com/office/2007/relationships/hdphoto" Target="../media/hdphoto30.wdp"/><Relationship Id="rId4" Type="http://schemas.openxmlformats.org/officeDocument/2006/relationships/image" Target="../media/image7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7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8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4" Type="http://schemas.openxmlformats.org/officeDocument/2006/relationships/image" Target="../media/image8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9.xml"/><Relationship Id="rId6" Type="http://schemas.microsoft.com/office/2007/relationships/hdphoto" Target="../media/hdphoto32.wdp"/><Relationship Id="rId5" Type="http://schemas.openxmlformats.org/officeDocument/2006/relationships/image" Target="../media/image85.png"/><Relationship Id="rId10" Type="http://schemas.microsoft.com/office/2007/relationships/hdphoto" Target="../media/hdphoto34.wdp"/><Relationship Id="rId4" Type="http://schemas.microsoft.com/office/2007/relationships/hdphoto" Target="../media/hdphoto31.wdp"/><Relationship Id="rId9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Relationship Id="rId5" Type="http://schemas.microsoft.com/office/2007/relationships/hdphoto" Target="../media/hdphoto35.wdp"/><Relationship Id="rId4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8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9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9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9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95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267044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673555" y="3293795"/>
            <a:ext cx="108448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 Chen, MD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Assistant Professor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University of Chicago</a:t>
            </a:r>
          </a:p>
          <a:p>
            <a:pPr lvl="0" algn="ctr">
              <a:defRPr/>
            </a:pPr>
            <a:r>
              <a:rPr lang="en-US" sz="24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Chicago, Illinois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8575988"/>
              </p:ext>
            </p:extLst>
          </p:nvPr>
        </p:nvGraphicFramePr>
        <p:xfrm>
          <a:off x="916516" y="1706240"/>
          <a:ext cx="10279515" cy="316321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619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9575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05440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Exact Sciences Corporation, Genentech, a member of the Roche Group, Novartis, Olema Oncology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440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Consulting Agreements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Daiichi Sankyo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Stemline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566168"/>
                  </a:ext>
                </a:extLst>
              </a:tr>
              <a:tr h="105440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MBrace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Therapeutics, Puma Biotechnology Inc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08817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738130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738130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29" y="738130"/>
            <a:ext cx="38254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73813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12D74A8-5D0D-947B-832B-AE5B17B6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2690871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South Florida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3E355-1433-4EE6-17FB-963566CC9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2690871"/>
            <a:ext cx="1371600" cy="1371600"/>
          </a:xfrm>
          <a:prstGeom prst="rect">
            <a:avLst/>
          </a:prstGeom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6414E9C0-C39C-DB98-0A6D-6BDA4C081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930" y="4415012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24F8B-B1B8-E8D5-5B7C-AB934185A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0842" y="4415012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38586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385865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80" y="2313542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392" y="23135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4777190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4777190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800100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800100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84AA08B1-B180-B5E0-AD21-7900F444B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4507017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3C5E83-6514-3205-EFA7-512BCAE07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4507017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5" y="800100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800100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4497" y="2424958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09" y="2424958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4" y="3113642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113642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56638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" name="Content Placeholder 28">
            <a:extLst>
              <a:ext uri="{FF2B5EF4-FFF2-40B4-BE49-F238E27FC236}">
                <a16:creationId xmlns:a16="http://schemas.microsoft.com/office/drawing/2014/main" id="{01B95BB4-382D-7244-6CB0-735AD98800E2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Breast Cancer Index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608D73F-5147-E864-F8AD-BABDA8DEB13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D988B19C-10E6-AF97-38C9-6728DE2F1191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8EBC4FB-0F15-1C61-EEC9-36D24C75048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800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OFS/OA = ovarian function suppression/ovarian ablation;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OFS/OA = ovarian function suppression/ovarian ablation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9" name="Content Placeholder 23">
            <a:extLst>
              <a:ext uri="{FF2B5EF4-FFF2-40B4-BE49-F238E27FC236}">
                <a16:creationId xmlns:a16="http://schemas.microsoft.com/office/drawing/2014/main" id="{2BB9C8A7-DBA8-DF44-970D-567F4C92A37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0" name="Content Placeholder 23">
            <a:extLst>
              <a:ext uri="{FF2B5EF4-FFF2-40B4-BE49-F238E27FC236}">
                <a16:creationId xmlns:a16="http://schemas.microsoft.com/office/drawing/2014/main" id="{8BE7E13F-EC3F-C763-EE01-8B55C1C2071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3" name="Content Placeholder 23">
            <a:extLst>
              <a:ext uri="{FF2B5EF4-FFF2-40B4-BE49-F238E27FC236}">
                <a16:creationId xmlns:a16="http://schemas.microsoft.com/office/drawing/2014/main" id="{EF1C903D-0088-1B1E-3B48-0F52C0AD3AA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4801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75798131-AD4A-A98A-9DB2-CC549A423A1A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6" name="Content Placeholder 23">
            <a:extLst>
              <a:ext uri="{FF2B5EF4-FFF2-40B4-BE49-F238E27FC236}">
                <a16:creationId xmlns:a16="http://schemas.microsoft.com/office/drawing/2014/main" id="{F52A8500-3A83-1591-F86E-8D91C249B673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7" name="Content Placeholder 23">
            <a:extLst>
              <a:ext uri="{FF2B5EF4-FFF2-40B4-BE49-F238E27FC236}">
                <a16:creationId xmlns:a16="http://schemas.microsoft.com/office/drawing/2014/main" id="{95155AEF-D5A6-9B2A-5A6E-D1F8CB0A701E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109182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D8656E0A-5BB3-4B2A-58FF-11BEB45198D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55592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09CF35DA-7F68-8FE6-07F7-CA99655A4FA8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4903C1EF-28BA-9590-F2AE-0D5AFB0F28E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Stage II or low-risk Stage III disease in patients </a:t>
            </a:r>
            <a:br>
              <a:rPr lang="en-US" sz="1800" dirty="0"/>
            </a:br>
            <a:r>
              <a:rPr lang="en-US" sz="1800" dirty="0"/>
              <a:t>who are tolerating ET well and willing to do more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per patient preference and for N0 and N1, </a:t>
            </a:r>
            <a:br>
              <a:rPr lang="en-US" sz="1800" dirty="0"/>
            </a:br>
            <a:r>
              <a:rPr lang="en-US" sz="1800" dirty="0"/>
              <a:t>especially if patients are struggling with toxicities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for patients for whom we are considering extended ET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4604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6D7577-399C-B55E-FA2C-D08CEB2FB04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15%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5% to 10%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80%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5917962-0F72-F9E3-29AC-37C0AC901BD4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5%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&lt;5%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765EFDB1-60C7-4D5C-8AC4-D829B0E5D831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960912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08CF9A2-2D88-53EF-CC12-0EE80E832526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600134C-1146-ABEA-D751-48CA2501687D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4">
            <a:extLst>
              <a:ext uri="{FF2B5EF4-FFF2-40B4-BE49-F238E27FC236}">
                <a16:creationId xmlns:a16="http://schemas.microsoft.com/office/drawing/2014/main" id="{6C639B14-315E-2E04-8740-8C08EAB82DE9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8" name="Content Placeholder 24">
            <a:extLst>
              <a:ext uri="{FF2B5EF4-FFF2-40B4-BE49-F238E27FC236}">
                <a16:creationId xmlns:a16="http://schemas.microsoft.com/office/drawing/2014/main" id="{E8524FBC-8AB9-2025-3AC5-DCBD004B9137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9" name="Content Placeholder 35">
            <a:extLst>
              <a:ext uri="{FF2B5EF4-FFF2-40B4-BE49-F238E27FC236}">
                <a16:creationId xmlns:a16="http://schemas.microsoft.com/office/drawing/2014/main" id="{94BC006E-9875-AAB7-A81E-FDCDEFB11772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7BC5A474-12CA-CBDE-A03B-BA9014DDB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37">
            <a:extLst>
              <a:ext uri="{FF2B5EF4-FFF2-40B4-BE49-F238E27FC236}">
                <a16:creationId xmlns:a16="http://schemas.microsoft.com/office/drawing/2014/main" id="{F3A009E8-EAA3-A6B1-D46A-E2A3D033BC44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8" name="Content Placeholder 37">
            <a:extLst>
              <a:ext uri="{FF2B5EF4-FFF2-40B4-BE49-F238E27FC236}">
                <a16:creationId xmlns:a16="http://schemas.microsoft.com/office/drawing/2014/main" id="{57C2768D-BB63-23FA-6772-DC2DE1F5A6B3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95FAC86E-6152-535E-7C5F-464FECBF9B30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8E5C624-AF6E-7AEB-28D8-9F667F82FFBD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6" name="Content Placeholder 24">
            <a:extLst>
              <a:ext uri="{FF2B5EF4-FFF2-40B4-BE49-F238E27FC236}">
                <a16:creationId xmlns:a16="http://schemas.microsoft.com/office/drawing/2014/main" id="{2DDC5931-7F50-7CA7-3503-DD6997A3BD7B}"/>
              </a:ext>
            </a:extLst>
          </p:cNvPr>
          <p:cNvSpPr>
            <a:spLocks noGrp="1"/>
          </p:cNvSpPr>
          <p:nvPr>
            <p:ph idx="59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7" name="Content Placeholder 29">
            <a:extLst>
              <a:ext uri="{FF2B5EF4-FFF2-40B4-BE49-F238E27FC236}">
                <a16:creationId xmlns:a16="http://schemas.microsoft.com/office/drawing/2014/main" id="{77BD2576-E5FE-EEEA-50F6-D3EEC54A37C1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Ribociclib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36">
            <a:extLst>
              <a:ext uri="{FF2B5EF4-FFF2-40B4-BE49-F238E27FC236}">
                <a16:creationId xmlns:a16="http://schemas.microsoft.com/office/drawing/2014/main" id="{38DD4320-D034-4103-23B8-16124F111655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6" name="Content Placeholder 41">
            <a:extLst>
              <a:ext uri="{FF2B5EF4-FFF2-40B4-BE49-F238E27FC236}">
                <a16:creationId xmlns:a16="http://schemas.microsoft.com/office/drawing/2014/main" id="{9916DA6B-E984-9AE1-B80D-E1CD8F57CD53}"/>
              </a:ext>
            </a:extLst>
          </p:cNvPr>
          <p:cNvSpPr>
            <a:spLocks noGrp="1"/>
          </p:cNvSpPr>
          <p:nvPr>
            <p:ph idx="73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442CFD-046B-C2FF-B456-FE57B91949C4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2200" dirty="0"/>
              <a:t>Yes, most beneficial for patients who are not tolerating an AI well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and those </a:t>
            </a:r>
            <a:br>
              <a:rPr lang="en-US" sz="1800" dirty="0"/>
            </a:br>
            <a:r>
              <a:rPr lang="en-US" sz="1800" dirty="0"/>
              <a:t>who are reluctant to take a CDK4/6i due to toxicity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Yes, for patients who are receiving AI monotherapy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1934F1B-1A4E-0EF8-9803-5286FB9876BE}"/>
              </a:ext>
            </a:extLst>
          </p:cNvPr>
          <p:cNvSpPr>
            <a:spLocks noGrp="1"/>
          </p:cNvSpPr>
          <p:nvPr>
            <p:ph idx="46"/>
          </p:nvPr>
        </p:nvSpPr>
        <p:spPr/>
        <p:txBody>
          <a:bodyPr/>
          <a:lstStyle/>
          <a:p>
            <a:r>
              <a:rPr lang="en-US" dirty="0"/>
              <a:t>CDK4/6 inhibitor combined with </a:t>
            </a:r>
            <a:r>
              <a:rPr lang="en-US" dirty="0" err="1"/>
              <a:t>giredestrant</a:t>
            </a:r>
            <a:r>
              <a:rPr lang="en-US" dirty="0"/>
              <a:t> 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38499</TotalTime>
  <Words>6023</Words>
  <Application>Microsoft Macintosh PowerPoint</Application>
  <PresentationFormat>Widescreen</PresentationFormat>
  <Paragraphs>763</Paragraphs>
  <Slides>84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84</vt:i4>
      </vt:variant>
    </vt:vector>
  </HeadingPairs>
  <TitlesOfParts>
    <vt:vector size="97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4_Default Design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Fernando Rendina</cp:lastModifiedBy>
  <cp:revision>2134</cp:revision>
  <cp:lastPrinted>2020-12-08T02:40:56Z</cp:lastPrinted>
  <dcterms:created xsi:type="dcterms:W3CDTF">2020-11-13T19:02:13Z</dcterms:created>
  <dcterms:modified xsi:type="dcterms:W3CDTF">2026-07-17T15:03:15Z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