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tags/tag33.xml" ContentType="application/vnd.openxmlformats-officedocument.presentationml.tags+xml"/>
  <Override PartName="/ppt/notesSlides/notesSlide42.xml" ContentType="application/vnd.openxmlformats-officedocument.presentationml.notesSlide+xml"/>
  <Override PartName="/ppt/tags/tag34.xml" ContentType="application/vnd.openxmlformats-officedocument.presentationml.tags+xml"/>
  <Override PartName="/ppt/notesSlides/notesSlide43.xml" ContentType="application/vnd.openxmlformats-officedocument.presentationml.notesSlide+xml"/>
  <Override PartName="/ppt/tags/tag35.xml" ContentType="application/vnd.openxmlformats-officedocument.presentationml.tags+xml"/>
  <Override PartName="/ppt/notesSlides/notesSlide44.xml" ContentType="application/vnd.openxmlformats-officedocument.presentationml.notesSlide+xml"/>
  <Override PartName="/ppt/tags/tag36.xml" ContentType="application/vnd.openxmlformats-officedocument.presentationml.tags+xml"/>
  <Override PartName="/ppt/notesSlides/notesSlide45.xml" ContentType="application/vnd.openxmlformats-officedocument.presentationml.notesSlide+xml"/>
  <Override PartName="/ppt/tags/tag37.xml" ContentType="application/vnd.openxmlformats-officedocument.presentationml.tags+xml"/>
  <Override PartName="/ppt/notesSlides/notesSlide46.xml" ContentType="application/vnd.openxmlformats-officedocument.presentationml.notesSlide+xml"/>
  <Override PartName="/ppt/tags/tag38.xml" ContentType="application/vnd.openxmlformats-officedocument.presentationml.tags+xml"/>
  <Override PartName="/ppt/notesSlides/notesSlide47.xml" ContentType="application/vnd.openxmlformats-officedocument.presentationml.notesSlide+xml"/>
  <Override PartName="/ppt/tags/tag39.xml" ContentType="application/vnd.openxmlformats-officedocument.presentationml.tags+xml"/>
  <Override PartName="/ppt/notesSlides/notesSlide48.xml" ContentType="application/vnd.openxmlformats-officedocument.presentationml.notesSlide+xml"/>
  <Override PartName="/ppt/tags/tag40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1.xml" ContentType="application/vnd.openxmlformats-officedocument.presentationml.tags+xml"/>
  <Override PartName="/ppt/notesSlides/notesSlide52.xml" ContentType="application/vnd.openxmlformats-officedocument.presentationml.notesSlide+xml"/>
  <Override PartName="/ppt/tags/tag4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3.xml" ContentType="application/vnd.openxmlformats-officedocument.presentationml.tags+xml"/>
  <Override PartName="/ppt/notesSlides/notesSlide55.xml" ContentType="application/vnd.openxmlformats-officedocument.presentationml.notesSlide+xml"/>
  <Override PartName="/ppt/tags/tag44.xml" ContentType="application/vnd.openxmlformats-officedocument.presentationml.tags+xml"/>
  <Override PartName="/ppt/notesSlides/notesSlide56.xml" ContentType="application/vnd.openxmlformats-officedocument.presentationml.notesSlide+xml"/>
  <Override PartName="/ppt/tags/tag45.xml" ContentType="application/vnd.openxmlformats-officedocument.presentationml.tags+xml"/>
  <Override PartName="/ppt/notesSlides/notesSlide57.xml" ContentType="application/vnd.openxmlformats-officedocument.presentationml.notesSlide+xml"/>
  <Override PartName="/ppt/tags/tag46.xml" ContentType="application/vnd.openxmlformats-officedocument.presentationml.tags+xml"/>
  <Override PartName="/ppt/notesSlides/notesSlide58.xml" ContentType="application/vnd.openxmlformats-officedocument.presentationml.notesSlide+xml"/>
  <Override PartName="/ppt/tags/tag47.xml" ContentType="application/vnd.openxmlformats-officedocument.presentationml.tags+xml"/>
  <Override PartName="/ppt/notesSlides/notesSlide59.xml" ContentType="application/vnd.openxmlformats-officedocument.presentationml.notesSlide+xml"/>
  <Override PartName="/ppt/tags/tag48.xml" ContentType="application/vnd.openxmlformats-officedocument.presentationml.tags+xml"/>
  <Override PartName="/ppt/notesSlides/notesSlide60.xml" ContentType="application/vnd.openxmlformats-officedocument.presentationml.notesSlide+xml"/>
  <Override PartName="/ppt/tags/tag49.xml" ContentType="application/vnd.openxmlformats-officedocument.presentationml.tags+xml"/>
  <Override PartName="/ppt/notesSlides/notesSlide61.xml" ContentType="application/vnd.openxmlformats-officedocument.presentationml.notesSlide+xml"/>
  <Override PartName="/ppt/tags/tag50.xml" ContentType="application/vnd.openxmlformats-officedocument.presentationml.tags+xml"/>
  <Override PartName="/ppt/notesSlides/notesSlide62.xml" ContentType="application/vnd.openxmlformats-officedocument.presentationml.notesSlide+xml"/>
  <Override PartName="/ppt/tags/tag51.xml" ContentType="application/vnd.openxmlformats-officedocument.presentationml.tags+xml"/>
  <Override PartName="/ppt/notesSlides/notesSlide6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4"/>
    <p:sldMasterId id="2147485271" r:id="rId5"/>
    <p:sldMasterId id="2147485350" r:id="rId6"/>
    <p:sldMasterId id="2147485404" r:id="rId7"/>
    <p:sldMasterId id="2147485426" r:id="rId8"/>
  </p:sldMasterIdLst>
  <p:notesMasterIdLst>
    <p:notesMasterId r:id="rId90"/>
  </p:notesMasterIdLst>
  <p:handoutMasterIdLst>
    <p:handoutMasterId r:id="rId91"/>
  </p:handoutMasterIdLst>
  <p:sldIdLst>
    <p:sldId id="284" r:id="rId9"/>
    <p:sldId id="256" r:id="rId10"/>
    <p:sldId id="265" r:id="rId11"/>
    <p:sldId id="276" r:id="rId12"/>
    <p:sldId id="277" r:id="rId13"/>
    <p:sldId id="2147483611" r:id="rId14"/>
    <p:sldId id="285" r:id="rId15"/>
    <p:sldId id="2147483612" r:id="rId16"/>
    <p:sldId id="275" r:id="rId17"/>
    <p:sldId id="300" r:id="rId18"/>
    <p:sldId id="301" r:id="rId19"/>
    <p:sldId id="1467" r:id="rId20"/>
    <p:sldId id="817" r:id="rId21"/>
    <p:sldId id="819" r:id="rId22"/>
    <p:sldId id="2147483639" r:id="rId23"/>
    <p:sldId id="820" r:id="rId24"/>
    <p:sldId id="821" r:id="rId25"/>
    <p:sldId id="822" r:id="rId26"/>
    <p:sldId id="1461" r:id="rId27"/>
    <p:sldId id="824" r:id="rId28"/>
    <p:sldId id="279" r:id="rId29"/>
    <p:sldId id="281" r:id="rId30"/>
    <p:sldId id="283" r:id="rId31"/>
    <p:sldId id="825" r:id="rId32"/>
    <p:sldId id="1469" r:id="rId33"/>
    <p:sldId id="826" r:id="rId34"/>
    <p:sldId id="259" r:id="rId35"/>
    <p:sldId id="266" r:id="rId36"/>
    <p:sldId id="282" r:id="rId37"/>
    <p:sldId id="2147483640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60" r:id="rId46"/>
    <p:sldId id="302" r:id="rId47"/>
    <p:sldId id="2147483628" r:id="rId48"/>
    <p:sldId id="2147483629" r:id="rId49"/>
    <p:sldId id="2147483630" r:id="rId50"/>
    <p:sldId id="257" r:id="rId51"/>
    <p:sldId id="258" r:id="rId52"/>
    <p:sldId id="2147483633" r:id="rId53"/>
    <p:sldId id="280" r:id="rId54"/>
    <p:sldId id="2147483641" r:id="rId55"/>
    <p:sldId id="2147483642" r:id="rId56"/>
    <p:sldId id="2147483643" r:id="rId57"/>
    <p:sldId id="2147483644" r:id="rId58"/>
    <p:sldId id="261" r:id="rId59"/>
    <p:sldId id="293" r:id="rId60"/>
    <p:sldId id="294" r:id="rId61"/>
    <p:sldId id="262" r:id="rId62"/>
    <p:sldId id="303" r:id="rId63"/>
    <p:sldId id="2147483635" r:id="rId64"/>
    <p:sldId id="2147483636" r:id="rId65"/>
    <p:sldId id="2147483637" r:id="rId66"/>
    <p:sldId id="2147483638" r:id="rId67"/>
    <p:sldId id="2147483645" r:id="rId68"/>
    <p:sldId id="2147483646" r:id="rId69"/>
    <p:sldId id="2147483647" r:id="rId70"/>
    <p:sldId id="274" r:id="rId71"/>
    <p:sldId id="2147480393" r:id="rId72"/>
    <p:sldId id="263" r:id="rId73"/>
    <p:sldId id="264" r:id="rId74"/>
    <p:sldId id="295" r:id="rId75"/>
    <p:sldId id="296" r:id="rId76"/>
    <p:sldId id="297" r:id="rId77"/>
    <p:sldId id="278" r:id="rId78"/>
    <p:sldId id="304" r:id="rId79"/>
    <p:sldId id="267" r:id="rId80"/>
    <p:sldId id="268" r:id="rId81"/>
    <p:sldId id="269" r:id="rId82"/>
    <p:sldId id="270" r:id="rId83"/>
    <p:sldId id="272" r:id="rId84"/>
    <p:sldId id="271" r:id="rId85"/>
    <p:sldId id="273" r:id="rId86"/>
    <p:sldId id="298" r:id="rId87"/>
    <p:sldId id="299" r:id="rId88"/>
    <p:sldId id="305" r:id="rId89"/>
  </p:sldIdLst>
  <p:sldSz cx="12192000" cy="6858000"/>
  <p:notesSz cx="7772400" cy="10058400"/>
  <p:custDataLst>
    <p:tags r:id="rId92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4472C4"/>
    <a:srgbClr val="ED7D31"/>
    <a:srgbClr val="0432FF"/>
    <a:srgbClr val="9AC2CC"/>
    <a:srgbClr val="EEEEEE"/>
    <a:srgbClr val="B32117"/>
    <a:srgbClr val="2C73A4"/>
    <a:srgbClr val="BC171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FF50F6-4592-584D-9AC0-F01850BC1FE5}" v="1" dt="2026-02-20T15:29:21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 autoAdjust="0"/>
    <p:restoredTop sz="94726" autoAdjust="0"/>
  </p:normalViewPr>
  <p:slideViewPr>
    <p:cSldViewPr snapToGrid="0">
      <p:cViewPr varScale="1">
        <p:scale>
          <a:sx n="116" d="100"/>
          <a:sy n="116" d="100"/>
        </p:scale>
        <p:origin x="1224" y="176"/>
      </p:cViewPr>
      <p:guideLst>
        <p:guide pos="3719"/>
        <p:guide pos="6208"/>
        <p:guide orient="horz" pos="2160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handoutMaster" Target="handoutMasters/handoutMaster1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commentAuthors" Target="commentAuthors.xml"/><Relationship Id="rId9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4/9/26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4F17-F967-CE39-FE05-201889C0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DEBB2DFD-040E-2319-81D1-A44B8D8ABD9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2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27A39F5B-72B7-BBE0-2B63-AB8ED99D9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4858D42-8EA0-F512-668C-6ACC5C78E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88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55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3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2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525C-538E-90D9-7852-74EB3B8B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972DA-30BB-74D9-2431-C39240A19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B25B6-5387-4A27-2F02-DA5CBA05A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7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0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0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9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4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65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240B-3F28-A461-686B-5A43BE4A9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812CA-E54F-3B87-60C6-2E59D1078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22B83-876A-DE24-920F-9645F4E90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2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7D29-5833-5794-867E-A54C5A01C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0F008-4BB4-90B7-5B0A-A53CC2D04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84DEC-3B1D-AD7E-9F75-3DEBFBD6D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46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649D-1B41-768C-B686-03A3D08E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606DE-0E98-F80F-BA87-8661F0B7F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8F5559-7B9A-790C-ECC4-624FC306E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77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95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6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19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5759-41BF-18C0-2583-D62AFFDC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7B375-AA18-63AB-27E1-DA7C8D363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188FB-336C-1CA8-022B-A515085EE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0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06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1B27-6D43-C0D6-BF86-688640181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B25B4-EC99-59FC-0682-FB49F1A20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47E1B-87A5-4C4B-6973-2D5B5013B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23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E73C9-2604-B5C0-47F3-B02BBB56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BA23B-C602-8D12-2E6F-072A739F9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3EAEE-2A63-4C7B-4BC7-CD5A4DB5D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2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1D859-AABB-4649-43F1-734F5C554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E3C78-2212-EE2E-CD0B-19A95E391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65601-DD78-E579-D35F-86CBAC4FC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5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48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25DF-7BC6-2948-A148-577E5B29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ED82-B013-F19B-C2D7-B44E33D1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BDCC6-BC08-E3DD-AB6D-84E5A3AB1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14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CB89F-A251-B034-574C-E055E8B3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D3EA5-6493-57C6-B745-1D9978F22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0E348-6EC1-4847-25D6-F21CC3482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32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3C640-0B6C-02F3-E503-DE5CD0D2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BA571-7ABD-DD42-32AD-C327EACFD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6C649-5235-8B98-7FD5-4ECB1CCED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74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ABED-7EB2-F411-B33C-323499F53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81619-FAF6-101D-8494-C6939A75F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C5882-1168-86BB-A7EC-D7128A0C5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55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B383-6729-34AD-D0DA-ADEC2627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126E4-74F4-8FDD-E56D-F7B8EEA2C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0D856-EA71-F615-3360-62A18D9CF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90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D31C-09F2-2130-9634-39AACA1C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DA564-A5C2-62BD-4CE1-1D9504858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3E4A4-0CB6-F658-022B-EB11E3518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39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F3B61-1195-B799-FEB9-6884DF503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71DCC-6878-1613-DDA2-7E8776A1D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BA835-7EC5-4E81-82E7-7F6B10E7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47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8CFE-96D8-86A5-2D8C-BDDBCC72A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A34C1F-81E3-9042-32BF-64798312A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9B951-A62B-E8E2-EF34-1AE5CF1F8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82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6CD31-FFF9-5658-94FE-3E545713C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97166-CE0B-8989-5713-5E65BBBAA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569E8-9731-E134-FD3B-3F2F2B82A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81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EC28E-8ECC-5DD2-D093-7724B793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02F7A-00AA-0AE2-E8A2-C72C181F9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32FAB-2EB3-8368-6225-46B8B2171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0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38CB-3744-0D9A-A28B-088C2DA5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3201D-CA54-5432-7A1B-1F948CA30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E91F9-AE27-A398-0321-BC6685024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24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091A-F3AB-77C0-13D2-5A153CA6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C1B1C-45D1-2A19-AD30-26FDF382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D9884-2372-A0BB-A0E8-CA4AACE3C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73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C1F2-1B8A-6001-EA69-FD1E3595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4D575-3A21-4E05-37AC-BFF1A8BE5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3B610-297A-B031-BD04-B5341EC81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6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FD715-C38B-6989-FEA6-F02DEB6D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245F3-D212-F59E-D5D8-2367A80B9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C49E3-DC38-E46B-F192-953CB1AEF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263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875C-B0AF-1DAD-42A8-0EC8A528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9842A-1A9B-69BF-BCBD-7E5C8D37F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D5C56-54D2-9408-DBBA-12696749A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88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4C953-C7FE-4169-D0AA-BF07F58D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EE280-1527-3EC7-38AE-F615AEC6A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9A86D-A404-EE61-BC51-ADA604033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07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02C74-1DFF-BB20-371B-16721FAF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C3C2A-1176-EFC7-0F62-4F3F00A5C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DA675-2F8E-56AA-624F-60EA3E914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594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0081F-2219-1D74-451C-816E7E7B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79286-AC57-4601-9258-546D807A7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BB183-F266-65E6-777C-7A25ED94F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097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9342-F245-088F-8FBD-B1406E11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35DC3-AA32-9684-BFA3-B51B331EB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922A8-FB56-8633-C5C7-1B508CBC0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19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B969-0AC6-EF99-447B-8ED8E208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2610B-681F-09FE-A78D-1CB55D5FD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BAB38-3AB7-1A79-F543-7EE2CE4C0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088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291F-84A9-30C6-EA50-A286E837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802D4-E935-3D80-4AA7-F04346E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E1EB2-5770-9FD6-CC80-C1E26D437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0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C4B6-569D-022F-F1E1-2B5B1D6C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E66EE-3EEB-DF6A-A077-D8989FFA5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23C33-C17B-5764-2672-2774BD8EE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24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9D830-22F1-1757-8779-809756E1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190129-2164-2F55-483A-F43E2B16B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B20CA2-A008-9EEF-F303-DF9065699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F74815-ECA8-06C9-48C8-B720D94A6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369DF-6361-4294-B7EC-FDA1583EFA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18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3B2E0-5A9B-4A62-AD71-F768096ED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00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6082E-1383-4057-21A4-02BA3F070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4F274-A7FF-C8DA-E11B-DC49A1A7A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8C926-F9D9-B430-5629-864C2D514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88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DEB93-9658-DC3F-5EE5-9727199C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BC259-EEE8-F5AA-8603-BB1A6B067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6C07E-2884-9466-F8CE-3B675A96F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398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40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8CB7-AF68-6818-C908-2C77D1F1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F7CD7-B934-8095-A58E-12E0DAC76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41DD6-1C10-9BF0-4B3B-39F9872D3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936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83811-852F-A01A-730D-07599CD25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6CE0D-2080-B689-EA23-FE66BA9AA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5B3F9-AD8F-B45E-6F4B-677786DC8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049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8399-8416-EEC8-A8F1-2175FDBB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F05B3-2B05-226D-26F2-94498D82D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BDDB2-E064-F133-578C-34498508D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960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AA0F-7C68-C06D-4689-BDCCFF65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D8D7A-BE35-58B2-D3D5-48598BBCF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1261A-C499-444C-029A-96B99E9F8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439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920B-3B31-EA81-4E9B-FF9754CDD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EA1117-5867-269F-3075-63AE0EE7B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BD96A-49CA-1CF3-2BD4-51AC1E11D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6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47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88BB-311A-2E0C-696E-D657F6E4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51E52-EB46-8D41-F5A9-DBD70AEFC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094F8-36BD-545B-54BB-AEDA1A9D0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888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AB29-9A2A-F150-2C81-7C5C2E00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50E49-CF9F-85AB-86E6-9AA1F4E66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6E81F-DC8A-7405-AFA3-61D180853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999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2BE5-938D-6DDD-58A7-318FE98A8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40E51-B1BE-FB7A-982E-5912CBCB6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0E5CF-3AC0-DA23-5351-4AA85DC90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48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1D27-841B-A283-0CC6-0C0AF6D9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1EDE9-A636-6BEF-7533-567EAD51A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BDF5F-4A66-40F3-CA49-C11C562C1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9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9764-7664-8996-D7A3-A5973F842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363B1-3A7C-DADC-145E-4BE12E533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78CBC-6489-424F-4CD9-8C075BE87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8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40DC-D451-C62C-055E-BAB35854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C0759-C4DD-27E8-DD88-A457F135A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BE66D-914D-4F66-2C24-05AD13FB7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1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C0EBC-7A6B-7909-F01C-A9C159D34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89987-1ED9-99D9-9917-704EA05B7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F6FB8-CB78-0ADA-2D6A-ED2A7B9E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42474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123129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1827123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243797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363281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0B91F8-CE0E-B643-9A6F-460F6553C81F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2971800" y="483383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231C-939C-AC91-1ED2-FDEEC9AF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023414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EBF99B-3077-6F60-9D5A-F657F317328E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2971800" y="422372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DAB-0EA9-D3DD-6B90-F149061014E5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2971800" y="3035395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327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D7A4A3-471A-E345-AB18-38456F4BBA0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587308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A94A311-2624-8E4D-B5F8-ABB694A15B22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587308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076AA90-050C-C143-8136-1B18E5EAAD30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587308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85D37B-B862-C74D-AF02-541AFEAA1185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587308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3EB1F2-43F1-F94E-B041-CC35E88BFBAC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587308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6B0F9FA-56F0-894F-8B98-AA9D50EBBCE8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587308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180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D7205F-AB74-C64C-AA37-FB9857436834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587308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8760296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8760296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8760296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8760296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8760296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8760296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8760296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D40B84-0E27-3E72-4F1C-38E8426D6736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28614C-0048-0859-3F21-7BE88BB22758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587308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A0B84B-E2F4-EC06-A486-87CCB5BF5835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8760296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616D466-16E5-C7B7-4E82-2D7B7F8E1870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297180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4B3DF0-89E3-7321-47D6-B789B7A0F317}"/>
              </a:ext>
            </a:extLst>
          </p:cNvPr>
          <p:cNvSpPr>
            <a:spLocks noGrp="1"/>
          </p:cNvSpPr>
          <p:nvPr>
            <p:ph idx="84" hasCustomPrompt="1"/>
          </p:nvPr>
        </p:nvSpPr>
        <p:spPr>
          <a:xfrm>
            <a:off x="587308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451A9EA-F549-7F3D-0706-3E8A9A527F9E}"/>
              </a:ext>
            </a:extLst>
          </p:cNvPr>
          <p:cNvSpPr>
            <a:spLocks noGrp="1"/>
          </p:cNvSpPr>
          <p:nvPr>
            <p:ph idx="85" hasCustomPrompt="1"/>
          </p:nvPr>
        </p:nvSpPr>
        <p:spPr>
          <a:xfrm>
            <a:off x="8760296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2791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5893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7299176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7299176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7299176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7299176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7299176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7299176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7303269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738E43-1439-1D18-7C7D-251E04F2E9EF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22DA1B-C01C-FE1D-FB10-24CE6A70FFF5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7299176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863081-6ECB-1873-C62F-C28F64A93987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2971800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BDEC94-DD3F-30CA-41F3-64044100AEA3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7299176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620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1F219-B3CD-B385-08F0-F0349C8ECF16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BED77-40D4-DB6E-9689-C88C87A5C1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C77EE08-D37E-E8A6-490B-EEB3E441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E717AF-91BC-85DE-3AA5-10F63CD56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1" y="6354572"/>
            <a:ext cx="11648659" cy="415301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6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4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2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6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0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5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7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6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7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6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2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16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6018889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39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587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fld id="{C4BB1E43-7F36-4373-9BBD-5ABBB5DDA5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A78DCB1-9AA3-47F7-A1AC-54B002CF88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1" y="6599557"/>
            <a:ext cx="4341181" cy="258443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12545731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4/9/26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42570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06F-A246-2E48-9544-E8146AB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9C53-2CA9-764A-93AB-ECAD546B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782C-8745-7347-B6AC-4D877228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FD0D-118D-4441-A91C-1B836A28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8388-0632-6942-96AC-2D61940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5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EA2F-4473-0948-AB43-EBE33511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B151-747D-604F-903D-9A920F31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7E0C-8A67-AE45-9E33-B90E65F8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27D1-B1FA-884E-BB86-6AA912AD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0875C-8A74-6B43-8AF6-63659F8E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1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F97-6513-314A-BEB3-8AC3A43C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C1008-6364-A640-BA0B-D8775884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B27E-7D19-9148-AFBE-D10DF7C1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AB2F-DBDD-3343-AB56-539EF251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543B-D933-004D-99FF-224DE8B9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5657-C487-1D4B-9C65-4DD0F323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2E6E-20E6-9043-A03F-A481416CA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B42E3-D2BE-6F4D-92FC-1494FD65C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5245B-18BD-FF4F-92B6-242006FB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1255-874F-754B-A47E-861DA0CD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9D76-7CF9-AC46-8DF1-89FFCD7B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7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E17C-5F89-8D43-BA72-7627FFCB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69009-5908-0446-A2D3-27CA7612D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4F87B-6AD1-4F41-B65A-1712AF5CC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BD845-9E91-C744-AC94-1F3B0763A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476AE-7625-BD41-9CA9-51364370D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53358-AC69-5B4B-A141-FBCF7AC8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CEA71-D074-9149-9053-65C6E547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57ED6-3E53-184B-96E1-A81C0B36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77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7104-1EED-AC46-9BFE-74C4C897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A8C08-9E8C-6741-A2F0-5FAB6AE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7E1B8-2D7B-4548-B1EC-8C766C92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B748-F1C5-8749-8C42-DAC929DF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09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FE7249-F53D-4B4D-A448-22699C3D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82F3B-F381-C642-956B-8B897A4E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99A17-3A94-2D4B-863A-D140FD43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8CEF-1C51-8C45-A4DD-823EF2ED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374CA-1122-FA4B-B960-C80ADBD8C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A1D2F-31D9-944B-9E05-A6DF632D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1F2-E75A-7847-BE97-4BAFD26A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89FF9-DBBA-CD42-95A8-C1446B01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8F56-7D9A-9D48-8FD1-C96B13CC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9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687D9-2240-8D42-BF6D-3237D5EF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3825A-5AFC-8A42-93C4-F00E40A0F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956E5-5DA8-AB49-9E03-65283DF2A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163D5-4687-C243-A8A2-0650A788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00BF0-29B6-B343-A484-59353A8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8E5C9-1065-5147-B725-91FB9915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9CC8-54DA-0A42-9DA3-C9E7FB11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DD596-2259-614F-A986-3F25CF600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5B1C8-F927-B147-8326-E3862924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53A9-157A-9941-B952-607DAB5F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F697C-66DE-734A-9CA9-579BCEA1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8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AABD5-DA08-A547-B641-D0E088917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8267B-68DB-BD49-A9B4-434AE7BB2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D5EC-A445-FF43-82E6-1E7554A5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6C67B-5186-6A4F-8CC0-6CBFEB11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F1686-2B7E-F34D-B970-CC7FA2D3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1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4/9/26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8DD76-BDDF-5B79-378D-B6F17257B54B}"/>
              </a:ext>
            </a:extLst>
          </p:cNvPr>
          <p:cNvSpPr txBox="1"/>
          <p:nvPr userDrawn="1"/>
        </p:nvSpPr>
        <p:spPr>
          <a:xfrm>
            <a:off x="9982200" y="6156880"/>
            <a:ext cx="1238655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ts val="138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Scan for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live polling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A7D60C-B350-6849-6584-6997ECE74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560" y="615688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results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4/9/26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2469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30288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8807031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9334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742577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71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16998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86587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08571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2441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580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925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11030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3003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911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12754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48016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0880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239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09995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EC12D6-2BDD-057F-F35F-0D6FF6B2A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685" y="363136"/>
            <a:ext cx="9246915" cy="368547"/>
          </a:xfr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72EEEF-C89D-5CF9-3726-B30DA7B1F5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550" y="1365662"/>
            <a:ext cx="10709577" cy="452494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text styles -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  <a:p>
            <a:r>
              <a:rPr lang="en-US" dirty="0"/>
              <a:t>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74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5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1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60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0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4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5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9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9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8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2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4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1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86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3206667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4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441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  <p:sldLayoutId id="2147485481" r:id="rId18"/>
    <p:sldLayoutId id="2147485482" r:id="rId19"/>
    <p:sldLayoutId id="2147485483" r:id="rId20"/>
    <p:sldLayoutId id="2147485484" r:id="rId21"/>
    <p:sldLayoutId id="2147485485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5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  <p:sldLayoutId id="2147485279" r:id="rId8"/>
    <p:sldLayoutId id="2147485280" r:id="rId9"/>
    <p:sldLayoutId id="2147485281" r:id="rId10"/>
    <p:sldLayoutId id="2147485282" r:id="rId11"/>
    <p:sldLayoutId id="2147485283" r:id="rId12"/>
    <p:sldLayoutId id="2147485284" r:id="rId13"/>
    <p:sldLayoutId id="2147485285" r:id="rId14"/>
    <p:sldLayoutId id="2147485286" r:id="rId15"/>
    <p:sldLayoutId id="2147485287" r:id="rId16"/>
    <p:sldLayoutId id="2147485288" r:id="rId17"/>
    <p:sldLayoutId id="2147485289" r:id="rId18"/>
    <p:sldLayoutId id="214748548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B6787-B51F-DB42-9E52-63E10EB8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9472-27F5-2144-BCEC-3E0A96761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52788-8A6E-D24F-82D2-F38C9E41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2730A-859E-B540-ADF3-E97069AD1FDB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DDB45-653D-0C49-B78E-967549C7B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DC715-0B9A-0348-A62C-3F8BCE535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99C12F6-3ED8-EA45-2577-36CAB1B1C5A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  <p:sldLayoutId id="2147485362" r:id="rId12"/>
    <p:sldLayoutId id="21474853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3333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1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5" r:id="rId1"/>
    <p:sldLayoutId id="2147485406" r:id="rId2"/>
    <p:sldLayoutId id="2147485407" r:id="rId3"/>
    <p:sldLayoutId id="2147485408" r:id="rId4"/>
    <p:sldLayoutId id="2147485409" r:id="rId5"/>
    <p:sldLayoutId id="2147485410" r:id="rId6"/>
    <p:sldLayoutId id="2147485411" r:id="rId7"/>
    <p:sldLayoutId id="2147485412" r:id="rId8"/>
    <p:sldLayoutId id="2147485413" r:id="rId9"/>
    <p:sldLayoutId id="2147485414" r:id="rId10"/>
    <p:sldLayoutId id="2147485415" r:id="rId11"/>
    <p:sldLayoutId id="2147485416" r:id="rId12"/>
    <p:sldLayoutId id="2147485417" r:id="rId13"/>
    <p:sldLayoutId id="2147485418" r:id="rId14"/>
    <p:sldLayoutId id="2147485419" r:id="rId15"/>
    <p:sldLayoutId id="2147485420" r:id="rId16"/>
    <p:sldLayoutId id="2147485421" r:id="rId17"/>
    <p:sldLayoutId id="2147485422" r:id="rId18"/>
    <p:sldLayoutId id="2147485423" r:id="rId19"/>
    <p:sldLayoutId id="2147485424" r:id="rId20"/>
    <p:sldLayoutId id="2147485425" r:id="rId21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  <p:sldLayoutId id="2147485441" r:id="rId15"/>
    <p:sldLayoutId id="2147485442" r:id="rId16"/>
    <p:sldLayoutId id="214748544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1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3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24.wdp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microsoft.com/office/2007/relationships/hdphoto" Target="../media/hdphoto27.wdp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microsoft.com/office/2007/relationships/hdphoto" Target="../media/hdphoto28.wdp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microsoft.com/office/2007/relationships/hdphoto" Target="../media/hdphoto29.wdp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microsoft.com/office/2007/relationships/hdphoto" Target="../media/hdphoto30.wdp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2.wdp"/><Relationship Id="rId5" Type="http://schemas.openxmlformats.org/officeDocument/2006/relationships/image" Target="../media/image80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microsoft.com/office/2007/relationships/hdphoto" Target="../media/hdphoto35.wdp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0A56-6D57-BF6B-CC85-626278D66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37B2-B75D-BDFF-D220-79C2B996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73" y="379476"/>
            <a:ext cx="11277854" cy="6099048"/>
          </a:xfrm>
        </p:spPr>
        <p:txBody>
          <a:bodyPr>
            <a:noAutofit/>
          </a:bodyPr>
          <a:lstStyle/>
          <a:p>
            <a:pPr marL="98425" indent="0" algn="ctr">
              <a:buNone/>
            </a:pPr>
            <a:r>
              <a:rPr lang="en-US" sz="3000" b="1" dirty="0">
                <a:solidFill>
                  <a:srgbClr val="3333FF"/>
                </a:solidFill>
              </a:rPr>
              <a:t>Welcome!</a:t>
            </a:r>
          </a:p>
          <a:p>
            <a:pPr marL="98425" indent="0" algn="ctr">
              <a:buNone/>
            </a:pPr>
            <a:r>
              <a:rPr lang="en-US" sz="3000" dirty="0">
                <a:solidFill>
                  <a:srgbClr val="3333FF"/>
                </a:solidFill>
              </a:rPr>
              <a:t>Please complete the </a:t>
            </a:r>
            <a:r>
              <a:rPr lang="en-US" sz="3000" dirty="0" err="1">
                <a:solidFill>
                  <a:srgbClr val="3333FF"/>
                </a:solidFill>
              </a:rPr>
              <a:t>preactivity</a:t>
            </a:r>
            <a:r>
              <a:rPr lang="en-US" sz="3000" dirty="0">
                <a:solidFill>
                  <a:srgbClr val="3333FF"/>
                </a:solidFill>
              </a:rPr>
              <a:t> educational survey </a:t>
            </a:r>
            <a:br>
              <a:rPr lang="en-US" sz="3000" dirty="0">
                <a:solidFill>
                  <a:srgbClr val="3333FF"/>
                </a:solidFill>
              </a:rPr>
            </a:br>
            <a:r>
              <a:rPr lang="en-US" sz="3000" dirty="0">
                <a:solidFill>
                  <a:srgbClr val="3333FF"/>
                </a:solidFill>
              </a:rPr>
              <a:t>by scanning the QR code below. </a:t>
            </a: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r>
              <a:rPr lang="en-US" sz="3000" i="1" dirty="0">
                <a:solidFill>
                  <a:srgbClr val="3333FF"/>
                </a:solidFill>
              </a:rPr>
              <a:t>Your input is greatly appreciated and helps </a:t>
            </a:r>
            <a:br>
              <a:rPr lang="en-US" sz="3000" i="1" dirty="0">
                <a:solidFill>
                  <a:srgbClr val="3333FF"/>
                </a:solidFill>
              </a:rPr>
            </a:br>
            <a:r>
              <a:rPr lang="en-US" sz="3000" i="1" dirty="0">
                <a:solidFill>
                  <a:srgbClr val="3333FF"/>
                </a:solidFill>
              </a:rPr>
              <a:t>guide our future educational activities.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BDC604-F109-DBCF-071C-27B035B51915}"/>
              </a:ext>
            </a:extLst>
          </p:cNvPr>
          <p:cNvSpPr/>
          <p:nvPr/>
        </p:nvSpPr>
        <p:spPr>
          <a:xfrm>
            <a:off x="4578096" y="1980282"/>
            <a:ext cx="2743200" cy="2743200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214B0-817F-74D7-F897-154B715E3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296" y="243748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13D2A-7BA5-37C1-BB76-AA5F53FA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DE636C-F05A-43A3-A37E-289C2E584326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EC902-B101-F31F-7F43-23974DCB335F}"/>
              </a:ext>
            </a:extLst>
          </p:cNvPr>
          <p:cNvSpPr txBox="1"/>
          <p:nvPr/>
        </p:nvSpPr>
        <p:spPr>
          <a:xfrm>
            <a:off x="540367" y="1049047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ASCO Guideline update.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Trial Assigning Individualized Options for treatment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 update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2022;Abstract GS1-05.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outcomes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 breast cancer with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Recurrence Score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6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86F98-862F-9A29-1268-02B07E737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9783E-9CA8-DA01-D1FE-0A37F1C87488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0F4A5-C3F2-92D8-A5B7-A9C4FECC370F}"/>
              </a:ext>
            </a:extLst>
          </p:cNvPr>
          <p:cNvSpPr txBox="1"/>
          <p:nvPr/>
        </p:nvSpPr>
        <p:spPr>
          <a:xfrm>
            <a:off x="540367" y="1484416"/>
            <a:ext cx="10171176" cy="49527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the performance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6 prognostic signatures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predicts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extended endocrine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10 years of endocrine therapy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1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02D952-7D4F-7567-6FCD-5086D589828A}"/>
              </a:ext>
            </a:extLst>
          </p:cNvPr>
          <p:cNvSpPr/>
          <p:nvPr/>
        </p:nvSpPr>
        <p:spPr bwMode="auto">
          <a:xfrm>
            <a:off x="203200" y="5511800"/>
            <a:ext cx="11988800" cy="1206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FC4A4-6351-54EA-500D-2B8CD999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923330"/>
          </a:xfrm>
        </p:spPr>
        <p:txBody>
          <a:bodyPr/>
          <a:lstStyle/>
          <a:p>
            <a:r>
              <a:rPr lang="en-US" b="1" dirty="0"/>
              <a:t>ASCO Guideline</a:t>
            </a:r>
            <a:br>
              <a:rPr lang="en-US" b="1" dirty="0"/>
            </a:br>
            <a:r>
              <a:rPr lang="en-US" b="1" dirty="0"/>
              <a:t>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48B253-134B-FC51-E5BF-07A8FD0DD311}"/>
              </a:ext>
            </a:extLst>
          </p:cNvPr>
          <p:cNvGrpSpPr/>
          <p:nvPr/>
        </p:nvGrpSpPr>
        <p:grpSpPr>
          <a:xfrm>
            <a:off x="3599417" y="362572"/>
            <a:ext cx="7868683" cy="6381128"/>
            <a:chOff x="4399517" y="476872"/>
            <a:chExt cx="7792483" cy="63811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7239A1-9876-39A2-20A4-70B022D6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9517" y="476872"/>
              <a:ext cx="7792483" cy="638112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AC2848-11BF-DD2E-4688-99879902BBC0}"/>
                </a:ext>
              </a:extLst>
            </p:cNvPr>
            <p:cNvSpPr/>
            <p:nvPr/>
          </p:nvSpPr>
          <p:spPr bwMode="auto">
            <a:xfrm>
              <a:off x="7386918" y="3980329"/>
              <a:ext cx="2994211" cy="2689412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1F1DA5-FE72-CE85-BDE2-FD2D257509FA}"/>
                </a:ext>
              </a:extLst>
            </p:cNvPr>
            <p:cNvSpPr/>
            <p:nvPr/>
          </p:nvSpPr>
          <p:spPr bwMode="auto">
            <a:xfrm>
              <a:off x="4399517" y="4598894"/>
              <a:ext cx="1302036" cy="654424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4B47FC-FE18-CD52-7206-D9844BD502A2}"/>
              </a:ext>
            </a:extLst>
          </p:cNvPr>
          <p:cNvSpPr txBox="1"/>
          <p:nvPr/>
        </p:nvSpPr>
        <p:spPr bwMode="auto">
          <a:xfrm>
            <a:off x="293663" y="6215892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8B3F-F9D4-46B5-CF84-BC16EF83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24" y="226188"/>
            <a:ext cx="11074576" cy="461665"/>
          </a:xfrm>
        </p:spPr>
        <p:txBody>
          <a:bodyPr/>
          <a:lstStyle/>
          <a:p>
            <a:r>
              <a:rPr lang="en-US" dirty="0" err="1"/>
              <a:t>Onco</a:t>
            </a:r>
            <a:r>
              <a:rPr lang="en-US" i="1" dirty="0" err="1"/>
              <a:t>type</a:t>
            </a:r>
            <a:r>
              <a:rPr lang="en-US" dirty="0" err="1"/>
              <a:t>DX</a:t>
            </a:r>
            <a:r>
              <a:rPr lang="en-US" dirty="0"/>
              <a:t>®: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TAILORx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Trial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Results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Node-Negative Disease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31498-20EC-4866-A638-55E1A47A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" y="3121812"/>
            <a:ext cx="6374921" cy="279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4C502-0340-AD50-882F-B0287BA2231F}"/>
              </a:ext>
            </a:extLst>
          </p:cNvPr>
          <p:cNvGrpSpPr/>
          <p:nvPr/>
        </p:nvGrpSpPr>
        <p:grpSpPr>
          <a:xfrm>
            <a:off x="6257365" y="940740"/>
            <a:ext cx="5757967" cy="4976520"/>
            <a:chOff x="-1679" y="732356"/>
            <a:chExt cx="5585192" cy="46995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A1A990-9F24-424D-5F9E-C377244B4564}"/>
                </a:ext>
              </a:extLst>
            </p:cNvPr>
            <p:cNvSpPr txBox="1"/>
            <p:nvPr/>
          </p:nvSpPr>
          <p:spPr bwMode="auto">
            <a:xfrm>
              <a:off x="-1679" y="732356"/>
              <a:ext cx="5539978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Intermediate risk (11-25):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No overall benefit to chemotherapy (2022 update)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48B1AE-9ABA-03BF-B906-25166A018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1539547"/>
              <a:ext cx="2458396" cy="18894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DC581E-3014-7E82-99DF-954E53EC3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1426123"/>
              <a:ext cx="2775522" cy="20028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B57B3B-C2EE-B7E8-02D9-03CDFD3B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3429000"/>
              <a:ext cx="2657514" cy="20028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92B425-BEA1-CDC0-4CCE-121102EAD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3472502"/>
              <a:ext cx="2891659" cy="195937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1C3F2B-1052-3031-B1D8-7C893D1CE0C6}"/>
              </a:ext>
            </a:extLst>
          </p:cNvPr>
          <p:cNvSpPr txBox="1"/>
          <p:nvPr/>
        </p:nvSpPr>
        <p:spPr bwMode="auto">
          <a:xfrm>
            <a:off x="6833498" y="6416368"/>
            <a:ext cx="24558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Figures courtesy K. Kalinsky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51B291-9C37-17C7-FA96-42B104023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88" b="9894"/>
          <a:stretch>
            <a:fillRect/>
          </a:stretch>
        </p:blipFill>
        <p:spPr>
          <a:xfrm>
            <a:off x="988145" y="776486"/>
            <a:ext cx="3792572" cy="21209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09CA43-1EE8-E782-5E0F-44C11DCEBEF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F21B-663A-AE34-6323-7B5786966B9D}"/>
              </a:ext>
            </a:extLst>
          </p:cNvPr>
          <p:cNvSpPr txBox="1"/>
          <p:nvPr/>
        </p:nvSpPr>
        <p:spPr bwMode="auto">
          <a:xfrm>
            <a:off x="285024" y="6524090"/>
            <a:ext cx="418494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Sparano JA et al. SABCS 2022;Abstract GS1-05.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0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7FC7-8613-E2B7-1C64-D910BD30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30" y="264448"/>
            <a:ext cx="10873648" cy="923330"/>
          </a:xfrm>
        </p:spPr>
        <p:txBody>
          <a:bodyPr/>
          <a:lstStyle/>
          <a:p>
            <a:pPr algn="l"/>
            <a:r>
              <a:rPr lang="en-US" dirty="0"/>
              <a:t>Chemotherapy and Anthracycline Benefits for Patients with High Recurrence Scores® (&gt;25)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93308-FB8A-B4B6-93A8-39CA1625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392" y="1258646"/>
            <a:ext cx="6897610" cy="3579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36AA5-5571-41B7-419E-94AEF5B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9" y="2284675"/>
            <a:ext cx="4728114" cy="2341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9F974-496C-09FA-DD0B-ABBFB6D42BFB}"/>
              </a:ext>
            </a:extLst>
          </p:cNvPr>
          <p:cNvSpPr txBox="1"/>
          <p:nvPr/>
        </p:nvSpPr>
        <p:spPr bwMode="auto">
          <a:xfrm>
            <a:off x="476192" y="1529990"/>
            <a:ext cx="37212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High Risk (RS &gt; 25): Expected benefit with chemotherapy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F48C8-8258-B833-CD5C-BFD9C0B8406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E4A31-4FA4-8940-FE99-940FA129DD41}"/>
              </a:ext>
            </a:extLst>
          </p:cNvPr>
          <p:cNvSpPr txBox="1"/>
          <p:nvPr/>
        </p:nvSpPr>
        <p:spPr bwMode="auto">
          <a:xfrm>
            <a:off x="476192" y="6470441"/>
            <a:ext cx="5473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JAMA Oncol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2020; Chen N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C4FF4-2909-0773-92C1-346ABC02794D}"/>
              </a:ext>
            </a:extLst>
          </p:cNvPr>
          <p:cNvSpPr txBox="1"/>
          <p:nvPr/>
        </p:nvSpPr>
        <p:spPr bwMode="auto">
          <a:xfrm>
            <a:off x="5823857" y="4909049"/>
            <a:ext cx="506185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8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TAILORx</a:t>
            </a:r>
            <a:r>
              <a:rPr lang="en-US" sz="18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= 2,549.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T-AC vs TC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DRFI 96.1 vs 91%, HR 0.31,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0.006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DRFS 95.4% vs 89.8%,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aHR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0.49,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0.032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 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0D28E-D207-1243-24F5-42CA7B434436}"/>
              </a:ext>
            </a:extLst>
          </p:cNvPr>
          <p:cNvSpPr txBox="1"/>
          <p:nvPr/>
        </p:nvSpPr>
        <p:spPr bwMode="auto">
          <a:xfrm>
            <a:off x="5519880" y="1258646"/>
            <a:ext cx="63027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DRFI Benefit at 5 y with Anthracycline if RS &gt; 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F0EB1-F556-DC61-D7E2-78B940DCEFD1}"/>
              </a:ext>
            </a:extLst>
          </p:cNvPr>
          <p:cNvSpPr txBox="1"/>
          <p:nvPr/>
        </p:nvSpPr>
        <p:spPr bwMode="auto">
          <a:xfrm>
            <a:off x="116945" y="4950194"/>
            <a:ext cx="5249712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“No chemotherapy” rates estimated by combining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distant recurrence risk information with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chemotherapy benefit information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ERBB2-negative cohort of NSABP B20</a:t>
            </a:r>
          </a:p>
        </p:txBody>
      </p:sp>
    </p:spTree>
    <p:extLst>
      <p:ext uri="{BB962C8B-B14F-4D97-AF65-F5344CB8AC3E}">
        <p14:creationId xmlns:p14="http://schemas.microsoft.com/office/powerpoint/2010/main" val="13587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26C0A-D3BE-B537-D4FA-63663BE1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837A-94C5-220F-27C4-D6CECE23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99" y="420077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rgbClr val="0432FF"/>
                </a:solidFill>
              </a:rPr>
              <a:t>Propensity-Score Matched Analysis of Real-World FLEX Data: IDFS with Anthracycline-Based Therapy for Patients with MammaPrint® High 2, Luminal B, HR-Positive, HER2-Negative Localized Breast Cancer</a:t>
            </a:r>
            <a:br>
              <a:rPr lang="en-US" sz="2800" dirty="0">
                <a:solidFill>
                  <a:srgbClr val="0432FF"/>
                </a:solidFill>
              </a:rPr>
            </a:br>
            <a:r>
              <a:rPr lang="en-US" sz="28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8E732-C1A5-C175-3999-008C4D363F8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O’Shaughnessy J et al. SABCS 2025;Abstract PS2-07-03.</a:t>
            </a:r>
          </a:p>
        </p:txBody>
      </p:sp>
      <p:pic>
        <p:nvPicPr>
          <p:cNvPr id="10" name="Picture 9" descr="A diagram of a patient's study&#10;&#10;AI-generated content may be incorrect.">
            <a:extLst>
              <a:ext uri="{FF2B5EF4-FFF2-40B4-BE49-F238E27FC236}">
                <a16:creationId xmlns:a16="http://schemas.microsoft.com/office/drawing/2014/main" id="{3379E6F0-C41D-D049-6A5E-07744C218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" y="1371295"/>
            <a:ext cx="5155588" cy="2586683"/>
          </a:xfrm>
          <a:prstGeom prst="rect">
            <a:avLst/>
          </a:prstGeom>
        </p:spPr>
      </p:pic>
      <p:pic>
        <p:nvPicPr>
          <p:cNvPr id="12" name="Picture 11" descr="A graph of cancer&#10;&#10;AI-generated content may be incorrect.">
            <a:extLst>
              <a:ext uri="{FF2B5EF4-FFF2-40B4-BE49-F238E27FC236}">
                <a16:creationId xmlns:a16="http://schemas.microsoft.com/office/drawing/2014/main" id="{0C19C880-3567-98DB-1D4A-35DA5DF29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07" y="1318740"/>
            <a:ext cx="5509988" cy="4789310"/>
          </a:xfrm>
          <a:prstGeom prst="rect">
            <a:avLst/>
          </a:prstGeom>
        </p:spPr>
      </p:pic>
      <p:pic>
        <p:nvPicPr>
          <p:cNvPr id="14" name="Picture 13" descr="A close-up of a text&#10;&#10;AI-generated content may be incorrect.">
            <a:extLst>
              <a:ext uri="{FF2B5EF4-FFF2-40B4-BE49-F238E27FC236}">
                <a16:creationId xmlns:a16="http://schemas.microsoft.com/office/drawing/2014/main" id="{22421D41-D83B-F6B7-ED42-8F0922977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022153"/>
            <a:ext cx="5625335" cy="2192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365FC-D184-6A83-E646-3433D1356E0B}"/>
              </a:ext>
            </a:extLst>
          </p:cNvPr>
          <p:cNvSpPr txBox="1"/>
          <p:nvPr/>
        </p:nvSpPr>
        <p:spPr>
          <a:xfrm>
            <a:off x="352986" y="621437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IDFS = invasive disease-free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BB7F-4595-952E-8575-2A85EC08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17" y="559728"/>
            <a:ext cx="5396921" cy="923330"/>
          </a:xfrm>
        </p:spPr>
        <p:txBody>
          <a:bodyPr/>
          <a:lstStyle/>
          <a:p>
            <a:r>
              <a:rPr lang="en-US" sz="2800" dirty="0" err="1"/>
              <a:t>Onco</a:t>
            </a:r>
            <a:r>
              <a:rPr lang="en-US" sz="2800" i="1" dirty="0" err="1"/>
              <a:t>type</a:t>
            </a:r>
            <a:r>
              <a:rPr lang="en-US" sz="2800" dirty="0" err="1"/>
              <a:t>DX</a:t>
            </a:r>
            <a:r>
              <a:rPr lang="en-US" sz="2800" dirty="0"/>
              <a:t>: </a:t>
            </a:r>
            <a:r>
              <a:rPr lang="en-US" sz="2800" dirty="0" err="1"/>
              <a:t>RxPONDER</a:t>
            </a:r>
            <a:r>
              <a:rPr lang="en-US" sz="2800" dirty="0"/>
              <a:t> Trial</a:t>
            </a:r>
            <a:br>
              <a:rPr lang="en-US" sz="2800" dirty="0"/>
            </a:br>
            <a:r>
              <a:rPr lang="en-US" sz="2800" dirty="0"/>
              <a:t>Results Summary</a:t>
            </a:r>
            <a:br>
              <a:rPr lang="en-US" sz="2800" dirty="0"/>
            </a:br>
            <a:r>
              <a:rPr lang="en-US" sz="2800" dirty="0"/>
              <a:t>One to Three Positive Lymph Nodes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E5E7D-9608-3DFC-9211-15772FFB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0" y="2022823"/>
            <a:ext cx="5886157" cy="2958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544861-ECCB-A2C1-85F6-F71CA4F58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6324" y="559728"/>
            <a:ext cx="6163434" cy="2680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9D49EE-9D67-FD1B-383F-90DB15C3496D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3C0D-9248-FA64-6D4F-62D450EF5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363" y="4007382"/>
            <a:ext cx="6176637" cy="1948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4B913C-8C06-BFCD-A1C3-E95A80046339}"/>
              </a:ext>
            </a:extLst>
          </p:cNvPr>
          <p:cNvSpPr txBox="1"/>
          <p:nvPr/>
        </p:nvSpPr>
        <p:spPr bwMode="auto">
          <a:xfrm>
            <a:off x="6319748" y="3572814"/>
            <a:ext cx="54020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DFS Benefit Modified by Score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for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Women Age ≤50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D58BE-E9C4-AD61-7325-DD09ED23246E}"/>
              </a:ext>
            </a:extLst>
          </p:cNvPr>
          <p:cNvSpPr txBox="1"/>
          <p:nvPr/>
        </p:nvSpPr>
        <p:spPr bwMode="auto">
          <a:xfrm>
            <a:off x="384650" y="6444734"/>
            <a:ext cx="5473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JAMA Oncol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2020; Chen N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F934F-DEC2-539F-F1BC-19A949090339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60840-B6C2-8DDA-6E96-7A27CB55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1" y="160824"/>
            <a:ext cx="11074576" cy="461665"/>
          </a:xfrm>
        </p:spPr>
        <p:txBody>
          <a:bodyPr/>
          <a:lstStyle/>
          <a:p>
            <a:r>
              <a:rPr lang="en-US" dirty="0"/>
              <a:t>MammaPrint: </a:t>
            </a:r>
            <a:r>
              <a:rPr lang="en-US" dirty="0" err="1"/>
              <a:t>MindACT</a:t>
            </a:r>
            <a:r>
              <a:rPr lang="en-US" dirty="0"/>
              <a:t> Trial Key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8F4D-DE58-2A37-4D8D-CCC584DF7363}"/>
              </a:ext>
            </a:extLst>
          </p:cNvPr>
          <p:cNvSpPr txBox="1"/>
          <p:nvPr/>
        </p:nvSpPr>
        <p:spPr bwMode="auto">
          <a:xfrm>
            <a:off x="145451" y="6481732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Cardoso F et al. 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N Engl J Med 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2016; </a:t>
            </a:r>
            <a:r>
              <a:rPr lang="en-US" sz="14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Piccart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 M et al. 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Lancet Oncol 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2021.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B0B1A7-4CA8-B350-E53E-49D07FEA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51" y="1826048"/>
            <a:ext cx="3664134" cy="2906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57F2A1-3477-D73E-7455-709E91A7812E}"/>
              </a:ext>
            </a:extLst>
          </p:cNvPr>
          <p:cNvSpPr txBox="1"/>
          <p:nvPr/>
        </p:nvSpPr>
        <p:spPr bwMode="auto">
          <a:xfrm>
            <a:off x="632359" y="4881875"/>
            <a:ext cx="286808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Met primary outcome: Lower bound of 95% CI &gt;92% 5-y DMFS in the High Clinical/Low Genomic risk group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8AAB10-511A-8482-3F2B-13C12C7AEB7E}"/>
              </a:ext>
            </a:extLst>
          </p:cNvPr>
          <p:cNvGrpSpPr/>
          <p:nvPr/>
        </p:nvGrpSpPr>
        <p:grpSpPr>
          <a:xfrm>
            <a:off x="3869356" y="3092889"/>
            <a:ext cx="8322645" cy="2800641"/>
            <a:chOff x="4581980" y="3232348"/>
            <a:chExt cx="9425842" cy="3235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F10D1D-1343-BBBD-4CB8-5F1B14AA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-1537"/>
            <a:stretch>
              <a:fillRect/>
            </a:stretch>
          </p:blipFill>
          <p:spPr>
            <a:xfrm>
              <a:off x="4581980" y="3376610"/>
              <a:ext cx="4571593" cy="30912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AE642F-A12C-7F69-71F0-4CE6A1238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75669" y="3232348"/>
              <a:ext cx="4632153" cy="3197384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0B29973-5ADC-0214-EE38-C6B0A39E878D}"/>
              </a:ext>
            </a:extLst>
          </p:cNvPr>
          <p:cNvGraphicFramePr>
            <a:graphicFrameLocks noGrp="1"/>
          </p:cNvGraphicFramePr>
          <p:nvPr/>
        </p:nvGraphicFramePr>
        <p:xfrm>
          <a:off x="5048329" y="1345404"/>
          <a:ext cx="640038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097">
                  <a:extLst>
                    <a:ext uri="{9D8B030D-6E8A-4147-A177-3AD203B41FA5}">
                      <a16:colId xmlns:a16="http://schemas.microsoft.com/office/drawing/2014/main" val="163142712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68271185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327763213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1745081516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577642"/>
                  </a:ext>
                </a:extLst>
              </a:tr>
              <a:tr h="516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5-y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94.7% </a:t>
                      </a:r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92.5 </a:t>
                      </a:r>
                      <a:r>
                        <a:rPr lang="en-US" dirty="0"/>
                        <a:t>– 96.2)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95.9% </a:t>
                      </a:r>
                    </a:p>
                    <a:p>
                      <a:pPr algn="ctr"/>
                      <a:r>
                        <a:rPr lang="en-US" dirty="0"/>
                        <a:t>(94-97.2)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13317"/>
                  </a:ext>
                </a:extLst>
              </a:tr>
              <a:tr h="5273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8-yr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89.4% </a:t>
                      </a:r>
                    </a:p>
                    <a:p>
                      <a:pPr algn="ctr"/>
                      <a:r>
                        <a:rPr lang="en-US" dirty="0"/>
                        <a:t>(86.8- 91,5)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92% </a:t>
                      </a:r>
                    </a:p>
                    <a:p>
                      <a:pPr algn="ctr"/>
                      <a:r>
                        <a:rPr lang="en-US" dirty="0"/>
                        <a:t>(896-93.8)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58795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123F381-462B-92F9-F03D-55C40A83FC30}"/>
              </a:ext>
            </a:extLst>
          </p:cNvPr>
          <p:cNvSpPr txBox="1"/>
          <p:nvPr/>
        </p:nvSpPr>
        <p:spPr bwMode="auto">
          <a:xfrm>
            <a:off x="5199279" y="671732"/>
            <a:ext cx="609848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Chemo benefit increases over time overall. Lost in those  age &gt;50, maintained in those age &lt;50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D7DF1-5DB6-7B48-63BF-B9F2050ACE02}"/>
              </a:ext>
            </a:extLst>
          </p:cNvPr>
          <p:cNvSpPr txBox="1"/>
          <p:nvPr/>
        </p:nvSpPr>
        <p:spPr bwMode="auto">
          <a:xfrm>
            <a:off x="374142" y="814626"/>
            <a:ext cx="433561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Clinical “high risk”:  &lt;88% 10-yr BCSS</a:t>
            </a:r>
          </a:p>
          <a:p>
            <a:pPr lvl="0" defTabSz="914400" eaLnBrk="0" hangingPunct="0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Modified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Adjuvant!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Online to determine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Model included: T size, Node (0-3), grade, ER status, age, comorbidity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542B9-7576-D265-1F25-345C7CB80BBA}"/>
              </a:ext>
            </a:extLst>
          </p:cNvPr>
          <p:cNvSpPr txBox="1"/>
          <p:nvPr/>
        </p:nvSpPr>
        <p:spPr bwMode="auto">
          <a:xfrm>
            <a:off x="3638351" y="5730777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5398B-DF9A-FA6C-7393-FF2E15B9992A}"/>
              </a:ext>
            </a:extLst>
          </p:cNvPr>
          <p:cNvSpPr txBox="1"/>
          <p:nvPr/>
        </p:nvSpPr>
        <p:spPr bwMode="auto">
          <a:xfrm>
            <a:off x="7866120" y="5757373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114D1-F3B4-313E-B724-109F08A60871}"/>
              </a:ext>
            </a:extLst>
          </p:cNvPr>
          <p:cNvSpPr txBox="1"/>
          <p:nvPr/>
        </p:nvSpPr>
        <p:spPr bwMode="auto">
          <a:xfrm>
            <a:off x="145451" y="6151226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BCSS = breast cancer-specific survival; DMFS = distant metastasis-free survival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8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08E53A-805A-DB75-05C4-BA7BC5FD17B0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2F0D7-8EAE-685B-34DC-A90C9FE9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49" y="296359"/>
            <a:ext cx="11074576" cy="461665"/>
          </a:xfrm>
        </p:spPr>
        <p:txBody>
          <a:bodyPr/>
          <a:lstStyle/>
          <a:p>
            <a:r>
              <a:rPr lang="en-US" dirty="0" err="1"/>
              <a:t>Prosigna</a:t>
            </a:r>
            <a:r>
              <a:rPr lang="en-US" dirty="0"/>
              <a:t>® ROR, </a:t>
            </a:r>
            <a:r>
              <a:rPr lang="en-US" dirty="0" err="1"/>
              <a:t>EndoPredict</a:t>
            </a:r>
            <a:r>
              <a:rPr lang="en-US" dirty="0"/>
              <a:t>® </a:t>
            </a:r>
            <a:r>
              <a:rPr lang="en-US" dirty="0" err="1"/>
              <a:t>EPclin</a:t>
            </a:r>
            <a:r>
              <a:rPr lang="en-US" dirty="0"/>
              <a:t> and Breast Cancer Index®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6F060-6FF7-1C8A-0676-AE57D6E1CAE4}"/>
              </a:ext>
            </a:extLst>
          </p:cNvPr>
          <p:cNvSpPr txBox="1"/>
          <p:nvPr/>
        </p:nvSpPr>
        <p:spPr bwMode="auto">
          <a:xfrm>
            <a:off x="213480" y="782538"/>
            <a:ext cx="583250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defTabSz="914400" eaLnBrk="0" hangingPunct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(risk of recurrence,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Prosigna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50-gene RNA-based molecular subtyping assay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available in US; PAM50 not available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EndoPredict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12 genes – Proliferation and hormone receptor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Breast Cancer Index (BCI)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7 genes – Proliferation and hormone receptor (HoxB13/IL17BR)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E6EE2-D776-7EBA-688C-59DB503D4D1C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defTabSz="914400" eaLnBrk="0" hangingPunct="0">
              <a:defRPr/>
            </a:pPr>
            <a:r>
              <a:rPr lang="en-US" sz="1200" b="0" dirty="0">
                <a:solidFill>
                  <a:srgbClr val="800000"/>
                </a:solidFill>
                <a:latin typeface="Helvetica" pitchFamily="2" charset="0"/>
                <a:cs typeface="+mn-cs"/>
              </a:rPr>
              <a:t>Sestak I et al. </a:t>
            </a:r>
            <a:r>
              <a:rPr lang="en-US" sz="1200" b="0" i="1" dirty="0">
                <a:solidFill>
                  <a:srgbClr val="800000"/>
                </a:solidFill>
                <a:latin typeface="Helvetica" pitchFamily="2" charset="0"/>
                <a:cs typeface="+mn-cs"/>
              </a:rPr>
              <a:t>JAMA Oncol </a:t>
            </a:r>
            <a:r>
              <a:rPr lang="en-US" sz="1200" b="0" dirty="0">
                <a:solidFill>
                  <a:srgbClr val="800000"/>
                </a:solidFill>
                <a:latin typeface="Helvetica" pitchFamily="2" charset="0"/>
                <a:cs typeface="+mn-cs"/>
              </a:rPr>
              <a:t>2018;4(4):545-53.</a:t>
            </a:r>
            <a:endParaRPr kumimoji="0" lang="en-US" sz="1200" b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EF21D8-F57F-6A5D-A0CB-390C2C88BDB9}"/>
              </a:ext>
            </a:extLst>
          </p:cNvPr>
          <p:cNvSpPr txBox="1"/>
          <p:nvPr/>
        </p:nvSpPr>
        <p:spPr bwMode="auto">
          <a:xfrm>
            <a:off x="335953" y="4105692"/>
            <a:ext cx="5366348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285750" lvl="0" indent="-285750" defTabSz="914400" eaLnBrk="0" hangingPunct="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Largest retrospective prognostic validation in </a:t>
            </a:r>
            <a:r>
              <a:rPr lang="en-US" sz="16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TransATAC</a:t>
            </a:r>
            <a:r>
              <a:rPr lang="en-US" sz="16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(included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DX and BCI as well)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 = 535 node-negative, 154 node-positive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Examined risk years 0 to 10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and BCI provided most prognostic information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 HR 2.56 (1.96-3.35)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HR 2.14 (1.71-2.68)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HR 2.46 (1.88-3.23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5CF1AB-0576-C480-80FB-6D1ED4C3F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5368" y="2792238"/>
            <a:ext cx="5832504" cy="3098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D251D5-A132-2C4D-EE70-063A5B5E0CA0}"/>
              </a:ext>
            </a:extLst>
          </p:cNvPr>
          <p:cNvSpPr txBox="1"/>
          <p:nvPr/>
        </p:nvSpPr>
        <p:spPr bwMode="auto">
          <a:xfrm>
            <a:off x="8687796" y="2665208"/>
            <a:ext cx="39914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C77913-DEE4-FA59-D6EC-5A47AD57D936}"/>
              </a:ext>
            </a:extLst>
          </p:cNvPr>
          <p:cNvSpPr txBox="1"/>
          <p:nvPr/>
        </p:nvSpPr>
        <p:spPr bwMode="auto">
          <a:xfrm>
            <a:off x="8812830" y="4341475"/>
            <a:ext cx="5482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E0A52B-B02B-22EC-33A8-2A0BE6BF17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871"/>
          <a:stretch>
            <a:fillRect/>
          </a:stretch>
        </p:blipFill>
        <p:spPr>
          <a:xfrm>
            <a:off x="757649" y="3153061"/>
            <a:ext cx="3793569" cy="9027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647108-D7BC-FC62-DF7A-9FC08BC77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017" y="994856"/>
            <a:ext cx="5881855" cy="16703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B0032D-EF86-8560-158E-C4520829704B}"/>
              </a:ext>
            </a:extLst>
          </p:cNvPr>
          <p:cNvSpPr txBox="1"/>
          <p:nvPr/>
        </p:nvSpPr>
        <p:spPr bwMode="auto">
          <a:xfrm>
            <a:off x="8622824" y="782538"/>
            <a:ext cx="3093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0D4BD-5670-27FE-E502-A35CB2BA1BE9}"/>
              </a:ext>
            </a:extLst>
          </p:cNvPr>
          <p:cNvSpPr txBox="1"/>
          <p:nvPr/>
        </p:nvSpPr>
        <p:spPr bwMode="auto">
          <a:xfrm>
            <a:off x="7560728" y="5854929"/>
            <a:ext cx="38151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Low risk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E288E-CC48-CB5A-DDF6-E3885BBAF4BC}"/>
              </a:ext>
            </a:extLst>
          </p:cNvPr>
          <p:cNvCxnSpPr/>
          <p:nvPr/>
        </p:nvCxnSpPr>
        <p:spPr bwMode="auto">
          <a:xfrm>
            <a:off x="7152220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C475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01C7F2F-BDCD-4AE8-2999-529E6BBFA58E}"/>
              </a:ext>
            </a:extLst>
          </p:cNvPr>
          <p:cNvSpPr txBox="1"/>
          <p:nvPr/>
        </p:nvSpPr>
        <p:spPr bwMode="auto">
          <a:xfrm>
            <a:off x="8644945" y="5854929"/>
            <a:ext cx="80631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Intermediate risk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AEF5B8-DB5E-7B40-C616-630F22BD06F1}"/>
              </a:ext>
            </a:extLst>
          </p:cNvPr>
          <p:cNvCxnSpPr/>
          <p:nvPr/>
        </p:nvCxnSpPr>
        <p:spPr bwMode="auto">
          <a:xfrm>
            <a:off x="8236437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F787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6F2111-F744-E71B-2BEF-30AF647A4355}"/>
              </a:ext>
            </a:extLst>
          </p:cNvPr>
          <p:cNvSpPr txBox="1"/>
          <p:nvPr/>
        </p:nvSpPr>
        <p:spPr bwMode="auto">
          <a:xfrm>
            <a:off x="10183447" y="5854929"/>
            <a:ext cx="40556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High risk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43765-82B7-0C8F-D5AA-838BD688B42C}"/>
              </a:ext>
            </a:extLst>
          </p:cNvPr>
          <p:cNvCxnSpPr/>
          <p:nvPr/>
        </p:nvCxnSpPr>
        <p:spPr bwMode="auto">
          <a:xfrm>
            <a:off x="9774939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09C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C63054-195E-FD1E-33BB-1D4A7CDFAECE}"/>
              </a:ext>
            </a:extLst>
          </p:cNvPr>
          <p:cNvSpPr/>
          <p:nvPr/>
        </p:nvSpPr>
        <p:spPr bwMode="auto">
          <a:xfrm>
            <a:off x="7006856" y="5826915"/>
            <a:ext cx="3710763" cy="19417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7C209-F6E6-A9AE-04DA-C6EAA0206997}"/>
              </a:ext>
            </a:extLst>
          </p:cNvPr>
          <p:cNvSpPr txBox="1"/>
          <p:nvPr/>
        </p:nvSpPr>
        <p:spPr bwMode="auto">
          <a:xfrm>
            <a:off x="4023421" y="3357573"/>
            <a:ext cx="780214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1C29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Signatures</a:t>
            </a:r>
          </a:p>
        </p:txBody>
      </p:sp>
    </p:spTree>
    <p:extLst>
      <p:ext uri="{BB962C8B-B14F-4D97-AF65-F5344CB8AC3E}">
        <p14:creationId xmlns:p14="http://schemas.microsoft.com/office/powerpoint/2010/main" val="4223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34466-52B5-C0A4-22BA-4F59A507F088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734AC-8471-A445-8243-E19DAFB52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9138" y="6399213"/>
            <a:ext cx="728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AD77C9-3026-EB4B-A1A9-1EF6330C8D9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548C-AD15-5B4F-A752-AAE38E3ADA8F}"/>
              </a:ext>
            </a:extLst>
          </p:cNvPr>
          <p:cNvSpPr txBox="1"/>
          <p:nvPr/>
        </p:nvSpPr>
        <p:spPr>
          <a:xfrm>
            <a:off x="766290" y="6399213"/>
            <a:ext cx="411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Pan H et al. 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N Engl J Med 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2017;377(19):1836-46.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F6E86F-5536-D54A-A3DB-4D2FBDD3407E}"/>
              </a:ext>
            </a:extLst>
          </p:cNvPr>
          <p:cNvSpPr txBox="1">
            <a:spLocks/>
          </p:cNvSpPr>
          <p:nvPr/>
        </p:nvSpPr>
        <p:spPr bwMode="auto">
          <a:xfrm>
            <a:off x="1543050" y="0"/>
            <a:ext cx="892175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Geneva" charset="0"/>
              </a:rPr>
              <a:t>Persistent Long-Term Risk of Distant Recurrence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16E0C8-74ED-DE4D-8DE8-57A8FB882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82" y="2004726"/>
            <a:ext cx="4356477" cy="3579821"/>
          </a:xfrm>
          <a:prstGeom prst="rect">
            <a:avLst/>
          </a:prstGeom>
        </p:spPr>
      </p:pic>
      <p:pic>
        <p:nvPicPr>
          <p:cNvPr id="13" name="Picture 12" descr="Image">
            <a:extLst>
              <a:ext uri="{FF2B5EF4-FFF2-40B4-BE49-F238E27FC236}">
                <a16:creationId xmlns:a16="http://schemas.microsoft.com/office/drawing/2014/main" id="{6778D1F4-D1E4-7645-ABF7-38BA9F618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933" y="2004727"/>
            <a:ext cx="6193908" cy="3707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A60184-B68E-E440-9A18-1B1A5A409B2D}"/>
              </a:ext>
            </a:extLst>
          </p:cNvPr>
          <p:cNvSpPr txBox="1"/>
          <p:nvPr/>
        </p:nvSpPr>
        <p:spPr>
          <a:xfrm>
            <a:off x="546534" y="919510"/>
            <a:ext cx="1099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Risk of late distant recurrence after 5 years of adjuvant endocrine therapy persists across all clinical stages.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A040A3-1352-589A-3598-0D760E4164C8}"/>
              </a:ext>
            </a:extLst>
          </p:cNvPr>
          <p:cNvSpPr/>
          <p:nvPr/>
        </p:nvSpPr>
        <p:spPr bwMode="auto">
          <a:xfrm>
            <a:off x="5731933" y="2004726"/>
            <a:ext cx="184125" cy="3308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4290A-A71B-FAB1-45BC-66B0E3765ACC}"/>
              </a:ext>
            </a:extLst>
          </p:cNvPr>
          <p:cNvSpPr/>
          <p:nvPr/>
        </p:nvSpPr>
        <p:spPr bwMode="auto">
          <a:xfrm>
            <a:off x="719258" y="2004726"/>
            <a:ext cx="162091" cy="3308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D6F3-1536-B63A-1235-1EEA7A5C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4CE3C3C-7693-41B4-3DB4-86CB48F8C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1267044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4200" dirty="0"/>
              <a:t>Optimizing Therapy for Patients with Hormone Receptor-Positive Localized Breast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CDD92-A507-DFAA-11C1-15E880E89E46}"/>
              </a:ext>
            </a:extLst>
          </p:cNvPr>
          <p:cNvSpPr txBox="1"/>
          <p:nvPr/>
        </p:nvSpPr>
        <p:spPr>
          <a:xfrm>
            <a:off x="673555" y="3066168"/>
            <a:ext cx="108448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Erica Mayer, MD, MPH, FASCO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of Breast Cancer Clinical Research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Oncology Center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Dana-Farber Cancer Institute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Professor of Medicine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Harvard Medical School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Boston, Massachusetts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5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01548-A4BD-A16F-634F-53637BDC34CB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4D53-4D5F-65A9-643A-300A1C85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4" y="291376"/>
            <a:ext cx="11074576" cy="492443"/>
          </a:xfrm>
        </p:spPr>
        <p:txBody>
          <a:bodyPr/>
          <a:lstStyle/>
          <a:p>
            <a:r>
              <a:rPr lang="en-US" sz="3200" dirty="0"/>
              <a:t>Breast Cancer Index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F1FAF-A5FE-CCAD-5696-671D2019D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24" y="1489035"/>
            <a:ext cx="6625164" cy="397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F9F90-7CB8-63CC-D215-F92BADD8D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099" y="1210235"/>
            <a:ext cx="4399031" cy="4385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2BE71-EFA7-8A58-BA3B-6438FA5D40C1}"/>
              </a:ext>
            </a:extLst>
          </p:cNvPr>
          <p:cNvSpPr txBox="1"/>
          <p:nvPr/>
        </p:nvSpPr>
        <p:spPr bwMode="auto">
          <a:xfrm>
            <a:off x="1111624" y="6381128"/>
            <a:ext cx="45975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Sgroi DC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Natl Cancer Inst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2013;105(14):1036-42.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AD65-C3B0-A026-A862-7844317483AD}"/>
              </a:ext>
            </a:extLst>
          </p:cNvPr>
          <p:cNvSpPr txBox="1"/>
          <p:nvPr/>
        </p:nvSpPr>
        <p:spPr bwMode="auto">
          <a:xfrm>
            <a:off x="7150100" y="782899"/>
            <a:ext cx="374923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Distribution of BCI scores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310EC-56EE-F51B-7FDD-7C769E428A57}"/>
              </a:ext>
            </a:extLst>
          </p:cNvPr>
          <p:cNvSpPr txBox="1"/>
          <p:nvPr/>
        </p:nvSpPr>
        <p:spPr bwMode="auto">
          <a:xfrm>
            <a:off x="2263390" y="1058148"/>
            <a:ext cx="24604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components</a:t>
            </a:r>
          </a:p>
        </p:txBody>
      </p:sp>
    </p:spTree>
    <p:extLst>
      <p:ext uri="{BB962C8B-B14F-4D97-AF65-F5344CB8AC3E}">
        <p14:creationId xmlns:p14="http://schemas.microsoft.com/office/powerpoint/2010/main" val="38459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89422-000B-BBDF-F84E-6EF89422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DB63-F2CA-FCBD-2736-89BEB9AD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Breast Cancer Index® (BCI) H/I Groups Based on Recurrence-Free Interval in the Overall Cohort of the Phase III IDEAL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64D5A-C432-0B86-7F8F-4535613322A4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  <p:pic>
        <p:nvPicPr>
          <p:cNvPr id="6" name="Picture 5" descr="A graph with red line and black text&#10;&#10;AI-generated content may be incorrect.">
            <a:extLst>
              <a:ext uri="{FF2B5EF4-FFF2-40B4-BE49-F238E27FC236}">
                <a16:creationId xmlns:a16="http://schemas.microsoft.com/office/drawing/2014/main" id="{4A470469-13A9-5F48-37FF-02D506BF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3" y="2064688"/>
            <a:ext cx="11604535" cy="3514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5B67F8-E5B6-2492-2603-02E9DE2F2335}"/>
              </a:ext>
            </a:extLst>
          </p:cNvPr>
          <p:cNvSpPr/>
          <p:nvPr/>
        </p:nvSpPr>
        <p:spPr bwMode="auto">
          <a:xfrm>
            <a:off x="214963" y="2140330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6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2D77B-767F-6956-EBF5-E72F2650E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AD7D-7D20-EB00-47B3-C10E2349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5" y="439896"/>
            <a:ext cx="11071950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BCI H/I Groups Based on </a:t>
            </a:r>
            <a:br>
              <a:rPr lang="en-US" sz="3200" dirty="0">
                <a:solidFill>
                  <a:srgbClr val="0432FF"/>
                </a:solidFill>
              </a:rPr>
            </a:br>
            <a:r>
              <a:rPr lang="en-US" sz="3200" dirty="0">
                <a:solidFill>
                  <a:srgbClr val="0432FF"/>
                </a:solidFill>
              </a:rPr>
              <a:t>Recurrence-Free Interval in the Subset of Patients in the Phase III IDEAL Trial Who Received a Primary Aromatase Inhibitor (AI)</a:t>
            </a:r>
          </a:p>
        </p:txBody>
      </p:sp>
      <p:pic>
        <p:nvPicPr>
          <p:cNvPr id="4" name="Picture 3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FE6B4DE9-1442-A06B-FD4B-904921D2F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1" y="1980046"/>
            <a:ext cx="11459378" cy="351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7E1202-5908-27A8-69B9-EE3C72FFA5B3}"/>
              </a:ext>
            </a:extLst>
          </p:cNvPr>
          <p:cNvSpPr/>
          <p:nvPr/>
        </p:nvSpPr>
        <p:spPr bwMode="auto">
          <a:xfrm>
            <a:off x="455498" y="1980046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CC07D-F0FA-ED3A-60F8-081A6D430CE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0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3812B-CB87-2052-E5CD-EFC8530B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45BC-7549-DE76-2A15-330ACB69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338193" cy="951218"/>
          </a:xfrm>
        </p:spPr>
        <p:txBody>
          <a:bodyPr>
            <a:noAutofit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Risk of Recurrence at Year 10 Since Randomization for Patients Who Received 5 Years versus 2.5 Years of Additional Letrozole in the Overall Cohort and in the Primary AI Subset of </a:t>
            </a:r>
            <a:r>
              <a:rPr lang="en-US" sz="3200" dirty="0">
                <a:solidFill>
                  <a:srgbClr val="0432FF"/>
                </a:solidFill>
              </a:rPr>
              <a:t>the Phase III IDEAL Trial</a:t>
            </a:r>
          </a:p>
        </p:txBody>
      </p:sp>
      <p:pic>
        <p:nvPicPr>
          <p:cNvPr id="6" name="Picture 5" descr="A table with numbers and percentages&#10;&#10;AI-generated content may be incorrect.">
            <a:extLst>
              <a:ext uri="{FF2B5EF4-FFF2-40B4-BE49-F238E27FC236}">
                <a16:creationId xmlns:a16="http://schemas.microsoft.com/office/drawing/2014/main" id="{F8198326-DC94-D099-3D29-D69F84FC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3" y="2135071"/>
            <a:ext cx="10017414" cy="4016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9D6AE1-FF78-8077-4613-38561EBE425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4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61CF32-94C5-A333-7DCB-0C510FA2A66C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461C1-02DA-F7F4-F0C3-E2CCCE0B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91" y="310920"/>
            <a:ext cx="11074576" cy="553998"/>
          </a:xfrm>
        </p:spPr>
        <p:txBody>
          <a:bodyPr/>
          <a:lstStyle/>
          <a:p>
            <a:r>
              <a:rPr lang="en-US" sz="3600" dirty="0"/>
              <a:t>BCI validation in extended adjuvant therapy trials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4732F-DCFD-4A8B-8CA3-30F2E8611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4353" y="969101"/>
            <a:ext cx="9323294" cy="511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91128-6D1C-3522-A2BD-56FB63132607}"/>
              </a:ext>
            </a:extLst>
          </p:cNvPr>
          <p:cNvSpPr txBox="1"/>
          <p:nvPr/>
        </p:nvSpPr>
        <p:spPr bwMode="auto">
          <a:xfrm>
            <a:off x="376518" y="6552669"/>
            <a:ext cx="54748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Woolpert KM et al. Breast Cancer Res Treat 2024;203(3):407-417.</a:t>
            </a:r>
          </a:p>
        </p:txBody>
      </p:sp>
    </p:spTree>
    <p:extLst>
      <p:ext uri="{BB962C8B-B14F-4D97-AF65-F5344CB8AC3E}">
        <p14:creationId xmlns:p14="http://schemas.microsoft.com/office/powerpoint/2010/main" val="14072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2444E-8334-5FE9-BA91-39EBD9D512D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33FA7-5F0A-0EF1-9E48-769A91C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ASCO Guideline: Extended Adjuvant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AF8EA-5915-904D-0EFF-B9F5CEEF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019118"/>
            <a:ext cx="9904834" cy="481976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7F2550-AAF0-E611-91AB-B9A8A965B8D3}"/>
              </a:ext>
            </a:extLst>
          </p:cNvPr>
          <p:cNvCxnSpPr/>
          <p:nvPr/>
        </p:nvCxnSpPr>
        <p:spPr bwMode="auto">
          <a:xfrm>
            <a:off x="2476500" y="20574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0F33FD-BBE9-C4D3-3F95-5606D7FECC89}"/>
              </a:ext>
            </a:extLst>
          </p:cNvPr>
          <p:cNvCxnSpPr/>
          <p:nvPr/>
        </p:nvCxnSpPr>
        <p:spPr bwMode="auto">
          <a:xfrm>
            <a:off x="4114800" y="29083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8EF82F-C688-C581-D1E5-0B967600E2DF}"/>
              </a:ext>
            </a:extLst>
          </p:cNvPr>
          <p:cNvCxnSpPr/>
          <p:nvPr/>
        </p:nvCxnSpPr>
        <p:spPr bwMode="auto">
          <a:xfrm>
            <a:off x="7378700" y="31115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E30C6A-26B5-18C9-7935-32229F8D9B89}"/>
              </a:ext>
            </a:extLst>
          </p:cNvPr>
          <p:cNvCxnSpPr/>
          <p:nvPr/>
        </p:nvCxnSpPr>
        <p:spPr bwMode="auto">
          <a:xfrm>
            <a:off x="3975100" y="3848100"/>
            <a:ext cx="39878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8F5455-8859-2804-1BF1-9128FFF68124}"/>
              </a:ext>
            </a:extLst>
          </p:cNvPr>
          <p:cNvCxnSpPr/>
          <p:nvPr/>
        </p:nvCxnSpPr>
        <p:spPr bwMode="auto">
          <a:xfrm>
            <a:off x="6623050" y="40513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6C0C01-B0AE-6000-A422-7704CE0C79BC}"/>
              </a:ext>
            </a:extLst>
          </p:cNvPr>
          <p:cNvCxnSpPr/>
          <p:nvPr/>
        </p:nvCxnSpPr>
        <p:spPr bwMode="auto">
          <a:xfrm>
            <a:off x="3149600" y="5321300"/>
            <a:ext cx="73406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02BB06-FE6F-CADB-AF5A-B2704E9302D3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</a:t>
            </a:r>
            <a:r>
              <a:rPr lang="en-US" sz="1200" b="0" i="1" dirty="0">
                <a:solidFill>
                  <a:srgbClr val="800000"/>
                </a:solidFill>
                <a:latin typeface="Helvetica" pitchFamily="2" charset="0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6E244D-9EB5-4BD7-3BDD-1B8A18D1B7A4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A3090-A13F-1939-D4EE-07760199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9" y="519918"/>
            <a:ext cx="11074576" cy="461665"/>
          </a:xfrm>
        </p:spPr>
        <p:txBody>
          <a:bodyPr/>
          <a:lstStyle/>
          <a:p>
            <a:r>
              <a:rPr lang="en-US" dirty="0"/>
              <a:t>Summary: ASCO Guideline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B2E04-98C0-4078-9D90-C7A5DF452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39" y="1297171"/>
            <a:ext cx="10858522" cy="4263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87D4A-C17B-9C29-37F1-23522267B301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9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80AA3-57CE-DF4E-CE5B-F3E6EB425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7B7A-A73E-E6E9-FB73-0FCEC96BD2BB}"/>
              </a:ext>
            </a:extLst>
          </p:cNvPr>
          <p:cNvSpPr/>
          <p:nvPr/>
        </p:nvSpPr>
        <p:spPr bwMode="auto">
          <a:xfrm>
            <a:off x="536198" y="1993478"/>
            <a:ext cx="11067224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DD259-C01C-1904-4D3F-12E63E58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901F7-053D-FEB0-387B-8C419B26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2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C710-7CBD-30C7-1B05-86B38BBDF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C0A5C89-CD51-F1CD-8246-A5AE4E4CCA8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sz="2300" dirty="0"/>
              <a:t>Onco</a:t>
            </a:r>
            <a:r>
              <a:rPr lang="en-US" sz="2300" i="1" dirty="0"/>
              <a:t>type</a:t>
            </a:r>
            <a:r>
              <a:rPr lang="en-US" sz="2300" dirty="0"/>
              <a:t> DX®, MammaPrint®, EndoPredict®, Breast Cancer Index®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497A42F-8276-C63F-F341-033223CC276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4D50B3A-35CA-41B6-A421-2938EEDE579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4317E6C-A631-3539-1287-AF66A8F58D5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E56E3DD-0FFB-08B8-EA6F-2D3E9D99DD06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1A1D2C1-E677-E48E-A880-72559EEE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56638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regarding adjuvant systemic therapy for your patients with HR-positive, HER2-negative localized breast cancer (BC)? 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CFACC77-56DF-AFE4-3981-597452A33A42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  <p:sp>
        <p:nvSpPr>
          <p:cNvPr id="2" name="Content Placeholder 28">
            <a:extLst>
              <a:ext uri="{FF2B5EF4-FFF2-40B4-BE49-F238E27FC236}">
                <a16:creationId xmlns:a16="http://schemas.microsoft.com/office/drawing/2014/main" id="{2C54D581-ED8C-A059-670C-B6BE39E45A2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" name="Content Placeholder 28">
            <a:extLst>
              <a:ext uri="{FF2B5EF4-FFF2-40B4-BE49-F238E27FC236}">
                <a16:creationId xmlns:a16="http://schemas.microsoft.com/office/drawing/2014/main" id="{01B95BB4-382D-7244-6CB0-735AD98800E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</p:spTree>
    <p:extLst>
      <p:ext uri="{BB962C8B-B14F-4D97-AF65-F5344CB8AC3E}">
        <p14:creationId xmlns:p14="http://schemas.microsoft.com/office/powerpoint/2010/main" val="4016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08D73F-5147-E864-F8AD-BABDA8DEB13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A03374-7351-1D04-BB68-00900756140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D16DA80-2347-399B-CD99-096EA16E643D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8287D3E-036F-ED68-F9AF-8F99B12DEE5C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BB63F7D-6B48-A271-8611-A605A7F1CD0B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00DC1A-3AE2-0680-6BA4-364B8C99AC4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988B19C-10E6-AF97-38C9-6728DE2F1191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CCF3964-DE4C-074B-32CC-641C796D98A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AEF2A7F-27D5-C6B7-BBC1-60A30E742E92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8ABA346-1F7E-68A2-A6FD-8F67D21DADE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748C015-8D3D-3854-A289-CA002E422628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794FEFE-9882-A6E1-2AA2-0395C79169AA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A900100-FD12-B8B9-0F44-6232E1321944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30204A1-EDAD-4BF8-8D28-85FF38C38806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4E06BE3-8D2D-BF45-6E28-3EE5F815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</a:t>
            </a:r>
            <a:r>
              <a:rPr lang="en-US" u="sng" dirty="0"/>
              <a:t>node-negative</a:t>
            </a:r>
            <a:r>
              <a:rPr lang="en-US" dirty="0"/>
              <a:t>, HR-positive, HER2-negative localized BC and the 21-gene Recurrence Score® (RS) listed below?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8EBC4FB-0F15-1C61-EEC9-36D24C75048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C1556A1-54FE-4EFF-97C3-A0B2A1871C9D}"/>
              </a:ext>
            </a:extLst>
          </p:cNvPr>
          <p:cNvSpPr>
            <a:spLocks noGrp="1"/>
          </p:cNvSpPr>
          <p:nvPr>
            <p:ph idx="74"/>
          </p:nvPr>
        </p:nvSpPr>
        <p:spPr>
          <a:xfrm>
            <a:off x="8760296" y="2204864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81FC887-1E41-690A-00EC-0690474F5E51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7EB7B6-C71D-17C3-8635-77A6BBF1ECE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295CF9B-53B4-5882-4225-CFEE600C8FC2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F40107E2-B9FB-7805-78B7-34C7B1159511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D37A53C-1972-1FE7-F978-4D34EFD0FA46}"/>
              </a:ext>
            </a:extLst>
          </p:cNvPr>
          <p:cNvSpPr>
            <a:spLocks noGrp="1"/>
          </p:cNvSpPr>
          <p:nvPr>
            <p:ph idx="79"/>
          </p:nvPr>
        </p:nvSpPr>
        <p:spPr>
          <a:xfrm>
            <a:off x="8760296" y="5354573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54C3227-53F4-0661-48E7-9CB4BEDCAD7E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336E9C0B-53A5-9C91-C98D-2CF5C0AAA47B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53025AD-8E25-B82F-3094-2DE7546FF8F2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53E3831-10E2-B63B-ACA3-1BB7A0F04B7F}"/>
              </a:ext>
            </a:extLst>
          </p:cNvPr>
          <p:cNvSpPr>
            <a:spLocks noGrp="1"/>
          </p:cNvSpPr>
          <p:nvPr>
            <p:ph idx="85"/>
          </p:nvPr>
        </p:nvSpPr>
        <p:spPr>
          <a:xfrm>
            <a:off x="8760296" y="3785935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C744A-8630-15FA-13AB-7BBEE2E36E8D}"/>
              </a:ext>
            </a:extLst>
          </p:cNvPr>
          <p:cNvSpPr txBox="1"/>
          <p:nvPr/>
        </p:nvSpPr>
        <p:spPr>
          <a:xfrm>
            <a:off x="461401" y="6481772"/>
            <a:ext cx="680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ablation; *</a:t>
            </a:r>
            <a:r>
              <a:rPr lang="en-US" sz="1600" b="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Would offer OFS/OA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E63771B0-E289-82C4-F175-292DB49759B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33">
            <a:extLst>
              <a:ext uri="{FF2B5EF4-FFF2-40B4-BE49-F238E27FC236}">
                <a16:creationId xmlns:a16="http://schemas.microsoft.com/office/drawing/2014/main" id="{5D8EA8E7-3747-D777-6324-BFCF07FA480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</p:spTree>
    <p:extLst>
      <p:ext uri="{BB962C8B-B14F-4D97-AF65-F5344CB8AC3E}">
        <p14:creationId xmlns:p14="http://schemas.microsoft.com/office/powerpoint/2010/main" val="15233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2359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BF934E-BFDC-EFE6-CEA2-C399714AA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39416"/>
              </p:ext>
            </p:extLst>
          </p:nvPr>
        </p:nvGraphicFramePr>
        <p:xfrm>
          <a:off x="1379225" y="2149047"/>
          <a:ext cx="9703744" cy="140366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19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3847">
                  <a:extLst>
                    <a:ext uri="{9D8B030D-6E8A-4147-A177-3AD203B41FA5}">
                      <a16:colId xmlns:a16="http://schemas.microsoft.com/office/drawing/2014/main" val="2117869244"/>
                    </a:ext>
                  </a:extLst>
                </a:gridCol>
              </a:tblGrid>
              <a:tr h="1403666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Aktis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Oncology, AstraZeneca Pharmaceuticals LP, Genentech, a member of the Roche Group, Lilly, Novartis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078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D6FC-3540-105F-74F8-F2F9DBC6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ECF34E-A0AE-68C8-9B81-9B84E6182AB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6FB2AFE-0888-E60A-1F80-1314C96FD09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0DE2054-B6CF-B749-D84D-073FC617171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7C32BAA-401A-D427-65CB-6758E7E0DC0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5E2F356-0C61-BD38-DD67-3C83594F7645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CEC31A2-5261-646A-982F-C2A8F624CFA4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9C02C5A-2984-31F8-EA73-E38870869064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155F6E2-D9CC-B17A-A1E8-E63A08C128BB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E531B76-2DA1-793B-6C3F-9203C33181FA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A0479E5-3BD8-03EC-1263-6A7BAC47923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23B532-2215-329E-7492-9AF2C96A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D9AB70D-68FC-3A43-6CD6-3B8F82EFF8C6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0363577-CBC5-7ED2-7806-04CA128BCC23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F2AF0ED-EC95-31D5-D1C5-E29BBCD771A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B540037-CF63-899B-15BC-7CB1ABF66A0C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D30F53F-C81D-47C3-FD5A-3A6E64D34C0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8DB19EC-5E39-4AE5-0D5E-14E58A79082E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D7CC6329-E432-0EC7-3E73-933FF806B826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CBBE601-405A-B8A9-23B5-850E910204A8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EFA85-1841-58D1-F44F-CB8D1BE47DF2}"/>
              </a:ext>
            </a:extLst>
          </p:cNvPr>
          <p:cNvSpPr txBox="1"/>
          <p:nvPr/>
        </p:nvSpPr>
        <p:spPr>
          <a:xfrm>
            <a:off x="461401" y="6481772"/>
            <a:ext cx="4860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21987918-5E2B-669B-666A-E988BD2DC6C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4" name="Content Placeholder 26">
            <a:extLst>
              <a:ext uri="{FF2B5EF4-FFF2-40B4-BE49-F238E27FC236}">
                <a16:creationId xmlns:a16="http://schemas.microsoft.com/office/drawing/2014/main" id="{94DB8E97-35DA-80CD-CB9C-C8BDCA6447B8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5" name="Content Placeholder 26">
            <a:extLst>
              <a:ext uri="{FF2B5EF4-FFF2-40B4-BE49-F238E27FC236}">
                <a16:creationId xmlns:a16="http://schemas.microsoft.com/office/drawing/2014/main" id="{7CB247A8-09E2-79A8-1802-7D317A929544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C095064A-1C65-0B28-599E-317A29C24183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7" name="Content Placeholder 35">
            <a:extLst>
              <a:ext uri="{FF2B5EF4-FFF2-40B4-BE49-F238E27FC236}">
                <a16:creationId xmlns:a16="http://schemas.microsoft.com/office/drawing/2014/main" id="{16E578FC-8F0A-6DC2-5E5E-3CB68BEF11A7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35">
            <a:extLst>
              <a:ext uri="{FF2B5EF4-FFF2-40B4-BE49-F238E27FC236}">
                <a16:creationId xmlns:a16="http://schemas.microsoft.com/office/drawing/2014/main" id="{C3E7467D-EC18-A509-9015-F55FE2779DEC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9" name="Content Placeholder 23">
            <a:extLst>
              <a:ext uri="{FF2B5EF4-FFF2-40B4-BE49-F238E27FC236}">
                <a16:creationId xmlns:a16="http://schemas.microsoft.com/office/drawing/2014/main" id="{2BB9C8A7-DBA8-DF44-970D-567F4C92A37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0" name="Content Placeholder 23">
            <a:extLst>
              <a:ext uri="{FF2B5EF4-FFF2-40B4-BE49-F238E27FC236}">
                <a16:creationId xmlns:a16="http://schemas.microsoft.com/office/drawing/2014/main" id="{8BE7E13F-EC3F-C763-EE01-8B55C1C2071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3" name="Content Placeholder 23">
            <a:extLst>
              <a:ext uri="{FF2B5EF4-FFF2-40B4-BE49-F238E27FC236}">
                <a16:creationId xmlns:a16="http://schemas.microsoft.com/office/drawing/2014/main" id="{EF1C903D-0088-1B1E-3B48-0F52C0AD3AA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728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7A3E4-CB92-B7C2-1B3C-406AA069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5C714AC-57A5-C718-8B94-B4DDA929F7DA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A717CD7-FA68-99EB-EE59-5E65658075A3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8BECFA6-C69E-2614-0B80-AF15A13154B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A893716-7E91-9425-49AD-ABE856EBB5D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168DEF1-D9D8-AE64-8D30-ECBB88732443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F50ADAA-4D17-442D-DE0B-C5B2F8957053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C07B34E-B804-FFE5-3826-602D32BB8B9E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D09F26A-E05D-4DBC-144C-7BB2DBD158F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1099310-1935-2516-760F-9C83517C458B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CC3B737-DC56-C3DF-EB30-BD1883002BCE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A4B52EE-3F43-3A2D-0E2A-E6B593B8CE1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DC9A403-3A7F-BA90-4F80-8A94FB9CC88A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BEA91D2-E28E-86A3-DB0B-EE425818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65-year-old</a:t>
            </a:r>
            <a:r>
              <a:rPr lang="en-US" dirty="0"/>
              <a:t> postmenopausal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C57639C-84FA-0018-5C11-1D90E45AC542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53D16D5-7C87-6054-018E-B684326A9AAC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B905C01-AE34-941A-F444-600E1283553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81065DBC-9BFF-AA4D-3D00-005A099108A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E9E5286-B627-E93B-E770-9189CA4DBB56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0C4802E-E6A3-682B-B461-84CD88EECB55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6F565801-8465-066C-4968-EC9F9AD480F9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A7BD3BD-3057-606C-A9C3-27D5C24384F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BEDF9BF-458F-7077-2A78-34417D91258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C5FD04C8-7426-E08B-C97D-723A95ADC5E6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" name="Content Placeholder 23">
            <a:extLst>
              <a:ext uri="{FF2B5EF4-FFF2-40B4-BE49-F238E27FC236}">
                <a16:creationId xmlns:a16="http://schemas.microsoft.com/office/drawing/2014/main" id="{6749BABA-BC59-A53F-14A9-F6D0E1AE310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23">
            <a:extLst>
              <a:ext uri="{FF2B5EF4-FFF2-40B4-BE49-F238E27FC236}">
                <a16:creationId xmlns:a16="http://schemas.microsoft.com/office/drawing/2014/main" id="{7D0DD588-39DA-795C-8CC2-07776DB75B88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75798131-AD4A-A98A-9DB2-CC549A423A1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F52A8500-3A83-1591-F86E-8D91C249B67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23">
            <a:extLst>
              <a:ext uri="{FF2B5EF4-FFF2-40B4-BE49-F238E27FC236}">
                <a16:creationId xmlns:a16="http://schemas.microsoft.com/office/drawing/2014/main" id="{95155AEF-D5A6-9B2A-5A6E-D1F8CB0A701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3526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5F463BF-9195-C72C-58AF-83A4081935B2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3246F96-71E1-9E52-8F14-340CEE09284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E692D5C-89F2-840C-1E30-9569C1119F4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B3A882A-F92E-2577-1773-7B59F46D731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560E148-1DDE-21DF-E554-19BEBE9BE101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337C81C5-F47E-530C-6DA3-ECA497BD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109182" cy="1023414"/>
          </a:xfrm>
        </p:spPr>
        <p:txBody>
          <a:bodyPr/>
          <a:lstStyle/>
          <a:p>
            <a:r>
              <a:rPr lang="en-US" dirty="0"/>
              <a:t>Have you ordered or would you order a genomic assay to assist with treatment decision-making in the localized setting for any patients with HR-positive, HER2-negative localized BC and 4 or more positive nodes?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D28ABDF-8A6F-56B9-DB9B-8A1966B364AA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" name="Content Placeholder 34">
            <a:extLst>
              <a:ext uri="{FF2B5EF4-FFF2-40B4-BE49-F238E27FC236}">
                <a16:creationId xmlns:a16="http://schemas.microsoft.com/office/drawing/2014/main" id="{7059C893-6B5E-F744-ADEE-E42FFA2F319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D8656E0A-5BB3-4B2A-58FF-11BEB45198D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298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D6663-8446-6022-AE1B-25312C63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20BD2B2-FD90-466A-2E5D-92E06CEE8E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C9C2805-374A-2311-49C5-B50993325AE2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63F5F53-6C39-9685-1A96-08881D9CF888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13E83486-4EE7-44B2-1863-383AF9AEF166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5F47C345-99C1-9B9E-DCAC-443A610FE725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747064C-0596-A790-8613-5A86038C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65559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in the </a:t>
            </a:r>
            <a:r>
              <a:rPr lang="en-US" u="sng" dirty="0"/>
              <a:t>neoadjuvant</a:t>
            </a:r>
            <a:r>
              <a:rPr lang="en-US" dirty="0"/>
              <a:t> setting for your patients with HR-positive, HER2-negative localized BC?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6FC0C70-49F6-DAE4-999F-3468290D172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AAB5A68D-E5EF-4C98-AE3E-742E3276032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16872-D375-CD69-82F0-4F0EC1964CAE}"/>
              </a:ext>
            </a:extLst>
          </p:cNvPr>
          <p:cNvSpPr txBox="1"/>
          <p:nvPr/>
        </p:nvSpPr>
        <p:spPr>
          <a:xfrm>
            <a:off x="416796" y="6113783"/>
            <a:ext cx="1079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All my patients with HR+ disease screen for I-SPY with rare exceptions and we order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Mammaprint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BluePrint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. I will occasionally order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DX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09CF35DA-7F68-8FE6-07F7-CA99655A4FA8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</p:spTree>
    <p:extLst>
      <p:ext uri="{BB962C8B-B14F-4D97-AF65-F5344CB8AC3E}">
        <p14:creationId xmlns:p14="http://schemas.microsoft.com/office/powerpoint/2010/main" val="29025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37F4-D805-C7B5-7184-817E3F41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903C1EF-28BA-9590-F2AE-0D5AFB0F28E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N0/N1 tumors with decent risk for late relapse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2DEFBA7-817E-3425-5155-151EC65BA573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node-positive disease when MammaPrint not available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71D0ED1-37F2-4C7C-AECF-FF296306123E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en-US" sz="1800" dirty="0"/>
              <a:t>Yes, per patient preference and for N0 and N1, </a:t>
            </a:r>
            <a:br>
              <a:rPr lang="en-US" sz="1800" dirty="0"/>
            </a:br>
            <a:r>
              <a:rPr lang="en-US" sz="1800" dirty="0"/>
              <a:t>especially if patients are struggling with toxicities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FD6BA54-3DFB-B463-6D54-68F9216EAE2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in situations where I’m on the fence about extending ET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32D4510-19B0-5546-5A75-25F3312BE7B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A90078A-4565-DA98-D19C-6C75C73395CF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with high-risk, node-negative disease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551DCA03-3018-B2FB-2CFA-DC5BECD47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4604"/>
            <a:ext cx="11155680" cy="1023414"/>
          </a:xfrm>
        </p:spPr>
        <p:txBody>
          <a:bodyPr/>
          <a:lstStyle/>
          <a:p>
            <a:pPr>
              <a:lnSpc>
                <a:spcPts val="2380"/>
              </a:lnSpc>
            </a:pPr>
            <a:r>
              <a:rPr lang="en-US" dirty="0"/>
              <a:t>Outside of a clinical trial, do you routinely employ Breast Cancer Index (BCI) to determine whether to continue adjuvant endocrine therapy beyond 5 years for patients with HR-positive, HER2-negative localized BC? If so, in which clinical situations?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2DBB114-E926-1B85-96E8-B964E31625E7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069992B-1265-563E-B9B7-0E147141F70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N0 disease or up to 3 pos nodes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7CB7-1601-36B9-1EB1-58F36318A324}"/>
              </a:ext>
            </a:extLst>
          </p:cNvPr>
          <p:cNvSpPr txBox="1"/>
          <p:nvPr/>
        </p:nvSpPr>
        <p:spPr>
          <a:xfrm>
            <a:off x="418519" y="6159254"/>
            <a:ext cx="1103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No due to reimbursement issues, but I would for patients with poor tolerance to ET and high-risk disease</a:t>
            </a:r>
          </a:p>
        </p:txBody>
      </p:sp>
    </p:spTree>
    <p:extLst>
      <p:ext uri="{BB962C8B-B14F-4D97-AF65-F5344CB8AC3E}">
        <p14:creationId xmlns:p14="http://schemas.microsoft.com/office/powerpoint/2010/main" val="33793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6D7577-399C-B55E-FA2C-D08CEB2FB04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DBB1F-4471-5AE9-B57E-7449EDD7FC1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7801-859B-5FD7-65E3-273CD299C86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5% to 10%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90070-AE31-1810-1373-DB1E821D7D7E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95BB2-4BBB-B67C-9719-2CFE78FE6B9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7B4C7A-FC8A-96F4-C071-8574F03F48D4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Recommending ET to not recommending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B28003-A35C-31F4-6E3C-C0E53A10BD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257C286-274A-0CFB-793F-9BC74C14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Approximately what proportion of the time would you estimate that having the results from BCI cause you to change your recommendation regarding extended-adjuvant endocrine therapy (ET)?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917962-0F72-F9E3-29AC-37C0AC901BD4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7FF343-94DB-6A5D-D9E2-2E62E78A96FC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5FCC04-5CA7-2409-2BFB-1A337E202DD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&lt;5%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A49F90-510B-5F5B-6871-4EEF243097F7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C97A73-435D-9F71-1D0A-1EE573C2D07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7E090F6-0823-0C7A-E847-76B4430FA4AA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Not recommending ET to recommending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225FDB2-8AD0-7197-64FF-C367F14B6DBE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00E6E4-B43E-250E-3605-50DA90CE7799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5A49544-06DC-27FC-4F84-BB0A92E3555C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0343E-A6D7-4A57-15BE-092D3DFE8872}"/>
              </a:ext>
            </a:extLst>
          </p:cNvPr>
          <p:cNvSpPr txBox="1"/>
          <p:nvPr/>
        </p:nvSpPr>
        <p:spPr>
          <a:xfrm>
            <a:off x="553411" y="6502665"/>
            <a:ext cx="20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ADCFDCD4-AA2F-269C-8F07-54A902E94B8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0713B93-61C4-3900-3A94-A2EA6B76F57B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24958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2C035-3EBE-B0A6-37C6-3532A6BE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65EFDB1-60C7-4D5C-8AC4-D829B0E5D83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2210356-005F-1CAA-7ABE-87A078FFEAE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339DC1B8-C1BB-7936-80A1-6A3C9EE5ABA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3294B7B8-9AD8-327B-CC00-8704D5202701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0D9F3948-A7FA-E104-3399-BB1C41052D9D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00BC3007-FAFB-912A-7951-4A780E3096F4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E42C4B1-799B-6FE6-B0EA-C115E9FAC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960912" cy="1023414"/>
          </a:xfrm>
        </p:spPr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Outside of a clinical trial, do you routinely employ any genomic assays other than Breast Cancer Index to determine whether to continue adjuvant endocrine therapy beyond 5 years for patients with HR-positive, HER2-negative localized BC? 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D81FF2A-4AFA-303B-C967-44E3515AD01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1CB3D383-62CE-7E83-EDA9-19E8C259133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23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8CF9A2-2D88-53EF-CC12-0EE80E83252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4729117-E7BC-AD86-A417-C7EB950998F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39F0F1-CB64-25CC-F062-F5BB49AEB7DC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F0F075-EA62-F480-418B-1DFB5575742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sz="1900" dirty="0"/>
              <a:t>I have not but would for the right patient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0CDFB9C-FF8C-0A0E-B158-8CB0A8FBF157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20F2244-5143-1D7C-DA56-CE1E4CADA79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Order a ctDNA-based MRD assay?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884E056-85EA-0DDA-D911-9E66BB4A45C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E62ACE-92DB-6644-29FF-4FB0987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1241"/>
            <a:ext cx="11155680" cy="1196752"/>
          </a:xfrm>
        </p:spPr>
        <p:txBody>
          <a:bodyPr/>
          <a:lstStyle/>
          <a:p>
            <a:pPr>
              <a:lnSpc>
                <a:spcPts val="2020"/>
              </a:lnSpc>
            </a:pPr>
            <a:r>
              <a:rPr lang="en-US" sz="2200" dirty="0"/>
              <a:t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600134C-1146-ABEA-D751-48CA2501687D}"/>
              </a:ext>
            </a:extLst>
          </p:cNvPr>
          <p:cNvSpPr>
            <a:spLocks noGrp="1"/>
          </p:cNvSpPr>
          <p:nvPr>
            <p:ph idx="73"/>
          </p:nvPr>
        </p:nvSpPr>
        <p:spPr>
          <a:xfrm>
            <a:off x="7299176" y="5879957"/>
            <a:ext cx="420432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 err="1"/>
              <a:t>Signatera</a:t>
            </a:r>
            <a:r>
              <a:rPr lang="en-US" sz="1800" dirty="0"/>
              <a:t> first, then Guardant </a:t>
            </a:r>
            <a:r>
              <a:rPr lang="en-US" sz="1800" dirty="0" err="1"/>
              <a:t>Reveal</a:t>
            </a:r>
            <a:r>
              <a:rPr lang="en-US" sz="1800" baseline="30000" dirty="0" err="1"/>
              <a:t>TM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if not enough tissue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EA9A37A-0262-6F7C-4B3B-15EED93A745D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r>
              <a:rPr lang="en-US" dirty="0"/>
              <a:t>™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DE6F474-1221-EDB3-B0B2-5121DFF585E2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AE573B4-7477-E549-2A9C-E346F3B38694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DF8F9EC-FFD0-1D04-AD2E-12B23A0A1AB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419D3AD-66CA-2DA8-2DE1-33F1118B8699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Assay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2704BA6-CAB2-07A7-BB55-7092196EF933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5DA3189-D5E4-0570-C52F-B4B118C101F5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84DBDEB-B8BE-5858-C670-A3DEF55A243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862E189-1610-3E36-EB27-3AAD98DF38DD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A022F-AD42-2E02-5A1C-F157C9AA3F5F}"/>
              </a:ext>
            </a:extLst>
          </p:cNvPr>
          <p:cNvSpPr txBox="1"/>
          <p:nvPr/>
        </p:nvSpPr>
        <p:spPr>
          <a:xfrm>
            <a:off x="553411" y="6502665"/>
            <a:ext cx="17075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29EAC376-110F-2962-1EDB-80E630D46A3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36D6B-F344-145C-02A1-2DC7091B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1E57D-B055-79E3-14DC-FE4C90636089}"/>
              </a:ext>
            </a:extLst>
          </p:cNvPr>
          <p:cNvSpPr/>
          <p:nvPr/>
        </p:nvSpPr>
        <p:spPr bwMode="auto">
          <a:xfrm>
            <a:off x="536197" y="2513430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73ECE-CC7A-00C4-4B32-CC85B1BA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D1F3C-5D0C-FEB6-E548-3C1AF15AC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3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F7DE9-C9F9-6900-C77A-831CBF86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B9E2C-70C8-85A8-1E4A-2A3BE05BEAC2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C0269-E583-5513-54AC-16EC33DEA151}"/>
              </a:ext>
            </a:extLst>
          </p:cNvPr>
          <p:cNvSpPr txBox="1"/>
          <p:nvPr/>
        </p:nvSpPr>
        <p:spPr>
          <a:xfrm>
            <a:off x="540367" y="1246909"/>
            <a:ext cx="10729192" cy="51902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1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1165879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98BE81BE-FEFD-D5F7-F7DF-74467C7D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1190471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Adam M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Brufsky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MD, PhD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UPMC Hillman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Pittsburgh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Pittsburgh, Pennsylvania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DFC3E-004D-1ED5-A2E6-C8DBA4C5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190471"/>
            <a:ext cx="1371600" cy="1371600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6507EDC5-3494-ADE2-9316-430491309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29" y="1190471"/>
            <a:ext cx="3825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Kevin Kalinsky, MD, MS,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Division of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Louisa and Rand Glenn Family Chair 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in Breast Cancer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Winship Cancer Institute at Emory University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Atlanta, Georgia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84FF5-4433-EC31-1A71-49BB326CA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1190471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12D74A8-5D0D-947B-832B-AE5B17B6B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3172858"/>
            <a:ext cx="40000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Reshma L Mahtani, DO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Chief of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Baptist Health South Florida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Miami, Florida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3E355-1433-4EE6-17FB-963566CC9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3172858"/>
            <a:ext cx="1371600" cy="137160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6414E9C0-C39C-DB98-0A6D-6BDA4C081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4792338"/>
            <a:ext cx="38254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Erica Mayer, MD, MPH,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Oncology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Dana-Farber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Harvard Medical School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Boston, Massachusetts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24F8B-B1B8-E8D5-5B7C-AB934185A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4792338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49C46205-DFE1-B2A9-3AE8-02D5A688C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3298292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Komal Jhaveri, MD, FACP,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Patricia and James Cayne Chair for Junior Faculty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Attending Physician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Medicine Service and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Section Head, Endocrine Therapy Research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Clinical Director,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Memorial Sloan Kettering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Weill Cornell College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New York, New York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00A8C1-DD15-DCD3-C770-77AE3E678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329829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897C-60A0-B346-EF8A-FBB3C129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FB47-5FB6-71DE-706B-ADEE41F1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-1"/>
            <a:ext cx="8424936" cy="1312985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 Study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FFE2A-F6DC-35F7-D77B-5302ABEA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63" y="1220620"/>
            <a:ext cx="11626274" cy="4656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83CD5-E710-9A53-476E-28BDC7793FF5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1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6151-737F-4922-D48A-E3E062E9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F1D0-6405-5637-639C-66AE984E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19" y="0"/>
            <a:ext cx="10985962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Invasive Disease-Free Survival (IDFS)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3F83E-113B-04A3-82C3-87A86A707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19" y="836629"/>
            <a:ext cx="10985962" cy="5184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CA2EC-11B9-890C-D7CE-EDA4E10B9A93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127E1-7F20-18BA-2EC4-44017B8D793F}"/>
              </a:ext>
            </a:extLst>
          </p:cNvPr>
          <p:cNvSpPr txBox="1"/>
          <p:nvPr/>
        </p:nvSpPr>
        <p:spPr>
          <a:xfrm>
            <a:off x="614082" y="6037410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= endocrine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7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4D385-C14D-2302-B3B0-798EE885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035A-4519-2BE5-A324-4AC8C7C4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Survival (OS)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72B3A-73B7-E360-A4EC-3BC7F2F6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02"/>
          <a:stretch>
            <a:fillRect/>
          </a:stretch>
        </p:blipFill>
        <p:spPr>
          <a:xfrm>
            <a:off x="640195" y="827499"/>
            <a:ext cx="10911609" cy="5203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0724D-86C2-3E61-5089-8CEF0B4D28CF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6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0C73-B3A3-CF6F-742C-B3EF15410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83DF-BB11-CCC9-43DA-17F20808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17813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Subgroup Analysis by Nodal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3DA8E-7596-1EC3-1773-FF85C12C7B76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9025F-49DB-6D2F-C021-1EEC4858C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41" y="1249085"/>
            <a:ext cx="11319918" cy="4359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7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22025-D91B-28D5-E95D-CE519FF10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889D-C3C7-4D1D-67B7-0213BCC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IDFS and DRFS by Nodal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4CBAB-533D-C72A-8512-B8D241AF1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1" y="1281162"/>
            <a:ext cx="11704818" cy="4295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A1FF4-8270-ADD2-259A-4B90FB7D794D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820CD-C616-F71A-6392-90F96251E950}"/>
              </a:ext>
            </a:extLst>
          </p:cNvPr>
          <p:cNvSpPr txBox="1"/>
          <p:nvPr/>
        </p:nvSpPr>
        <p:spPr>
          <a:xfrm>
            <a:off x="242047" y="560867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DRFS = distant relapse-free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2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65A0-A357-F5E4-9AF3-6E37FB16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63C2-9C88-2A16-4A3A-13DED67D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Survival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A92DD-C2B9-9C8A-D4C2-F12EEB653E8A}"/>
              </a:ext>
            </a:extLst>
          </p:cNvPr>
          <p:cNvSpPr txBox="1"/>
          <p:nvPr/>
        </p:nvSpPr>
        <p:spPr>
          <a:xfrm>
            <a:off x="0" y="6534835"/>
            <a:ext cx="83839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03078-AB0C-39DF-25AE-B1D7FE3FA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727" y="888332"/>
            <a:ext cx="8520546" cy="4866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F26C7-317A-80F3-D012-98A3F66B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727" y="5747445"/>
            <a:ext cx="8520545" cy="444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1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22A8-5D84-580D-9D8C-A54619ED8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A4B8-5E56-E291-00EF-0555BF32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 Study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75EAF-43BF-75C0-577E-8E8E3ED89B06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61386-F38A-4A7D-298D-482386F13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461" y="1603567"/>
            <a:ext cx="11817077" cy="365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049B-6F36-C856-562B-D75C9C4E17BF}"/>
              </a:ext>
            </a:extLst>
          </p:cNvPr>
          <p:cNvSpPr txBox="1"/>
          <p:nvPr/>
        </p:nvSpPr>
        <p:spPr>
          <a:xfrm>
            <a:off x="163773" y="533357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 =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ribociclib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2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2D4B-4049-CBFE-7782-7A12A675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8307-AE83-3FF4-9D1E-5E8218FB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D5CBE-0D13-7CE8-094F-C9649640C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75" y="1018207"/>
            <a:ext cx="9900250" cy="512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C85C-073B-A1BF-2A4F-34E159BD1AA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9E63F-6F41-EF27-185F-3A14CC3A9F8E}"/>
              </a:ext>
            </a:extLst>
          </p:cNvPr>
          <p:cNvSpPr txBox="1"/>
          <p:nvPr/>
        </p:nvSpPr>
        <p:spPr>
          <a:xfrm>
            <a:off x="1151965" y="614889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5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86EE-9458-75D9-2F89-12D406E60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D1B1-E107-2671-BD51-E7F03253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Nodal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5BFE4-4F0F-FAF8-CD49-A42B714A2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95709"/>
            <a:ext cx="11709399" cy="4266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EBE20-971F-30DC-7819-A6B4DDB11D89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7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87FEA-0162-3088-5123-EA40E5D9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2E61-E06F-74EA-5240-7D4019A1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OS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1F38F-C28C-3452-6809-5F807ECCD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53" y="1002917"/>
            <a:ext cx="10256694" cy="5384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3EFA9-1EC0-C421-320E-C3C3BA77F6D2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775767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AB9014-01FF-64F1-8721-06C95BF6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567" y="3543301"/>
            <a:ext cx="317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PROJECT CHAIR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AE14F1-ABA4-3B3D-FF98-6FA38492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3543301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C0BB5AD9-C162-BEF4-81CC-2E9D1602B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800100"/>
            <a:ext cx="43787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Jason 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Mouabbi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Assistant Professor,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SAB Chair of the Lobular Breast Cancer Alliance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Texas MD Anderson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Houston,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5C246-9078-9AEA-BFD7-1DFF7E230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800100"/>
            <a:ext cx="1371600" cy="1371600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84AA08B1-B180-B5E0-AD21-7900F444B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4507017"/>
            <a:ext cx="43630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Priyanka Sharma,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Frank B Tyler Professor in Cancer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of Medical Oncology, Department 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of Internal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Co-Program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Drug Discovery, Delivery and Experimental Therapeutics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Kansas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Westwood, Kansas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3C5E83-6514-3205-EFA7-512BCAE07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4507017"/>
            <a:ext cx="1371600" cy="137160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C1DA7DD-FDC2-9117-AC9D-62AFBDDF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095" y="800100"/>
            <a:ext cx="355196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Rebecca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Shatsky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Clinical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Medical Oncology Team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Trials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Inflammatory and Triple Negative Breast Cancer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California San Diego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Moores</a:t>
            </a:r>
            <a:r>
              <a:rPr lang="en-US" sz="1600" b="0" dirty="0">
                <a:solidFill>
                  <a:srgbClr val="000000"/>
                </a:solidFill>
                <a:latin typeface="Calibri"/>
              </a:rPr>
              <a:t>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San Diego, California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CD809-C621-4385-2C55-DA608725B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800100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6A09CDE-F628-A8A2-6AD1-CFC6EABAA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2424958"/>
            <a:ext cx="39644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Hope S Rugo,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Women’s Cancers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Chief,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Professor, Department of Medical Oncology and Therapeutics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City of Hope Comprehensive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Duarte, California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Emeritus, UCSF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58791-0F15-210E-2F7C-0A3FE0BC2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242495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CA8BD-8BEC-E55E-C595-96CAD287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18F8-9706-7E0B-CB41-1DF00C80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Survival Status over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E4FE9-B11B-52C8-840B-A9C159E97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99" y="1126709"/>
            <a:ext cx="11607801" cy="463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CAFBB-9CDE-6348-6C1D-E17CE2493603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7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5F25-600C-AECB-DFA0-9E96B29E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CA88A1-1E8C-9A18-3D27-CD26C5252257}"/>
              </a:ext>
            </a:extLst>
          </p:cNvPr>
          <p:cNvSpPr/>
          <p:nvPr/>
        </p:nvSpPr>
        <p:spPr bwMode="auto">
          <a:xfrm>
            <a:off x="536198" y="3442446"/>
            <a:ext cx="11140796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3AAE6-895E-4478-C71C-99CD7E37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5018A-424A-156B-2F1A-C5FA847C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9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762597-A4BF-D500-DCE9-4A99B97600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C8A0069-212B-C679-E4CA-A745900AC9F1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822319D-84B1-CAC2-644B-1333A4599D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88ADB65-26CA-0F19-C929-3AF93EE6C1B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F045045-5F8A-FD3F-70BB-BFDBEBD0B044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010E3EB-7C73-23E9-96C6-D51D9B048BEA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F2B5FD6-9257-0B1F-EC29-3E11A7D0891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E850AB-1311-D98A-7892-DA3A9CBF84E4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B6DD077-2C88-B296-625E-F4EFF98AEB33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D35DD81-D155-1DF1-808F-550EB755413F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5BEE1F-5266-302F-A105-ED497CF9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Regulatory and reimbursement issues aside, would you generally recommend an adjuvant CDK4/6 inhibitor in addition to adjuvant endocrine therapy to a patient with </a:t>
            </a:r>
            <a:r>
              <a:rPr lang="en-US" sz="2200" u="sng" dirty="0"/>
              <a:t>5.5-cm</a:t>
            </a:r>
            <a:r>
              <a:rPr lang="en-US" sz="2200" dirty="0"/>
              <a:t>, Grade 2, HR-positive, HER2-negative localized breast cancer (BC)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CD8F67C-F9B6-5FC7-568F-FD7F08B2F1A0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F6A1E27-4228-A7B6-951E-9F9B520B50A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988821F-5699-A8C5-FDA4-28B250CEDFD9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3FB9662-A1BF-C996-BFA7-082E1E1EFBCB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3FE90FE-2708-1A5E-5D5D-7053596C1FCD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9DF6CB5A-D099-53B2-3E55-C7984CF85217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CA10BD26-0415-F183-B489-DAA3A64FA964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3F45A44-3D62-B551-7329-A2720E85183F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A5F28261-6557-9411-2D05-77DE816EDB4A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C17F13B3-3F6A-2D7D-4524-C5A11292E30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4942C789-CBF0-9AAA-1224-9CC6883D7BE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1B6D48CA-B742-C407-A223-C911799A52F6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32632B62-8708-C4C4-936E-13E6FE23A0E8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99A985B1-2A2F-AB3F-5B68-C45B62ADEF8F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4">
            <a:extLst>
              <a:ext uri="{FF2B5EF4-FFF2-40B4-BE49-F238E27FC236}">
                <a16:creationId xmlns:a16="http://schemas.microsoft.com/office/drawing/2014/main" id="{6C639B14-315E-2E04-8740-8C08EAB82DE9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24">
            <a:extLst>
              <a:ext uri="{FF2B5EF4-FFF2-40B4-BE49-F238E27FC236}">
                <a16:creationId xmlns:a16="http://schemas.microsoft.com/office/drawing/2014/main" id="{E8524FBC-8AB9-2025-3AC5-DCBD004B9137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9" name="Content Placeholder 35">
            <a:extLst>
              <a:ext uri="{FF2B5EF4-FFF2-40B4-BE49-F238E27FC236}">
                <a16:creationId xmlns:a16="http://schemas.microsoft.com/office/drawing/2014/main" id="{94BC006E-9875-AAB7-A81E-FDCDEFB1177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9EEBF-1CFB-2AD5-A592-D17E1BDC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4D73D9-B062-A282-43BC-98E8C3A85ABD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4F40E6-F3A5-CC7B-E8B1-6E1648DD4D3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84C2342-8DBA-965B-2A16-3FC9895D041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AB90FDC-02B0-776C-3DAE-DCD3C3E4E6D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2264A03-5907-A785-630D-DB1882A1B2F9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7EE91A2-7BB9-7680-CA6F-A594FD6FFF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BA63489-1957-AFA5-005D-9C44EA885343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DC3EA14-4A98-3BD8-DBE2-C4E1D7C81ED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8C4BE6-4278-7120-8D4C-54BAC00C3422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7C7F36C-C888-1034-75C7-8348366B653C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3D78F51-3E89-A114-CAD8-D878B94B40AD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2A441CA-75CC-30F2-0493-5AF1884C1475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BD6343-B216-4445-4ED8-250069D3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and reimbursement issues aside, would you generally recommend an adjuvant CDK4/6 inhibitor in addition to adjuvant endocrine therapy to a patient with </a:t>
            </a:r>
            <a:r>
              <a:rPr lang="en-US" u="sng" dirty="0"/>
              <a:t>2.5-cm</a:t>
            </a:r>
            <a:r>
              <a:rPr lang="en-US" dirty="0"/>
              <a:t> Grade 2, HR-positive, HER2-negative localized BC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AE7B71C-90D3-B429-0B6C-B426E100262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4362906-FC7F-E98F-1ECA-45576A866DD4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4AC55C83-46ED-1E85-E9C8-1455DC3F805E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A78A575-ACBE-A12C-5A88-D78FBB3CAF73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18DB1D5-F281-F90F-8FC7-B2F6AECB8523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D020BF8-D4DA-9B27-095D-3BF8697269BA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054D2F2-6DBC-16BC-BAB8-893D2A184590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99AA7927-535A-443B-1274-4D5E8B543C2F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C988FF3B-D64C-D617-93D8-6D0A70BD68C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937BF089-3AAE-0AE7-602C-75151380E85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2">
            <a:extLst>
              <a:ext uri="{FF2B5EF4-FFF2-40B4-BE49-F238E27FC236}">
                <a16:creationId xmlns:a16="http://schemas.microsoft.com/office/drawing/2014/main" id="{43F3A519-F2EB-57D3-33B9-4ED209EB4DAF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5" name="Content Placeholder 30">
            <a:extLst>
              <a:ext uri="{FF2B5EF4-FFF2-40B4-BE49-F238E27FC236}">
                <a16:creationId xmlns:a16="http://schemas.microsoft.com/office/drawing/2014/main" id="{2D8A32E2-CCBF-D475-28B3-4B8B5C9E3A7D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7BC5A474-12CA-CBDE-A03B-BA9014DDB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37">
            <a:extLst>
              <a:ext uri="{FF2B5EF4-FFF2-40B4-BE49-F238E27FC236}">
                <a16:creationId xmlns:a16="http://schemas.microsoft.com/office/drawing/2014/main" id="{F3A009E8-EAA3-A6B1-D46A-E2A3D033BC44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37">
            <a:extLst>
              <a:ext uri="{FF2B5EF4-FFF2-40B4-BE49-F238E27FC236}">
                <a16:creationId xmlns:a16="http://schemas.microsoft.com/office/drawing/2014/main" id="{57C2768D-BB63-23FA-6772-DC2DE1F5A6B3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B600-352B-2387-1BAE-8D14C722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9248C0-18CD-A6C2-370B-63D55CA99999}"/>
              </a:ext>
            </a:extLst>
          </p:cNvPr>
          <p:cNvSpPr/>
          <p:nvPr/>
        </p:nvSpPr>
        <p:spPr bwMode="auto">
          <a:xfrm>
            <a:off x="536197" y="4006665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3CD54-9C81-9720-C199-44DB41C5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9D656-8EFC-9C4E-8F6F-111FF5EE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5: 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0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B52BA-1EA3-B6A5-A206-9765CE92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A9F998-BDA5-F3C4-ABEA-5F77177FC2C4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B8420-DA12-E07E-6F3E-1FCBF356FE80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9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4851-80A2-A722-6F05-1EF9CFB6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37AD-4AD2-349E-DBD2-2CDB3414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76711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A9D94-C8CC-51F9-DDD1-31CFF5A5CE66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856BD-3EF8-88EB-1B68-72BF7E251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81" y="942601"/>
            <a:ext cx="10093036" cy="5498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9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4BE3-272F-B391-CB5F-72216A4E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08C7-DA31-CA04-0C4D-17484D05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175491"/>
            <a:ext cx="11107270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Serious and Fatal Adverse Events (AEs) in Long-Term Follow-Up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92301-9047-4774-77DE-12014B4E1F46}"/>
              </a:ext>
            </a:extLst>
          </p:cNvPr>
          <p:cNvSpPr txBox="1"/>
          <p:nvPr/>
        </p:nvSpPr>
        <p:spPr>
          <a:xfrm>
            <a:off x="83127" y="6520926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F0E77-9B2E-0AD0-4CCA-88FB4E2B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4" y="1263009"/>
            <a:ext cx="11782991" cy="4331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FB01A-3B34-3CE3-B8E3-57CCF3AAE2F8}"/>
              </a:ext>
            </a:extLst>
          </p:cNvPr>
          <p:cNvSpPr txBox="1"/>
          <p:nvPr/>
        </p:nvSpPr>
        <p:spPr>
          <a:xfrm>
            <a:off x="213115" y="5619973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SAE = serious adverse event; LTFU = long-term follow-up; SOC = standard of care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6141-3F0C-8A39-A217-B6C8CADC7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285E-9E53-12D5-CC76-79420352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Discontinuation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9B61F-FE1E-1831-F912-B15150286D8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C75BD-453A-18E2-90C2-B7B1A8F4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91" y="738909"/>
            <a:ext cx="8299218" cy="5730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24741-BF3B-7B6C-E7EE-E2975C9D8E1B}"/>
              </a:ext>
            </a:extLst>
          </p:cNvPr>
          <p:cNvSpPr txBox="1"/>
          <p:nvPr/>
        </p:nvSpPr>
        <p:spPr>
          <a:xfrm>
            <a:off x="4397188" y="6527446"/>
            <a:ext cx="58484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VTE = venous thromboembolism; ILD = interstitial lung disease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A3A14-602F-9FCA-A117-FD71712DA180}"/>
              </a:ext>
            </a:extLst>
          </p:cNvPr>
          <p:cNvSpPr/>
          <p:nvPr/>
        </p:nvSpPr>
        <p:spPr bwMode="auto">
          <a:xfrm>
            <a:off x="1946391" y="738909"/>
            <a:ext cx="455286" cy="3848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8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3CCD4-3197-10EC-F9A9-D9D9FA07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9751-4BAF-7F36-F29B-027A1EC2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Dose Modifications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4AA34-DD02-3137-FCFA-642EC992F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8" y="765300"/>
            <a:ext cx="10305474" cy="567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C229D-85DA-C77E-E535-DA2DB7AD88E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6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5F2A6-F0FC-AC78-652A-A08C16CBF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0830DD-502E-09E5-A43A-0293678AF2AE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98740-F3F9-F498-61F2-A4E785F7486B}"/>
              </a:ext>
            </a:extLst>
          </p:cNvPr>
          <p:cNvSpPr txBox="1"/>
          <p:nvPr/>
        </p:nvSpPr>
        <p:spPr>
          <a:xfrm>
            <a:off x="540367" y="987661"/>
            <a:ext cx="10717441" cy="54495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cancer: ASCO Guideline update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al. Trial Assigning Individualized Options for treatment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An update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2022;Abstract GS1-05.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outcomes in early breast cancer with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Recurrence Score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performance of 6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prognostic signatures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endocrine benefit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 of endocrine therapy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F7449-B7E8-6ED2-A722-6B5949E0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79A5-31D3-8E17-7E1D-D02E8567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CA001-ECE5-A0AD-9E75-2049F4F7235B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BEC3B-BF88-507F-DEDC-D80928B0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03900"/>
            <a:ext cx="11709400" cy="4728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58946-1400-6FE4-F44F-9C0F0798232C}"/>
              </a:ext>
            </a:extLst>
          </p:cNvPr>
          <p:cNvSpPr txBox="1"/>
          <p:nvPr/>
        </p:nvSpPr>
        <p:spPr>
          <a:xfrm>
            <a:off x="240475" y="5947185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 = alanine </a:t>
            </a: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aminostransferase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AST = aspartate aminotransferase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1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C79D-56D7-B5C0-DAD6-E2B9180EC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6ABC-09EE-2D59-644B-BFCDBE8B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AEs of Special Interest (AESIs)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3EEFC-B1FA-6C1B-6A61-7068BDB0C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7" y="1662752"/>
            <a:ext cx="11415605" cy="3777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BBB060-B9E9-7236-6934-B4CA75E2D1C4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8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F264-0B24-C24C-6BD1-845BB2496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A972-4B69-9D9F-EDEF-BC1204FC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35" y="187676"/>
            <a:ext cx="9797929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AE-Related Dose Reduction and Discontinuation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5849B-381B-3F6D-8ADA-2B8326881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64" y="1340912"/>
            <a:ext cx="11727872" cy="4378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F9FCD-8776-E1C2-64BE-ED7023B04C17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412E6-7811-8DDD-2FC1-290A0354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C1B07D-F4A1-5F2D-1A42-20CD661B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2" y="85935"/>
            <a:ext cx="11459689" cy="810722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AEs and Dosing Must Be Considered: Distinct AE Profiles and Dosing Schedules of CDK4/6 Inhibitors in EBC</a:t>
            </a:r>
            <a:endParaRPr lang="en-US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E153C-B5FD-A1BA-311B-E3F583A7ECFC}"/>
              </a:ext>
            </a:extLst>
          </p:cNvPr>
          <p:cNvSpPr txBox="1"/>
          <p:nvPr/>
        </p:nvSpPr>
        <p:spPr>
          <a:xfrm>
            <a:off x="-262360" y="4187465"/>
            <a:ext cx="0" cy="0"/>
          </a:xfrm>
          <a:prstGeom prst="rect">
            <a:avLst/>
          </a:prstGeom>
          <a:noFill/>
        </p:spPr>
        <p:txBody>
          <a:bodyPr wrap="none" tIns="121920" bIns="121920" rtlCol="0" anchor="ctr">
            <a:noAutofit/>
          </a:bodyPr>
          <a:lstStyle/>
          <a:p>
            <a:pPr marL="231642" marR="0" lvl="0" indent="-23164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4FFBFE4-A576-8F97-3CD1-D13B634D8D18}"/>
              </a:ext>
            </a:extLst>
          </p:cNvPr>
          <p:cNvGraphicFramePr>
            <a:graphicFrameLocks noGrp="1"/>
          </p:cNvGraphicFramePr>
          <p:nvPr/>
        </p:nvGraphicFramePr>
        <p:xfrm>
          <a:off x="1030820" y="5202993"/>
          <a:ext cx="9742447" cy="1188720"/>
        </p:xfrm>
        <a:graphic>
          <a:graphicData uri="http://schemas.openxmlformats.org/drawingml/2006/table">
            <a:tbl>
              <a:tblPr firstRow="1" bandRow="1"/>
              <a:tblGrid>
                <a:gridCol w="2199373">
                  <a:extLst>
                    <a:ext uri="{9D8B030D-6E8A-4147-A177-3AD203B41FA5}">
                      <a16:colId xmlns:a16="http://schemas.microsoft.com/office/drawing/2014/main" val="3790725075"/>
                    </a:ext>
                  </a:extLst>
                </a:gridCol>
                <a:gridCol w="1820569">
                  <a:extLst>
                    <a:ext uri="{9D8B030D-6E8A-4147-A177-3AD203B41FA5}">
                      <a16:colId xmlns:a16="http://schemas.microsoft.com/office/drawing/2014/main" val="2380169856"/>
                    </a:ext>
                  </a:extLst>
                </a:gridCol>
                <a:gridCol w="3782423">
                  <a:extLst>
                    <a:ext uri="{9D8B030D-6E8A-4147-A177-3AD203B41FA5}">
                      <a16:colId xmlns:a16="http://schemas.microsoft.com/office/drawing/2014/main" val="1659019903"/>
                    </a:ext>
                  </a:extLst>
                </a:gridCol>
                <a:gridCol w="1940082">
                  <a:extLst>
                    <a:ext uri="{9D8B030D-6E8A-4147-A177-3AD203B41FA5}">
                      <a16:colId xmlns:a16="http://schemas.microsoft.com/office/drawing/2014/main" val="3370340591"/>
                    </a:ext>
                  </a:extLst>
                </a:gridCol>
              </a:tblGrid>
              <a:tr h="3590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Breast Cancer Status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CDK4/6i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Discontinuation Rate Due to AE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819631"/>
                  </a:ext>
                </a:extLst>
              </a:tr>
              <a:tr h="209446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HR+/HER2– EBC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monarchE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914804"/>
                  </a:ext>
                </a:extLst>
              </a:tr>
              <a:tr h="209446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NATALEE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53252"/>
                  </a:ext>
                </a:extLst>
              </a:tr>
            </a:tbl>
          </a:graphicData>
        </a:graphic>
      </p:graphicFrame>
      <p:graphicFrame>
        <p:nvGraphicFramePr>
          <p:cNvPr id="4" name="Tabella 12">
            <a:extLst>
              <a:ext uri="{FF2B5EF4-FFF2-40B4-BE49-F238E27FC236}">
                <a16:creationId xmlns:a16="http://schemas.microsoft.com/office/drawing/2014/main" id="{E8F902AE-62DD-8090-5844-1AD2272C1B71}"/>
              </a:ext>
            </a:extLst>
          </p:cNvPr>
          <p:cNvGraphicFramePr>
            <a:graphicFrameLocks noGrp="1"/>
          </p:cNvGraphicFramePr>
          <p:nvPr/>
        </p:nvGraphicFramePr>
        <p:xfrm>
          <a:off x="2052874" y="936699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Abemaciclib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noProof="0" dirty="0"/>
                        <a:t>Adverse Events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Neutropenia (41%-46%)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Diarrhea (81%-86%)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Increased ALT (13%-16%)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Increased AST (12%-15%)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Thromboembolic events (5%)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Schedule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Continuous daily dosing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Starting dose in EBC: 150 mg BID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baseline="0" dirty="0"/>
                        <a:t>1st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100 mg BID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/>
                        <a:t>2</a:t>
                      </a:r>
                      <a:r>
                        <a:rPr lang="it-IT" sz="1600" baseline="0" dirty="0"/>
                        <a:t>nd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50 mg BID</a:t>
                      </a:r>
                      <a:endParaRPr kumimoji="0" lang="en-US" sz="16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graphicFrame>
        <p:nvGraphicFramePr>
          <p:cNvPr id="5" name="Tabella 12">
            <a:extLst>
              <a:ext uri="{FF2B5EF4-FFF2-40B4-BE49-F238E27FC236}">
                <a16:creationId xmlns:a16="http://schemas.microsoft.com/office/drawing/2014/main" id="{719C3B84-C64C-B286-50FF-5B7DE95750E7}"/>
              </a:ext>
            </a:extLst>
          </p:cNvPr>
          <p:cNvGraphicFramePr>
            <a:graphicFrameLocks noGrp="1"/>
          </p:cNvGraphicFramePr>
          <p:nvPr/>
        </p:nvGraphicFramePr>
        <p:xfrm>
          <a:off x="6673758" y="896657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Ribociclib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Adverse Events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Neutropenia (69%-78%)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Diarrhea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(29%-35%)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ALT (15%-46%)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 AST (13%-44%)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QTc prolongation (6%)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Schedule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on/1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off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Starting dose in EBC: 400 mg/day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(and only) dose reduction option available in EBC: 200 mg/day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1BD02152-BAB6-E649-60AA-A83DAFDEE2BA}"/>
              </a:ext>
            </a:extLst>
          </p:cNvPr>
          <p:cNvSpPr/>
          <p:nvPr/>
        </p:nvSpPr>
        <p:spPr>
          <a:xfrm>
            <a:off x="2052873" y="4278379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8F4D3D2C-59B5-FC2A-E2A6-06BC3609B2E9}"/>
              </a:ext>
            </a:extLst>
          </p:cNvPr>
          <p:cNvSpPr/>
          <p:nvPr/>
        </p:nvSpPr>
        <p:spPr>
          <a:xfrm>
            <a:off x="6673757" y="4230958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B89DC-0ECF-D74A-1745-F884ACB58C0B}"/>
              </a:ext>
            </a:extLst>
          </p:cNvPr>
          <p:cNvSpPr txBox="1"/>
          <p:nvPr/>
        </p:nvSpPr>
        <p:spPr>
          <a:xfrm>
            <a:off x="-43016" y="6412838"/>
            <a:ext cx="12278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Rugo HS, et al.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Ann Oncol.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2022;33(6):616-627. 2. Slamon D, et 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 N Engl J Med.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2024 Mar 21;390(12):1080-1091. 3.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Hortobagyi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GN, et al. SABCS 2023. Abstract GS03-03.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F41EE-5F0B-6FA7-64BC-1A0B59F1DD9B}"/>
              </a:ext>
            </a:extLst>
          </p:cNvPr>
          <p:cNvSpPr txBox="1"/>
          <p:nvPr/>
        </p:nvSpPr>
        <p:spPr>
          <a:xfrm>
            <a:off x="-43016" y="6629801"/>
            <a:ext cx="233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Komal Jhaveri, MD</a:t>
            </a:r>
          </a:p>
        </p:txBody>
      </p:sp>
    </p:spTree>
    <p:extLst>
      <p:ext uri="{BB962C8B-B14F-4D97-AF65-F5344CB8AC3E}">
        <p14:creationId xmlns:p14="http://schemas.microsoft.com/office/powerpoint/2010/main" val="3227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4065-EC19-D298-750C-837F15AE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92DF4-7630-0C19-7F77-6565CBD72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18296" y="6511416"/>
            <a:ext cx="4434840" cy="245223"/>
          </a:xfrm>
        </p:spPr>
        <p:txBody>
          <a:bodyPr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Mayer EL et al. Ann Oncol.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D40A15-7AB8-541E-9CE8-9D8409D3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118"/>
            <a:ext cx="12077206" cy="57388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TRADE: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Abemaciclib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escalation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2FD96-5796-2F3F-CE4E-F390B3DD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78" y="1319980"/>
            <a:ext cx="3414651" cy="3216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60382-247F-B51F-F192-FA98E3D4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086" y="637638"/>
            <a:ext cx="7772400" cy="212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67468-EC30-8FF7-9E4A-7D893A5F1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0229" y="3294495"/>
            <a:ext cx="5533103" cy="3216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90008-B655-345F-F9AD-B20CF5C1F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332" y="3450564"/>
            <a:ext cx="2743808" cy="2637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9E324-284C-60D7-49DA-32749520F358}"/>
              </a:ext>
            </a:extLst>
          </p:cNvPr>
          <p:cNvSpPr txBox="1"/>
          <p:nvPr/>
        </p:nvSpPr>
        <p:spPr>
          <a:xfrm>
            <a:off x="3955710" y="2662817"/>
            <a:ext cx="774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Primary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endpoint: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composite AE rate 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discontinuation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adjuvant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abemaciclib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for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any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reason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and/or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need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to dose reduce by 12 weeks of therapy)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2294F-5B85-3250-4514-5F2A94F3A784}"/>
              </a:ext>
            </a:extLst>
          </p:cNvPr>
          <p:cNvSpPr txBox="1"/>
          <p:nvPr/>
        </p:nvSpPr>
        <p:spPr>
          <a:xfrm>
            <a:off x="-43016" y="6629801"/>
            <a:ext cx="233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Komal Jhaveri, MD</a:t>
            </a:r>
          </a:p>
        </p:txBody>
      </p:sp>
    </p:spTree>
    <p:extLst>
      <p:ext uri="{BB962C8B-B14F-4D97-AF65-F5344CB8AC3E}">
        <p14:creationId xmlns:p14="http://schemas.microsoft.com/office/powerpoint/2010/main" val="11686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2AC4-E043-CFCF-BF80-BEA1B454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6AFA4-9EB0-ED46-74CB-5F61AE9A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Dose Reductions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C0D64-24F9-81DB-6FE7-9B8CF909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036" y="1210256"/>
            <a:ext cx="11837112" cy="4479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6DDE0-50EB-4491-57D4-12E7CD565DD0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8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9552-D3E7-BAB6-5F1D-160531101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27589-F193-926D-F04E-152C8A370415}"/>
              </a:ext>
            </a:extLst>
          </p:cNvPr>
          <p:cNvSpPr/>
          <p:nvPr/>
        </p:nvSpPr>
        <p:spPr bwMode="auto">
          <a:xfrm>
            <a:off x="536198" y="4939457"/>
            <a:ext cx="11140796" cy="59367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B86F8-3114-9BCC-A038-F515E54A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4C1DA-9B5A-CE6A-6B5D-0C7D143F1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6: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4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5469744-97BC-53A4-7565-29C6957509E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 not but would for the right patient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CBA6F6C-77B6-1636-704C-364236CE34D7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E523F6F-121D-A2E7-DB01-CD96C34B12A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2B92CA6-BBEE-8C99-7111-9E275594D2B3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D107199-81D5-063D-2838-4C03A87E216E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7E67E88-F44D-E0A0-B0FD-4EA33DF3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employed or would you employ an initial dose-escalation strategy rather than initiating therapy at the recommended starting dose for any of your patients with HR-positive localized BC receiving an adjuvant CDK4/6 inhibitor?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A719A9-A774-2D47-17A2-FE7FB1A48938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" name="Content Placeholder 25">
            <a:extLst>
              <a:ext uri="{FF2B5EF4-FFF2-40B4-BE49-F238E27FC236}">
                <a16:creationId xmlns:a16="http://schemas.microsoft.com/office/drawing/2014/main" id="{C8166AF0-3ADD-6467-EF7C-E48A0F57F75E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95FAC86E-6152-535E-7C5F-464FECBF9B30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13316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A19A3D-06C5-F6AB-6BF4-9B88C7B0904F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24F943-C2B8-DF4A-6FD9-CCEA8B4D30AF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AB1552-6DDE-5AD8-184D-6AB62FDE84B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3F544AB-0673-D23B-16AC-F1ECFF6EC99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9CD52C4-7CF8-83A2-4CC2-0269AB28A75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Colitis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F90B18A-19A4-8D83-ACD1-E502AC9C8E7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9C8BC78-B08C-4062-2208-96881B91DEAC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6832759-6F46-3E43-0811-09EB589E033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84C8B8-6328-59FA-9597-4114731CD36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E19788B-4071-17C5-E354-FC14F247B42D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Chronic liver disease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5EBEBB8-253F-EB0A-E7E0-AE2983384185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DF1FC46-BB7C-3B99-22DE-C54717E7B8E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323E3-DBBD-ADDC-81B3-0529CED7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6A7931C-B904-4DD8-846B-1D9EC1AA1668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221730F-A309-567A-124F-6CEC6733366F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DCF59F4-FE5A-27B2-6352-CB5A59A86542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DF3FC1F4-4AD5-4ED5-6A72-9FACA8E5E304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B204A23-E983-C7DC-F122-D9C0692F7E5E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Chronic renal disease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062ECF2-E53D-6E29-E9CA-A7287DEE8B20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2CE7F6D-01A9-3096-BC25-3A402F3B93F2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2DFAC5-908D-88B4-D0D7-3CBA69FD26CE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143981B-2B7B-EE55-A47F-8F46B153730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EFEF4ECB-19D3-38C4-2F56-23F0F1A5702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01C6521B-1D23-0859-B6C8-6FE28C3900E3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4CE7555B-982E-74AC-F755-3964DCF63665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F8E5C624-AF6E-7AEB-28D8-9F667F82FFBD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6" name="Content Placeholder 24">
            <a:extLst>
              <a:ext uri="{FF2B5EF4-FFF2-40B4-BE49-F238E27FC236}">
                <a16:creationId xmlns:a16="http://schemas.microsoft.com/office/drawing/2014/main" id="{2DDC5931-7F50-7CA7-3503-DD6997A3BD7B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77BD2576-E5FE-EEEA-50F6-D3EEC54A3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</p:spTree>
    <p:extLst>
      <p:ext uri="{BB962C8B-B14F-4D97-AF65-F5344CB8AC3E}">
        <p14:creationId xmlns:p14="http://schemas.microsoft.com/office/powerpoint/2010/main" val="4230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8FDE351-E3D8-D7F4-B73E-0916FD6ECBF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7F1B76DD-E941-A94E-DE15-986B6D7087C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F34E1F9-E932-0D23-6283-F543F9AD3ADF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9573C9D1-F355-8922-ABBE-AF37B19D21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7B61E2BA-251D-1621-1AC5-B7DD634954CD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COPD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02F3001-8192-86B0-ED74-5587688C9F41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82792A3-860D-68FB-528C-5DED48D4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912271B-CBE4-06A6-8582-CD1E884E16A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3D2C4B0-A5EB-8B04-8712-61BF5D72C275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7795F203-A779-D0EC-84E2-82AA90CFCEA5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1ABD4D49-5139-175A-D60E-22AF409CA1D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02332493-3FEC-D98B-0702-33C28CE9985F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NYHA Class I congestive </a:t>
            </a:r>
            <a:br>
              <a:rPr lang="en-US" dirty="0"/>
            </a:br>
            <a:r>
              <a:rPr lang="en-US" dirty="0"/>
              <a:t>heart failure 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090E92EC-65E3-35EF-217F-154972B4CAB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E2E18BDC-24AE-67DD-18C1-F2B30D63FA2E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6A34B649-44C6-4856-0DB2-D77B4EA2778F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B7D70-9CB8-3AF6-AACC-4B0026B8F725}"/>
              </a:ext>
            </a:extLst>
          </p:cNvPr>
          <p:cNvSpPr txBox="1"/>
          <p:nvPr/>
        </p:nvSpPr>
        <p:spPr>
          <a:xfrm>
            <a:off x="461401" y="6510506"/>
            <a:ext cx="4067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COPD = chronic obstructive pulmonary disease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A811C58A-1EA5-A245-A89A-F854998AF4C1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" name="Content Placeholder 41">
            <a:extLst>
              <a:ext uri="{FF2B5EF4-FFF2-40B4-BE49-F238E27FC236}">
                <a16:creationId xmlns:a16="http://schemas.microsoft.com/office/drawing/2014/main" id="{A365AC7C-B2E0-236D-4BA6-3BA08CB74F5A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36">
            <a:extLst>
              <a:ext uri="{FF2B5EF4-FFF2-40B4-BE49-F238E27FC236}">
                <a16:creationId xmlns:a16="http://schemas.microsoft.com/office/drawing/2014/main" id="{38DD4320-D034-4103-23B8-16124F11165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6" name="Content Placeholder 41">
            <a:extLst>
              <a:ext uri="{FF2B5EF4-FFF2-40B4-BE49-F238E27FC236}">
                <a16:creationId xmlns:a16="http://schemas.microsoft.com/office/drawing/2014/main" id="{9916DA6B-E984-9AE1-B80D-E1CD8F57CD53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4AD7-4A17-0D41-112B-BDE25444B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CA0C1-251B-5EBB-3830-B2E4ABD0E960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74A1-0B26-2E75-4198-93673EAD64B8}"/>
              </a:ext>
            </a:extLst>
          </p:cNvPr>
          <p:cNvSpPr txBox="1"/>
          <p:nvPr/>
        </p:nvSpPr>
        <p:spPr>
          <a:xfrm>
            <a:off x="540367" y="987661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global phase 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9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D4E6-6268-A0E9-7CAC-726764D3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46580-4374-3E66-F2E8-7338AB2C9679}"/>
              </a:ext>
            </a:extLst>
          </p:cNvPr>
          <p:cNvSpPr/>
          <p:nvPr/>
        </p:nvSpPr>
        <p:spPr bwMode="auto">
          <a:xfrm>
            <a:off x="536198" y="5514389"/>
            <a:ext cx="10604768" cy="904339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A62F1-6D77-2D0C-64F2-951B9A2C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8E99B-0895-7A73-F3A9-E785CCFC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7: Adjuvant Oral SERDs for HR-Positive, HER2-Negative Localized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CE0B6-A374-2B3D-FE4B-A06EC54B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023EC8-DB16-00C5-5BC9-0D07A15659EC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068FD-530D-82EB-58B4-732286EEC6B6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global phase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9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4524F-7ED0-48DE-5A87-1D9D05D8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52ED32-31DB-2E75-C314-9F77CE3C7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04" y="957924"/>
            <a:ext cx="11573792" cy="4942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A6123-3FB8-B735-F944-98D3E6495EAF}"/>
              </a:ext>
            </a:extLst>
          </p:cNvPr>
          <p:cNvSpPr txBox="1"/>
          <p:nvPr/>
        </p:nvSpPr>
        <p:spPr>
          <a:xfrm>
            <a:off x="9379841" y="5576910"/>
            <a:ext cx="250305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Abstract GS1-10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2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4BEA-8F47-5441-3456-EBA00B08B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8126-2F0D-41E2-F26F-B61D2A8A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 Study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8AF4F-354F-B7C6-18D0-BC6B6361533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EAF43-D3A5-9664-0E84-DF43AD82D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90" y="1500620"/>
            <a:ext cx="11912019" cy="3856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8C76D-008C-56FB-C26E-216BDEB71E4D}"/>
              </a:ext>
            </a:extLst>
          </p:cNvPr>
          <p:cNvSpPr txBox="1"/>
          <p:nvPr/>
        </p:nvSpPr>
        <p:spPr>
          <a:xfrm>
            <a:off x="134470" y="538240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DRFI = distant recurrence-free interval; LRRFI = locoregional recurrence-free interval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2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A344-9697-9ECE-BD29-64A331BA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217B-DD9C-328C-A29E-23C4212DA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Patient Demographics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356AF-FFBD-C2CE-C64D-2AEB4C0BA13E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38D26-0ED9-95D4-BE70-5C248543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288291"/>
            <a:ext cx="11996928" cy="4256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7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9AA10-B695-59B4-4382-47E284EF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A0B4-3341-68AD-C2C5-99450785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D876F-6AE8-0D98-CAD1-35FE23721C0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3C2AA-033A-65FE-CF5D-9B1F6A8D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0" y="1005333"/>
            <a:ext cx="12020739" cy="4847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4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B6447-B911-6BD9-10B2-71A85A08B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5131-96F9-4D47-915E-F6338335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in Key Subgroups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22226-89C3-DA31-8D0F-21BCE24C959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B593-ED32-64FC-010F-0A3C204D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7" y="1161288"/>
            <a:ext cx="11728446" cy="4535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0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F621-F3CA-F2FB-08A9-895B808D5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B46F-6BA4-5716-B6D3-3124E186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OS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F073C-B86D-038A-AA65-274C050184F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A543-7842-C38F-4327-CFC91290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4" y="1124028"/>
            <a:ext cx="11863351" cy="4609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2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BDC5-DCC1-4557-818B-FE4C15EC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E15C-D328-5C47-FF19-2CCC8A87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Safety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C234D-EF8C-303F-4B8C-50EB63C1A83A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7B990-C598-9ACA-2ECD-0F13337C0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5" y="1065727"/>
            <a:ext cx="11964070" cy="472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1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2E0D0-77F8-1F7F-1608-6880763B7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9442CFD-046B-C2FF-B456-FE57B91949C4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2971800" y="5435898"/>
            <a:ext cx="8540496" cy="50292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for all patients, if possible; in the post CDK4/6i space if not available to all patients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E229CF7-AD54-E3F9-D1DF-AEA840F17CE4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patients with higher-risk disease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E18AD45-3B1C-D9F1-9425-4CA938FCA3F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Yes, for those who can’t tolerate a CDK4/6i and those </a:t>
            </a:r>
            <a:br>
              <a:rPr lang="en-US" sz="1800" dirty="0"/>
            </a:br>
            <a:r>
              <a:rPr lang="en-US" sz="1800" dirty="0"/>
              <a:t>who are reluctant to take a CDK4/6i due to toxicity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E870E82-0436-D97F-14EB-5996F732DF47}"/>
              </a:ext>
            </a:extLst>
          </p:cNvPr>
          <p:cNvSpPr>
            <a:spLocks noGrp="1"/>
          </p:cNvSpPr>
          <p:nvPr>
            <p:ph idx="49"/>
          </p:nvPr>
        </p:nvSpPr>
        <p:spPr>
          <a:xfrm>
            <a:off x="2971800" y="2461374"/>
            <a:ext cx="8540496" cy="502920"/>
          </a:xfrm>
        </p:spPr>
        <p:txBody>
          <a:bodyPr/>
          <a:lstStyle/>
          <a:p>
            <a:pPr>
              <a:lnSpc>
                <a:spcPts val="1880"/>
              </a:lnSpc>
            </a:pPr>
            <a:r>
              <a:rPr lang="en-US" sz="1900" dirty="0"/>
              <a:t>Yes, for patients with higher-risk disease after CDK4/6i or if cannot </a:t>
            </a:r>
            <a:br>
              <a:rPr lang="en-US" sz="1900" dirty="0"/>
            </a:br>
            <a:r>
              <a:rPr lang="en-US" sz="1900" dirty="0"/>
              <a:t>tolerate standard ET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B197515E-BA6F-FBE7-1AAA-48277CD59404}"/>
              </a:ext>
            </a:extLst>
          </p:cNvPr>
          <p:cNvSpPr>
            <a:spLocks noGrp="1"/>
          </p:cNvSpPr>
          <p:nvPr>
            <p:ph idx="50"/>
          </p:nvPr>
        </p:nvSpPr>
        <p:spPr>
          <a:xfrm>
            <a:off x="2971800" y="36461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Yes, for higher-risk Stage I, for Stage IIA not receiving or cannot tolerate CDK4/6i, </a:t>
            </a:r>
            <a:br>
              <a:rPr lang="en-US" sz="1800" dirty="0"/>
            </a:br>
            <a:r>
              <a:rPr lang="en-US" sz="1800" dirty="0"/>
              <a:t>and consider for Stage IIB/III after completion of CDK4/6i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5F51A38-5CEC-7137-2770-5652E2572A8C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that match eligibility of the </a:t>
            </a:r>
            <a:r>
              <a:rPr lang="en-US" dirty="0" err="1"/>
              <a:t>lidERA</a:t>
            </a:r>
            <a:r>
              <a:rPr lang="en-US" dirty="0"/>
              <a:t> trial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61BCA63-A2D5-7581-4E28-CBC6FAE9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recently presented findings from the Phase III </a:t>
            </a:r>
            <a:r>
              <a:rPr lang="en-US" dirty="0" err="1"/>
              <a:t>lidERA</a:t>
            </a:r>
            <a:r>
              <a:rPr lang="en-US" dirty="0"/>
              <a:t> trial, would you like to have access to adjuvant </a:t>
            </a:r>
            <a:r>
              <a:rPr lang="en-US" dirty="0" err="1"/>
              <a:t>giredestrant</a:t>
            </a:r>
            <a:r>
              <a:rPr lang="en-US" dirty="0"/>
              <a:t> today for your patients with HR-positive, HER2-negative localized BC? 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CEDF109-C5D0-9800-688A-0762349707C4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Yes, for high-risk disease as defined in the trial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16D0A060-D864-B36F-2203-7FF1F8AD77D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high-risk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10832-BBE7-D242-5CCC-A3261C55DA30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</p:spTree>
    <p:extLst>
      <p:ext uri="{BB962C8B-B14F-4D97-AF65-F5344CB8AC3E}">
        <p14:creationId xmlns:p14="http://schemas.microsoft.com/office/powerpoint/2010/main" val="17517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1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500C3-2A7D-E2B5-871C-5CA22FBB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1934F1B-1A4E-0EF8-9803-5286FB9876BE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CDK4/6 inhibitor combined with </a:t>
            </a:r>
            <a:r>
              <a:rPr lang="en-US" dirty="0" err="1"/>
              <a:t>giredestrant</a:t>
            </a:r>
            <a:r>
              <a:rPr lang="en-US" dirty="0"/>
              <a:t> 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6700218-13D9-6DB5-FE71-994CC241F250}"/>
              </a:ext>
            </a:extLst>
          </p:cNvPr>
          <p:cNvSpPr>
            <a:spLocks noGrp="1"/>
          </p:cNvSpPr>
          <p:nvPr>
            <p:ph idx="47"/>
          </p:nvPr>
        </p:nvSpPr>
        <p:spPr>
          <a:xfrm>
            <a:off x="2971800" y="12698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  <a:spcBef>
                <a:spcPts val="792"/>
              </a:spcBef>
              <a:spcAft>
                <a:spcPts val="0"/>
              </a:spcAft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FCFF53F-7A02-4E54-8BDA-BA122C5AD5E4}"/>
              </a:ext>
            </a:extLst>
          </p:cNvPr>
          <p:cNvSpPr>
            <a:spLocks noGrp="1"/>
          </p:cNvSpPr>
          <p:nvPr>
            <p:ph idx="48"/>
          </p:nvPr>
        </p:nvSpPr>
        <p:spPr>
          <a:xfrm>
            <a:off x="2971800" y="18459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35BB3F7-EA0A-B68B-40D9-5D3D46A02DD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9326928-162F-6B5B-43F7-6FE67F4716F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83D90B5-9D82-5899-4ED1-AE749E68B833}"/>
              </a:ext>
            </a:extLst>
          </p:cNvPr>
          <p:cNvSpPr>
            <a:spLocks noGrp="1"/>
          </p:cNvSpPr>
          <p:nvPr>
            <p:ph idx="51"/>
          </p:nvPr>
        </p:nvSpPr>
        <p:spPr>
          <a:xfrm>
            <a:off x="2971800" y="48702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CDA0B93-4AFE-4A6C-9646-CEA2BD03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giredestrant</a:t>
            </a:r>
            <a:r>
              <a:rPr lang="en-US" dirty="0"/>
              <a:t> were available, regulatory and reimbursement issues aside, what would you generally recommend for patients who met the criteria for both an adjuvant CDK4/6 inhibitor and adjuvant </a:t>
            </a:r>
            <a:r>
              <a:rPr lang="en-US" dirty="0" err="1"/>
              <a:t>giredestrant</a:t>
            </a:r>
            <a:r>
              <a:rPr lang="en-US" dirty="0"/>
              <a:t>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E4A453-5534-7F5E-60A1-79577A1747FF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26560-2460-B7FD-E547-BE6615E985B3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FDA92E92-3432-3816-7FA9-9DD0F54AC64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</p:spTree>
    <p:extLst>
      <p:ext uri="{BB962C8B-B14F-4D97-AF65-F5344CB8AC3E}">
        <p14:creationId xmlns:p14="http://schemas.microsoft.com/office/powerpoint/2010/main" val="33337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59AE-B02F-1C82-DAB8-A4A74547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57500"/>
            <a:ext cx="10358967" cy="1143000"/>
          </a:xfrm>
        </p:spPr>
        <p:txBody>
          <a:bodyPr/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17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3EC78-6856-A6F8-3FCD-CFA3195D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F4ACBF-8617-9986-58BC-0A35CF5E6F7F}"/>
              </a:ext>
            </a:extLst>
          </p:cNvPr>
          <p:cNvSpPr/>
          <p:nvPr/>
        </p:nvSpPr>
        <p:spPr bwMode="auto">
          <a:xfrm>
            <a:off x="536197" y="1056359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24ABA-AF25-BA40-4641-45A646DC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D67FF-49C7-7625-DEF4-5AC97C040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Risk Assessment and Genomic Assays for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CDK4/6 Inhibitors for High-Risk,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4: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5: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Tolerability and Other Practical Considerations with Adjuvant CDK4/6 Inhibitor Therapy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6: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7: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Oral SERDs for HR-Positive, HER2-Negative Localized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5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6AE3ED0-88AD-654E-A7F9-02CCBF82E761}">
  <we:reference id="wa200004709" version="1.1.0.2" store="en-GB" storeType="OMEX"/>
  <we:alternateReferences>
    <we:reference id="wa200004709" version="1.1.0.2" store="en-GB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6" ma:contentTypeDescription="Create a new document." ma:contentTypeScope="" ma:versionID="0d51651336e984c44fb39df8d2d435f4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544027e73a786e3819d402807ba95325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04603C-A0E0-448A-A97A-6402B617C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77527F-3217-405A-9AE5-DA452DBA0E94}">
  <ds:schemaRefs>
    <ds:schemaRef ds:uri="http://www.w3.org/XML/1998/namespace"/>
    <ds:schemaRef ds:uri="http://schemas.microsoft.com/office/2006/documentManagement/types"/>
    <ds:schemaRef ds:uri="7d689f85-9540-4145-9f5c-6f24686bb201"/>
    <ds:schemaRef ds:uri="http://schemas.openxmlformats.org/package/2006/metadata/core-properties"/>
    <ds:schemaRef ds:uri="http://purl.org/dc/dcmitype/"/>
    <ds:schemaRef ds:uri="f06c4294-987e-46bd-a550-858175ea534c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2DFEC1B-B51C-49DD-8493-06631544BF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38228</TotalTime>
  <Words>5846</Words>
  <Application>Microsoft Macintosh PowerPoint</Application>
  <PresentationFormat>Widescreen</PresentationFormat>
  <Paragraphs>744</Paragraphs>
  <Slides>81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Aptos</vt:lpstr>
      <vt:lpstr>Arial</vt:lpstr>
      <vt:lpstr>Arial Narrow</vt:lpstr>
      <vt:lpstr>Calibri</vt:lpstr>
      <vt:lpstr>Helvetica</vt:lpstr>
      <vt:lpstr>Symbol</vt:lpstr>
      <vt:lpstr>Times New Roman</vt:lpstr>
      <vt:lpstr>Wingdings</vt:lpstr>
      <vt:lpstr>3_Default Design</vt:lpstr>
      <vt:lpstr>6_Default Design</vt:lpstr>
      <vt:lpstr>Office Theme</vt:lpstr>
      <vt:lpstr>2016 RESEARCH Widescreen Template</vt:lpstr>
      <vt:lpstr>8_Default Design</vt:lpstr>
      <vt:lpstr>PowerPoint Presentation</vt:lpstr>
      <vt:lpstr>Optimizing Therapy for Patients with Hormone Receptor-Positive Localized Breast Cancer</vt:lpstr>
      <vt:lpstr>Disclosures</vt:lpstr>
      <vt:lpstr>Program Steering Committee</vt:lpstr>
      <vt:lpstr>Program Steering Committee</vt:lpstr>
      <vt:lpstr>PowerPoint Presentation</vt:lpstr>
      <vt:lpstr>PowerPoint Presentation</vt:lpstr>
      <vt:lpstr>Management of Hormone Receptor (HR)-Positive Localized Breast Cancer</vt:lpstr>
      <vt:lpstr>Management of Hormone Receptor (HR)-Positive Localized Breast Cancer</vt:lpstr>
      <vt:lpstr>PowerPoint Presentation</vt:lpstr>
      <vt:lpstr>PowerPoint Presentation</vt:lpstr>
      <vt:lpstr>ASCO Guideline 2022</vt:lpstr>
      <vt:lpstr>OncotypeDX®: TAILORx Trial Key Results for Node-Negative Disease</vt:lpstr>
      <vt:lpstr>Chemotherapy and Anthracycline Benefits for Patients with High Recurrence Scores® (&gt;25) </vt:lpstr>
      <vt:lpstr>Propensity-Score Matched Analysis of Real-World FLEX Data: IDFS with Anthracycline-Based Therapy for Patients with MammaPrint® High 2, Luminal B, HR-Positive, HER2-Negative Localized Breast Cancer  </vt:lpstr>
      <vt:lpstr>OncotypeDX: RxPONDER Trial Results Summary One to Three Positive Lymph Nodes</vt:lpstr>
      <vt:lpstr>MammaPrint: MindACT Trial Key Results</vt:lpstr>
      <vt:lpstr>Prosigna® ROR, EndoPredict® EPclin and Breast Cancer Index®</vt:lpstr>
      <vt:lpstr>PowerPoint Presentation</vt:lpstr>
      <vt:lpstr>Breast Cancer Index</vt:lpstr>
      <vt:lpstr>Predictive Performance by Breast Cancer Index® (BCI) H/I Groups Based on Recurrence-Free Interval in the Overall Cohort of the Phase III IDEAL Trial</vt:lpstr>
      <vt:lpstr>Predictive Performance by BCI H/I Groups Based on  Recurrence-Free Interval in the Subset of Patients in the Phase III IDEAL Trial Who Received a Primary Aromatase Inhibitor (AI)</vt:lpstr>
      <vt:lpstr>  Risk of Recurrence at Year 10 Since Randomization for Patients Who Received 5 Years versus 2.5 Years of Additional Letrozole in the Overall Cohort and in the Primary AI Subset of the Phase III IDEAL Trial</vt:lpstr>
      <vt:lpstr>BCI validation in extended adjuvant therapy trials</vt:lpstr>
      <vt:lpstr>ASCO Guideline: Extended Adjuvant Therapy</vt:lpstr>
      <vt:lpstr>Summary: ASCO Guideline 2022</vt:lpstr>
      <vt:lpstr>Management of Hormone Receptor (HR)-Positive Localized Breast Cancer</vt:lpstr>
      <vt:lpstr>Outside of a clinical trial, which genomic assay(s) do you routinely order to assist with decision-making regarding adjuvant systemic therapy for your patients with HR-positive, HER2-negative localized breast cancer (BC)? </vt:lpstr>
      <vt:lpstr>Would you recommend adjuvant chemotherapy for a 40-year-old premenopausal patient with node-negative, HR-positive, HER2-negative localized BC and the 21-gene Recurrence Score® (RS) listed below?</vt:lpstr>
      <vt:lpstr>Would you recommend adjuvant chemotherapy for a 40-year-old premenopausal patient with HR-positive, HER2-negative localized BC with 3 positive nodes and the 21-gene RS listed below?</vt:lpstr>
      <vt:lpstr>Would you recommend adjuvant chemotherapy for a 65-year-old postmenopausal patient with HR-positive, HER2-negative localized BC with 3 positive nodes and the 21-gene RS listed below?</vt:lpstr>
      <vt:lpstr>Have you ordered or would you order a genomic assay to assist with treatment decision-making in the localized setting for any patients with HR-positive, HER2-negative localized BC and 4 or more positive nodes?</vt:lpstr>
      <vt:lpstr>Outside of a clinical trial, which genomic assay(s) do you routinely order to assist with decision-making in the neoadjuvant setting for your patients with HR-positive, HER2-negative localized BC? </vt:lpstr>
      <vt:lpstr>Outside of a clinical trial, do you routinely employ Breast Cancer Index (BCI) to determine whether to continue adjuvant endocrine therapy beyond 5 years for patients with HR-positive, HER2-negative localized BC? If so, in which clinical situations?</vt:lpstr>
      <vt:lpstr>Approximately what proportion of the time would you estimate that having the results from BCI cause you to change your recommendation regarding extended-adjuvant endocrine therapy (ET)? </vt:lpstr>
      <vt:lpstr>Outside of a clinical trial, do you routinely employ any genomic assays other than Breast Cancer Index to determine whether to continue adjuvant endocrine therapy beyond 5 years for patients with HR-positive, HER2-negative localized BC? </vt:lpstr>
      <vt:lpstr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vt:lpstr>
      <vt:lpstr>Management of Hormone Receptor (HR)-Positive Localized Breast Cancer</vt:lpstr>
      <vt:lpstr>PowerPoint Presentation</vt:lpstr>
      <vt:lpstr>monarchE Study Design</vt:lpstr>
      <vt:lpstr>monarchE: Invasive Disease-Free Survival (IDFS) Outcomes</vt:lpstr>
      <vt:lpstr>monarchE: Overall Survival (OS) Outcomes</vt:lpstr>
      <vt:lpstr>monarchE: Subgroup Analysis by Nodal Status</vt:lpstr>
      <vt:lpstr>monarchE: IDFS and DRFS by Nodal Status</vt:lpstr>
      <vt:lpstr>monarchE: Survival Status</vt:lpstr>
      <vt:lpstr>NATALEE Study Design</vt:lpstr>
      <vt:lpstr>NATALEE: IDFS Outcomes</vt:lpstr>
      <vt:lpstr>NATALEE: IDFS by Nodal Status</vt:lpstr>
      <vt:lpstr>NATALEE: OS Outcomes</vt:lpstr>
      <vt:lpstr>NATALEE: Survival Status over Time</vt:lpstr>
      <vt:lpstr>Management of Hormone Receptor (HR)-Positive Localized Breast Cancer</vt:lpstr>
      <vt:lpstr>Regulatory and reimbursement issues aside, would you generally recommend an adjuvant CDK4/6 inhibitor in addition to adjuvant endocrine therapy to a patient with 5.5-cm, Grade 2, HR-positive, HER2-negative localized breast cancer (BC) and the following nodal status? </vt:lpstr>
      <vt:lpstr>Regulatory and reimbursement issues aside, would you generally recommend an adjuvant CDK4/6 inhibitor in addition to adjuvant endocrine therapy to a patient with 2.5-cm Grade 2, HR-positive, HER2-negative localized BC and the following nodal status? </vt:lpstr>
      <vt:lpstr>Management of Hormone Receptor (HR)-Positive Localized Breast Cancer</vt:lpstr>
      <vt:lpstr>PowerPoint Presentation</vt:lpstr>
      <vt:lpstr>monarchE: Overall Safety Profile</vt:lpstr>
      <vt:lpstr>monarchE: Serious and Fatal Adverse Events (AEs) in Long-Term Follow-Up</vt:lpstr>
      <vt:lpstr>monarchE: AEs Leading to Discontinuation</vt:lpstr>
      <vt:lpstr>monarchE: AEs Leading to Dose Modifications</vt:lpstr>
      <vt:lpstr>NATALEE: Overall Safety Profile</vt:lpstr>
      <vt:lpstr>NATALEE: AEs of Special Interest (AESIs)</vt:lpstr>
      <vt:lpstr>NATALEE: AE-Related Dose Reduction and Discontinuation</vt:lpstr>
      <vt:lpstr>AEs and Dosing Must Be Considered: Distinct AE Profiles and Dosing Schedules of CDK4/6 Inhibitors in EBC</vt:lpstr>
      <vt:lpstr>TRADE: Abemaciclib dose escalation</vt:lpstr>
      <vt:lpstr>NATALEE: IDFS by Dose Reductions</vt:lpstr>
      <vt:lpstr>Management of Hormone Receptor (HR)-Positive Localized Breast Cancer</vt:lpstr>
      <vt:lpstr>Have you employed or would you employ an initial dose-escalation strategy rather than initiating therapy at the recommended starting dose for any of your patients with HR-positive localized BC receiving an adjuvant CDK4/6 inhibitor?</vt:lpstr>
      <vt:lpstr>Assuming eligibility to receive abemaciclib or ribociclib, which CDK4/6 inhibitor would you prefer in the adjuvant setting for a patient with HR-positive localized BC and a history of …?</vt:lpstr>
      <vt:lpstr>Assuming eligibility to receive abemaciclib or ribociclib, which CDK4/6 inhibitor would you prefer in the adjuvant setting for a patient with HR-positive localized BC and a history of …?</vt:lpstr>
      <vt:lpstr>Management of Hormone Receptor (HR)-Positive Localized Breast Cancer</vt:lpstr>
      <vt:lpstr>PowerPoint Presentation</vt:lpstr>
      <vt:lpstr>PowerPoint Presentation</vt:lpstr>
      <vt:lpstr>lidERA Breast Cancer Study Design</vt:lpstr>
      <vt:lpstr>lidERA Breast Cancer: Patient Demographics</vt:lpstr>
      <vt:lpstr>lidERA Breast Cancer: IDFS Outcomes</vt:lpstr>
      <vt:lpstr>lidERA Breast Cancer: IDFS in Key Subgroups</vt:lpstr>
      <vt:lpstr>lidERA Breast Cancer: OS Outcomes</vt:lpstr>
      <vt:lpstr>lidERA Breast Cancer: Safety Profile</vt:lpstr>
      <vt:lpstr>Based on recently presented findings from the Phase III lidERA trial, would you like to have access to adjuvant giredestrant today for your patients with HR-positive, HER2-negative localized BC? </vt:lpstr>
      <vt:lpstr>If giredestrant were available, regulatory and reimbursement issues aside, what would you generally recommend for patients who met the criteria for both an adjuvant CDK4/6 inhibitor and adjuvant giredestrant?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2098</cp:revision>
  <cp:lastPrinted>2020-12-08T02:40:56Z</cp:lastPrinted>
  <dcterms:created xsi:type="dcterms:W3CDTF">2020-11-13T19:02:13Z</dcterms:created>
  <dcterms:modified xsi:type="dcterms:W3CDTF">2026-04-09T20:21:05Z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738600.000000000</vt:lpwstr>
  </property>
  <property fmtid="{D5CDD505-2E9C-101B-9397-08002B2CF9AE}" pid="3" name="ContentTypeId">
    <vt:lpwstr>0x010100F56CFF285B972B489588099F06F32541</vt:lpwstr>
  </property>
</Properties>
</file>