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dp" ContentType="image/vnd.ms-photo"/>
  <Default Extension="xlsm" ContentType="application/vnd.ms-excel.sheet.macroEnabled.12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8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9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10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11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2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3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4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5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16.xml" ContentType="application/vnd.openxmlformats-officedocument.theme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heme/theme17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charts/chart4.xml" ContentType="application/vnd.openxmlformats-officedocument.drawingml.chart+xml"/>
  <Override PartName="/ppt/theme/themeOverride2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notesSlides/notesSlide25.xml" ContentType="application/vnd.openxmlformats-officedocument.presentationml.notesSlide+xml"/>
  <Override PartName="/ppt/charts/chart9.xml" ContentType="application/vnd.openxmlformats-officedocument.drawingml.chart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tags/tag4.xml" ContentType="application/vnd.openxmlformats-officedocument.presentationml.tags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media/image93.jpg" ContentType="image/jpeg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media/image117.jpg" ContentType="image/jpeg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743" r:id="rId5"/>
    <p:sldMasterId id="2147483758" r:id="rId6"/>
    <p:sldMasterId id="2147483773" r:id="rId7"/>
    <p:sldMasterId id="2147483787" r:id="rId8"/>
    <p:sldMasterId id="2147483789" r:id="rId9"/>
    <p:sldMasterId id="2147483800" r:id="rId10"/>
    <p:sldMasterId id="2147483813" r:id="rId11"/>
    <p:sldMasterId id="2147483819" r:id="rId12"/>
    <p:sldMasterId id="2147483837" r:id="rId13"/>
    <p:sldMasterId id="2147483843" r:id="rId14"/>
    <p:sldMasterId id="2147483849" r:id="rId15"/>
    <p:sldMasterId id="2147483860" r:id="rId16"/>
    <p:sldMasterId id="2147483867" r:id="rId17"/>
    <p:sldMasterId id="2147483885" r:id="rId18"/>
    <p:sldMasterId id="2147483897" r:id="rId19"/>
    <p:sldMasterId id="2147483903" r:id="rId20"/>
  </p:sldMasterIdLst>
  <p:notesMasterIdLst>
    <p:notesMasterId r:id="rId155"/>
  </p:notesMasterIdLst>
  <p:sldIdLst>
    <p:sldId id="2147483447" r:id="rId21"/>
    <p:sldId id="2147481032" r:id="rId22"/>
    <p:sldId id="2147483459" r:id="rId23"/>
    <p:sldId id="2147483454" r:id="rId24"/>
    <p:sldId id="2147483628" r:id="rId25"/>
    <p:sldId id="318" r:id="rId26"/>
    <p:sldId id="304" r:id="rId27"/>
    <p:sldId id="1044" r:id="rId28"/>
    <p:sldId id="2147470702" r:id="rId29"/>
    <p:sldId id="2147470798" r:id="rId30"/>
    <p:sldId id="2147483630" r:id="rId31"/>
    <p:sldId id="326" r:id="rId32"/>
    <p:sldId id="329" r:id="rId33"/>
    <p:sldId id="2147470699" r:id="rId34"/>
    <p:sldId id="2147483621" r:id="rId35"/>
    <p:sldId id="2147470733" r:id="rId36"/>
    <p:sldId id="2147483623" r:id="rId37"/>
    <p:sldId id="2147483622" r:id="rId38"/>
    <p:sldId id="2147470783" r:id="rId39"/>
    <p:sldId id="2147470753" r:id="rId40"/>
    <p:sldId id="2147470754" r:id="rId41"/>
    <p:sldId id="2147470697" r:id="rId42"/>
    <p:sldId id="2147483620" r:id="rId43"/>
    <p:sldId id="2147470767" r:id="rId44"/>
    <p:sldId id="2147470768" r:id="rId45"/>
    <p:sldId id="2147470771" r:id="rId46"/>
    <p:sldId id="2147470772" r:id="rId47"/>
    <p:sldId id="2147483624" r:id="rId48"/>
    <p:sldId id="2147483625" r:id="rId49"/>
    <p:sldId id="2147483626" r:id="rId50"/>
    <p:sldId id="2147483627" r:id="rId51"/>
    <p:sldId id="2147481048" r:id="rId52"/>
    <p:sldId id="2147483460" r:id="rId53"/>
    <p:sldId id="2147483631" r:id="rId54"/>
    <p:sldId id="2147483592" r:id="rId55"/>
    <p:sldId id="418" r:id="rId56"/>
    <p:sldId id="648" r:id="rId57"/>
    <p:sldId id="420" r:id="rId58"/>
    <p:sldId id="562" r:id="rId59"/>
    <p:sldId id="668" r:id="rId60"/>
    <p:sldId id="696" r:id="rId61"/>
    <p:sldId id="260" r:id="rId62"/>
    <p:sldId id="270" r:id="rId63"/>
    <p:sldId id="271" r:id="rId64"/>
    <p:sldId id="272" r:id="rId65"/>
    <p:sldId id="273" r:id="rId66"/>
    <p:sldId id="278" r:id="rId67"/>
    <p:sldId id="695" r:id="rId68"/>
    <p:sldId id="677" r:id="rId69"/>
    <p:sldId id="678" r:id="rId70"/>
    <p:sldId id="686" r:id="rId71"/>
    <p:sldId id="679" r:id="rId72"/>
    <p:sldId id="685" r:id="rId73"/>
    <p:sldId id="680" r:id="rId74"/>
    <p:sldId id="681" r:id="rId75"/>
    <p:sldId id="683" r:id="rId76"/>
    <p:sldId id="682" r:id="rId77"/>
    <p:sldId id="684" r:id="rId78"/>
    <p:sldId id="689" r:id="rId79"/>
    <p:sldId id="690" r:id="rId80"/>
    <p:sldId id="691" r:id="rId81"/>
    <p:sldId id="692" r:id="rId82"/>
    <p:sldId id="697" r:id="rId83"/>
    <p:sldId id="693" r:id="rId84"/>
    <p:sldId id="698" r:id="rId85"/>
    <p:sldId id="694" r:id="rId86"/>
    <p:sldId id="2147483638" r:id="rId87"/>
    <p:sldId id="2147483448" r:id="rId88"/>
    <p:sldId id="2147481033" r:id="rId89"/>
    <p:sldId id="2147483461" r:id="rId90"/>
    <p:sldId id="2147483637" r:id="rId91"/>
    <p:sldId id="2147473715" r:id="rId92"/>
    <p:sldId id="2147476223" r:id="rId93"/>
    <p:sldId id="2147473794" r:id="rId94"/>
    <p:sldId id="2147473809" r:id="rId95"/>
    <p:sldId id="261" r:id="rId96"/>
    <p:sldId id="258" r:id="rId97"/>
    <p:sldId id="267" r:id="rId98"/>
    <p:sldId id="280" r:id="rId99"/>
    <p:sldId id="2147476222" r:id="rId100"/>
    <p:sldId id="2147473802" r:id="rId101"/>
    <p:sldId id="2147473808" r:id="rId102"/>
    <p:sldId id="294" r:id="rId103"/>
    <p:sldId id="295" r:id="rId104"/>
    <p:sldId id="2147473806" r:id="rId105"/>
    <p:sldId id="2147473807" r:id="rId106"/>
    <p:sldId id="2147473810" r:id="rId107"/>
    <p:sldId id="2147476200" r:id="rId108"/>
    <p:sldId id="2147476213" r:id="rId109"/>
    <p:sldId id="2147476225" r:id="rId110"/>
    <p:sldId id="2147476226" r:id="rId111"/>
    <p:sldId id="2147476227" r:id="rId112"/>
    <p:sldId id="2147476212" r:id="rId113"/>
    <p:sldId id="2147476215" r:id="rId114"/>
    <p:sldId id="2147476220" r:id="rId115"/>
    <p:sldId id="2147476217" r:id="rId116"/>
    <p:sldId id="2147476221" r:id="rId117"/>
    <p:sldId id="2147476218" r:id="rId118"/>
    <p:sldId id="2147476180" r:id="rId119"/>
    <p:sldId id="2147483639" r:id="rId120"/>
    <p:sldId id="2147483462" r:id="rId121"/>
    <p:sldId id="541" r:id="rId122"/>
    <p:sldId id="2147483632" r:id="rId123"/>
    <p:sldId id="259" r:id="rId124"/>
    <p:sldId id="2147479164" r:id="rId125"/>
    <p:sldId id="2147479166" r:id="rId126"/>
    <p:sldId id="2147479167" r:id="rId127"/>
    <p:sldId id="1747256984" r:id="rId128"/>
    <p:sldId id="1747256987" r:id="rId129"/>
    <p:sldId id="1747256989" r:id="rId130"/>
    <p:sldId id="1747256990" r:id="rId131"/>
    <p:sldId id="2147483594" r:id="rId132"/>
    <p:sldId id="2147483595" r:id="rId133"/>
    <p:sldId id="2147482116" r:id="rId134"/>
    <p:sldId id="538" r:id="rId135"/>
    <p:sldId id="524" r:id="rId136"/>
    <p:sldId id="268" r:id="rId137"/>
    <p:sldId id="2147483633" r:id="rId138"/>
    <p:sldId id="2147471407" r:id="rId139"/>
    <p:sldId id="552" r:id="rId140"/>
    <p:sldId id="2147482233" r:id="rId141"/>
    <p:sldId id="2147482235" r:id="rId142"/>
    <p:sldId id="2147482234" r:id="rId143"/>
    <p:sldId id="2147472644" r:id="rId144"/>
    <p:sldId id="2147483634" r:id="rId145"/>
    <p:sldId id="2147482228" r:id="rId146"/>
    <p:sldId id="2147482229" r:id="rId147"/>
    <p:sldId id="2147482230" r:id="rId148"/>
    <p:sldId id="2147483635" r:id="rId149"/>
    <p:sldId id="265" r:id="rId150"/>
    <p:sldId id="2147483636" r:id="rId151"/>
    <p:sldId id="2147482239" r:id="rId152"/>
    <p:sldId id="2147483640" r:id="rId153"/>
    <p:sldId id="2135714842" r:id="rId1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0FF"/>
    <a:srgbClr val="505153"/>
    <a:srgbClr val="FF9300"/>
    <a:srgbClr val="F17638"/>
    <a:srgbClr val="0026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18"/>
    <p:restoredTop sz="94620"/>
  </p:normalViewPr>
  <p:slideViewPr>
    <p:cSldViewPr snapToGrid="0" snapToObjects="1">
      <p:cViewPr varScale="1">
        <p:scale>
          <a:sx n="128" d="100"/>
          <a:sy n="128" d="100"/>
        </p:scale>
        <p:origin x="23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97.xml"/><Relationship Id="rId21" Type="http://schemas.openxmlformats.org/officeDocument/2006/relationships/slide" Target="slides/slide1.xml"/><Relationship Id="rId42" Type="http://schemas.openxmlformats.org/officeDocument/2006/relationships/slide" Target="slides/slide22.xml"/><Relationship Id="rId63" Type="http://schemas.openxmlformats.org/officeDocument/2006/relationships/slide" Target="slides/slide43.xml"/><Relationship Id="rId84" Type="http://schemas.openxmlformats.org/officeDocument/2006/relationships/slide" Target="slides/slide64.xml"/><Relationship Id="rId138" Type="http://schemas.openxmlformats.org/officeDocument/2006/relationships/slide" Target="slides/slide118.xml"/><Relationship Id="rId159" Type="http://schemas.openxmlformats.org/officeDocument/2006/relationships/tableStyles" Target="tableStyles.xml"/><Relationship Id="rId107" Type="http://schemas.openxmlformats.org/officeDocument/2006/relationships/slide" Target="slides/slide87.xml"/><Relationship Id="rId11" Type="http://schemas.openxmlformats.org/officeDocument/2006/relationships/slideMaster" Target="slideMasters/slideMaster8.xml"/><Relationship Id="rId32" Type="http://schemas.openxmlformats.org/officeDocument/2006/relationships/slide" Target="slides/slide12.xml"/><Relationship Id="rId53" Type="http://schemas.openxmlformats.org/officeDocument/2006/relationships/slide" Target="slides/slide33.xml"/><Relationship Id="rId74" Type="http://schemas.openxmlformats.org/officeDocument/2006/relationships/slide" Target="slides/slide54.xml"/><Relationship Id="rId128" Type="http://schemas.openxmlformats.org/officeDocument/2006/relationships/slide" Target="slides/slide108.xml"/><Relationship Id="rId149" Type="http://schemas.openxmlformats.org/officeDocument/2006/relationships/slide" Target="slides/slide129.xml"/><Relationship Id="rId5" Type="http://schemas.openxmlformats.org/officeDocument/2006/relationships/slideMaster" Target="slideMasters/slideMaster2.xml"/><Relationship Id="rId95" Type="http://schemas.openxmlformats.org/officeDocument/2006/relationships/slide" Target="slides/slide75.xml"/><Relationship Id="rId22" Type="http://schemas.openxmlformats.org/officeDocument/2006/relationships/slide" Target="slides/slide2.xml"/><Relationship Id="rId43" Type="http://schemas.openxmlformats.org/officeDocument/2006/relationships/slide" Target="slides/slide23.xml"/><Relationship Id="rId64" Type="http://schemas.openxmlformats.org/officeDocument/2006/relationships/slide" Target="slides/slide44.xml"/><Relationship Id="rId118" Type="http://schemas.openxmlformats.org/officeDocument/2006/relationships/slide" Target="slides/slide98.xml"/><Relationship Id="rId139" Type="http://schemas.openxmlformats.org/officeDocument/2006/relationships/slide" Target="slides/slide119.xml"/><Relationship Id="rId80" Type="http://schemas.openxmlformats.org/officeDocument/2006/relationships/slide" Target="slides/slide60.xml"/><Relationship Id="rId85" Type="http://schemas.openxmlformats.org/officeDocument/2006/relationships/slide" Target="slides/slide65.xml"/><Relationship Id="rId150" Type="http://schemas.openxmlformats.org/officeDocument/2006/relationships/slide" Target="slides/slide130.xml"/><Relationship Id="rId155" Type="http://schemas.openxmlformats.org/officeDocument/2006/relationships/notesMaster" Target="notesMasters/notesMaster1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33" Type="http://schemas.openxmlformats.org/officeDocument/2006/relationships/slide" Target="slides/slide13.xml"/><Relationship Id="rId38" Type="http://schemas.openxmlformats.org/officeDocument/2006/relationships/slide" Target="slides/slide18.xml"/><Relationship Id="rId59" Type="http://schemas.openxmlformats.org/officeDocument/2006/relationships/slide" Target="slides/slide39.xml"/><Relationship Id="rId103" Type="http://schemas.openxmlformats.org/officeDocument/2006/relationships/slide" Target="slides/slide83.xml"/><Relationship Id="rId108" Type="http://schemas.openxmlformats.org/officeDocument/2006/relationships/slide" Target="slides/slide88.xml"/><Relationship Id="rId124" Type="http://schemas.openxmlformats.org/officeDocument/2006/relationships/slide" Target="slides/slide104.xml"/><Relationship Id="rId129" Type="http://schemas.openxmlformats.org/officeDocument/2006/relationships/slide" Target="slides/slide109.xml"/><Relationship Id="rId54" Type="http://schemas.openxmlformats.org/officeDocument/2006/relationships/slide" Target="slides/slide34.xml"/><Relationship Id="rId70" Type="http://schemas.openxmlformats.org/officeDocument/2006/relationships/slide" Target="slides/slide50.xml"/><Relationship Id="rId75" Type="http://schemas.openxmlformats.org/officeDocument/2006/relationships/slide" Target="slides/slide55.xml"/><Relationship Id="rId91" Type="http://schemas.openxmlformats.org/officeDocument/2006/relationships/slide" Target="slides/slide71.xml"/><Relationship Id="rId96" Type="http://schemas.openxmlformats.org/officeDocument/2006/relationships/slide" Target="slides/slide76.xml"/><Relationship Id="rId140" Type="http://schemas.openxmlformats.org/officeDocument/2006/relationships/slide" Target="slides/slide120.xml"/><Relationship Id="rId145" Type="http://schemas.openxmlformats.org/officeDocument/2006/relationships/slide" Target="slides/slide125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49" Type="http://schemas.openxmlformats.org/officeDocument/2006/relationships/slide" Target="slides/slide29.xml"/><Relationship Id="rId114" Type="http://schemas.openxmlformats.org/officeDocument/2006/relationships/slide" Target="slides/slide94.xml"/><Relationship Id="rId119" Type="http://schemas.openxmlformats.org/officeDocument/2006/relationships/slide" Target="slides/slide99.xml"/><Relationship Id="rId44" Type="http://schemas.openxmlformats.org/officeDocument/2006/relationships/slide" Target="slides/slide24.xml"/><Relationship Id="rId60" Type="http://schemas.openxmlformats.org/officeDocument/2006/relationships/slide" Target="slides/slide40.xml"/><Relationship Id="rId65" Type="http://schemas.openxmlformats.org/officeDocument/2006/relationships/slide" Target="slides/slide45.xml"/><Relationship Id="rId81" Type="http://schemas.openxmlformats.org/officeDocument/2006/relationships/slide" Target="slides/slide61.xml"/><Relationship Id="rId86" Type="http://schemas.openxmlformats.org/officeDocument/2006/relationships/slide" Target="slides/slide66.xml"/><Relationship Id="rId130" Type="http://schemas.openxmlformats.org/officeDocument/2006/relationships/slide" Target="slides/slide110.xml"/><Relationship Id="rId135" Type="http://schemas.openxmlformats.org/officeDocument/2006/relationships/slide" Target="slides/slide115.xml"/><Relationship Id="rId151" Type="http://schemas.openxmlformats.org/officeDocument/2006/relationships/slide" Target="slides/slide131.xml"/><Relationship Id="rId156" Type="http://schemas.openxmlformats.org/officeDocument/2006/relationships/presProps" Target="presProps.xml"/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39" Type="http://schemas.openxmlformats.org/officeDocument/2006/relationships/slide" Target="slides/slide19.xml"/><Relationship Id="rId109" Type="http://schemas.openxmlformats.org/officeDocument/2006/relationships/slide" Target="slides/slide89.xml"/><Relationship Id="rId34" Type="http://schemas.openxmlformats.org/officeDocument/2006/relationships/slide" Target="slides/slide14.xml"/><Relationship Id="rId50" Type="http://schemas.openxmlformats.org/officeDocument/2006/relationships/slide" Target="slides/slide30.xml"/><Relationship Id="rId55" Type="http://schemas.openxmlformats.org/officeDocument/2006/relationships/slide" Target="slides/slide35.xml"/><Relationship Id="rId76" Type="http://schemas.openxmlformats.org/officeDocument/2006/relationships/slide" Target="slides/slide56.xml"/><Relationship Id="rId97" Type="http://schemas.openxmlformats.org/officeDocument/2006/relationships/slide" Target="slides/slide77.xml"/><Relationship Id="rId104" Type="http://schemas.openxmlformats.org/officeDocument/2006/relationships/slide" Target="slides/slide84.xml"/><Relationship Id="rId120" Type="http://schemas.openxmlformats.org/officeDocument/2006/relationships/slide" Target="slides/slide100.xml"/><Relationship Id="rId125" Type="http://schemas.openxmlformats.org/officeDocument/2006/relationships/slide" Target="slides/slide105.xml"/><Relationship Id="rId141" Type="http://schemas.openxmlformats.org/officeDocument/2006/relationships/slide" Target="slides/slide121.xml"/><Relationship Id="rId146" Type="http://schemas.openxmlformats.org/officeDocument/2006/relationships/slide" Target="slides/slide126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51.xml"/><Relationship Id="rId92" Type="http://schemas.openxmlformats.org/officeDocument/2006/relationships/slide" Target="slides/slide72.xml"/><Relationship Id="rId2" Type="http://schemas.openxmlformats.org/officeDocument/2006/relationships/customXml" Target="../customXml/item2.xml"/><Relationship Id="rId29" Type="http://schemas.openxmlformats.org/officeDocument/2006/relationships/slide" Target="slides/slide9.xml"/><Relationship Id="rId24" Type="http://schemas.openxmlformats.org/officeDocument/2006/relationships/slide" Target="slides/slide4.xml"/><Relationship Id="rId40" Type="http://schemas.openxmlformats.org/officeDocument/2006/relationships/slide" Target="slides/slide20.xml"/><Relationship Id="rId45" Type="http://schemas.openxmlformats.org/officeDocument/2006/relationships/slide" Target="slides/slide25.xml"/><Relationship Id="rId66" Type="http://schemas.openxmlformats.org/officeDocument/2006/relationships/slide" Target="slides/slide46.xml"/><Relationship Id="rId87" Type="http://schemas.openxmlformats.org/officeDocument/2006/relationships/slide" Target="slides/slide67.xml"/><Relationship Id="rId110" Type="http://schemas.openxmlformats.org/officeDocument/2006/relationships/slide" Target="slides/slide90.xml"/><Relationship Id="rId115" Type="http://schemas.openxmlformats.org/officeDocument/2006/relationships/slide" Target="slides/slide95.xml"/><Relationship Id="rId131" Type="http://schemas.openxmlformats.org/officeDocument/2006/relationships/slide" Target="slides/slide111.xml"/><Relationship Id="rId136" Type="http://schemas.openxmlformats.org/officeDocument/2006/relationships/slide" Target="slides/slide116.xml"/><Relationship Id="rId157" Type="http://schemas.openxmlformats.org/officeDocument/2006/relationships/viewProps" Target="viewProps.xml"/><Relationship Id="rId61" Type="http://schemas.openxmlformats.org/officeDocument/2006/relationships/slide" Target="slides/slide41.xml"/><Relationship Id="rId82" Type="http://schemas.openxmlformats.org/officeDocument/2006/relationships/slide" Target="slides/slide62.xml"/><Relationship Id="rId152" Type="http://schemas.openxmlformats.org/officeDocument/2006/relationships/slide" Target="slides/slide132.xml"/><Relationship Id="rId19" Type="http://schemas.openxmlformats.org/officeDocument/2006/relationships/slideMaster" Target="slideMasters/slideMaster16.xml"/><Relationship Id="rId14" Type="http://schemas.openxmlformats.org/officeDocument/2006/relationships/slideMaster" Target="slideMasters/slideMaster11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56" Type="http://schemas.openxmlformats.org/officeDocument/2006/relationships/slide" Target="slides/slide36.xml"/><Relationship Id="rId77" Type="http://schemas.openxmlformats.org/officeDocument/2006/relationships/slide" Target="slides/slide57.xml"/><Relationship Id="rId100" Type="http://schemas.openxmlformats.org/officeDocument/2006/relationships/slide" Target="slides/slide80.xml"/><Relationship Id="rId105" Type="http://schemas.openxmlformats.org/officeDocument/2006/relationships/slide" Target="slides/slide85.xml"/><Relationship Id="rId126" Type="http://schemas.openxmlformats.org/officeDocument/2006/relationships/slide" Target="slides/slide106.xml"/><Relationship Id="rId147" Type="http://schemas.openxmlformats.org/officeDocument/2006/relationships/slide" Target="slides/slide127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1.xml"/><Relationship Id="rId72" Type="http://schemas.openxmlformats.org/officeDocument/2006/relationships/slide" Target="slides/slide52.xml"/><Relationship Id="rId93" Type="http://schemas.openxmlformats.org/officeDocument/2006/relationships/slide" Target="slides/slide73.xml"/><Relationship Id="rId98" Type="http://schemas.openxmlformats.org/officeDocument/2006/relationships/slide" Target="slides/slide78.xml"/><Relationship Id="rId121" Type="http://schemas.openxmlformats.org/officeDocument/2006/relationships/slide" Target="slides/slide101.xml"/><Relationship Id="rId142" Type="http://schemas.openxmlformats.org/officeDocument/2006/relationships/slide" Target="slides/slide122.xml"/><Relationship Id="rId3" Type="http://schemas.openxmlformats.org/officeDocument/2006/relationships/customXml" Target="../customXml/item3.xml"/><Relationship Id="rId25" Type="http://schemas.openxmlformats.org/officeDocument/2006/relationships/slide" Target="slides/slide5.xml"/><Relationship Id="rId46" Type="http://schemas.openxmlformats.org/officeDocument/2006/relationships/slide" Target="slides/slide26.xml"/><Relationship Id="rId67" Type="http://schemas.openxmlformats.org/officeDocument/2006/relationships/slide" Target="slides/slide47.xml"/><Relationship Id="rId116" Type="http://schemas.openxmlformats.org/officeDocument/2006/relationships/slide" Target="slides/slide96.xml"/><Relationship Id="rId137" Type="http://schemas.openxmlformats.org/officeDocument/2006/relationships/slide" Target="slides/slide117.xml"/><Relationship Id="rId158" Type="http://schemas.openxmlformats.org/officeDocument/2006/relationships/theme" Target="theme/theme1.xml"/><Relationship Id="rId20" Type="http://schemas.openxmlformats.org/officeDocument/2006/relationships/slideMaster" Target="slideMasters/slideMaster17.xml"/><Relationship Id="rId41" Type="http://schemas.openxmlformats.org/officeDocument/2006/relationships/slide" Target="slides/slide21.xml"/><Relationship Id="rId62" Type="http://schemas.openxmlformats.org/officeDocument/2006/relationships/slide" Target="slides/slide42.xml"/><Relationship Id="rId83" Type="http://schemas.openxmlformats.org/officeDocument/2006/relationships/slide" Target="slides/slide63.xml"/><Relationship Id="rId88" Type="http://schemas.openxmlformats.org/officeDocument/2006/relationships/slide" Target="slides/slide68.xml"/><Relationship Id="rId111" Type="http://schemas.openxmlformats.org/officeDocument/2006/relationships/slide" Target="slides/slide91.xml"/><Relationship Id="rId132" Type="http://schemas.openxmlformats.org/officeDocument/2006/relationships/slide" Target="slides/slide112.xml"/><Relationship Id="rId153" Type="http://schemas.openxmlformats.org/officeDocument/2006/relationships/slide" Target="slides/slide133.xml"/><Relationship Id="rId15" Type="http://schemas.openxmlformats.org/officeDocument/2006/relationships/slideMaster" Target="slideMasters/slideMaster12.xml"/><Relationship Id="rId36" Type="http://schemas.openxmlformats.org/officeDocument/2006/relationships/slide" Target="slides/slide16.xml"/><Relationship Id="rId57" Type="http://schemas.openxmlformats.org/officeDocument/2006/relationships/slide" Target="slides/slide37.xml"/><Relationship Id="rId106" Type="http://schemas.openxmlformats.org/officeDocument/2006/relationships/slide" Target="slides/slide86.xml"/><Relationship Id="rId127" Type="http://schemas.openxmlformats.org/officeDocument/2006/relationships/slide" Target="slides/slide107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1.xml"/><Relationship Id="rId52" Type="http://schemas.openxmlformats.org/officeDocument/2006/relationships/slide" Target="slides/slide32.xml"/><Relationship Id="rId73" Type="http://schemas.openxmlformats.org/officeDocument/2006/relationships/slide" Target="slides/slide53.xml"/><Relationship Id="rId78" Type="http://schemas.openxmlformats.org/officeDocument/2006/relationships/slide" Target="slides/slide58.xml"/><Relationship Id="rId94" Type="http://schemas.openxmlformats.org/officeDocument/2006/relationships/slide" Target="slides/slide74.xml"/><Relationship Id="rId99" Type="http://schemas.openxmlformats.org/officeDocument/2006/relationships/slide" Target="slides/slide79.xml"/><Relationship Id="rId101" Type="http://schemas.openxmlformats.org/officeDocument/2006/relationships/slide" Target="slides/slide81.xml"/><Relationship Id="rId122" Type="http://schemas.openxmlformats.org/officeDocument/2006/relationships/slide" Target="slides/slide102.xml"/><Relationship Id="rId143" Type="http://schemas.openxmlformats.org/officeDocument/2006/relationships/slide" Target="slides/slide123.xml"/><Relationship Id="rId148" Type="http://schemas.openxmlformats.org/officeDocument/2006/relationships/slide" Target="slides/slide128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26" Type="http://schemas.openxmlformats.org/officeDocument/2006/relationships/slide" Target="slides/slide6.xml"/><Relationship Id="rId47" Type="http://schemas.openxmlformats.org/officeDocument/2006/relationships/slide" Target="slides/slide27.xml"/><Relationship Id="rId68" Type="http://schemas.openxmlformats.org/officeDocument/2006/relationships/slide" Target="slides/slide48.xml"/><Relationship Id="rId89" Type="http://schemas.openxmlformats.org/officeDocument/2006/relationships/slide" Target="slides/slide69.xml"/><Relationship Id="rId112" Type="http://schemas.openxmlformats.org/officeDocument/2006/relationships/slide" Target="slides/slide92.xml"/><Relationship Id="rId133" Type="http://schemas.openxmlformats.org/officeDocument/2006/relationships/slide" Target="slides/slide113.xml"/><Relationship Id="rId154" Type="http://schemas.openxmlformats.org/officeDocument/2006/relationships/slide" Target="slides/slide134.xml"/><Relationship Id="rId16" Type="http://schemas.openxmlformats.org/officeDocument/2006/relationships/slideMaster" Target="slideMasters/slideMaster13.xml"/><Relationship Id="rId37" Type="http://schemas.openxmlformats.org/officeDocument/2006/relationships/slide" Target="slides/slide17.xml"/><Relationship Id="rId58" Type="http://schemas.openxmlformats.org/officeDocument/2006/relationships/slide" Target="slides/slide38.xml"/><Relationship Id="rId79" Type="http://schemas.openxmlformats.org/officeDocument/2006/relationships/slide" Target="slides/slide59.xml"/><Relationship Id="rId102" Type="http://schemas.openxmlformats.org/officeDocument/2006/relationships/slide" Target="slides/slide82.xml"/><Relationship Id="rId123" Type="http://schemas.openxmlformats.org/officeDocument/2006/relationships/slide" Target="slides/slide103.xml"/><Relationship Id="rId144" Type="http://schemas.openxmlformats.org/officeDocument/2006/relationships/slide" Target="slides/slide124.xml"/><Relationship Id="rId90" Type="http://schemas.openxmlformats.org/officeDocument/2006/relationships/slide" Target="slides/slide70.xml"/><Relationship Id="rId27" Type="http://schemas.openxmlformats.org/officeDocument/2006/relationships/slide" Target="slides/slide7.xml"/><Relationship Id="rId48" Type="http://schemas.openxmlformats.org/officeDocument/2006/relationships/slide" Target="slides/slide28.xml"/><Relationship Id="rId69" Type="http://schemas.openxmlformats.org/officeDocument/2006/relationships/slide" Target="slides/slide49.xml"/><Relationship Id="rId113" Type="http://schemas.openxmlformats.org/officeDocument/2006/relationships/slide" Target="slides/slide93.xml"/><Relationship Id="rId134" Type="http://schemas.openxmlformats.org/officeDocument/2006/relationships/slide" Target="slides/slide11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Macro-Enabled_Worksheet.xlsm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3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hPercent val="10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32659932659932661"/>
          <c:y val="0.33006535947712418"/>
          <c:w val="0.36363636363636365"/>
          <c:h val="0.34313725490196079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</c:strCache>
            </c:strRef>
          </c:tx>
          <c:spPr>
            <a:ln>
              <a:noFill/>
            </a:ln>
          </c:spPr>
          <c:explosion val="25"/>
          <c:dPt>
            <c:idx val="0"/>
            <c:bubble3D val="0"/>
            <c:spPr>
              <a:solidFill>
                <a:schemeClr val="accent1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0-FB0B-9740-ACA5-2392200EB60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FB0B-9740-ACA5-2392200EB60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2-FB0B-9740-ACA5-2392200EB60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FB0B-9740-ACA5-2392200EB60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4-FB0B-9740-ACA5-2392200EB60F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FB0B-9740-ACA5-2392200EB60F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6-FB0B-9740-ACA5-2392200EB60F}"/>
              </c:ext>
            </c:extLst>
          </c:dPt>
          <c:dLbls>
            <c:dLbl>
              <c:idx val="0"/>
              <c:layout>
                <c:manualLayout>
                  <c:x val="2.5606299568002332E-2"/>
                  <c:y val="-7.824984838279643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B0B-9740-ACA5-2392200EB60F}"/>
                </c:ext>
              </c:extLst>
            </c:dLbl>
            <c:dLbl>
              <c:idx val="1"/>
              <c:layout>
                <c:manualLayout>
                  <c:x val="4.7000789999164523E-2"/>
                  <c:y val="-7.0495312143789401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20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000"/>
                      <a:t>Abdominal wall
25%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0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FB0B-9740-ACA5-2392200EB60F}"/>
                </c:ext>
              </c:extLst>
            </c:dLbl>
            <c:dLbl>
              <c:idx val="2"/>
              <c:layout>
                <c:manualLayout>
                  <c:x val="4.3367432133418329E-2"/>
                  <c:y val="2.8812259373815958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B0B-9740-ACA5-2392200EB60F}"/>
                </c:ext>
              </c:extLst>
            </c:dLbl>
            <c:dLbl>
              <c:idx val="3"/>
              <c:layout>
                <c:manualLayout>
                  <c:x val="-2.9246610247056281E-2"/>
                  <c:y val="6.0318693572748015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B0B-9740-ACA5-2392200EB60F}"/>
                </c:ext>
              </c:extLst>
            </c:dLbl>
            <c:dLbl>
              <c:idx val="4"/>
              <c:layout>
                <c:manualLayout>
                  <c:x val="-5.7151099564628535E-2"/>
                  <c:y val="-7.3854247058387163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B0B-9740-ACA5-2392200EB60F}"/>
                </c:ext>
              </c:extLst>
            </c:dLbl>
            <c:dLbl>
              <c:idx val="5"/>
              <c:layout>
                <c:manualLayout>
                  <c:x val="-2.9710283108299641E-2"/>
                  <c:y val="-8.8843489124085753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B0B-9740-ACA5-2392200EB60F}"/>
                </c:ext>
              </c:extLst>
            </c:dLbl>
            <c:dLbl>
              <c:idx val="6"/>
              <c:layout>
                <c:manualLayout>
                  <c:x val="1.1083924217982323E-2"/>
                  <c:y val="-0.1359450353201209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B0B-9740-ACA5-2392200EB60F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12700" cap="flat" cmpd="sng" algn="ctr">
                  <a:solidFill>
                    <a:schemeClr val="tx1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Sheet1!$A$2:$A$8</c:f>
              <c:strCache>
                <c:ptCount val="7"/>
                <c:pt idx="0">
                  <c:v>Intra-abdominal</c:v>
                </c:pt>
                <c:pt idx="1">
                  <c:v>Abdominal wall</c:v>
                </c:pt>
                <c:pt idx="2">
                  <c:v>Lower extremity</c:v>
                </c:pt>
                <c:pt idx="3">
                  <c:v>Scapular girdle</c:v>
                </c:pt>
                <c:pt idx="4">
                  <c:v>Head &amp; Neck</c:v>
                </c:pt>
                <c:pt idx="5">
                  <c:v>Upper extremity</c:v>
                </c:pt>
                <c:pt idx="6">
                  <c:v>Pelvic girdle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5</c:v>
                </c:pt>
                <c:pt idx="1">
                  <c:v>25</c:v>
                </c:pt>
                <c:pt idx="2">
                  <c:v>23</c:v>
                </c:pt>
                <c:pt idx="3">
                  <c:v>22</c:v>
                </c:pt>
                <c:pt idx="4">
                  <c:v>10</c:v>
                </c:pt>
                <c:pt idx="5">
                  <c:v>10</c:v>
                </c:pt>
                <c:pt idx="6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FB0B-9740-ACA5-2392200EB60F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942093"/>
            </a:solidFill>
            <a:ln>
              <a:noFill/>
            </a:ln>
          </c:spPr>
          <c:explosion val="23"/>
          <c:dPt>
            <c:idx val="0"/>
            <c:bubble3D val="0"/>
            <c:spPr>
              <a:solidFill>
                <a:srgbClr val="FF2F92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DEA5-324A-97E6-45A5879A511C}"/>
              </c:ext>
            </c:extLst>
          </c:dPt>
          <c:dPt>
            <c:idx val="1"/>
            <c:bubble3D val="0"/>
            <c:spPr>
              <a:solidFill>
                <a:schemeClr val="tx2">
                  <a:lumMod val="50000"/>
                  <a:lumOff val="50000"/>
                </a:schemeClr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DEA5-324A-97E6-45A5879A511C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</c:v>
                </c:pt>
                <c:pt idx="1">
                  <c:v>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EA5-324A-97E6-45A5879A51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361999313973912"/>
          <c:y val="8.6329271347144187E-2"/>
          <c:w val="0.81791827654841354"/>
          <c:h val="0.75712995122431459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marker>
            <c:symbol val="none"/>
          </c:marker>
          <c:cat>
            <c:numRef>
              <c:f>Sheet1!$A$2:$A$5</c:f>
              <c:numCache>
                <c:formatCode>General</c:formatCode>
                <c:ptCount val="4"/>
                <c:pt idx="0">
                  <c:v>0</c:v>
                </c:pt>
                <c:pt idx="1">
                  <c:v>20</c:v>
                </c:pt>
                <c:pt idx="2">
                  <c:v>40</c:v>
                </c:pt>
                <c:pt idx="3">
                  <c:v>60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5EF-4C84-9605-9779F39A74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72123648"/>
        <c:axId val="158777344"/>
      </c:lineChart>
      <c:catAx>
        <c:axId val="1721236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158777344"/>
        <c:crossesAt val="-100"/>
        <c:auto val="1"/>
        <c:lblAlgn val="ctr"/>
        <c:lblOffset val="100"/>
        <c:noMultiLvlLbl val="0"/>
      </c:catAx>
      <c:valAx>
        <c:axId val="158777344"/>
        <c:scaling>
          <c:orientation val="minMax"/>
          <c:max val="200"/>
          <c:min val="-10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172123648"/>
        <c:crosses val="autoZero"/>
        <c:crossBetween val="midCat"/>
        <c:majorUnit val="20"/>
        <c:minorUnit val="4.0000000000000008E-2"/>
      </c:valAx>
      <c:spPr>
        <a:ln w="19050"/>
      </c:spPr>
    </c:plotArea>
    <c:plotVisOnly val="1"/>
    <c:dispBlanksAs val="gap"/>
    <c:showDLblsOverMax val="0"/>
  </c:chart>
  <c:spPr>
    <a:ln w="3175"/>
  </c:spPr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marker>
            <c:symbol val="none"/>
          </c:marker>
          <c:cat>
            <c:strRef>
              <c:f>Sheet1!$A$2:$A$5</c:f>
              <c:strCache>
                <c:ptCount val="4"/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7E1-426D-86C2-5526DDD16A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23909632"/>
        <c:axId val="76375744"/>
      </c:lineChart>
      <c:catAx>
        <c:axId val="123909632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76375744"/>
        <c:crosses val="autoZero"/>
        <c:auto val="1"/>
        <c:lblAlgn val="ctr"/>
        <c:lblOffset val="100"/>
        <c:noMultiLvlLbl val="0"/>
      </c:catAx>
      <c:valAx>
        <c:axId val="76375744"/>
        <c:scaling>
          <c:orientation val="minMax"/>
          <c:max val="250"/>
          <c:min val="-125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crossAx val="123909632"/>
        <c:crosses val="autoZero"/>
        <c:crossBetween val="between"/>
        <c:majorUnit val="25"/>
        <c:minorUnit val="4.0000000000000008E-2"/>
      </c:valAx>
    </c:plotArea>
    <c:plotVisOnly val="1"/>
    <c:dispBlanksAs val="gap"/>
    <c:showDLblsOverMax val="0"/>
  </c:chart>
  <c:txPr>
    <a:bodyPr/>
    <a:lstStyle/>
    <a:p>
      <a:pPr>
        <a:defRPr sz="800"/>
      </a:pPr>
      <a:endParaRPr lang="en-US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Sheet1!$A$2:$A$14</c:f>
              <c:numCache>
                <c:formatCode>General</c:formatCode>
                <c:ptCount val="13"/>
                <c:pt idx="0">
                  <c:v>0</c:v>
                </c:pt>
                <c:pt idx="1">
                  <c:v>3</c:v>
                </c:pt>
                <c:pt idx="2">
                  <c:v>6</c:v>
                </c:pt>
                <c:pt idx="3">
                  <c:v>9</c:v>
                </c:pt>
                <c:pt idx="4">
                  <c:v>12</c:v>
                </c:pt>
                <c:pt idx="5">
                  <c:v>15</c:v>
                </c:pt>
                <c:pt idx="6">
                  <c:v>18</c:v>
                </c:pt>
                <c:pt idx="7">
                  <c:v>21</c:v>
                </c:pt>
                <c:pt idx="8">
                  <c:v>24</c:v>
                </c:pt>
                <c:pt idx="9">
                  <c:v>27</c:v>
                </c:pt>
                <c:pt idx="10">
                  <c:v>30</c:v>
                </c:pt>
                <c:pt idx="11">
                  <c:v>33</c:v>
                </c:pt>
                <c:pt idx="12">
                  <c:v>36</c:v>
                </c:pt>
              </c:numCache>
            </c:numRef>
          </c:cat>
          <c:val>
            <c:numRef>
              <c:f>Sheet1!$B$2:$B$14</c:f>
              <c:numCache>
                <c:formatCode>General</c:formatCode>
                <c:ptCount val="13"/>
              </c:numCache>
            </c:numRef>
          </c:val>
          <c:extLst>
            <c:ext xmlns:c16="http://schemas.microsoft.com/office/drawing/2014/chart" uri="{C3380CC4-5D6E-409C-BE32-E72D297353CC}">
              <c16:uniqueId val="{00000000-DCA0-4145-AB1B-3757E9009A9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Sheet1!$A$2:$A$14</c:f>
              <c:numCache>
                <c:formatCode>General</c:formatCode>
                <c:ptCount val="13"/>
                <c:pt idx="0">
                  <c:v>0</c:v>
                </c:pt>
                <c:pt idx="1">
                  <c:v>3</c:v>
                </c:pt>
                <c:pt idx="2">
                  <c:v>6</c:v>
                </c:pt>
                <c:pt idx="3">
                  <c:v>9</c:v>
                </c:pt>
                <c:pt idx="4">
                  <c:v>12</c:v>
                </c:pt>
                <c:pt idx="5">
                  <c:v>15</c:v>
                </c:pt>
                <c:pt idx="6">
                  <c:v>18</c:v>
                </c:pt>
                <c:pt idx="7">
                  <c:v>21</c:v>
                </c:pt>
                <c:pt idx="8">
                  <c:v>24</c:v>
                </c:pt>
                <c:pt idx="9">
                  <c:v>27</c:v>
                </c:pt>
                <c:pt idx="10">
                  <c:v>30</c:v>
                </c:pt>
                <c:pt idx="11">
                  <c:v>33</c:v>
                </c:pt>
                <c:pt idx="12">
                  <c:v>36</c:v>
                </c:pt>
              </c:numCache>
            </c:numRef>
          </c:cat>
          <c:val>
            <c:numRef>
              <c:f>Sheet1!$C$2:$C$14</c:f>
              <c:numCache>
                <c:formatCode>General</c:formatCode>
                <c:ptCount val="13"/>
              </c:numCache>
            </c:numRef>
          </c:val>
          <c:extLst>
            <c:ext xmlns:c16="http://schemas.microsoft.com/office/drawing/2014/chart" uri="{C3380CC4-5D6E-409C-BE32-E72D297353CC}">
              <c16:uniqueId val="{00000001-DCA0-4145-AB1B-3757E9009A9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Sheet1!$A$2:$A$14</c:f>
              <c:numCache>
                <c:formatCode>General</c:formatCode>
                <c:ptCount val="13"/>
                <c:pt idx="0">
                  <c:v>0</c:v>
                </c:pt>
                <c:pt idx="1">
                  <c:v>3</c:v>
                </c:pt>
                <c:pt idx="2">
                  <c:v>6</c:v>
                </c:pt>
                <c:pt idx="3">
                  <c:v>9</c:v>
                </c:pt>
                <c:pt idx="4">
                  <c:v>12</c:v>
                </c:pt>
                <c:pt idx="5">
                  <c:v>15</c:v>
                </c:pt>
                <c:pt idx="6">
                  <c:v>18</c:v>
                </c:pt>
                <c:pt idx="7">
                  <c:v>21</c:v>
                </c:pt>
                <c:pt idx="8">
                  <c:v>24</c:v>
                </c:pt>
                <c:pt idx="9">
                  <c:v>27</c:v>
                </c:pt>
                <c:pt idx="10">
                  <c:v>30</c:v>
                </c:pt>
                <c:pt idx="11">
                  <c:v>33</c:v>
                </c:pt>
                <c:pt idx="12">
                  <c:v>36</c:v>
                </c:pt>
              </c:numCache>
            </c:numRef>
          </c:cat>
          <c:val>
            <c:numRef>
              <c:f>Sheet1!$D$2:$D$14</c:f>
              <c:numCache>
                <c:formatCode>General</c:formatCode>
                <c:ptCount val="13"/>
              </c:numCache>
            </c:numRef>
          </c:val>
          <c:extLst>
            <c:ext xmlns:c16="http://schemas.microsoft.com/office/drawing/2014/chart" uri="{C3380CC4-5D6E-409C-BE32-E72D297353CC}">
              <c16:uniqueId val="{00000002-DCA0-4145-AB1B-3757E9009A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82807951"/>
        <c:axId val="1283161071"/>
      </c:barChart>
      <c:catAx>
        <c:axId val="1282807951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83161071"/>
        <c:crosses val="autoZero"/>
        <c:auto val="1"/>
        <c:lblAlgn val="ctr"/>
        <c:lblOffset val="100"/>
        <c:noMultiLvlLbl val="0"/>
      </c:catAx>
      <c:valAx>
        <c:axId val="1283161071"/>
        <c:scaling>
          <c:orientation val="minMax"/>
          <c:max val="100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1905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82807951"/>
        <c:crosses val="autoZero"/>
        <c:crossBetween val="midCat"/>
        <c:majorUnit val="1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Sheet1!$A$2:$A$18</c:f>
              <c:numCache>
                <c:formatCode>General</c:formatCode>
                <c:ptCount val="17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10</c:v>
                </c:pt>
                <c:pt idx="6">
                  <c:v>12</c:v>
                </c:pt>
                <c:pt idx="7">
                  <c:v>14</c:v>
                </c:pt>
                <c:pt idx="8">
                  <c:v>16</c:v>
                </c:pt>
                <c:pt idx="9">
                  <c:v>18</c:v>
                </c:pt>
                <c:pt idx="10">
                  <c:v>20</c:v>
                </c:pt>
                <c:pt idx="11">
                  <c:v>22</c:v>
                </c:pt>
                <c:pt idx="12">
                  <c:v>24</c:v>
                </c:pt>
                <c:pt idx="13">
                  <c:v>26</c:v>
                </c:pt>
                <c:pt idx="14">
                  <c:v>28</c:v>
                </c:pt>
                <c:pt idx="15">
                  <c:v>30</c:v>
                </c:pt>
                <c:pt idx="16">
                  <c:v>32</c:v>
                </c:pt>
              </c:numCache>
            </c:numRef>
          </c:cat>
          <c:val>
            <c:numRef>
              <c:f>Sheet1!$B$2:$B$18</c:f>
              <c:numCache>
                <c:formatCode>General</c:formatCode>
                <c:ptCount val="17"/>
              </c:numCache>
            </c:numRef>
          </c:val>
          <c:extLst>
            <c:ext xmlns:c16="http://schemas.microsoft.com/office/drawing/2014/chart" uri="{C3380CC4-5D6E-409C-BE32-E72D297353CC}">
              <c16:uniqueId val="{00000000-8C38-8F4A-ADDD-04B5D8B45CF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Sheet1!$A$2:$A$18</c:f>
              <c:numCache>
                <c:formatCode>General</c:formatCode>
                <c:ptCount val="17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10</c:v>
                </c:pt>
                <c:pt idx="6">
                  <c:v>12</c:v>
                </c:pt>
                <c:pt idx="7">
                  <c:v>14</c:v>
                </c:pt>
                <c:pt idx="8">
                  <c:v>16</c:v>
                </c:pt>
                <c:pt idx="9">
                  <c:v>18</c:v>
                </c:pt>
                <c:pt idx="10">
                  <c:v>20</c:v>
                </c:pt>
                <c:pt idx="11">
                  <c:v>22</c:v>
                </c:pt>
                <c:pt idx="12">
                  <c:v>24</c:v>
                </c:pt>
                <c:pt idx="13">
                  <c:v>26</c:v>
                </c:pt>
                <c:pt idx="14">
                  <c:v>28</c:v>
                </c:pt>
                <c:pt idx="15">
                  <c:v>30</c:v>
                </c:pt>
                <c:pt idx="16">
                  <c:v>32</c:v>
                </c:pt>
              </c:numCache>
            </c:numRef>
          </c:cat>
          <c:val>
            <c:numRef>
              <c:f>Sheet1!$C$2:$C$18</c:f>
              <c:numCache>
                <c:formatCode>General</c:formatCode>
                <c:ptCount val="17"/>
              </c:numCache>
            </c:numRef>
          </c:val>
          <c:extLst>
            <c:ext xmlns:c16="http://schemas.microsoft.com/office/drawing/2014/chart" uri="{C3380CC4-5D6E-409C-BE32-E72D297353CC}">
              <c16:uniqueId val="{00000001-8C38-8F4A-ADDD-04B5D8B45CF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Sheet1!$A$2:$A$18</c:f>
              <c:numCache>
                <c:formatCode>General</c:formatCode>
                <c:ptCount val="17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10</c:v>
                </c:pt>
                <c:pt idx="6">
                  <c:v>12</c:v>
                </c:pt>
                <c:pt idx="7">
                  <c:v>14</c:v>
                </c:pt>
                <c:pt idx="8">
                  <c:v>16</c:v>
                </c:pt>
                <c:pt idx="9">
                  <c:v>18</c:v>
                </c:pt>
                <c:pt idx="10">
                  <c:v>20</c:v>
                </c:pt>
                <c:pt idx="11">
                  <c:v>22</c:v>
                </c:pt>
                <c:pt idx="12">
                  <c:v>24</c:v>
                </c:pt>
                <c:pt idx="13">
                  <c:v>26</c:v>
                </c:pt>
                <c:pt idx="14">
                  <c:v>28</c:v>
                </c:pt>
                <c:pt idx="15">
                  <c:v>30</c:v>
                </c:pt>
                <c:pt idx="16">
                  <c:v>32</c:v>
                </c:pt>
              </c:numCache>
            </c:numRef>
          </c:cat>
          <c:val>
            <c:numRef>
              <c:f>Sheet1!$D$2:$D$18</c:f>
              <c:numCache>
                <c:formatCode>General</c:formatCode>
                <c:ptCount val="17"/>
              </c:numCache>
            </c:numRef>
          </c:val>
          <c:extLst>
            <c:ext xmlns:c16="http://schemas.microsoft.com/office/drawing/2014/chart" uri="{C3380CC4-5D6E-409C-BE32-E72D297353CC}">
              <c16:uniqueId val="{00000002-8C38-8F4A-ADDD-04B5D8B45C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82807951"/>
        <c:axId val="1283161071"/>
      </c:barChart>
      <c:catAx>
        <c:axId val="1282807951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83161071"/>
        <c:crosses val="autoZero"/>
        <c:auto val="1"/>
        <c:lblAlgn val="ctr"/>
        <c:lblOffset val="100"/>
        <c:noMultiLvlLbl val="0"/>
      </c:catAx>
      <c:valAx>
        <c:axId val="1283161071"/>
        <c:scaling>
          <c:orientation val="minMax"/>
          <c:max val="1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1905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82807951"/>
        <c:crosses val="autoZero"/>
        <c:crossBetween val="midCat"/>
        <c:majorUnit val="0.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marker>
            <c:symbol val="none"/>
          </c:marker>
          <c:cat>
            <c:strRef>
              <c:f>Sheet1!$A$2:$A$5</c:f>
              <c:strCache>
                <c:ptCount val="4"/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442-5641-8389-B2ADC57A57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23909632"/>
        <c:axId val="76375744"/>
      </c:lineChart>
      <c:catAx>
        <c:axId val="123909632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76375744"/>
        <c:crosses val="autoZero"/>
        <c:auto val="1"/>
        <c:lblAlgn val="ctr"/>
        <c:lblOffset val="100"/>
        <c:noMultiLvlLbl val="0"/>
      </c:catAx>
      <c:valAx>
        <c:axId val="76375744"/>
        <c:scaling>
          <c:orientation val="minMax"/>
          <c:max val="100"/>
          <c:min val="-10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000"/>
            </a:pPr>
            <a:endParaRPr lang="en-US"/>
          </a:p>
        </c:txPr>
        <c:crossAx val="123909632"/>
        <c:crosses val="autoZero"/>
        <c:crossBetween val="between"/>
        <c:majorUnit val="20"/>
        <c:minorUnit val="4.0000000000000008E-2"/>
      </c:valAx>
    </c:plotArea>
    <c:plotVisOnly val="1"/>
    <c:dispBlanksAs val="gap"/>
    <c:showDLblsOverMax val="0"/>
  </c:chart>
  <c:txPr>
    <a:bodyPr/>
    <a:lstStyle/>
    <a:p>
      <a:pPr>
        <a:defRPr sz="1400"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marker>
            <c:symbol val="none"/>
          </c:marker>
          <c:cat>
            <c:strRef>
              <c:f>Sheet1!$A$2:$A$5</c:f>
              <c:strCache>
                <c:ptCount val="4"/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AE3-1E4C-AC6E-8BAB38CCD0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23909632"/>
        <c:axId val="76375744"/>
      </c:lineChart>
      <c:catAx>
        <c:axId val="123909632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76375744"/>
        <c:crosses val="autoZero"/>
        <c:auto val="1"/>
        <c:lblAlgn val="ctr"/>
        <c:lblOffset val="100"/>
        <c:noMultiLvlLbl val="0"/>
      </c:catAx>
      <c:valAx>
        <c:axId val="76375744"/>
        <c:scaling>
          <c:orientation val="minMax"/>
          <c:max val="100"/>
          <c:min val="-10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000"/>
            </a:pPr>
            <a:endParaRPr lang="en-US"/>
          </a:p>
        </c:txPr>
        <c:crossAx val="123909632"/>
        <c:crosses val="autoZero"/>
        <c:crossBetween val="between"/>
        <c:majorUnit val="20"/>
        <c:minorUnit val="4.0000000000000008E-2"/>
      </c:valAx>
    </c:plotArea>
    <c:plotVisOnly val="1"/>
    <c:dispBlanksAs val="gap"/>
    <c:showDLblsOverMax val="0"/>
  </c:chart>
  <c:txPr>
    <a:bodyPr/>
    <a:lstStyle/>
    <a:p>
      <a:pPr>
        <a:defRPr sz="1400"/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0974565662986211E-2"/>
          <c:y val="4.1574959870888474E-2"/>
          <c:w val="0.88366506493116348"/>
          <c:h val="0.643730738379701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Sheet1!$A$2:$A$26</c:f>
              <c:strCache>
                <c:ptCount val="25"/>
                <c:pt idx="0">
                  <c:v>Baseline</c:v>
                </c:pt>
                <c:pt idx="1">
                  <c:v>C2</c:v>
                </c:pt>
                <c:pt idx="2">
                  <c:v>C3</c:v>
                </c:pt>
                <c:pt idx="3">
                  <c:v>C4</c:v>
                </c:pt>
                <c:pt idx="4">
                  <c:v>C5</c:v>
                </c:pt>
                <c:pt idx="5">
                  <c:v>C6</c:v>
                </c:pt>
                <c:pt idx="6">
                  <c:v>C7</c:v>
                </c:pt>
                <c:pt idx="7">
                  <c:v>C8</c:v>
                </c:pt>
                <c:pt idx="8">
                  <c:v>C9</c:v>
                </c:pt>
                <c:pt idx="9">
                  <c:v>C10</c:v>
                </c:pt>
                <c:pt idx="10">
                  <c:v>C11</c:v>
                </c:pt>
                <c:pt idx="11">
                  <c:v>C12</c:v>
                </c:pt>
                <c:pt idx="12">
                  <c:v>C13</c:v>
                </c:pt>
                <c:pt idx="13">
                  <c:v>C14</c:v>
                </c:pt>
                <c:pt idx="14">
                  <c:v>C15</c:v>
                </c:pt>
                <c:pt idx="15">
                  <c:v>C16</c:v>
                </c:pt>
                <c:pt idx="16">
                  <c:v>C17</c:v>
                </c:pt>
                <c:pt idx="17">
                  <c:v>C18</c:v>
                </c:pt>
                <c:pt idx="18">
                  <c:v>C19</c:v>
                </c:pt>
                <c:pt idx="19">
                  <c:v>C20</c:v>
                </c:pt>
                <c:pt idx="20">
                  <c:v>C21</c:v>
                </c:pt>
                <c:pt idx="21">
                  <c:v>C22</c:v>
                </c:pt>
                <c:pt idx="22">
                  <c:v>C23</c:v>
                </c:pt>
                <c:pt idx="23">
                  <c:v>C24</c:v>
                </c:pt>
                <c:pt idx="24">
                  <c:v>C25</c:v>
                </c:pt>
              </c:strCache>
            </c:strRef>
          </c:cat>
          <c:val>
            <c:numRef>
              <c:f>Sheet1!$B$2:$B$26</c:f>
              <c:numCache>
                <c:formatCode>General</c:formatCode>
                <c:ptCount val="25"/>
              </c:numCache>
            </c:numRef>
          </c:val>
          <c:extLst>
            <c:ext xmlns:c16="http://schemas.microsoft.com/office/drawing/2014/chart" uri="{C3380CC4-5D6E-409C-BE32-E72D297353CC}">
              <c16:uniqueId val="{00000000-8AF2-0644-8683-54CFA49AB46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Sheet1!$A$2:$A$26</c:f>
              <c:strCache>
                <c:ptCount val="25"/>
                <c:pt idx="0">
                  <c:v>Baseline</c:v>
                </c:pt>
                <c:pt idx="1">
                  <c:v>C2</c:v>
                </c:pt>
                <c:pt idx="2">
                  <c:v>C3</c:v>
                </c:pt>
                <c:pt idx="3">
                  <c:v>C4</c:v>
                </c:pt>
                <c:pt idx="4">
                  <c:v>C5</c:v>
                </c:pt>
                <c:pt idx="5">
                  <c:v>C6</c:v>
                </c:pt>
                <c:pt idx="6">
                  <c:v>C7</c:v>
                </c:pt>
                <c:pt idx="7">
                  <c:v>C8</c:v>
                </c:pt>
                <c:pt idx="8">
                  <c:v>C9</c:v>
                </c:pt>
                <c:pt idx="9">
                  <c:v>C10</c:v>
                </c:pt>
                <c:pt idx="10">
                  <c:v>C11</c:v>
                </c:pt>
                <c:pt idx="11">
                  <c:v>C12</c:v>
                </c:pt>
                <c:pt idx="12">
                  <c:v>C13</c:v>
                </c:pt>
                <c:pt idx="13">
                  <c:v>C14</c:v>
                </c:pt>
                <c:pt idx="14">
                  <c:v>C15</c:v>
                </c:pt>
                <c:pt idx="15">
                  <c:v>C16</c:v>
                </c:pt>
                <c:pt idx="16">
                  <c:v>C17</c:v>
                </c:pt>
                <c:pt idx="17">
                  <c:v>C18</c:v>
                </c:pt>
                <c:pt idx="18">
                  <c:v>C19</c:v>
                </c:pt>
                <c:pt idx="19">
                  <c:v>C20</c:v>
                </c:pt>
                <c:pt idx="20">
                  <c:v>C21</c:v>
                </c:pt>
                <c:pt idx="21">
                  <c:v>C22</c:v>
                </c:pt>
                <c:pt idx="22">
                  <c:v>C23</c:v>
                </c:pt>
                <c:pt idx="23">
                  <c:v>C24</c:v>
                </c:pt>
                <c:pt idx="24">
                  <c:v>C25</c:v>
                </c:pt>
              </c:strCache>
            </c:strRef>
          </c:cat>
          <c:val>
            <c:numRef>
              <c:f>Sheet1!$C$2:$C$26</c:f>
              <c:numCache>
                <c:formatCode>General</c:formatCode>
                <c:ptCount val="25"/>
              </c:numCache>
            </c:numRef>
          </c:val>
          <c:extLst>
            <c:ext xmlns:c16="http://schemas.microsoft.com/office/drawing/2014/chart" uri="{C3380CC4-5D6E-409C-BE32-E72D297353CC}">
              <c16:uniqueId val="{00000001-8AF2-0644-8683-54CFA49AB46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Sheet1!$A$2:$A$26</c:f>
              <c:strCache>
                <c:ptCount val="25"/>
                <c:pt idx="0">
                  <c:v>Baseline</c:v>
                </c:pt>
                <c:pt idx="1">
                  <c:v>C2</c:v>
                </c:pt>
                <c:pt idx="2">
                  <c:v>C3</c:v>
                </c:pt>
                <c:pt idx="3">
                  <c:v>C4</c:v>
                </c:pt>
                <c:pt idx="4">
                  <c:v>C5</c:v>
                </c:pt>
                <c:pt idx="5">
                  <c:v>C6</c:v>
                </c:pt>
                <c:pt idx="6">
                  <c:v>C7</c:v>
                </c:pt>
                <c:pt idx="7">
                  <c:v>C8</c:v>
                </c:pt>
                <c:pt idx="8">
                  <c:v>C9</c:v>
                </c:pt>
                <c:pt idx="9">
                  <c:v>C10</c:v>
                </c:pt>
                <c:pt idx="10">
                  <c:v>C11</c:v>
                </c:pt>
                <c:pt idx="11">
                  <c:v>C12</c:v>
                </c:pt>
                <c:pt idx="12">
                  <c:v>C13</c:v>
                </c:pt>
                <c:pt idx="13">
                  <c:v>C14</c:v>
                </c:pt>
                <c:pt idx="14">
                  <c:v>C15</c:v>
                </c:pt>
                <c:pt idx="15">
                  <c:v>C16</c:v>
                </c:pt>
                <c:pt idx="16">
                  <c:v>C17</c:v>
                </c:pt>
                <c:pt idx="17">
                  <c:v>C18</c:v>
                </c:pt>
                <c:pt idx="18">
                  <c:v>C19</c:v>
                </c:pt>
                <c:pt idx="19">
                  <c:v>C20</c:v>
                </c:pt>
                <c:pt idx="20">
                  <c:v>C21</c:v>
                </c:pt>
                <c:pt idx="21">
                  <c:v>C22</c:v>
                </c:pt>
                <c:pt idx="22">
                  <c:v>C23</c:v>
                </c:pt>
                <c:pt idx="23">
                  <c:v>C24</c:v>
                </c:pt>
                <c:pt idx="24">
                  <c:v>C25</c:v>
                </c:pt>
              </c:strCache>
            </c:strRef>
          </c:cat>
          <c:val>
            <c:numRef>
              <c:f>Sheet1!$D$2:$D$26</c:f>
              <c:numCache>
                <c:formatCode>General</c:formatCode>
                <c:ptCount val="25"/>
              </c:numCache>
            </c:numRef>
          </c:val>
          <c:extLst>
            <c:ext xmlns:c16="http://schemas.microsoft.com/office/drawing/2014/chart" uri="{C3380CC4-5D6E-409C-BE32-E72D297353CC}">
              <c16:uniqueId val="{00000002-8AF2-0644-8683-54CFA49AB4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97163520"/>
        <c:axId val="42036608"/>
      </c:barChart>
      <c:catAx>
        <c:axId val="3971635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 sz="1000"/>
            </a:pPr>
            <a:endParaRPr lang="en-US"/>
          </a:p>
        </c:txPr>
        <c:crossAx val="42036608"/>
        <c:crossesAt val="-2.5"/>
        <c:auto val="1"/>
        <c:lblAlgn val="ctr"/>
        <c:lblOffset val="100"/>
        <c:noMultiLvlLbl val="0"/>
      </c:catAx>
      <c:valAx>
        <c:axId val="42036608"/>
        <c:scaling>
          <c:orientation val="minMax"/>
          <c:max val="1.5"/>
          <c:min val="-2.5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19050">
            <a:solidFill>
              <a:schemeClr val="tx1"/>
            </a:solidFill>
          </a:ln>
          <a:effectLst/>
        </c:spPr>
        <c:txPr>
          <a:bodyPr rot="-60000000" vert="horz"/>
          <a:lstStyle/>
          <a:p>
            <a:pPr>
              <a:defRPr sz="1000"/>
            </a:pPr>
            <a:endParaRPr lang="en-US"/>
          </a:p>
        </c:txPr>
        <c:crossAx val="397163520"/>
        <c:crosses val="autoZero"/>
        <c:crossBetween val="midCat"/>
        <c:majorUnit val="0.5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>
          <a:solidFill>
            <a:schemeClr val="tx1"/>
          </a:solidFill>
        </a:defRPr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50E0177-C1FC-BE47-BDA8-146818C80F90}" type="doc">
      <dgm:prSet loTypeId="urn:microsoft.com/office/officeart/2005/8/layout/radial1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4E5F370-AD53-0A44-AE27-CA7A931D55CA}">
      <dgm:prSet phldrT="[Text]" custT="1"/>
      <dgm:spPr/>
      <dgm:t>
        <a:bodyPr/>
        <a:lstStyle/>
        <a:p>
          <a:r>
            <a:rPr lang="en-US" sz="1400" dirty="0">
              <a:latin typeface="Helvetica" panose="020B0604020202020204" pitchFamily="34" charset="0"/>
              <a:cs typeface="Helvetica" panose="020B0604020202020204" pitchFamily="34" charset="0"/>
            </a:rPr>
            <a:t>Patient</a:t>
          </a:r>
        </a:p>
      </dgm:t>
    </dgm:pt>
    <dgm:pt modelId="{38AD29CD-B9E4-024C-80E4-4971924BCBF6}" type="parTrans" cxnId="{EEF7A9A6-596C-0541-8CEC-F28F3AE08F59}">
      <dgm:prSet/>
      <dgm:spPr/>
      <dgm:t>
        <a:bodyPr/>
        <a:lstStyle/>
        <a:p>
          <a:endParaRPr lang="en-US" sz="14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1138444D-1DDD-F547-8AE4-1C74F01F9C47}" type="sibTrans" cxnId="{EEF7A9A6-596C-0541-8CEC-F28F3AE08F59}">
      <dgm:prSet/>
      <dgm:spPr/>
      <dgm:t>
        <a:bodyPr/>
        <a:lstStyle/>
        <a:p>
          <a:endParaRPr lang="en-US" sz="14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6FA03A0B-E709-5E46-A070-79A0469457F1}">
      <dgm:prSet phldrT="[Text]" custT="1"/>
      <dgm:spPr/>
      <dgm:t>
        <a:bodyPr/>
        <a:lstStyle/>
        <a:p>
          <a:r>
            <a:rPr lang="en-US" sz="1400" dirty="0">
              <a:latin typeface="Helvetica" panose="020B0604020202020204" pitchFamily="34" charset="0"/>
              <a:cs typeface="Helvetica" panose="020B0604020202020204" pitchFamily="34" charset="0"/>
            </a:rPr>
            <a:t>Surgeon</a:t>
          </a:r>
        </a:p>
      </dgm:t>
    </dgm:pt>
    <dgm:pt modelId="{DD8BF479-53A9-F041-83F6-7CBEBF55816B}" type="parTrans" cxnId="{46968CEF-4C55-864A-93DF-31B7CDCDDC92}">
      <dgm:prSet custT="1"/>
      <dgm:spPr/>
      <dgm:t>
        <a:bodyPr/>
        <a:lstStyle/>
        <a:p>
          <a:endParaRPr lang="en-US" sz="14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5F6E1F74-F890-7049-8690-C41E52E0686B}" type="sibTrans" cxnId="{46968CEF-4C55-864A-93DF-31B7CDCDDC92}">
      <dgm:prSet/>
      <dgm:spPr/>
      <dgm:t>
        <a:bodyPr/>
        <a:lstStyle/>
        <a:p>
          <a:endParaRPr lang="en-US" sz="14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76F504E6-6DE8-9C4A-83CA-29AB16F2839C}">
      <dgm:prSet phldrT="[Text]" custT="1"/>
      <dgm:spPr/>
      <dgm:t>
        <a:bodyPr/>
        <a:lstStyle/>
        <a:p>
          <a:r>
            <a:rPr lang="en-US" sz="1400" dirty="0">
              <a:latin typeface="Helvetica" panose="020B0604020202020204" pitchFamily="34" charset="0"/>
              <a:cs typeface="Helvetica" panose="020B0604020202020204" pitchFamily="34" charset="0"/>
            </a:rPr>
            <a:t>Radiologist</a:t>
          </a:r>
        </a:p>
      </dgm:t>
    </dgm:pt>
    <dgm:pt modelId="{8F22CAEB-21DC-D946-9700-85D47CE9B8D4}" type="parTrans" cxnId="{7148B7B4-99A8-EA4A-8DBF-02565F736E8D}">
      <dgm:prSet custT="1"/>
      <dgm:spPr/>
      <dgm:t>
        <a:bodyPr/>
        <a:lstStyle/>
        <a:p>
          <a:endParaRPr lang="en-US" sz="14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F8EC29CE-6186-BE49-A398-E06ACF783BF3}" type="sibTrans" cxnId="{7148B7B4-99A8-EA4A-8DBF-02565F736E8D}">
      <dgm:prSet/>
      <dgm:spPr/>
      <dgm:t>
        <a:bodyPr/>
        <a:lstStyle/>
        <a:p>
          <a:endParaRPr lang="en-US" sz="14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828B668F-89CC-DF47-8FC3-F71589B1B2FC}">
      <dgm:prSet phldrT="[Text]" custT="1"/>
      <dgm:spPr/>
      <dgm:t>
        <a:bodyPr/>
        <a:lstStyle/>
        <a:p>
          <a:r>
            <a:rPr lang="en-US" sz="1400" dirty="0">
              <a:latin typeface="Helvetica" panose="020B0604020202020204" pitchFamily="34" charset="0"/>
              <a:cs typeface="Helvetica" panose="020B0604020202020204" pitchFamily="34" charset="0"/>
            </a:rPr>
            <a:t>Nurse/ NP/ PA</a:t>
          </a:r>
        </a:p>
      </dgm:t>
    </dgm:pt>
    <dgm:pt modelId="{726569B3-17C9-1D4A-9C77-90F474E04EF4}" type="parTrans" cxnId="{2AF2A800-36CB-614C-AB30-6CC0D9EE8F3C}">
      <dgm:prSet custT="1"/>
      <dgm:spPr/>
      <dgm:t>
        <a:bodyPr/>
        <a:lstStyle/>
        <a:p>
          <a:endParaRPr lang="en-US" sz="14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81E8F444-AAF5-E34E-8406-DD4121FAF8B6}" type="sibTrans" cxnId="{2AF2A800-36CB-614C-AB30-6CC0D9EE8F3C}">
      <dgm:prSet/>
      <dgm:spPr/>
      <dgm:t>
        <a:bodyPr/>
        <a:lstStyle/>
        <a:p>
          <a:endParaRPr lang="en-US" sz="14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7CB3227A-3EBA-5A4B-88AD-248AA42C3409}">
      <dgm:prSet phldrT="[Text]" custT="1"/>
      <dgm:spPr/>
      <dgm:t>
        <a:bodyPr/>
        <a:lstStyle/>
        <a:p>
          <a:r>
            <a:rPr lang="en-US" sz="1400" dirty="0">
              <a:latin typeface="Helvetica" panose="020B0604020202020204" pitchFamily="34" charset="0"/>
              <a:cs typeface="Helvetica" panose="020B0604020202020204" pitchFamily="34" charset="0"/>
            </a:rPr>
            <a:t>Physical Therapist</a:t>
          </a:r>
        </a:p>
      </dgm:t>
    </dgm:pt>
    <dgm:pt modelId="{5CA521F9-0637-4E4B-A88D-2443DCE7A906}" type="parTrans" cxnId="{534C6624-F588-9C46-AA3B-9FD98F84D665}">
      <dgm:prSet custT="1"/>
      <dgm:spPr/>
      <dgm:t>
        <a:bodyPr/>
        <a:lstStyle/>
        <a:p>
          <a:endParaRPr lang="en-US" sz="14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252E131F-E841-B243-B17A-FC7C744E7A3C}" type="sibTrans" cxnId="{534C6624-F588-9C46-AA3B-9FD98F84D665}">
      <dgm:prSet/>
      <dgm:spPr/>
      <dgm:t>
        <a:bodyPr/>
        <a:lstStyle/>
        <a:p>
          <a:endParaRPr lang="en-US" sz="14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F4AAEBCB-A960-6249-8AC6-EA2754496D19}">
      <dgm:prSet phldrT="[Text]" custT="1"/>
      <dgm:spPr/>
      <dgm:t>
        <a:bodyPr/>
        <a:lstStyle/>
        <a:p>
          <a:r>
            <a:rPr lang="en-US" sz="1400" dirty="0">
              <a:latin typeface="Helvetica" panose="020B0604020202020204" pitchFamily="34" charset="0"/>
              <a:cs typeface="Helvetica" panose="020B0604020202020204" pitchFamily="34" charset="0"/>
            </a:rPr>
            <a:t>Therapist/ Counselor</a:t>
          </a:r>
        </a:p>
      </dgm:t>
    </dgm:pt>
    <dgm:pt modelId="{CE3F74F6-6CCE-FA48-8757-0311C5FB3140}" type="parTrans" cxnId="{AA64AD2F-3011-C04D-8D2B-B02A581DCB1D}">
      <dgm:prSet custT="1"/>
      <dgm:spPr/>
      <dgm:t>
        <a:bodyPr/>
        <a:lstStyle/>
        <a:p>
          <a:endParaRPr lang="en-US" sz="14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C34F2A92-3647-CF44-8C41-A40D1E503864}" type="sibTrans" cxnId="{AA64AD2F-3011-C04D-8D2B-B02A581DCB1D}">
      <dgm:prSet/>
      <dgm:spPr/>
      <dgm:t>
        <a:bodyPr/>
        <a:lstStyle/>
        <a:p>
          <a:endParaRPr lang="en-US" sz="14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D9C07A8C-0712-6845-B478-F1EEC2DDDB89}">
      <dgm:prSet phldrT="[Text]" custT="1"/>
      <dgm:spPr/>
      <dgm:t>
        <a:bodyPr/>
        <a:lstStyle/>
        <a:p>
          <a:r>
            <a:rPr lang="en-US" sz="1400" dirty="0">
              <a:latin typeface="Helvetica" panose="020B0604020202020204" pitchFamily="34" charset="0"/>
              <a:cs typeface="Helvetica" panose="020B0604020202020204" pitchFamily="34" charset="0"/>
            </a:rPr>
            <a:t>Pediatrician/Primary Care</a:t>
          </a:r>
        </a:p>
      </dgm:t>
    </dgm:pt>
    <dgm:pt modelId="{63394D87-33B2-D842-926C-9F2C2A11BADE}" type="parTrans" cxnId="{E4557CD3-E2EF-5E4F-BD2C-DEF67FCA3F9C}">
      <dgm:prSet custT="1"/>
      <dgm:spPr/>
      <dgm:t>
        <a:bodyPr/>
        <a:lstStyle/>
        <a:p>
          <a:endParaRPr lang="en-US" sz="14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85BC80B9-CC83-D241-8465-C7DA34DDE6FC}" type="sibTrans" cxnId="{E4557CD3-E2EF-5E4F-BD2C-DEF67FCA3F9C}">
      <dgm:prSet/>
      <dgm:spPr/>
      <dgm:t>
        <a:bodyPr/>
        <a:lstStyle/>
        <a:p>
          <a:endParaRPr lang="en-US" sz="14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380CC74A-1771-1743-9D79-9E8A0013093A}">
      <dgm:prSet phldrT="[Text]" custT="1"/>
      <dgm:spPr/>
      <dgm:t>
        <a:bodyPr/>
        <a:lstStyle/>
        <a:p>
          <a:r>
            <a:rPr lang="en-US" sz="1400" dirty="0">
              <a:latin typeface="Helvetica" panose="020B0604020202020204" pitchFamily="34" charset="0"/>
              <a:cs typeface="Helvetica" panose="020B0604020202020204" pitchFamily="34" charset="0"/>
            </a:rPr>
            <a:t>Medical Oncologist/ Sarcoma Specialist</a:t>
          </a:r>
        </a:p>
      </dgm:t>
    </dgm:pt>
    <dgm:pt modelId="{4080AE5F-63EB-714A-B635-7365D5D5A881}" type="parTrans" cxnId="{6AF99DC4-F5BF-1941-85E9-D1145ED7E1E6}">
      <dgm:prSet custT="1"/>
      <dgm:spPr/>
      <dgm:t>
        <a:bodyPr/>
        <a:lstStyle/>
        <a:p>
          <a:endParaRPr lang="en-US" sz="14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BB50F6EF-E994-B348-BAF1-950E0B6C5FCD}" type="sibTrans" cxnId="{6AF99DC4-F5BF-1941-85E9-D1145ED7E1E6}">
      <dgm:prSet/>
      <dgm:spPr/>
      <dgm:t>
        <a:bodyPr/>
        <a:lstStyle/>
        <a:p>
          <a:endParaRPr lang="en-US" sz="14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4C60FB6C-6E63-3541-9924-4E2ECCA71FC9}" type="pres">
      <dgm:prSet presAssocID="{650E0177-C1FC-BE47-BDA8-146818C80F90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13F3E8D3-EE7D-8245-9EA2-8C4A2BECE78C}" type="pres">
      <dgm:prSet presAssocID="{F4E5F370-AD53-0A44-AE27-CA7A931D55CA}" presName="centerShape" presStyleLbl="node0" presStyleIdx="0" presStyleCnt="1"/>
      <dgm:spPr/>
    </dgm:pt>
    <dgm:pt modelId="{296F8603-C470-7947-A66C-87D330CB63B8}" type="pres">
      <dgm:prSet presAssocID="{DD8BF479-53A9-F041-83F6-7CBEBF55816B}" presName="Name9" presStyleLbl="parChTrans1D2" presStyleIdx="0" presStyleCnt="7"/>
      <dgm:spPr/>
    </dgm:pt>
    <dgm:pt modelId="{6C5B17BF-387A-BA4A-A8F8-7CA0FD1AF578}" type="pres">
      <dgm:prSet presAssocID="{DD8BF479-53A9-F041-83F6-7CBEBF55816B}" presName="connTx" presStyleLbl="parChTrans1D2" presStyleIdx="0" presStyleCnt="7"/>
      <dgm:spPr/>
    </dgm:pt>
    <dgm:pt modelId="{89125636-72F9-0846-AA67-6DF22D35F68C}" type="pres">
      <dgm:prSet presAssocID="{6FA03A0B-E709-5E46-A070-79A0469457F1}" presName="node" presStyleLbl="node1" presStyleIdx="0" presStyleCnt="7">
        <dgm:presLayoutVars>
          <dgm:bulletEnabled val="1"/>
        </dgm:presLayoutVars>
      </dgm:prSet>
      <dgm:spPr/>
    </dgm:pt>
    <dgm:pt modelId="{9C64EE3E-0C6E-6B46-AA92-91DF81E2B4CD}" type="pres">
      <dgm:prSet presAssocID="{8F22CAEB-21DC-D946-9700-85D47CE9B8D4}" presName="Name9" presStyleLbl="parChTrans1D2" presStyleIdx="1" presStyleCnt="7"/>
      <dgm:spPr/>
    </dgm:pt>
    <dgm:pt modelId="{57FB4996-5CA3-D94D-96EB-44B2BD8BED3B}" type="pres">
      <dgm:prSet presAssocID="{8F22CAEB-21DC-D946-9700-85D47CE9B8D4}" presName="connTx" presStyleLbl="parChTrans1D2" presStyleIdx="1" presStyleCnt="7"/>
      <dgm:spPr/>
    </dgm:pt>
    <dgm:pt modelId="{74C2A9CD-B27A-5B44-AC36-91AD1B663FA6}" type="pres">
      <dgm:prSet presAssocID="{76F504E6-6DE8-9C4A-83CA-29AB16F2839C}" presName="node" presStyleLbl="node1" presStyleIdx="1" presStyleCnt="7" custScaleX="115387" custScaleY="112042">
        <dgm:presLayoutVars>
          <dgm:bulletEnabled val="1"/>
        </dgm:presLayoutVars>
      </dgm:prSet>
      <dgm:spPr/>
    </dgm:pt>
    <dgm:pt modelId="{981BAD79-118A-EF40-8B7B-EA08165019C0}" type="pres">
      <dgm:prSet presAssocID="{726569B3-17C9-1D4A-9C77-90F474E04EF4}" presName="Name9" presStyleLbl="parChTrans1D2" presStyleIdx="2" presStyleCnt="7"/>
      <dgm:spPr/>
    </dgm:pt>
    <dgm:pt modelId="{1EF7568C-8466-FC49-8FA0-7C128D217A4C}" type="pres">
      <dgm:prSet presAssocID="{726569B3-17C9-1D4A-9C77-90F474E04EF4}" presName="connTx" presStyleLbl="parChTrans1D2" presStyleIdx="2" presStyleCnt="7"/>
      <dgm:spPr/>
    </dgm:pt>
    <dgm:pt modelId="{30189362-036B-B247-84A3-1018EF960561}" type="pres">
      <dgm:prSet presAssocID="{828B668F-89CC-DF47-8FC3-F71589B1B2FC}" presName="node" presStyleLbl="node1" presStyleIdx="2" presStyleCnt="7">
        <dgm:presLayoutVars>
          <dgm:bulletEnabled val="1"/>
        </dgm:presLayoutVars>
      </dgm:prSet>
      <dgm:spPr/>
    </dgm:pt>
    <dgm:pt modelId="{5897F218-2F27-574D-96B3-2699179AF52B}" type="pres">
      <dgm:prSet presAssocID="{5CA521F9-0637-4E4B-A88D-2443DCE7A906}" presName="Name9" presStyleLbl="parChTrans1D2" presStyleIdx="3" presStyleCnt="7"/>
      <dgm:spPr/>
    </dgm:pt>
    <dgm:pt modelId="{55F4784D-C4CD-1643-B181-18EDB7E95780}" type="pres">
      <dgm:prSet presAssocID="{5CA521F9-0637-4E4B-A88D-2443DCE7A906}" presName="connTx" presStyleLbl="parChTrans1D2" presStyleIdx="3" presStyleCnt="7"/>
      <dgm:spPr/>
    </dgm:pt>
    <dgm:pt modelId="{5CF1C488-9DB4-D94F-A36F-E4D95807567E}" type="pres">
      <dgm:prSet presAssocID="{7CB3227A-3EBA-5A4B-88AD-248AA42C3409}" presName="node" presStyleLbl="node1" presStyleIdx="3" presStyleCnt="7" custScaleX="109708" custScaleY="108984">
        <dgm:presLayoutVars>
          <dgm:bulletEnabled val="1"/>
        </dgm:presLayoutVars>
      </dgm:prSet>
      <dgm:spPr/>
    </dgm:pt>
    <dgm:pt modelId="{4CFF05B7-2C24-564A-A97A-98F44F76CF47}" type="pres">
      <dgm:prSet presAssocID="{CE3F74F6-6CCE-FA48-8757-0311C5FB3140}" presName="Name9" presStyleLbl="parChTrans1D2" presStyleIdx="4" presStyleCnt="7"/>
      <dgm:spPr/>
    </dgm:pt>
    <dgm:pt modelId="{AB635705-CBC8-2B40-A199-31289C646709}" type="pres">
      <dgm:prSet presAssocID="{CE3F74F6-6CCE-FA48-8757-0311C5FB3140}" presName="connTx" presStyleLbl="parChTrans1D2" presStyleIdx="4" presStyleCnt="7"/>
      <dgm:spPr/>
    </dgm:pt>
    <dgm:pt modelId="{4D9B0D33-1B6B-144E-A3DD-8482CB26A548}" type="pres">
      <dgm:prSet presAssocID="{F4AAEBCB-A960-6249-8AC6-EA2754496D19}" presName="node" presStyleLbl="node1" presStyleIdx="4" presStyleCnt="7">
        <dgm:presLayoutVars>
          <dgm:bulletEnabled val="1"/>
        </dgm:presLayoutVars>
      </dgm:prSet>
      <dgm:spPr/>
    </dgm:pt>
    <dgm:pt modelId="{EF1399C9-0BAC-184E-B3D6-5922EA079211}" type="pres">
      <dgm:prSet presAssocID="{63394D87-33B2-D842-926C-9F2C2A11BADE}" presName="Name9" presStyleLbl="parChTrans1D2" presStyleIdx="5" presStyleCnt="7"/>
      <dgm:spPr/>
    </dgm:pt>
    <dgm:pt modelId="{C1EF0911-2ACE-5743-ABC2-7D4DC25B4C8D}" type="pres">
      <dgm:prSet presAssocID="{63394D87-33B2-D842-926C-9F2C2A11BADE}" presName="connTx" presStyleLbl="parChTrans1D2" presStyleIdx="5" presStyleCnt="7"/>
      <dgm:spPr/>
    </dgm:pt>
    <dgm:pt modelId="{A9A5EE65-57C1-6445-8FDF-1B6A5D5F62D3}" type="pres">
      <dgm:prSet presAssocID="{D9C07A8C-0712-6845-B478-F1EEC2DDDB89}" presName="node" presStyleLbl="node1" presStyleIdx="5" presStyleCnt="7">
        <dgm:presLayoutVars>
          <dgm:bulletEnabled val="1"/>
        </dgm:presLayoutVars>
      </dgm:prSet>
      <dgm:spPr/>
    </dgm:pt>
    <dgm:pt modelId="{E342BA82-B16C-904F-9E4C-E598A408B094}" type="pres">
      <dgm:prSet presAssocID="{4080AE5F-63EB-714A-B635-7365D5D5A881}" presName="Name9" presStyleLbl="parChTrans1D2" presStyleIdx="6" presStyleCnt="7"/>
      <dgm:spPr/>
    </dgm:pt>
    <dgm:pt modelId="{7ABEF1EC-8D5C-294E-B5DD-9A3CF0866C99}" type="pres">
      <dgm:prSet presAssocID="{4080AE5F-63EB-714A-B635-7365D5D5A881}" presName="connTx" presStyleLbl="parChTrans1D2" presStyleIdx="6" presStyleCnt="7"/>
      <dgm:spPr/>
    </dgm:pt>
    <dgm:pt modelId="{41483F07-2D53-BA4C-A95B-484420215A28}" type="pres">
      <dgm:prSet presAssocID="{380CC74A-1771-1743-9D79-9E8A0013093A}" presName="node" presStyleLbl="node1" presStyleIdx="6" presStyleCnt="7">
        <dgm:presLayoutVars>
          <dgm:bulletEnabled val="1"/>
        </dgm:presLayoutVars>
      </dgm:prSet>
      <dgm:spPr/>
    </dgm:pt>
  </dgm:ptLst>
  <dgm:cxnLst>
    <dgm:cxn modelId="{2AF2A800-36CB-614C-AB30-6CC0D9EE8F3C}" srcId="{F4E5F370-AD53-0A44-AE27-CA7A931D55CA}" destId="{828B668F-89CC-DF47-8FC3-F71589B1B2FC}" srcOrd="2" destOrd="0" parTransId="{726569B3-17C9-1D4A-9C77-90F474E04EF4}" sibTransId="{81E8F444-AAF5-E34E-8406-DD4121FAF8B6}"/>
    <dgm:cxn modelId="{D5A6FD01-889F-CC41-98F0-0BB8C16595A5}" type="presOf" srcId="{5CA521F9-0637-4E4B-A88D-2443DCE7A906}" destId="{55F4784D-C4CD-1643-B181-18EDB7E95780}" srcOrd="1" destOrd="0" presId="urn:microsoft.com/office/officeart/2005/8/layout/radial1"/>
    <dgm:cxn modelId="{E7028A14-4F53-4B4E-803A-150490E035D1}" type="presOf" srcId="{726569B3-17C9-1D4A-9C77-90F474E04EF4}" destId="{1EF7568C-8466-FC49-8FA0-7C128D217A4C}" srcOrd="1" destOrd="0" presId="urn:microsoft.com/office/officeart/2005/8/layout/radial1"/>
    <dgm:cxn modelId="{3E4D2C17-9C57-5440-8285-691C5886FDC6}" type="presOf" srcId="{8F22CAEB-21DC-D946-9700-85D47CE9B8D4}" destId="{9C64EE3E-0C6E-6B46-AA92-91DF81E2B4CD}" srcOrd="0" destOrd="0" presId="urn:microsoft.com/office/officeart/2005/8/layout/radial1"/>
    <dgm:cxn modelId="{534C6624-F588-9C46-AA3B-9FD98F84D665}" srcId="{F4E5F370-AD53-0A44-AE27-CA7A931D55CA}" destId="{7CB3227A-3EBA-5A4B-88AD-248AA42C3409}" srcOrd="3" destOrd="0" parTransId="{5CA521F9-0637-4E4B-A88D-2443DCE7A906}" sibTransId="{252E131F-E841-B243-B17A-FC7C744E7A3C}"/>
    <dgm:cxn modelId="{AA64AD2F-3011-C04D-8D2B-B02A581DCB1D}" srcId="{F4E5F370-AD53-0A44-AE27-CA7A931D55CA}" destId="{F4AAEBCB-A960-6249-8AC6-EA2754496D19}" srcOrd="4" destOrd="0" parTransId="{CE3F74F6-6CCE-FA48-8757-0311C5FB3140}" sibTransId="{C34F2A92-3647-CF44-8C41-A40D1E503864}"/>
    <dgm:cxn modelId="{F5F35C38-BAD0-2747-9F0F-EC334AFFF54A}" type="presOf" srcId="{CE3F74F6-6CCE-FA48-8757-0311C5FB3140}" destId="{4CFF05B7-2C24-564A-A97A-98F44F76CF47}" srcOrd="0" destOrd="0" presId="urn:microsoft.com/office/officeart/2005/8/layout/radial1"/>
    <dgm:cxn modelId="{4442BC5D-A352-CF4D-A49D-A2FE7C15885B}" type="presOf" srcId="{380CC74A-1771-1743-9D79-9E8A0013093A}" destId="{41483F07-2D53-BA4C-A95B-484420215A28}" srcOrd="0" destOrd="0" presId="urn:microsoft.com/office/officeart/2005/8/layout/radial1"/>
    <dgm:cxn modelId="{10190B74-D060-864A-8A2D-5106BD6C75E2}" type="presOf" srcId="{D9C07A8C-0712-6845-B478-F1EEC2DDDB89}" destId="{A9A5EE65-57C1-6445-8FDF-1B6A5D5F62D3}" srcOrd="0" destOrd="0" presId="urn:microsoft.com/office/officeart/2005/8/layout/radial1"/>
    <dgm:cxn modelId="{A7CD2A80-653F-2349-8C92-15C229F083A1}" type="presOf" srcId="{DD8BF479-53A9-F041-83F6-7CBEBF55816B}" destId="{296F8603-C470-7947-A66C-87D330CB63B8}" srcOrd="0" destOrd="0" presId="urn:microsoft.com/office/officeart/2005/8/layout/radial1"/>
    <dgm:cxn modelId="{BC77A485-AAC8-0E4C-9116-99E4BB7410DD}" type="presOf" srcId="{F4AAEBCB-A960-6249-8AC6-EA2754496D19}" destId="{4D9B0D33-1B6B-144E-A3DD-8482CB26A548}" srcOrd="0" destOrd="0" presId="urn:microsoft.com/office/officeart/2005/8/layout/radial1"/>
    <dgm:cxn modelId="{D8413C86-F8E8-4845-BF59-156A7BEACC50}" type="presOf" srcId="{650E0177-C1FC-BE47-BDA8-146818C80F90}" destId="{4C60FB6C-6E63-3541-9924-4E2ECCA71FC9}" srcOrd="0" destOrd="0" presId="urn:microsoft.com/office/officeart/2005/8/layout/radial1"/>
    <dgm:cxn modelId="{7715EC8C-E59B-564A-B856-6D4B9A26CD26}" type="presOf" srcId="{63394D87-33B2-D842-926C-9F2C2A11BADE}" destId="{C1EF0911-2ACE-5743-ABC2-7D4DC25B4C8D}" srcOrd="1" destOrd="0" presId="urn:microsoft.com/office/officeart/2005/8/layout/radial1"/>
    <dgm:cxn modelId="{F5A42D91-ABF5-6A45-B603-66A3297708D7}" type="presOf" srcId="{63394D87-33B2-D842-926C-9F2C2A11BADE}" destId="{EF1399C9-0BAC-184E-B3D6-5922EA079211}" srcOrd="0" destOrd="0" presId="urn:microsoft.com/office/officeart/2005/8/layout/radial1"/>
    <dgm:cxn modelId="{51FD2399-2AC0-CB4C-BBE0-6CB18D95E500}" type="presOf" srcId="{828B668F-89CC-DF47-8FC3-F71589B1B2FC}" destId="{30189362-036B-B247-84A3-1018EF960561}" srcOrd="0" destOrd="0" presId="urn:microsoft.com/office/officeart/2005/8/layout/radial1"/>
    <dgm:cxn modelId="{488CBC9B-DA42-574C-9ADC-627B1210724F}" type="presOf" srcId="{8F22CAEB-21DC-D946-9700-85D47CE9B8D4}" destId="{57FB4996-5CA3-D94D-96EB-44B2BD8BED3B}" srcOrd="1" destOrd="0" presId="urn:microsoft.com/office/officeart/2005/8/layout/radial1"/>
    <dgm:cxn modelId="{668E0AA1-9993-E04F-921E-4A74B820F6C5}" type="presOf" srcId="{7CB3227A-3EBA-5A4B-88AD-248AA42C3409}" destId="{5CF1C488-9DB4-D94F-A36F-E4D95807567E}" srcOrd="0" destOrd="0" presId="urn:microsoft.com/office/officeart/2005/8/layout/radial1"/>
    <dgm:cxn modelId="{EEF7A9A6-596C-0541-8CEC-F28F3AE08F59}" srcId="{650E0177-C1FC-BE47-BDA8-146818C80F90}" destId="{F4E5F370-AD53-0A44-AE27-CA7A931D55CA}" srcOrd="0" destOrd="0" parTransId="{38AD29CD-B9E4-024C-80E4-4971924BCBF6}" sibTransId="{1138444D-1DDD-F547-8AE4-1C74F01F9C47}"/>
    <dgm:cxn modelId="{7148B7B4-99A8-EA4A-8DBF-02565F736E8D}" srcId="{F4E5F370-AD53-0A44-AE27-CA7A931D55CA}" destId="{76F504E6-6DE8-9C4A-83CA-29AB16F2839C}" srcOrd="1" destOrd="0" parTransId="{8F22CAEB-21DC-D946-9700-85D47CE9B8D4}" sibTransId="{F8EC29CE-6186-BE49-A398-E06ACF783BF3}"/>
    <dgm:cxn modelId="{FE7069BE-CB2A-8C48-A5B1-4892A37795B8}" type="presOf" srcId="{4080AE5F-63EB-714A-B635-7365D5D5A881}" destId="{7ABEF1EC-8D5C-294E-B5DD-9A3CF0866C99}" srcOrd="1" destOrd="0" presId="urn:microsoft.com/office/officeart/2005/8/layout/radial1"/>
    <dgm:cxn modelId="{EC5F55BF-B362-5A4C-B466-419524AB3627}" type="presOf" srcId="{DD8BF479-53A9-F041-83F6-7CBEBF55816B}" destId="{6C5B17BF-387A-BA4A-A8F8-7CA0FD1AF578}" srcOrd="1" destOrd="0" presId="urn:microsoft.com/office/officeart/2005/8/layout/radial1"/>
    <dgm:cxn modelId="{6AF99DC4-F5BF-1941-85E9-D1145ED7E1E6}" srcId="{F4E5F370-AD53-0A44-AE27-CA7A931D55CA}" destId="{380CC74A-1771-1743-9D79-9E8A0013093A}" srcOrd="6" destOrd="0" parTransId="{4080AE5F-63EB-714A-B635-7365D5D5A881}" sibTransId="{BB50F6EF-E994-B348-BAF1-950E0B6C5FCD}"/>
    <dgm:cxn modelId="{A55451CD-1620-424F-8BC0-FBEB8CD1D0D5}" type="presOf" srcId="{CE3F74F6-6CCE-FA48-8757-0311C5FB3140}" destId="{AB635705-CBC8-2B40-A199-31289C646709}" srcOrd="1" destOrd="0" presId="urn:microsoft.com/office/officeart/2005/8/layout/radial1"/>
    <dgm:cxn modelId="{73E2BDD0-A8BA-1C46-9818-2989AF3F67B2}" type="presOf" srcId="{76F504E6-6DE8-9C4A-83CA-29AB16F2839C}" destId="{74C2A9CD-B27A-5B44-AC36-91AD1B663FA6}" srcOrd="0" destOrd="0" presId="urn:microsoft.com/office/officeart/2005/8/layout/radial1"/>
    <dgm:cxn modelId="{A37C06D1-E646-7342-8467-5F31E196EEC7}" type="presOf" srcId="{F4E5F370-AD53-0A44-AE27-CA7A931D55CA}" destId="{13F3E8D3-EE7D-8245-9EA2-8C4A2BECE78C}" srcOrd="0" destOrd="0" presId="urn:microsoft.com/office/officeart/2005/8/layout/radial1"/>
    <dgm:cxn modelId="{E4557CD3-E2EF-5E4F-BD2C-DEF67FCA3F9C}" srcId="{F4E5F370-AD53-0A44-AE27-CA7A931D55CA}" destId="{D9C07A8C-0712-6845-B478-F1EEC2DDDB89}" srcOrd="5" destOrd="0" parTransId="{63394D87-33B2-D842-926C-9F2C2A11BADE}" sibTransId="{85BC80B9-CC83-D241-8465-C7DA34DDE6FC}"/>
    <dgm:cxn modelId="{032ADEE2-FB4C-E24C-A30F-6859BDCAF324}" type="presOf" srcId="{4080AE5F-63EB-714A-B635-7365D5D5A881}" destId="{E342BA82-B16C-904F-9E4C-E598A408B094}" srcOrd="0" destOrd="0" presId="urn:microsoft.com/office/officeart/2005/8/layout/radial1"/>
    <dgm:cxn modelId="{E021F8E3-7847-3642-8BCD-29C5967E6A39}" type="presOf" srcId="{5CA521F9-0637-4E4B-A88D-2443DCE7A906}" destId="{5897F218-2F27-574D-96B3-2699179AF52B}" srcOrd="0" destOrd="0" presId="urn:microsoft.com/office/officeart/2005/8/layout/radial1"/>
    <dgm:cxn modelId="{97E9FAE3-BC87-E94C-BCFD-2079EB59B9D8}" type="presOf" srcId="{6FA03A0B-E709-5E46-A070-79A0469457F1}" destId="{89125636-72F9-0846-AA67-6DF22D35F68C}" srcOrd="0" destOrd="0" presId="urn:microsoft.com/office/officeart/2005/8/layout/radial1"/>
    <dgm:cxn modelId="{95E1FBED-B6AD-094C-ADAB-6AF31545EC88}" type="presOf" srcId="{726569B3-17C9-1D4A-9C77-90F474E04EF4}" destId="{981BAD79-118A-EF40-8B7B-EA08165019C0}" srcOrd="0" destOrd="0" presId="urn:microsoft.com/office/officeart/2005/8/layout/radial1"/>
    <dgm:cxn modelId="{46968CEF-4C55-864A-93DF-31B7CDCDDC92}" srcId="{F4E5F370-AD53-0A44-AE27-CA7A931D55CA}" destId="{6FA03A0B-E709-5E46-A070-79A0469457F1}" srcOrd="0" destOrd="0" parTransId="{DD8BF479-53A9-F041-83F6-7CBEBF55816B}" sibTransId="{5F6E1F74-F890-7049-8690-C41E52E0686B}"/>
    <dgm:cxn modelId="{CDD1150B-DE32-6F41-A9DB-68F2174793D0}" type="presParOf" srcId="{4C60FB6C-6E63-3541-9924-4E2ECCA71FC9}" destId="{13F3E8D3-EE7D-8245-9EA2-8C4A2BECE78C}" srcOrd="0" destOrd="0" presId="urn:microsoft.com/office/officeart/2005/8/layout/radial1"/>
    <dgm:cxn modelId="{7F53EB5D-7A28-8F49-8E2F-6E81CE0DCFDA}" type="presParOf" srcId="{4C60FB6C-6E63-3541-9924-4E2ECCA71FC9}" destId="{296F8603-C470-7947-A66C-87D330CB63B8}" srcOrd="1" destOrd="0" presId="urn:microsoft.com/office/officeart/2005/8/layout/radial1"/>
    <dgm:cxn modelId="{89C13EAF-70E4-074A-A4CE-FD7193A1B0DD}" type="presParOf" srcId="{296F8603-C470-7947-A66C-87D330CB63B8}" destId="{6C5B17BF-387A-BA4A-A8F8-7CA0FD1AF578}" srcOrd="0" destOrd="0" presId="urn:microsoft.com/office/officeart/2005/8/layout/radial1"/>
    <dgm:cxn modelId="{B99C76E5-C0AE-9142-86B4-65174F8995FD}" type="presParOf" srcId="{4C60FB6C-6E63-3541-9924-4E2ECCA71FC9}" destId="{89125636-72F9-0846-AA67-6DF22D35F68C}" srcOrd="2" destOrd="0" presId="urn:microsoft.com/office/officeart/2005/8/layout/radial1"/>
    <dgm:cxn modelId="{493A7261-7CFA-AA4E-AFC1-5BBFFB83AD49}" type="presParOf" srcId="{4C60FB6C-6E63-3541-9924-4E2ECCA71FC9}" destId="{9C64EE3E-0C6E-6B46-AA92-91DF81E2B4CD}" srcOrd="3" destOrd="0" presId="urn:microsoft.com/office/officeart/2005/8/layout/radial1"/>
    <dgm:cxn modelId="{5C09C94A-688E-F145-A7E6-D2D6C4EF443C}" type="presParOf" srcId="{9C64EE3E-0C6E-6B46-AA92-91DF81E2B4CD}" destId="{57FB4996-5CA3-D94D-96EB-44B2BD8BED3B}" srcOrd="0" destOrd="0" presId="urn:microsoft.com/office/officeart/2005/8/layout/radial1"/>
    <dgm:cxn modelId="{F4FF940F-B00F-BC45-ACF0-9716B2449183}" type="presParOf" srcId="{4C60FB6C-6E63-3541-9924-4E2ECCA71FC9}" destId="{74C2A9CD-B27A-5B44-AC36-91AD1B663FA6}" srcOrd="4" destOrd="0" presId="urn:microsoft.com/office/officeart/2005/8/layout/radial1"/>
    <dgm:cxn modelId="{431A725C-1ADB-984D-8FA2-F7BA5EA01296}" type="presParOf" srcId="{4C60FB6C-6E63-3541-9924-4E2ECCA71FC9}" destId="{981BAD79-118A-EF40-8B7B-EA08165019C0}" srcOrd="5" destOrd="0" presId="urn:microsoft.com/office/officeart/2005/8/layout/radial1"/>
    <dgm:cxn modelId="{53DFA839-87B6-AF44-A66C-5A3D968535B8}" type="presParOf" srcId="{981BAD79-118A-EF40-8B7B-EA08165019C0}" destId="{1EF7568C-8466-FC49-8FA0-7C128D217A4C}" srcOrd="0" destOrd="0" presId="urn:microsoft.com/office/officeart/2005/8/layout/radial1"/>
    <dgm:cxn modelId="{77E6091F-9E21-E145-8E17-EDB330121EAC}" type="presParOf" srcId="{4C60FB6C-6E63-3541-9924-4E2ECCA71FC9}" destId="{30189362-036B-B247-84A3-1018EF960561}" srcOrd="6" destOrd="0" presId="urn:microsoft.com/office/officeart/2005/8/layout/radial1"/>
    <dgm:cxn modelId="{99F213F1-988E-244A-86BE-DD410BA20BCD}" type="presParOf" srcId="{4C60FB6C-6E63-3541-9924-4E2ECCA71FC9}" destId="{5897F218-2F27-574D-96B3-2699179AF52B}" srcOrd="7" destOrd="0" presId="urn:microsoft.com/office/officeart/2005/8/layout/radial1"/>
    <dgm:cxn modelId="{3CAC5E79-1ED9-2749-BDB9-84E2C2C2E03E}" type="presParOf" srcId="{5897F218-2F27-574D-96B3-2699179AF52B}" destId="{55F4784D-C4CD-1643-B181-18EDB7E95780}" srcOrd="0" destOrd="0" presId="urn:microsoft.com/office/officeart/2005/8/layout/radial1"/>
    <dgm:cxn modelId="{1CD2DFC6-564A-0A4A-B408-E95AC5CBB3BE}" type="presParOf" srcId="{4C60FB6C-6E63-3541-9924-4E2ECCA71FC9}" destId="{5CF1C488-9DB4-D94F-A36F-E4D95807567E}" srcOrd="8" destOrd="0" presId="urn:microsoft.com/office/officeart/2005/8/layout/radial1"/>
    <dgm:cxn modelId="{C872459D-72C4-A74F-85D5-C3638FF7CCF2}" type="presParOf" srcId="{4C60FB6C-6E63-3541-9924-4E2ECCA71FC9}" destId="{4CFF05B7-2C24-564A-A97A-98F44F76CF47}" srcOrd="9" destOrd="0" presId="urn:microsoft.com/office/officeart/2005/8/layout/radial1"/>
    <dgm:cxn modelId="{C5231CE0-A57A-3B4F-8C81-4B4A51C42F8E}" type="presParOf" srcId="{4CFF05B7-2C24-564A-A97A-98F44F76CF47}" destId="{AB635705-CBC8-2B40-A199-31289C646709}" srcOrd="0" destOrd="0" presId="urn:microsoft.com/office/officeart/2005/8/layout/radial1"/>
    <dgm:cxn modelId="{5DCCA1E8-D34F-8F42-B424-7634408775E3}" type="presParOf" srcId="{4C60FB6C-6E63-3541-9924-4E2ECCA71FC9}" destId="{4D9B0D33-1B6B-144E-A3DD-8482CB26A548}" srcOrd="10" destOrd="0" presId="urn:microsoft.com/office/officeart/2005/8/layout/radial1"/>
    <dgm:cxn modelId="{2E4DA2CB-82B3-2347-8CA8-F5F7F670F5B1}" type="presParOf" srcId="{4C60FB6C-6E63-3541-9924-4E2ECCA71FC9}" destId="{EF1399C9-0BAC-184E-B3D6-5922EA079211}" srcOrd="11" destOrd="0" presId="urn:microsoft.com/office/officeart/2005/8/layout/radial1"/>
    <dgm:cxn modelId="{D6C9D349-6667-E945-8FDC-8BD5DCCC8E7C}" type="presParOf" srcId="{EF1399C9-0BAC-184E-B3D6-5922EA079211}" destId="{C1EF0911-2ACE-5743-ABC2-7D4DC25B4C8D}" srcOrd="0" destOrd="0" presId="urn:microsoft.com/office/officeart/2005/8/layout/radial1"/>
    <dgm:cxn modelId="{E518AA30-2326-2540-B828-0485F71FA687}" type="presParOf" srcId="{4C60FB6C-6E63-3541-9924-4E2ECCA71FC9}" destId="{A9A5EE65-57C1-6445-8FDF-1B6A5D5F62D3}" srcOrd="12" destOrd="0" presId="urn:microsoft.com/office/officeart/2005/8/layout/radial1"/>
    <dgm:cxn modelId="{41D2626B-E112-3F48-853D-A76835E6E246}" type="presParOf" srcId="{4C60FB6C-6E63-3541-9924-4E2ECCA71FC9}" destId="{E342BA82-B16C-904F-9E4C-E598A408B094}" srcOrd="13" destOrd="0" presId="urn:microsoft.com/office/officeart/2005/8/layout/radial1"/>
    <dgm:cxn modelId="{C9E94B34-D72C-224F-A26B-E05B54F7304D}" type="presParOf" srcId="{E342BA82-B16C-904F-9E4C-E598A408B094}" destId="{7ABEF1EC-8D5C-294E-B5DD-9A3CF0866C99}" srcOrd="0" destOrd="0" presId="urn:microsoft.com/office/officeart/2005/8/layout/radial1"/>
    <dgm:cxn modelId="{C0B21F13-6AF4-ED46-A859-D5874E327A5E}" type="presParOf" srcId="{4C60FB6C-6E63-3541-9924-4E2ECCA71FC9}" destId="{41483F07-2D53-BA4C-A95B-484420215A28}" srcOrd="14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166F53C-ABFE-48A0-9025-405E45DE2815}" type="doc">
      <dgm:prSet loTypeId="urn:microsoft.com/office/officeart/2005/8/layout/hProcess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7035722-9DCB-42C4-88BD-13A8B8158951}">
      <dgm:prSet phldrT="[Text]"/>
      <dgm:spPr>
        <a:solidFill>
          <a:srgbClr val="0070C0"/>
        </a:solidFill>
      </dgm:spPr>
      <dgm:t>
        <a:bodyPr/>
        <a:lstStyle/>
        <a:p>
          <a:r>
            <a:rPr lang="en-US" dirty="0"/>
            <a:t>Population  Enrolled</a:t>
          </a:r>
        </a:p>
      </dgm:t>
    </dgm:pt>
    <dgm:pt modelId="{756638AE-D4B1-4CCD-84C1-95768FBD9BFD}" type="parTrans" cxnId="{AB652F6E-1A78-48FF-A604-8A6D6C2E20B4}">
      <dgm:prSet/>
      <dgm:spPr/>
      <dgm:t>
        <a:bodyPr/>
        <a:lstStyle/>
        <a:p>
          <a:endParaRPr lang="en-US"/>
        </a:p>
      </dgm:t>
    </dgm:pt>
    <dgm:pt modelId="{8FC03A79-15B9-4F09-A6C7-4EE8EF3BE36C}" type="sibTrans" cxnId="{AB652F6E-1A78-48FF-A604-8A6D6C2E20B4}">
      <dgm:prSet/>
      <dgm:spPr/>
      <dgm:t>
        <a:bodyPr/>
        <a:lstStyle/>
        <a:p>
          <a:endParaRPr lang="en-US"/>
        </a:p>
      </dgm:t>
    </dgm:pt>
    <dgm:pt modelId="{D45D51D1-4DD8-4B57-8E7F-5F047871F116}">
      <dgm:prSet phldrT="[Text]" custT="1"/>
      <dgm:spPr/>
      <dgm:t>
        <a:bodyPr/>
        <a:lstStyle/>
        <a:p>
          <a:pPr algn="ctr"/>
          <a:endParaRPr lang="en-US" sz="2400" dirty="0"/>
        </a:p>
        <a:p>
          <a:pPr algn="ctr"/>
          <a:endParaRPr lang="en-US" sz="2400" dirty="0"/>
        </a:p>
        <a:p>
          <a:pPr algn="ctr"/>
          <a:r>
            <a:rPr lang="en-US" sz="2400" dirty="0"/>
            <a:t>Adult patients Metastatic or LA PEComa</a:t>
          </a:r>
        </a:p>
      </dgm:t>
    </dgm:pt>
    <dgm:pt modelId="{230E98B7-B072-4E6F-8A79-A5547426AC63}" type="parTrans" cxnId="{B21C06F5-8781-4AEB-B2D1-81A927B9DC0B}">
      <dgm:prSet/>
      <dgm:spPr/>
      <dgm:t>
        <a:bodyPr/>
        <a:lstStyle/>
        <a:p>
          <a:endParaRPr lang="en-US"/>
        </a:p>
      </dgm:t>
    </dgm:pt>
    <dgm:pt modelId="{733CF865-9B22-41F1-8AC7-6A45C2B844ED}" type="sibTrans" cxnId="{B21C06F5-8781-4AEB-B2D1-81A927B9DC0B}">
      <dgm:prSet/>
      <dgm:spPr/>
      <dgm:t>
        <a:bodyPr/>
        <a:lstStyle/>
        <a:p>
          <a:endParaRPr lang="en-US"/>
        </a:p>
      </dgm:t>
    </dgm:pt>
    <dgm:pt modelId="{11556D14-64F0-4A81-91EC-63FBB5E8524E}">
      <dgm:prSet phldrT="[Text]"/>
      <dgm:spPr>
        <a:solidFill>
          <a:srgbClr val="0070C0"/>
        </a:solidFill>
      </dgm:spPr>
      <dgm:t>
        <a:bodyPr/>
        <a:lstStyle/>
        <a:p>
          <a:r>
            <a:rPr lang="en-US" dirty="0"/>
            <a:t>Treatment</a:t>
          </a:r>
        </a:p>
      </dgm:t>
    </dgm:pt>
    <dgm:pt modelId="{2914AD88-F3DE-4ECD-A749-804C4684620C}" type="parTrans" cxnId="{33EA1F78-9F71-4599-9399-0B226F0FADB5}">
      <dgm:prSet/>
      <dgm:spPr/>
      <dgm:t>
        <a:bodyPr/>
        <a:lstStyle/>
        <a:p>
          <a:endParaRPr lang="en-US"/>
        </a:p>
      </dgm:t>
    </dgm:pt>
    <dgm:pt modelId="{E9F5009F-CD86-4D6C-AEE0-3C75E80C3767}" type="sibTrans" cxnId="{33EA1F78-9F71-4599-9399-0B226F0FADB5}">
      <dgm:prSet/>
      <dgm:spPr/>
      <dgm:t>
        <a:bodyPr/>
        <a:lstStyle/>
        <a:p>
          <a:endParaRPr lang="en-US"/>
        </a:p>
      </dgm:t>
    </dgm:pt>
    <dgm:pt modelId="{DC927CA7-8369-46EA-BF94-0A192C081F43}">
      <dgm:prSet phldrT="[Text]" custT="1"/>
      <dgm:spPr/>
      <dgm:t>
        <a:bodyPr/>
        <a:lstStyle/>
        <a:p>
          <a:pPr algn="ctr"/>
          <a:endParaRPr lang="en-US" sz="2400" dirty="0"/>
        </a:p>
        <a:p>
          <a:pPr algn="ctr"/>
          <a:r>
            <a:rPr lang="en-US" sz="2400" dirty="0"/>
            <a:t>Protein-bound sirolimus* </a:t>
          </a:r>
        </a:p>
        <a:p>
          <a:pPr algn="ctr"/>
          <a:r>
            <a:rPr lang="en-US" sz="2400" dirty="0"/>
            <a:t>100 mg/m</a:t>
          </a:r>
          <a:r>
            <a:rPr lang="en-US" sz="2400" baseline="30000" dirty="0"/>
            <a:t>2 </a:t>
          </a:r>
          <a:r>
            <a:rPr lang="en-US" sz="2400" baseline="0" dirty="0"/>
            <a:t>IV days 1 and 8 of a 21 day cycle</a:t>
          </a:r>
        </a:p>
        <a:p>
          <a:pPr algn="ctr"/>
          <a:endParaRPr lang="en-US" sz="1400" dirty="0"/>
        </a:p>
        <a:p>
          <a:pPr algn="ctr"/>
          <a:r>
            <a:rPr lang="en-US" sz="1400" dirty="0"/>
            <a:t>* Up to 2 dose reductions (to 75 and 56 mg/m2) were allowed</a:t>
          </a:r>
        </a:p>
      </dgm:t>
    </dgm:pt>
    <dgm:pt modelId="{A44A6019-8CA0-4314-AA72-9E70C46ADC95}" type="parTrans" cxnId="{29EACEAA-1AC1-4F01-B209-739D4A3CBC80}">
      <dgm:prSet/>
      <dgm:spPr/>
      <dgm:t>
        <a:bodyPr/>
        <a:lstStyle/>
        <a:p>
          <a:endParaRPr lang="en-US"/>
        </a:p>
      </dgm:t>
    </dgm:pt>
    <dgm:pt modelId="{2D2E4E54-F57F-4822-A4FA-0C705502C64B}" type="sibTrans" cxnId="{29EACEAA-1AC1-4F01-B209-739D4A3CBC80}">
      <dgm:prSet/>
      <dgm:spPr/>
      <dgm:t>
        <a:bodyPr/>
        <a:lstStyle/>
        <a:p>
          <a:endParaRPr lang="en-US"/>
        </a:p>
      </dgm:t>
    </dgm:pt>
    <dgm:pt modelId="{B684E49D-3D31-4AE3-9D1A-DCE059213C23}">
      <dgm:prSet phldrT="[Text]"/>
      <dgm:spPr>
        <a:solidFill>
          <a:srgbClr val="0070C0"/>
        </a:solidFill>
      </dgm:spPr>
      <dgm:t>
        <a:bodyPr/>
        <a:lstStyle/>
        <a:p>
          <a:r>
            <a:rPr lang="en-US" dirty="0"/>
            <a:t>Endpoints</a:t>
          </a:r>
        </a:p>
      </dgm:t>
    </dgm:pt>
    <dgm:pt modelId="{BD433A2C-D71F-421C-A4AF-DEC115ACCD16}" type="parTrans" cxnId="{9BFC8A6B-9284-48C2-AD07-90C7B1AF40C2}">
      <dgm:prSet/>
      <dgm:spPr/>
      <dgm:t>
        <a:bodyPr/>
        <a:lstStyle/>
        <a:p>
          <a:endParaRPr lang="en-US"/>
        </a:p>
      </dgm:t>
    </dgm:pt>
    <dgm:pt modelId="{20BE6B1F-A764-4872-9D43-1970F43A1416}" type="sibTrans" cxnId="{9BFC8A6B-9284-48C2-AD07-90C7B1AF40C2}">
      <dgm:prSet/>
      <dgm:spPr/>
      <dgm:t>
        <a:bodyPr/>
        <a:lstStyle/>
        <a:p>
          <a:endParaRPr lang="en-US"/>
        </a:p>
      </dgm:t>
    </dgm:pt>
    <dgm:pt modelId="{3C025DC0-798B-4EA5-982D-69FADE4F969B}">
      <dgm:prSet phldrT="[Text]" custT="1"/>
      <dgm:spPr/>
      <dgm:t>
        <a:bodyPr/>
        <a:lstStyle/>
        <a:p>
          <a:pPr algn="ctr"/>
          <a:endParaRPr lang="en-US" sz="3200" baseline="0" dirty="0"/>
        </a:p>
        <a:p>
          <a:pPr algn="ctr"/>
          <a:r>
            <a:rPr lang="en-US" sz="2400" baseline="0" dirty="0"/>
            <a:t>1</a:t>
          </a:r>
          <a:r>
            <a:rPr lang="en-US" sz="2400" baseline="30000" dirty="0"/>
            <a:t>O </a:t>
          </a:r>
          <a:r>
            <a:rPr lang="en-US" sz="2400" baseline="0" dirty="0"/>
            <a:t>- ORR per RECIST 1.1</a:t>
          </a:r>
        </a:p>
        <a:p>
          <a:pPr algn="ctr"/>
          <a:r>
            <a:rPr lang="en-US" sz="2400" baseline="0" dirty="0"/>
            <a:t>2</a:t>
          </a:r>
          <a:r>
            <a:rPr lang="en-US" sz="2400" baseline="30000" dirty="0"/>
            <a:t>o </a:t>
          </a:r>
          <a:r>
            <a:rPr lang="en-US" sz="2400" baseline="0" dirty="0"/>
            <a:t>- DOR, PFS, OS</a:t>
          </a:r>
        </a:p>
        <a:p>
          <a:pPr algn="ctr"/>
          <a:r>
            <a:rPr lang="en-US" sz="2400" baseline="0" dirty="0"/>
            <a:t>Exploratory – DCR, biomarkers</a:t>
          </a:r>
          <a:endParaRPr lang="en-US" sz="2400" baseline="30000" dirty="0"/>
        </a:p>
      </dgm:t>
    </dgm:pt>
    <dgm:pt modelId="{B0CCAB99-CA97-49ED-80D8-8CF790B599C2}" type="parTrans" cxnId="{40D0D1BA-DFBE-4592-AB45-1163DE938301}">
      <dgm:prSet/>
      <dgm:spPr/>
      <dgm:t>
        <a:bodyPr/>
        <a:lstStyle/>
        <a:p>
          <a:endParaRPr lang="en-US"/>
        </a:p>
      </dgm:t>
    </dgm:pt>
    <dgm:pt modelId="{467949AA-2EEB-4F51-B642-AD30FF36EB93}" type="sibTrans" cxnId="{40D0D1BA-DFBE-4592-AB45-1163DE938301}">
      <dgm:prSet/>
      <dgm:spPr/>
      <dgm:t>
        <a:bodyPr/>
        <a:lstStyle/>
        <a:p>
          <a:endParaRPr lang="en-US"/>
        </a:p>
      </dgm:t>
    </dgm:pt>
    <dgm:pt modelId="{82B4DA88-E295-4739-BF07-50372E8F3068}" type="pres">
      <dgm:prSet presAssocID="{C166F53C-ABFE-48A0-9025-405E45DE2815}" presName="Name0" presStyleCnt="0">
        <dgm:presLayoutVars>
          <dgm:dir/>
          <dgm:animLvl val="lvl"/>
          <dgm:resizeHandles val="exact"/>
        </dgm:presLayoutVars>
      </dgm:prSet>
      <dgm:spPr/>
    </dgm:pt>
    <dgm:pt modelId="{CB624ED6-F41B-4127-9F70-2CD6F46E2301}" type="pres">
      <dgm:prSet presAssocID="{C7035722-9DCB-42C4-88BD-13A8B8158951}" presName="compositeNode" presStyleCnt="0">
        <dgm:presLayoutVars>
          <dgm:bulletEnabled val="1"/>
        </dgm:presLayoutVars>
      </dgm:prSet>
      <dgm:spPr/>
    </dgm:pt>
    <dgm:pt modelId="{A3972987-6DDD-45F6-8F23-28D043DEEE54}" type="pres">
      <dgm:prSet presAssocID="{C7035722-9DCB-42C4-88BD-13A8B8158951}" presName="bgRect" presStyleLbl="node1" presStyleIdx="0" presStyleCnt="3"/>
      <dgm:spPr/>
    </dgm:pt>
    <dgm:pt modelId="{A2E76846-74B8-44C5-BBF7-C88A9BC8812A}" type="pres">
      <dgm:prSet presAssocID="{C7035722-9DCB-42C4-88BD-13A8B8158951}" presName="parentNode" presStyleLbl="node1" presStyleIdx="0" presStyleCnt="3">
        <dgm:presLayoutVars>
          <dgm:chMax val="0"/>
          <dgm:bulletEnabled val="1"/>
        </dgm:presLayoutVars>
      </dgm:prSet>
      <dgm:spPr/>
    </dgm:pt>
    <dgm:pt modelId="{0CC89302-99ED-40CD-9682-1E23A52EB895}" type="pres">
      <dgm:prSet presAssocID="{C7035722-9DCB-42C4-88BD-13A8B8158951}" presName="childNode" presStyleLbl="node1" presStyleIdx="0" presStyleCnt="3">
        <dgm:presLayoutVars>
          <dgm:bulletEnabled val="1"/>
        </dgm:presLayoutVars>
      </dgm:prSet>
      <dgm:spPr/>
    </dgm:pt>
    <dgm:pt modelId="{8D906989-1CCF-4C2F-8256-8AA5FB90FBCE}" type="pres">
      <dgm:prSet presAssocID="{8FC03A79-15B9-4F09-A6C7-4EE8EF3BE36C}" presName="hSp" presStyleCnt="0"/>
      <dgm:spPr/>
    </dgm:pt>
    <dgm:pt modelId="{32E17554-B105-4859-81F5-F4141A842BCD}" type="pres">
      <dgm:prSet presAssocID="{8FC03A79-15B9-4F09-A6C7-4EE8EF3BE36C}" presName="vProcSp" presStyleCnt="0"/>
      <dgm:spPr/>
    </dgm:pt>
    <dgm:pt modelId="{2F7E3F10-1CC8-417E-B222-A4989B410BF7}" type="pres">
      <dgm:prSet presAssocID="{8FC03A79-15B9-4F09-A6C7-4EE8EF3BE36C}" presName="vSp1" presStyleCnt="0"/>
      <dgm:spPr/>
    </dgm:pt>
    <dgm:pt modelId="{5AC64FE3-624D-40BF-B14F-B9C4AA65DA24}" type="pres">
      <dgm:prSet presAssocID="{8FC03A79-15B9-4F09-A6C7-4EE8EF3BE36C}" presName="simulatedConn" presStyleLbl="solidFgAcc1" presStyleIdx="0" presStyleCnt="2"/>
      <dgm:spPr/>
    </dgm:pt>
    <dgm:pt modelId="{E62D27CA-F13F-44CB-B165-9004DDACD09E}" type="pres">
      <dgm:prSet presAssocID="{8FC03A79-15B9-4F09-A6C7-4EE8EF3BE36C}" presName="vSp2" presStyleCnt="0"/>
      <dgm:spPr/>
    </dgm:pt>
    <dgm:pt modelId="{821F4C46-2C0B-4C9A-8C9D-946D8342429B}" type="pres">
      <dgm:prSet presAssocID="{8FC03A79-15B9-4F09-A6C7-4EE8EF3BE36C}" presName="sibTrans" presStyleCnt="0"/>
      <dgm:spPr/>
    </dgm:pt>
    <dgm:pt modelId="{51BD6092-3856-45EA-BBB9-27EE55903C7F}" type="pres">
      <dgm:prSet presAssocID="{11556D14-64F0-4A81-91EC-63FBB5E8524E}" presName="compositeNode" presStyleCnt="0">
        <dgm:presLayoutVars>
          <dgm:bulletEnabled val="1"/>
        </dgm:presLayoutVars>
      </dgm:prSet>
      <dgm:spPr/>
    </dgm:pt>
    <dgm:pt modelId="{8904B8F6-386C-4C7F-A91D-AF846664ADB0}" type="pres">
      <dgm:prSet presAssocID="{11556D14-64F0-4A81-91EC-63FBB5E8524E}" presName="bgRect" presStyleLbl="node1" presStyleIdx="1" presStyleCnt="3" custScaleX="90643"/>
      <dgm:spPr/>
    </dgm:pt>
    <dgm:pt modelId="{7DFD8063-A77A-44A3-95A9-B6F9BD27CF88}" type="pres">
      <dgm:prSet presAssocID="{11556D14-64F0-4A81-91EC-63FBB5E8524E}" presName="parentNode" presStyleLbl="node1" presStyleIdx="1" presStyleCnt="3">
        <dgm:presLayoutVars>
          <dgm:chMax val="0"/>
          <dgm:bulletEnabled val="1"/>
        </dgm:presLayoutVars>
      </dgm:prSet>
      <dgm:spPr/>
    </dgm:pt>
    <dgm:pt modelId="{35FA790A-557D-48D2-85F3-EC429F55532F}" type="pres">
      <dgm:prSet presAssocID="{11556D14-64F0-4A81-91EC-63FBB5E8524E}" presName="childNode" presStyleLbl="node1" presStyleIdx="1" presStyleCnt="3">
        <dgm:presLayoutVars>
          <dgm:bulletEnabled val="1"/>
        </dgm:presLayoutVars>
      </dgm:prSet>
      <dgm:spPr/>
    </dgm:pt>
    <dgm:pt modelId="{ED0CB6A8-90C8-4363-9E86-EEDF8B267C7B}" type="pres">
      <dgm:prSet presAssocID="{E9F5009F-CD86-4D6C-AEE0-3C75E80C3767}" presName="hSp" presStyleCnt="0"/>
      <dgm:spPr/>
    </dgm:pt>
    <dgm:pt modelId="{A5B52F6F-A236-4AFD-912C-DD40B1746FAB}" type="pres">
      <dgm:prSet presAssocID="{E9F5009F-CD86-4D6C-AEE0-3C75E80C3767}" presName="vProcSp" presStyleCnt="0"/>
      <dgm:spPr/>
    </dgm:pt>
    <dgm:pt modelId="{CEC488ED-1F61-425D-8FAB-D0954E4FA52B}" type="pres">
      <dgm:prSet presAssocID="{E9F5009F-CD86-4D6C-AEE0-3C75E80C3767}" presName="vSp1" presStyleCnt="0"/>
      <dgm:spPr/>
    </dgm:pt>
    <dgm:pt modelId="{4B430534-7BDB-4FC1-82CC-063BC51850F4}" type="pres">
      <dgm:prSet presAssocID="{E9F5009F-CD86-4D6C-AEE0-3C75E80C3767}" presName="simulatedConn" presStyleLbl="solidFgAcc1" presStyleIdx="1" presStyleCnt="2"/>
      <dgm:spPr/>
    </dgm:pt>
    <dgm:pt modelId="{85A9CAE9-1FB0-4CB4-8248-529472927105}" type="pres">
      <dgm:prSet presAssocID="{E9F5009F-CD86-4D6C-AEE0-3C75E80C3767}" presName="vSp2" presStyleCnt="0"/>
      <dgm:spPr/>
    </dgm:pt>
    <dgm:pt modelId="{3EED18B9-EC29-4ACA-B126-610E70C37F32}" type="pres">
      <dgm:prSet presAssocID="{E9F5009F-CD86-4D6C-AEE0-3C75E80C3767}" presName="sibTrans" presStyleCnt="0"/>
      <dgm:spPr/>
    </dgm:pt>
    <dgm:pt modelId="{669CED04-6DDA-445A-8DDE-5C62913F0555}" type="pres">
      <dgm:prSet presAssocID="{B684E49D-3D31-4AE3-9D1A-DCE059213C23}" presName="compositeNode" presStyleCnt="0">
        <dgm:presLayoutVars>
          <dgm:bulletEnabled val="1"/>
        </dgm:presLayoutVars>
      </dgm:prSet>
      <dgm:spPr/>
    </dgm:pt>
    <dgm:pt modelId="{C21D68B6-A03C-4282-81F3-74BF6FB03B7E}" type="pres">
      <dgm:prSet presAssocID="{B684E49D-3D31-4AE3-9D1A-DCE059213C23}" presName="bgRect" presStyleLbl="node1" presStyleIdx="2" presStyleCnt="3" custScaleX="107248"/>
      <dgm:spPr/>
    </dgm:pt>
    <dgm:pt modelId="{E58EEEB8-4DA7-4432-870E-77140A5B2D83}" type="pres">
      <dgm:prSet presAssocID="{B684E49D-3D31-4AE3-9D1A-DCE059213C23}" presName="parentNode" presStyleLbl="node1" presStyleIdx="2" presStyleCnt="3">
        <dgm:presLayoutVars>
          <dgm:chMax val="0"/>
          <dgm:bulletEnabled val="1"/>
        </dgm:presLayoutVars>
      </dgm:prSet>
      <dgm:spPr/>
    </dgm:pt>
    <dgm:pt modelId="{EA1E2622-5A2A-48F0-BB79-AD480FB0F5B5}" type="pres">
      <dgm:prSet presAssocID="{B684E49D-3D31-4AE3-9D1A-DCE059213C23}" presName="childNode" presStyleLbl="node1" presStyleIdx="2" presStyleCnt="3">
        <dgm:presLayoutVars>
          <dgm:bulletEnabled val="1"/>
        </dgm:presLayoutVars>
      </dgm:prSet>
      <dgm:spPr/>
    </dgm:pt>
  </dgm:ptLst>
  <dgm:cxnLst>
    <dgm:cxn modelId="{804BCD07-AFDC-4EB8-A735-79BC4511EEBD}" type="presOf" srcId="{D45D51D1-4DD8-4B57-8E7F-5F047871F116}" destId="{0CC89302-99ED-40CD-9682-1E23A52EB895}" srcOrd="0" destOrd="0" presId="urn:microsoft.com/office/officeart/2005/8/layout/hProcess7"/>
    <dgm:cxn modelId="{482F4E22-4453-44C4-A5FE-9CF175F11DD7}" type="presOf" srcId="{B684E49D-3D31-4AE3-9D1A-DCE059213C23}" destId="{E58EEEB8-4DA7-4432-870E-77140A5B2D83}" srcOrd="1" destOrd="0" presId="urn:microsoft.com/office/officeart/2005/8/layout/hProcess7"/>
    <dgm:cxn modelId="{9025DD28-9AE7-40DE-B788-23F34E8355D0}" type="presOf" srcId="{DC927CA7-8369-46EA-BF94-0A192C081F43}" destId="{35FA790A-557D-48D2-85F3-EC429F55532F}" srcOrd="0" destOrd="0" presId="urn:microsoft.com/office/officeart/2005/8/layout/hProcess7"/>
    <dgm:cxn modelId="{B736E53B-D00D-4832-9982-90FDD701AA88}" type="presOf" srcId="{11556D14-64F0-4A81-91EC-63FBB5E8524E}" destId="{8904B8F6-386C-4C7F-A91D-AF846664ADB0}" srcOrd="0" destOrd="0" presId="urn:microsoft.com/office/officeart/2005/8/layout/hProcess7"/>
    <dgm:cxn modelId="{5573804D-F599-4CA9-9C77-71D1A161ECE6}" type="presOf" srcId="{3C025DC0-798B-4EA5-982D-69FADE4F969B}" destId="{EA1E2622-5A2A-48F0-BB79-AD480FB0F5B5}" srcOrd="0" destOrd="0" presId="urn:microsoft.com/office/officeart/2005/8/layout/hProcess7"/>
    <dgm:cxn modelId="{9BFC8A6B-9284-48C2-AD07-90C7B1AF40C2}" srcId="{C166F53C-ABFE-48A0-9025-405E45DE2815}" destId="{B684E49D-3D31-4AE3-9D1A-DCE059213C23}" srcOrd="2" destOrd="0" parTransId="{BD433A2C-D71F-421C-A4AF-DEC115ACCD16}" sibTransId="{20BE6B1F-A764-4872-9D43-1970F43A1416}"/>
    <dgm:cxn modelId="{AB652F6E-1A78-48FF-A604-8A6D6C2E20B4}" srcId="{C166F53C-ABFE-48A0-9025-405E45DE2815}" destId="{C7035722-9DCB-42C4-88BD-13A8B8158951}" srcOrd="0" destOrd="0" parTransId="{756638AE-D4B1-4CCD-84C1-95768FBD9BFD}" sibTransId="{8FC03A79-15B9-4F09-A6C7-4EE8EF3BE36C}"/>
    <dgm:cxn modelId="{664B836E-FBFB-4D90-81B6-C37232024A09}" type="presOf" srcId="{C166F53C-ABFE-48A0-9025-405E45DE2815}" destId="{82B4DA88-E295-4739-BF07-50372E8F3068}" srcOrd="0" destOrd="0" presId="urn:microsoft.com/office/officeart/2005/8/layout/hProcess7"/>
    <dgm:cxn modelId="{33EA1F78-9F71-4599-9399-0B226F0FADB5}" srcId="{C166F53C-ABFE-48A0-9025-405E45DE2815}" destId="{11556D14-64F0-4A81-91EC-63FBB5E8524E}" srcOrd="1" destOrd="0" parTransId="{2914AD88-F3DE-4ECD-A749-804C4684620C}" sibTransId="{E9F5009F-CD86-4D6C-AEE0-3C75E80C3767}"/>
    <dgm:cxn modelId="{212C8D79-1E36-4943-BE68-8910CEA7D2A8}" type="presOf" srcId="{C7035722-9DCB-42C4-88BD-13A8B8158951}" destId="{A3972987-6DDD-45F6-8F23-28D043DEEE54}" srcOrd="0" destOrd="0" presId="urn:microsoft.com/office/officeart/2005/8/layout/hProcess7"/>
    <dgm:cxn modelId="{32753E7E-C9E3-44F6-9DC9-0B281C597268}" type="presOf" srcId="{C7035722-9DCB-42C4-88BD-13A8B8158951}" destId="{A2E76846-74B8-44C5-BBF7-C88A9BC8812A}" srcOrd="1" destOrd="0" presId="urn:microsoft.com/office/officeart/2005/8/layout/hProcess7"/>
    <dgm:cxn modelId="{BA4B3486-E8C3-4D07-8001-492C3C0DACDA}" type="presOf" srcId="{11556D14-64F0-4A81-91EC-63FBB5E8524E}" destId="{7DFD8063-A77A-44A3-95A9-B6F9BD27CF88}" srcOrd="1" destOrd="0" presId="urn:microsoft.com/office/officeart/2005/8/layout/hProcess7"/>
    <dgm:cxn modelId="{145F34A6-4EF4-474D-BBFC-FAE1532A4C52}" type="presOf" srcId="{B684E49D-3D31-4AE3-9D1A-DCE059213C23}" destId="{C21D68B6-A03C-4282-81F3-74BF6FB03B7E}" srcOrd="0" destOrd="0" presId="urn:microsoft.com/office/officeart/2005/8/layout/hProcess7"/>
    <dgm:cxn modelId="{29EACEAA-1AC1-4F01-B209-739D4A3CBC80}" srcId="{11556D14-64F0-4A81-91EC-63FBB5E8524E}" destId="{DC927CA7-8369-46EA-BF94-0A192C081F43}" srcOrd="0" destOrd="0" parTransId="{A44A6019-8CA0-4314-AA72-9E70C46ADC95}" sibTransId="{2D2E4E54-F57F-4822-A4FA-0C705502C64B}"/>
    <dgm:cxn modelId="{40D0D1BA-DFBE-4592-AB45-1163DE938301}" srcId="{B684E49D-3D31-4AE3-9D1A-DCE059213C23}" destId="{3C025DC0-798B-4EA5-982D-69FADE4F969B}" srcOrd="0" destOrd="0" parTransId="{B0CCAB99-CA97-49ED-80D8-8CF790B599C2}" sibTransId="{467949AA-2EEB-4F51-B642-AD30FF36EB93}"/>
    <dgm:cxn modelId="{B21C06F5-8781-4AEB-B2D1-81A927B9DC0B}" srcId="{C7035722-9DCB-42C4-88BD-13A8B8158951}" destId="{D45D51D1-4DD8-4B57-8E7F-5F047871F116}" srcOrd="0" destOrd="0" parTransId="{230E98B7-B072-4E6F-8A79-A5547426AC63}" sibTransId="{733CF865-9B22-41F1-8AC7-6A45C2B844ED}"/>
    <dgm:cxn modelId="{8528981B-E659-4320-B1C5-4043A1FE339D}" type="presParOf" srcId="{82B4DA88-E295-4739-BF07-50372E8F3068}" destId="{CB624ED6-F41B-4127-9F70-2CD6F46E2301}" srcOrd="0" destOrd="0" presId="urn:microsoft.com/office/officeart/2005/8/layout/hProcess7"/>
    <dgm:cxn modelId="{8426E509-C421-4D7C-9F88-39E1502758F0}" type="presParOf" srcId="{CB624ED6-F41B-4127-9F70-2CD6F46E2301}" destId="{A3972987-6DDD-45F6-8F23-28D043DEEE54}" srcOrd="0" destOrd="0" presId="urn:microsoft.com/office/officeart/2005/8/layout/hProcess7"/>
    <dgm:cxn modelId="{B0A93EB8-AA82-47E5-BF0B-7E4E9C55B4A2}" type="presParOf" srcId="{CB624ED6-F41B-4127-9F70-2CD6F46E2301}" destId="{A2E76846-74B8-44C5-BBF7-C88A9BC8812A}" srcOrd="1" destOrd="0" presId="urn:microsoft.com/office/officeart/2005/8/layout/hProcess7"/>
    <dgm:cxn modelId="{0357B538-BFB4-45D0-B75C-86449A6F9818}" type="presParOf" srcId="{CB624ED6-F41B-4127-9F70-2CD6F46E2301}" destId="{0CC89302-99ED-40CD-9682-1E23A52EB895}" srcOrd="2" destOrd="0" presId="urn:microsoft.com/office/officeart/2005/8/layout/hProcess7"/>
    <dgm:cxn modelId="{9FF49C15-656E-4633-9593-0DFEE784D6A7}" type="presParOf" srcId="{82B4DA88-E295-4739-BF07-50372E8F3068}" destId="{8D906989-1CCF-4C2F-8256-8AA5FB90FBCE}" srcOrd="1" destOrd="0" presId="urn:microsoft.com/office/officeart/2005/8/layout/hProcess7"/>
    <dgm:cxn modelId="{8897C91C-878F-4CB6-B6AC-D36EFB4DC3DC}" type="presParOf" srcId="{82B4DA88-E295-4739-BF07-50372E8F3068}" destId="{32E17554-B105-4859-81F5-F4141A842BCD}" srcOrd="2" destOrd="0" presId="urn:microsoft.com/office/officeart/2005/8/layout/hProcess7"/>
    <dgm:cxn modelId="{D2806856-B4A2-4920-B88B-2A2E763AC9EA}" type="presParOf" srcId="{32E17554-B105-4859-81F5-F4141A842BCD}" destId="{2F7E3F10-1CC8-417E-B222-A4989B410BF7}" srcOrd="0" destOrd="0" presId="urn:microsoft.com/office/officeart/2005/8/layout/hProcess7"/>
    <dgm:cxn modelId="{8B08A457-F981-4F2C-BEF0-D4525212A97C}" type="presParOf" srcId="{32E17554-B105-4859-81F5-F4141A842BCD}" destId="{5AC64FE3-624D-40BF-B14F-B9C4AA65DA24}" srcOrd="1" destOrd="0" presId="urn:microsoft.com/office/officeart/2005/8/layout/hProcess7"/>
    <dgm:cxn modelId="{B2F807FB-F9E2-4528-9285-2CD8114E18CC}" type="presParOf" srcId="{32E17554-B105-4859-81F5-F4141A842BCD}" destId="{E62D27CA-F13F-44CB-B165-9004DDACD09E}" srcOrd="2" destOrd="0" presId="urn:microsoft.com/office/officeart/2005/8/layout/hProcess7"/>
    <dgm:cxn modelId="{B855DF3D-381C-4D9F-AA04-A2A0A91CE8DA}" type="presParOf" srcId="{82B4DA88-E295-4739-BF07-50372E8F3068}" destId="{821F4C46-2C0B-4C9A-8C9D-946D8342429B}" srcOrd="3" destOrd="0" presId="urn:microsoft.com/office/officeart/2005/8/layout/hProcess7"/>
    <dgm:cxn modelId="{26A95E84-E95D-4B6A-B00F-56E1D7C6B867}" type="presParOf" srcId="{82B4DA88-E295-4739-BF07-50372E8F3068}" destId="{51BD6092-3856-45EA-BBB9-27EE55903C7F}" srcOrd="4" destOrd="0" presId="urn:microsoft.com/office/officeart/2005/8/layout/hProcess7"/>
    <dgm:cxn modelId="{CA7EE108-81DF-4040-8246-3EC697436F1D}" type="presParOf" srcId="{51BD6092-3856-45EA-BBB9-27EE55903C7F}" destId="{8904B8F6-386C-4C7F-A91D-AF846664ADB0}" srcOrd="0" destOrd="0" presId="urn:microsoft.com/office/officeart/2005/8/layout/hProcess7"/>
    <dgm:cxn modelId="{64870985-D828-48C9-BFA9-660C851BA2D0}" type="presParOf" srcId="{51BD6092-3856-45EA-BBB9-27EE55903C7F}" destId="{7DFD8063-A77A-44A3-95A9-B6F9BD27CF88}" srcOrd="1" destOrd="0" presId="urn:microsoft.com/office/officeart/2005/8/layout/hProcess7"/>
    <dgm:cxn modelId="{7B12A13C-1745-4A26-950B-2D03548C64A8}" type="presParOf" srcId="{51BD6092-3856-45EA-BBB9-27EE55903C7F}" destId="{35FA790A-557D-48D2-85F3-EC429F55532F}" srcOrd="2" destOrd="0" presId="urn:microsoft.com/office/officeart/2005/8/layout/hProcess7"/>
    <dgm:cxn modelId="{9BE07F28-2767-412C-B214-74FA03565AB5}" type="presParOf" srcId="{82B4DA88-E295-4739-BF07-50372E8F3068}" destId="{ED0CB6A8-90C8-4363-9E86-EEDF8B267C7B}" srcOrd="5" destOrd="0" presId="urn:microsoft.com/office/officeart/2005/8/layout/hProcess7"/>
    <dgm:cxn modelId="{48E41059-FB90-4BE4-AA0A-BB1D949C4FA7}" type="presParOf" srcId="{82B4DA88-E295-4739-BF07-50372E8F3068}" destId="{A5B52F6F-A236-4AFD-912C-DD40B1746FAB}" srcOrd="6" destOrd="0" presId="urn:microsoft.com/office/officeart/2005/8/layout/hProcess7"/>
    <dgm:cxn modelId="{3E06EEFE-731F-4949-BBB9-B0B5FCB095BD}" type="presParOf" srcId="{A5B52F6F-A236-4AFD-912C-DD40B1746FAB}" destId="{CEC488ED-1F61-425D-8FAB-D0954E4FA52B}" srcOrd="0" destOrd="0" presId="urn:microsoft.com/office/officeart/2005/8/layout/hProcess7"/>
    <dgm:cxn modelId="{A4B1815A-01C8-40A6-8785-F63956D6941A}" type="presParOf" srcId="{A5B52F6F-A236-4AFD-912C-DD40B1746FAB}" destId="{4B430534-7BDB-4FC1-82CC-063BC51850F4}" srcOrd="1" destOrd="0" presId="urn:microsoft.com/office/officeart/2005/8/layout/hProcess7"/>
    <dgm:cxn modelId="{656729A6-4C17-4EC8-A29A-4F18EB93F915}" type="presParOf" srcId="{A5B52F6F-A236-4AFD-912C-DD40B1746FAB}" destId="{85A9CAE9-1FB0-4CB4-8248-529472927105}" srcOrd="2" destOrd="0" presId="urn:microsoft.com/office/officeart/2005/8/layout/hProcess7"/>
    <dgm:cxn modelId="{E0E3C1E4-CF30-44A8-A800-622B58F1D5DD}" type="presParOf" srcId="{82B4DA88-E295-4739-BF07-50372E8F3068}" destId="{3EED18B9-EC29-4ACA-B126-610E70C37F32}" srcOrd="7" destOrd="0" presId="urn:microsoft.com/office/officeart/2005/8/layout/hProcess7"/>
    <dgm:cxn modelId="{16864F53-4276-4E30-B955-7DFC71BC5FA3}" type="presParOf" srcId="{82B4DA88-E295-4739-BF07-50372E8F3068}" destId="{669CED04-6DDA-445A-8DDE-5C62913F0555}" srcOrd="8" destOrd="0" presId="urn:microsoft.com/office/officeart/2005/8/layout/hProcess7"/>
    <dgm:cxn modelId="{D69371B5-7C65-4D78-9BC5-66ED7D3C4394}" type="presParOf" srcId="{669CED04-6DDA-445A-8DDE-5C62913F0555}" destId="{C21D68B6-A03C-4282-81F3-74BF6FB03B7E}" srcOrd="0" destOrd="0" presId="urn:microsoft.com/office/officeart/2005/8/layout/hProcess7"/>
    <dgm:cxn modelId="{FE364C6F-8827-4449-88CB-755812FE7B05}" type="presParOf" srcId="{669CED04-6DDA-445A-8DDE-5C62913F0555}" destId="{E58EEEB8-4DA7-4432-870E-77140A5B2D83}" srcOrd="1" destOrd="0" presId="urn:microsoft.com/office/officeart/2005/8/layout/hProcess7"/>
    <dgm:cxn modelId="{15A924A9-38C4-4E99-9038-3E2B6A7FB86E}" type="presParOf" srcId="{669CED04-6DDA-445A-8DDE-5C62913F0555}" destId="{EA1E2622-5A2A-48F0-BB79-AD480FB0F5B5}" srcOrd="2" destOrd="0" presId="urn:microsoft.com/office/officeart/2005/8/layout/hProcess7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F3E8D3-EE7D-8245-9EA2-8C4A2BECE78C}">
      <dsp:nvSpPr>
        <dsp:cNvPr id="0" name=""/>
        <dsp:cNvSpPr/>
      </dsp:nvSpPr>
      <dsp:spPr>
        <a:xfrm>
          <a:off x="4028326" y="2108928"/>
          <a:ext cx="1413024" cy="141302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Helvetica" panose="020B0604020202020204" pitchFamily="34" charset="0"/>
              <a:cs typeface="Helvetica" panose="020B0604020202020204" pitchFamily="34" charset="0"/>
            </a:rPr>
            <a:t>Patient</a:t>
          </a:r>
        </a:p>
      </dsp:txBody>
      <dsp:txXfrm>
        <a:off x="4235259" y="2315861"/>
        <a:ext cx="999158" cy="999158"/>
      </dsp:txXfrm>
    </dsp:sp>
    <dsp:sp modelId="{296F8603-C470-7947-A66C-87D330CB63B8}">
      <dsp:nvSpPr>
        <dsp:cNvPr id="0" name=""/>
        <dsp:cNvSpPr/>
      </dsp:nvSpPr>
      <dsp:spPr>
        <a:xfrm rot="16200000">
          <a:off x="4381574" y="1742235"/>
          <a:ext cx="706527" cy="26858"/>
        </a:xfrm>
        <a:custGeom>
          <a:avLst/>
          <a:gdLst/>
          <a:ahLst/>
          <a:cxnLst/>
          <a:rect l="0" t="0" r="0" b="0"/>
          <a:pathLst>
            <a:path>
              <a:moveTo>
                <a:pt x="0" y="13429"/>
              </a:moveTo>
              <a:lnTo>
                <a:pt x="706527" y="13429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>
            <a:latin typeface="Helvetica" panose="020B0604020202020204" pitchFamily="34" charset="0"/>
            <a:cs typeface="Helvetica" panose="020B0604020202020204" pitchFamily="34" charset="0"/>
          </a:endParaRPr>
        </a:p>
      </dsp:txBody>
      <dsp:txXfrm>
        <a:off x="4717175" y="1738001"/>
        <a:ext cx="35326" cy="35326"/>
      </dsp:txXfrm>
    </dsp:sp>
    <dsp:sp modelId="{89125636-72F9-0846-AA67-6DF22D35F68C}">
      <dsp:nvSpPr>
        <dsp:cNvPr id="0" name=""/>
        <dsp:cNvSpPr/>
      </dsp:nvSpPr>
      <dsp:spPr>
        <a:xfrm>
          <a:off x="4028326" y="-10623"/>
          <a:ext cx="1413024" cy="141302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Helvetica" panose="020B0604020202020204" pitchFamily="34" charset="0"/>
              <a:cs typeface="Helvetica" panose="020B0604020202020204" pitchFamily="34" charset="0"/>
            </a:rPr>
            <a:t>Surgeon</a:t>
          </a:r>
        </a:p>
      </dsp:txBody>
      <dsp:txXfrm>
        <a:off x="4235259" y="196310"/>
        <a:ext cx="999158" cy="999158"/>
      </dsp:txXfrm>
    </dsp:sp>
    <dsp:sp modelId="{9C64EE3E-0C6E-6B46-AA92-91DF81E2B4CD}">
      <dsp:nvSpPr>
        <dsp:cNvPr id="0" name=""/>
        <dsp:cNvSpPr/>
      </dsp:nvSpPr>
      <dsp:spPr>
        <a:xfrm rot="19285714">
          <a:off x="5220970" y="2172200"/>
          <a:ext cx="607252" cy="26858"/>
        </a:xfrm>
        <a:custGeom>
          <a:avLst/>
          <a:gdLst/>
          <a:ahLst/>
          <a:cxnLst/>
          <a:rect l="0" t="0" r="0" b="0"/>
          <a:pathLst>
            <a:path>
              <a:moveTo>
                <a:pt x="0" y="13429"/>
              </a:moveTo>
              <a:lnTo>
                <a:pt x="607252" y="13429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>
            <a:latin typeface="Helvetica" panose="020B0604020202020204" pitchFamily="34" charset="0"/>
            <a:cs typeface="Helvetica" panose="020B0604020202020204" pitchFamily="34" charset="0"/>
          </a:endParaRPr>
        </a:p>
      </dsp:txBody>
      <dsp:txXfrm>
        <a:off x="5509415" y="2170448"/>
        <a:ext cx="30362" cy="30362"/>
      </dsp:txXfrm>
    </dsp:sp>
    <dsp:sp modelId="{74C2A9CD-B27A-5B44-AC36-91AD1B663FA6}">
      <dsp:nvSpPr>
        <dsp:cNvPr id="0" name=""/>
        <dsp:cNvSpPr/>
      </dsp:nvSpPr>
      <dsp:spPr>
        <a:xfrm>
          <a:off x="5576747" y="702331"/>
          <a:ext cx="1630446" cy="158318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Helvetica" panose="020B0604020202020204" pitchFamily="34" charset="0"/>
              <a:cs typeface="Helvetica" panose="020B0604020202020204" pitchFamily="34" charset="0"/>
            </a:rPr>
            <a:t>Radiologist</a:t>
          </a:r>
        </a:p>
      </dsp:txBody>
      <dsp:txXfrm>
        <a:off x="5815520" y="934182"/>
        <a:ext cx="1152900" cy="1119478"/>
      </dsp:txXfrm>
    </dsp:sp>
    <dsp:sp modelId="{981BAD79-118A-EF40-8B7B-EA08165019C0}">
      <dsp:nvSpPr>
        <dsp:cNvPr id="0" name=""/>
        <dsp:cNvSpPr/>
      </dsp:nvSpPr>
      <dsp:spPr>
        <a:xfrm rot="771429">
          <a:off x="5414779" y="3037833"/>
          <a:ext cx="706527" cy="26858"/>
        </a:xfrm>
        <a:custGeom>
          <a:avLst/>
          <a:gdLst/>
          <a:ahLst/>
          <a:cxnLst/>
          <a:rect l="0" t="0" r="0" b="0"/>
          <a:pathLst>
            <a:path>
              <a:moveTo>
                <a:pt x="0" y="13429"/>
              </a:moveTo>
              <a:lnTo>
                <a:pt x="706527" y="13429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>
            <a:latin typeface="Helvetica" panose="020B0604020202020204" pitchFamily="34" charset="0"/>
            <a:cs typeface="Helvetica" panose="020B0604020202020204" pitchFamily="34" charset="0"/>
          </a:endParaRPr>
        </a:p>
      </dsp:txBody>
      <dsp:txXfrm>
        <a:off x="5750380" y="3033599"/>
        <a:ext cx="35326" cy="35326"/>
      </dsp:txXfrm>
    </dsp:sp>
    <dsp:sp modelId="{30189362-036B-B247-84A3-1018EF960561}">
      <dsp:nvSpPr>
        <dsp:cNvPr id="0" name=""/>
        <dsp:cNvSpPr/>
      </dsp:nvSpPr>
      <dsp:spPr>
        <a:xfrm>
          <a:off x="6094736" y="2580573"/>
          <a:ext cx="1413024" cy="1413024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Helvetica" panose="020B0604020202020204" pitchFamily="34" charset="0"/>
              <a:cs typeface="Helvetica" panose="020B0604020202020204" pitchFamily="34" charset="0"/>
            </a:rPr>
            <a:t>Nurse/ NP/ PA</a:t>
          </a:r>
        </a:p>
      </dsp:txBody>
      <dsp:txXfrm>
        <a:off x="6301669" y="2787506"/>
        <a:ext cx="999158" cy="999158"/>
      </dsp:txXfrm>
    </dsp:sp>
    <dsp:sp modelId="{5897F218-2F27-574D-96B3-2699179AF52B}">
      <dsp:nvSpPr>
        <dsp:cNvPr id="0" name=""/>
        <dsp:cNvSpPr/>
      </dsp:nvSpPr>
      <dsp:spPr>
        <a:xfrm rot="3857143">
          <a:off x="4859631" y="3727812"/>
          <a:ext cx="642099" cy="26858"/>
        </a:xfrm>
        <a:custGeom>
          <a:avLst/>
          <a:gdLst/>
          <a:ahLst/>
          <a:cxnLst/>
          <a:rect l="0" t="0" r="0" b="0"/>
          <a:pathLst>
            <a:path>
              <a:moveTo>
                <a:pt x="0" y="13429"/>
              </a:moveTo>
              <a:lnTo>
                <a:pt x="642099" y="13429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>
            <a:latin typeface="Helvetica" panose="020B0604020202020204" pitchFamily="34" charset="0"/>
            <a:cs typeface="Helvetica" panose="020B0604020202020204" pitchFamily="34" charset="0"/>
          </a:endParaRPr>
        </a:p>
      </dsp:txBody>
      <dsp:txXfrm>
        <a:off x="5164628" y="3725189"/>
        <a:ext cx="32104" cy="32104"/>
      </dsp:txXfrm>
    </dsp:sp>
    <dsp:sp modelId="{5CF1C488-9DB4-D94F-A36F-E4D95807567E}">
      <dsp:nvSpPr>
        <dsp:cNvPr id="0" name=""/>
        <dsp:cNvSpPr/>
      </dsp:nvSpPr>
      <dsp:spPr>
        <a:xfrm>
          <a:off x="4879377" y="3955106"/>
          <a:ext cx="1550200" cy="1539970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Helvetica" panose="020B0604020202020204" pitchFamily="34" charset="0"/>
              <a:cs typeface="Helvetica" panose="020B0604020202020204" pitchFamily="34" charset="0"/>
            </a:rPr>
            <a:t>Physical Therapist</a:t>
          </a:r>
        </a:p>
      </dsp:txBody>
      <dsp:txXfrm>
        <a:off x="5106399" y="4180629"/>
        <a:ext cx="1096156" cy="1088924"/>
      </dsp:txXfrm>
    </dsp:sp>
    <dsp:sp modelId="{4CFF05B7-2C24-564A-A97A-98F44F76CF47}">
      <dsp:nvSpPr>
        <dsp:cNvPr id="0" name=""/>
        <dsp:cNvSpPr/>
      </dsp:nvSpPr>
      <dsp:spPr>
        <a:xfrm rot="6942857">
          <a:off x="3921754" y="3756836"/>
          <a:ext cx="706527" cy="26858"/>
        </a:xfrm>
        <a:custGeom>
          <a:avLst/>
          <a:gdLst/>
          <a:ahLst/>
          <a:cxnLst/>
          <a:rect l="0" t="0" r="0" b="0"/>
          <a:pathLst>
            <a:path>
              <a:moveTo>
                <a:pt x="0" y="13429"/>
              </a:moveTo>
              <a:lnTo>
                <a:pt x="706527" y="13429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>
            <a:latin typeface="Helvetica" panose="020B0604020202020204" pitchFamily="34" charset="0"/>
            <a:cs typeface="Helvetica" panose="020B0604020202020204" pitchFamily="34" charset="0"/>
          </a:endParaRPr>
        </a:p>
      </dsp:txBody>
      <dsp:txXfrm rot="10800000">
        <a:off x="4257355" y="3752602"/>
        <a:ext cx="35326" cy="35326"/>
      </dsp:txXfrm>
    </dsp:sp>
    <dsp:sp modelId="{4D9B0D33-1B6B-144E-A3DD-8482CB26A548}">
      <dsp:nvSpPr>
        <dsp:cNvPr id="0" name=""/>
        <dsp:cNvSpPr/>
      </dsp:nvSpPr>
      <dsp:spPr>
        <a:xfrm>
          <a:off x="3108686" y="4018579"/>
          <a:ext cx="1413024" cy="1413024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Helvetica" panose="020B0604020202020204" pitchFamily="34" charset="0"/>
              <a:cs typeface="Helvetica" panose="020B0604020202020204" pitchFamily="34" charset="0"/>
            </a:rPr>
            <a:t>Therapist/ Counselor</a:t>
          </a:r>
        </a:p>
      </dsp:txBody>
      <dsp:txXfrm>
        <a:off x="3315619" y="4225512"/>
        <a:ext cx="999158" cy="999158"/>
      </dsp:txXfrm>
    </dsp:sp>
    <dsp:sp modelId="{EF1399C9-0BAC-184E-B3D6-5922EA079211}">
      <dsp:nvSpPr>
        <dsp:cNvPr id="0" name=""/>
        <dsp:cNvSpPr/>
      </dsp:nvSpPr>
      <dsp:spPr>
        <a:xfrm rot="10028571">
          <a:off x="3348369" y="3037833"/>
          <a:ext cx="706527" cy="26858"/>
        </a:xfrm>
        <a:custGeom>
          <a:avLst/>
          <a:gdLst/>
          <a:ahLst/>
          <a:cxnLst/>
          <a:rect l="0" t="0" r="0" b="0"/>
          <a:pathLst>
            <a:path>
              <a:moveTo>
                <a:pt x="0" y="13429"/>
              </a:moveTo>
              <a:lnTo>
                <a:pt x="706527" y="13429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>
            <a:latin typeface="Helvetica" panose="020B0604020202020204" pitchFamily="34" charset="0"/>
            <a:cs typeface="Helvetica" panose="020B0604020202020204" pitchFamily="34" charset="0"/>
          </a:endParaRPr>
        </a:p>
      </dsp:txBody>
      <dsp:txXfrm rot="10800000">
        <a:off x="3683969" y="3033599"/>
        <a:ext cx="35326" cy="35326"/>
      </dsp:txXfrm>
    </dsp:sp>
    <dsp:sp modelId="{A9A5EE65-57C1-6445-8FDF-1B6A5D5F62D3}">
      <dsp:nvSpPr>
        <dsp:cNvPr id="0" name=""/>
        <dsp:cNvSpPr/>
      </dsp:nvSpPr>
      <dsp:spPr>
        <a:xfrm>
          <a:off x="1961915" y="2580573"/>
          <a:ext cx="1413024" cy="141302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Helvetica" panose="020B0604020202020204" pitchFamily="34" charset="0"/>
              <a:cs typeface="Helvetica" panose="020B0604020202020204" pitchFamily="34" charset="0"/>
            </a:rPr>
            <a:t>Pediatrician/Primary Care</a:t>
          </a:r>
        </a:p>
      </dsp:txBody>
      <dsp:txXfrm>
        <a:off x="2168848" y="2787506"/>
        <a:ext cx="999158" cy="999158"/>
      </dsp:txXfrm>
    </dsp:sp>
    <dsp:sp modelId="{E342BA82-B16C-904F-9E4C-E598A408B094}">
      <dsp:nvSpPr>
        <dsp:cNvPr id="0" name=""/>
        <dsp:cNvSpPr/>
      </dsp:nvSpPr>
      <dsp:spPr>
        <a:xfrm rot="13114286">
          <a:off x="3553008" y="2141251"/>
          <a:ext cx="706527" cy="26858"/>
        </a:xfrm>
        <a:custGeom>
          <a:avLst/>
          <a:gdLst/>
          <a:ahLst/>
          <a:cxnLst/>
          <a:rect l="0" t="0" r="0" b="0"/>
          <a:pathLst>
            <a:path>
              <a:moveTo>
                <a:pt x="0" y="13429"/>
              </a:moveTo>
              <a:lnTo>
                <a:pt x="706527" y="13429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>
            <a:latin typeface="Helvetica" panose="020B0604020202020204" pitchFamily="34" charset="0"/>
            <a:cs typeface="Helvetica" panose="020B0604020202020204" pitchFamily="34" charset="0"/>
          </a:endParaRPr>
        </a:p>
      </dsp:txBody>
      <dsp:txXfrm rot="10800000">
        <a:off x="3888608" y="2137017"/>
        <a:ext cx="35326" cy="35326"/>
      </dsp:txXfrm>
    </dsp:sp>
    <dsp:sp modelId="{41483F07-2D53-BA4C-A95B-484420215A28}">
      <dsp:nvSpPr>
        <dsp:cNvPr id="0" name=""/>
        <dsp:cNvSpPr/>
      </dsp:nvSpPr>
      <dsp:spPr>
        <a:xfrm>
          <a:off x="2371193" y="787409"/>
          <a:ext cx="1413024" cy="1413024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Helvetica" panose="020B0604020202020204" pitchFamily="34" charset="0"/>
              <a:cs typeface="Helvetica" panose="020B0604020202020204" pitchFamily="34" charset="0"/>
            </a:rPr>
            <a:t>Medical Oncologist/ Sarcoma Specialist</a:t>
          </a:r>
        </a:p>
      </dsp:txBody>
      <dsp:txXfrm>
        <a:off x="2578126" y="994342"/>
        <a:ext cx="999158" cy="99915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972987-6DDD-45F6-8F23-28D043DEEE54}">
      <dsp:nvSpPr>
        <dsp:cNvPr id="0" name=""/>
        <dsp:cNvSpPr/>
      </dsp:nvSpPr>
      <dsp:spPr>
        <a:xfrm>
          <a:off x="4570" y="439523"/>
          <a:ext cx="2811950" cy="3374340"/>
        </a:xfrm>
        <a:prstGeom prst="roundRect">
          <a:avLst>
            <a:gd name="adj" fmla="val 5000"/>
          </a:avLst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5725" rIns="111125" bIns="0" numCol="1" spcCol="1270" anchor="t" anchorCtr="0">
          <a:noAutofit/>
        </a:bodyPr>
        <a:lstStyle/>
        <a:p>
          <a:pPr marL="0" lvl="0" indent="0" algn="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Population  Enrolled</a:t>
          </a:r>
        </a:p>
      </dsp:txBody>
      <dsp:txXfrm rot="16200000">
        <a:off x="-1097713" y="1541807"/>
        <a:ext cx="2766959" cy="562390"/>
      </dsp:txXfrm>
    </dsp:sp>
    <dsp:sp modelId="{0CC89302-99ED-40CD-9682-1E23A52EB895}">
      <dsp:nvSpPr>
        <dsp:cNvPr id="0" name=""/>
        <dsp:cNvSpPr/>
      </dsp:nvSpPr>
      <dsp:spPr>
        <a:xfrm>
          <a:off x="566960" y="439523"/>
          <a:ext cx="2094902" cy="337434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2296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Adult patients Metastatic or LA PEComa</a:t>
          </a:r>
        </a:p>
      </dsp:txBody>
      <dsp:txXfrm>
        <a:off x="566960" y="439523"/>
        <a:ext cx="2094902" cy="3374340"/>
      </dsp:txXfrm>
    </dsp:sp>
    <dsp:sp modelId="{8904B8F6-386C-4C7F-A91D-AF846664ADB0}">
      <dsp:nvSpPr>
        <dsp:cNvPr id="0" name=""/>
        <dsp:cNvSpPr/>
      </dsp:nvSpPr>
      <dsp:spPr>
        <a:xfrm>
          <a:off x="2914939" y="439523"/>
          <a:ext cx="2548836" cy="3374340"/>
        </a:xfrm>
        <a:prstGeom prst="roundRect">
          <a:avLst>
            <a:gd name="adj" fmla="val 5000"/>
          </a:avLst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5725" rIns="111125" bIns="0" numCol="1" spcCol="1270" anchor="t" anchorCtr="0">
          <a:noAutofit/>
        </a:bodyPr>
        <a:lstStyle/>
        <a:p>
          <a:pPr marL="0" lvl="0" indent="0" algn="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Treatment</a:t>
          </a:r>
        </a:p>
      </dsp:txBody>
      <dsp:txXfrm rot="16200000">
        <a:off x="1786343" y="1568119"/>
        <a:ext cx="2766959" cy="509767"/>
      </dsp:txXfrm>
    </dsp:sp>
    <dsp:sp modelId="{5AC64FE3-624D-40BF-B14F-B9C4AA65DA24}">
      <dsp:nvSpPr>
        <dsp:cNvPr id="0" name=""/>
        <dsp:cNvSpPr/>
      </dsp:nvSpPr>
      <dsp:spPr>
        <a:xfrm rot="5400000">
          <a:off x="2681014" y="3121786"/>
          <a:ext cx="495970" cy="421792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FA790A-557D-48D2-85F3-EC429F55532F}">
      <dsp:nvSpPr>
        <dsp:cNvPr id="0" name=""/>
        <dsp:cNvSpPr/>
      </dsp:nvSpPr>
      <dsp:spPr>
        <a:xfrm>
          <a:off x="3443782" y="439523"/>
          <a:ext cx="1898882" cy="337434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2296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Protein-bound sirolimus*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100 mg/m</a:t>
          </a:r>
          <a:r>
            <a:rPr lang="en-US" sz="2400" kern="1200" baseline="30000" dirty="0"/>
            <a:t>2 </a:t>
          </a:r>
          <a:r>
            <a:rPr lang="en-US" sz="2400" kern="1200" baseline="0" dirty="0"/>
            <a:t>IV days 1 and 8 of a 21 day cycle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/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* Up to 2 dose reductions (to 75 and 56 mg/m2) were allowed</a:t>
          </a:r>
        </a:p>
      </dsp:txBody>
      <dsp:txXfrm>
        <a:off x="3443782" y="439523"/>
        <a:ext cx="1898882" cy="3374340"/>
      </dsp:txXfrm>
    </dsp:sp>
    <dsp:sp modelId="{C21D68B6-A03C-4282-81F3-74BF6FB03B7E}">
      <dsp:nvSpPr>
        <dsp:cNvPr id="0" name=""/>
        <dsp:cNvSpPr/>
      </dsp:nvSpPr>
      <dsp:spPr>
        <a:xfrm>
          <a:off x="5562193" y="439523"/>
          <a:ext cx="3015760" cy="3374340"/>
        </a:xfrm>
        <a:prstGeom prst="roundRect">
          <a:avLst>
            <a:gd name="adj" fmla="val 5000"/>
          </a:avLst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5725" rIns="111125" bIns="0" numCol="1" spcCol="1270" anchor="t" anchorCtr="0">
          <a:noAutofit/>
        </a:bodyPr>
        <a:lstStyle/>
        <a:p>
          <a:pPr marL="0" lvl="0" indent="0" algn="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Endpoints</a:t>
          </a:r>
        </a:p>
      </dsp:txBody>
      <dsp:txXfrm rot="16200000">
        <a:off x="4480290" y="1521426"/>
        <a:ext cx="2766959" cy="603152"/>
      </dsp:txXfrm>
    </dsp:sp>
    <dsp:sp modelId="{4B430534-7BDB-4FC1-82CC-063BC51850F4}">
      <dsp:nvSpPr>
        <dsp:cNvPr id="0" name=""/>
        <dsp:cNvSpPr/>
      </dsp:nvSpPr>
      <dsp:spPr>
        <a:xfrm rot="5400000">
          <a:off x="5328268" y="3121786"/>
          <a:ext cx="495970" cy="421792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1E2622-5A2A-48F0-BB79-AD480FB0F5B5}">
      <dsp:nvSpPr>
        <dsp:cNvPr id="0" name=""/>
        <dsp:cNvSpPr/>
      </dsp:nvSpPr>
      <dsp:spPr>
        <a:xfrm>
          <a:off x="6150569" y="439523"/>
          <a:ext cx="2246741" cy="337434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09728" rIns="0" bIns="0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 baseline="0" dirty="0"/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baseline="0" dirty="0"/>
            <a:t>1</a:t>
          </a:r>
          <a:r>
            <a:rPr lang="en-US" sz="2400" kern="1200" baseline="30000" dirty="0"/>
            <a:t>O </a:t>
          </a:r>
          <a:r>
            <a:rPr lang="en-US" sz="2400" kern="1200" baseline="0" dirty="0"/>
            <a:t>- ORR per RECIST 1.1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baseline="0" dirty="0"/>
            <a:t>2</a:t>
          </a:r>
          <a:r>
            <a:rPr lang="en-US" sz="2400" kern="1200" baseline="30000" dirty="0"/>
            <a:t>o </a:t>
          </a:r>
          <a:r>
            <a:rPr lang="en-US" sz="2400" kern="1200" baseline="0" dirty="0"/>
            <a:t>- DOR, PFS, OS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baseline="0" dirty="0"/>
            <a:t>Exploratory – DCR, biomarkers</a:t>
          </a:r>
          <a:endParaRPr lang="en-US" sz="2400" kern="1200" baseline="30000" dirty="0"/>
        </a:p>
      </dsp:txBody>
      <dsp:txXfrm>
        <a:off x="6150569" y="439523"/>
        <a:ext cx="2246741" cy="33743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charset="0"/>
              </a:defRPr>
            </a:lvl1pPr>
          </a:lstStyle>
          <a:p>
            <a:fld id="{7139F55B-6B9C-4D4E-8A72-E299C4C64A41}" type="datetimeFigureOut">
              <a:rPr lang="en-US" smtClean="0"/>
              <a:pPr/>
              <a:t>4/25/26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charset="0"/>
              </a:defRPr>
            </a:lvl1pPr>
          </a:lstStyle>
          <a:p>
            <a:fld id="{FA8FB2E5-378F-DE4E-BB7B-A485723615B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3032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7D9111-80F6-B5EA-7AF6-0B2889E913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8BECAF-18A8-5F33-A846-9BBC7B1666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EA1C0C-4A08-7A62-E97B-E7BC30C931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1682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C6A6F1-4903-8A1B-8506-03673B8E8F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0F9E65-7898-E7B1-4304-D854C338BE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17139F-0305-0A8F-A3BB-CBB93CD2CB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4D4C88-D890-0C45-C527-66B948E48D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5E0DFF-B40A-8549-B442-E08C26E740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17342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B4E110-9250-4DED-886C-83B498622A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96101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5E0DFF-B40A-8549-B442-E08C26E740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38578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5E0DFF-B40A-8549-B442-E08C26E740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84228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B4E110-9250-4DED-886C-83B498622A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82078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C553CA-184C-33FB-E70C-6153AB3C42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1A822D-EEC1-5BDA-DD69-17BFC7D51B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E60746-3CE1-9974-ABBA-EB9D884CAB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A10245-E2EC-5B17-7F51-B65BDFA4C0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5E0DFF-B40A-8549-B442-E08C26E740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20988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B4E110-9250-4DED-886C-83B498622A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74277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93A54-4EFE-A0EA-A6A3-690D079855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E8E254-A277-D0D9-8050-1B44C2D97D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681244-96BA-4F4C-7083-AAC28B4F0D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A28DA1-8866-9A26-0873-172C8D06D2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5E0DFF-B40A-8549-B442-E08C26E740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11664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81163E-A9AA-2C7D-12FD-87BAEBC165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70F5FA-7FFA-4D5A-6C17-062304A7CB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A097477-194F-1A1E-2EFF-F6560AC21D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7D33AD-6B35-1D5D-F9C6-230CDE02AC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5E0DFF-B40A-8549-B442-E08C26E740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64057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A1DCEC-2CE9-45A9-AFDF-4B79AEC7B2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36890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FD5284-ED3C-02BC-A669-C752990597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550C5E-F88E-545D-23D4-E189F34EEC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69D717-E65C-9B2E-A804-183FCA7378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101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0EC01F-C707-4841-AFA5-45F6E1F3C2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25656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0EC01F-C707-4841-AFA5-45F6E1F3C2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61092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0EC01F-C707-4841-AFA5-45F6E1F3C2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59631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B4E110-9250-4DED-886C-83B498622A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17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B4E110-9250-4DED-886C-83B498622A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70400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0EC01F-C707-4841-AFA5-45F6E1F3C2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73589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0EC01F-C707-4841-AFA5-45F6E1F3C2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56915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0EC01F-C707-4841-AFA5-45F6E1F3C2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5373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B4E110-9250-4DED-886C-83B498622A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43063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B4E110-9250-4DED-886C-83B498622A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7107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769F71-6A7E-6216-0F6C-6720581872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64091F8-D859-FB6A-B52F-8AFD063A30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9AD458-13E3-0724-A0F2-0B8EC083E7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92470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B4E110-9250-4DED-886C-83B498622A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901600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E7A239-2DF6-8CD2-51EE-A1BE20242E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D1324A-A83A-354D-A8B7-2E6431C619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D6134F4-BB9E-716D-61B1-704D09C4AA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11504D-60E8-A9D6-934B-B3009193A0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5E0DFF-B40A-8549-B442-E08C26E740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453368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E59915-4A85-5656-270D-10E9CA486F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>
            <a:extLst>
              <a:ext uri="{FF2B5EF4-FFF2-40B4-BE49-F238E27FC236}">
                <a16:creationId xmlns:a16="http://schemas.microsoft.com/office/drawing/2014/main" id="{658345EF-897E-7E51-D9A3-EEBAE9DE12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3186" name="Rectangle 3">
            <a:extLst>
              <a:ext uri="{FF2B5EF4-FFF2-40B4-BE49-F238E27FC236}">
                <a16:creationId xmlns:a16="http://schemas.microsoft.com/office/drawing/2014/main" id="{4B266992-AD09-45C5-2069-63D42F8F90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z="2000" i="1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66841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5F2ACC-9FEC-FF24-46EE-57A814252B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D34209-7C27-B204-70E5-4DB26D8E27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2032F3-380F-F9EA-6BA6-388F92CEFE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91812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45DDD5-04DB-4B60-BDC6-8F7D68738F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114240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>
            <a:extLst>
              <a:ext uri="{FF2B5EF4-FFF2-40B4-BE49-F238E27FC236}">
                <a16:creationId xmlns:a16="http://schemas.microsoft.com/office/drawing/2014/main" id="{857890A5-5BB4-7022-7710-A47878DE25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E0BAAD-516C-4782-9FCD-24CCA8C74CB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05850FC3-F23D-51A9-2447-3E121F6B844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  <p:txBody>
          <a:bodyPr/>
          <a:lstStyle/>
          <a:p>
            <a:endParaRPr lang="en-US" dirty="0"/>
          </a:p>
        </p:txBody>
      </p:sp>
      <p:sp>
        <p:nvSpPr>
          <p:cNvPr id="17412" name="Rectangle 3">
            <a:extLst>
              <a:ext uri="{FF2B5EF4-FFF2-40B4-BE49-F238E27FC236}">
                <a16:creationId xmlns:a16="http://schemas.microsoft.com/office/drawing/2014/main" id="{3F82D424-7E06-AFA5-A813-57142A8614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ヒラギノ角ゴ Pro W3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7E7A7815-529F-579A-6FB4-7516A1295E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  <p:txBody>
          <a:bodyPr/>
          <a:lstStyle/>
          <a:p>
            <a:endParaRPr lang="en-US" dirty="0"/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3A254240-4F8C-CF6C-D337-F1CB6AC05E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  <a:ea typeface="ヒラギノ角ゴ Pro W3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lide Image Placeholder 1">
            <a:extLst>
              <a:ext uri="{FF2B5EF4-FFF2-40B4-BE49-F238E27FC236}">
                <a16:creationId xmlns:a16="http://schemas.microsoft.com/office/drawing/2014/main" id="{F13EB67F-8C87-475C-946C-3DDEB3474D0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  <p:txBody>
          <a:bodyPr/>
          <a:lstStyle/>
          <a:p>
            <a:endParaRPr lang="en-US" dirty="0"/>
          </a:p>
        </p:txBody>
      </p:sp>
      <p:sp>
        <p:nvSpPr>
          <p:cNvPr id="142339" name="Notes Placeholder 2">
            <a:extLst>
              <a:ext uri="{FF2B5EF4-FFF2-40B4-BE49-F238E27FC236}">
                <a16:creationId xmlns:a16="http://schemas.microsoft.com/office/drawing/2014/main" id="{7C9E1EE9-ECBF-4E1B-A6CF-11E09776B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  <a:ea typeface="ヒラギノ角ゴ Pro W3"/>
            </a:endParaRPr>
          </a:p>
        </p:txBody>
      </p:sp>
      <p:sp>
        <p:nvSpPr>
          <p:cNvPr id="142340" name="Slide Number Placeholder 3">
            <a:extLst>
              <a:ext uri="{FF2B5EF4-FFF2-40B4-BE49-F238E27FC236}">
                <a16:creationId xmlns:a16="http://schemas.microsoft.com/office/drawing/2014/main" id="{A535B971-6E62-4B47-BB65-C055493DC5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88ED4A-1F91-454D-8059-20737FDEDFA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E59915-4A85-5656-270D-10E9CA486F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>
            <a:extLst>
              <a:ext uri="{FF2B5EF4-FFF2-40B4-BE49-F238E27FC236}">
                <a16:creationId xmlns:a16="http://schemas.microsoft.com/office/drawing/2014/main" id="{658345EF-897E-7E51-D9A3-EEBAE9DE12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3186" name="Rectangle 3">
            <a:extLst>
              <a:ext uri="{FF2B5EF4-FFF2-40B4-BE49-F238E27FC236}">
                <a16:creationId xmlns:a16="http://schemas.microsoft.com/office/drawing/2014/main" id="{4B266992-AD09-45C5-2069-63D42F8F90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z="2000" i="1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66841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E9314C-BFCD-2861-478E-4CCC2EE477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2E947D-524C-C353-7D3D-ECCEFCDE2A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CB8434-9EEE-FCD3-1034-47AA540F24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4113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9CE8F7-0F4D-65A0-A14E-2EFBE720AB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1F39D57-16D6-08F7-BE42-73A4491BCC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8838C9-F990-8401-08CB-7B35E130B4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96948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77A761-C7AF-B942-98A1-0735AB30A5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D50976-2946-7173-28E4-223073CCD1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C34F41-54BB-87D9-86BE-8D5E394BBA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83536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7F0541-71F5-06BA-3368-1B70EB4BA3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3640EB-F02E-1557-5549-47B42B4586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1C8EAC-9B1A-07BF-325B-B71F4D9483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63233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B6861F-CFE6-D7DE-C6B2-3BD6B20542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71329F5-CADD-DF44-A6BE-50E8D1292F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2A4A18-D56F-B193-BBFC-8D714F1609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64522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B72F01-6714-4A31-8C22-8E0F1B091B5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59254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B72F01-6714-4A31-8C22-8E0F1B091B5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114099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CB8247-3C8C-7DD3-39B1-2E0D0D9589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4D2675-E9B7-3F43-ED60-42E4342AF7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39B63B-5A22-70DE-2EF8-877CAA803B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ED5382-13CA-199B-0DB7-61F78870B6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B72F01-6714-4A31-8C22-8E0F1B091B5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36352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234757-29C7-14AB-9F8D-3E6349A72A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1BA45E-0937-896A-9FE0-0AA5278DF3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7DACF4-D4DC-B5C3-E9C8-B6C24E5005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E557FC-1229-DE76-167D-07D9FFA99C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B72F01-6714-4A31-8C22-8E0F1B091B5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134124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B72F01-6714-4A31-8C22-8E0F1B091B5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81573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B72F01-6714-4A31-8C22-8E0F1B091B5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95616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B72F01-6714-4A31-8C22-8E0F1B091B5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0673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B4E110-9250-4DED-886C-83B498622A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67401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55C02B-04C0-6955-D098-3558EB51E9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C8E3B8-5E34-8685-EE50-FAEBECB549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34BB6E-98DA-42F4-43FD-99EF3B8E6E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D171F8-5987-3C34-3454-4CB29FB7CF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4D9E9D-93A9-4E6A-8E42-DC0055A852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00532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C0EAC5-6F40-F4B0-2198-9A6BA35F8E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D35787-0F5C-5FD0-8735-2B29001453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9872D8-51E1-747D-5A50-48DDA1DA67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BB9764-FD1E-BD2A-CD7F-B7E84F2B91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B72F01-6714-4A31-8C22-8E0F1B091B5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19638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45206D-809D-722A-4E39-003FD2BBFC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8636A6-AF82-4026-D524-096795E35E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F58BC7-664B-BDF3-304C-4B1941E64D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B2D593-D3F5-FB60-52A4-7B9777DC81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B72F01-6714-4A31-8C22-8E0F1B091B5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19140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B29C74-7738-89DF-FF20-FE8FFB6AD7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A8AE88-478A-0A77-6FE9-EBB78B2948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724695-F046-0335-A9D6-236D4E072B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2B8306-A783-F820-13E1-35C53702DA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B72F01-6714-4A31-8C22-8E0F1B091B5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087156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B72F01-6714-4A31-8C22-8E0F1B091B5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44812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B72F01-6714-4A31-8C22-8E0F1B091B5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51407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B72F01-6714-4A31-8C22-8E0F1B091B5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960743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3F2B0B-D156-0B32-D38D-74814AE294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0E3078-1D03-C6A4-D187-F96E49B9CA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141C26-46F5-385D-9AC7-887B6A3054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C68608-BE16-5582-2506-20721ECA9A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230593-EEC0-4B20-B4C0-339D30E76615}" type="slidenum">
              <a:rPr kumimoji="0" lang="en-PK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PK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208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B9EE6D-4352-D4D2-DB87-1D351EA85F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A737E6-50EE-3F1F-BBC8-003C851C57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FDCDB0-5FED-D54F-4F7B-5B1E4DA5D1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199E34-4070-D3D3-769C-161C3491A4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B72F01-6714-4A31-8C22-8E0F1B091B5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09610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B72F01-6714-4A31-8C22-8E0F1B091B5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5342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5E0DFF-B40A-8549-B442-E08C26E740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97986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AB66D7-D6B1-A657-9038-99FBC93359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3428E8-C6E0-90C2-530C-22D7B01CFF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762BB6-71A0-6875-B066-A6D75B1133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FA48B3-B819-8E6F-5DC3-4F96A04100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B72F01-6714-4A31-8C22-8E0F1B091B5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90852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9E55EC-1656-E9D8-D116-018B97A64F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73D310-5C20-CA3F-FC50-E085070E24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B513B7-85F1-FA90-D76F-B3E8DAA360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D08AFC-9514-B55A-6361-9602C61A8E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B72F01-6714-4A31-8C22-8E0F1B091B5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96927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DB0E63-3AB3-5BA1-2007-672C029198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5CFDB1-B96B-8182-9813-1C7F1BF626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230E4A-03C9-DFFE-E300-CB1A7E9BA1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36AE5B-6CEB-68E4-54FA-A0D25C9CA8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B72F01-6714-4A31-8C22-8E0F1B091B5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301526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3B5972-C3B1-603D-9751-84F3752310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0E1991-F7CE-2E75-FECE-599354456E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B6981A-CFD7-A573-ECCC-0544B837C7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74DBAA-A345-A506-2EED-AA81CACCD4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B72F01-6714-4A31-8C22-8E0F1B091B5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27477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B72F01-6714-4A31-8C22-8E0F1B091B5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64496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B72F01-6714-4A31-8C22-8E0F1B091B5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94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386377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B72F01-6714-4A31-8C22-8E0F1B091B5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727540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B72F01-6714-4A31-8C22-8E0F1B091B5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289296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B72F01-6714-4A31-8C22-8E0F1B091B5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97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979172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B72F01-6714-4A31-8C22-8E0F1B091B5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98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6219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5E0DFF-B40A-8549-B442-E08C26E740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566637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B72F01-6714-4A31-8C22-8E0F1B091B5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99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083808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E59915-4A85-5656-270D-10E9CA486F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>
            <a:extLst>
              <a:ext uri="{FF2B5EF4-FFF2-40B4-BE49-F238E27FC236}">
                <a16:creationId xmlns:a16="http://schemas.microsoft.com/office/drawing/2014/main" id="{658345EF-897E-7E51-D9A3-EEBAE9DE12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3186" name="Rectangle 3">
            <a:extLst>
              <a:ext uri="{FF2B5EF4-FFF2-40B4-BE49-F238E27FC236}">
                <a16:creationId xmlns:a16="http://schemas.microsoft.com/office/drawing/2014/main" id="{4B266992-AD09-45C5-2069-63D42F8F90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z="2000" i="1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66841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ED7409-445E-2CB8-86C4-EEACCC7ACD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37580D-C5B8-F1D5-F58D-0419589666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BA0CFB8-F3A0-8074-ACDE-6B031E6183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8670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Slide Image Placeholder 1">
            <a:extLst>
              <a:ext uri="{FF2B5EF4-FFF2-40B4-BE49-F238E27FC236}">
                <a16:creationId xmlns:a16="http://schemas.microsoft.com/office/drawing/2014/main" id="{894BD095-5EB8-004C-17C5-03D4EFE762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03" name="Notes Placeholder 2">
            <a:extLst>
              <a:ext uri="{FF2B5EF4-FFF2-40B4-BE49-F238E27FC236}">
                <a16:creationId xmlns:a16="http://schemas.microsoft.com/office/drawing/2014/main" id="{71ACF306-39D3-B7B6-7750-3F9BD991CA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53604" name="Slide Number Placeholder 3">
            <a:extLst>
              <a:ext uri="{FF2B5EF4-FFF2-40B4-BE49-F238E27FC236}">
                <a16:creationId xmlns:a16="http://schemas.microsoft.com/office/drawing/2014/main" id="{089FEBBF-EB01-F3AF-3C51-A4CE11608DD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E462AC-F6CD-44CD-9611-8976551044C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ヒラギノ角ゴ Pro W3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Image Placeholder 1">
            <a:extLst>
              <a:ext uri="{FF2B5EF4-FFF2-40B4-BE49-F238E27FC236}">
                <a16:creationId xmlns:a16="http://schemas.microsoft.com/office/drawing/2014/main" id="{4C5349E3-4CDD-06B4-8F65-FDA2F31D798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0" name="Notes Placeholder 2">
            <a:extLst>
              <a:ext uri="{FF2B5EF4-FFF2-40B4-BE49-F238E27FC236}">
                <a16:creationId xmlns:a16="http://schemas.microsoft.com/office/drawing/2014/main" id="{6D1C2251-770C-8EDB-2199-8FB6A1852E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8371" name="Slide Number Placeholder 3">
            <a:extLst>
              <a:ext uri="{FF2B5EF4-FFF2-40B4-BE49-F238E27FC236}">
                <a16:creationId xmlns:a16="http://schemas.microsoft.com/office/drawing/2014/main" id="{16E639A2-8B55-F363-20A4-BA0142061EC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F23AA0-7402-6F4A-9703-31BACE7FC0E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D9E9D-93A9-4E6A-8E42-DC0055A852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7604314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D9E9D-93A9-4E6A-8E42-DC0055A852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6703049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Notes Placeholder">
            <a:extLst>
              <a:ext uri="{FF2B5EF4-FFF2-40B4-BE49-F238E27FC236}">
                <a16:creationId xmlns:a16="http://schemas.microsoft.com/office/drawing/2014/main" id="{4B3E1337-EB68-5338-8CBA-0A8ED3CCBB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Figure 2: Signaling cascades that are potentially involved in urothelial tumorigenesis during fibroblast growth factor receptor 3 and HRAS gene activation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64DCF-F2AB-434D-B181-C79EA71059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0186854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D2CAEC-3A8F-E943-B484-F02414DC1E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B0503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7914700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D2CAEC-3A8F-E943-B484-F02414DC1E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B0503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785948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D2CAEC-3A8F-E943-B484-F02414DC1E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B0503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9555825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E59915-4A85-5656-270D-10E9CA486F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>
            <a:extLst>
              <a:ext uri="{FF2B5EF4-FFF2-40B4-BE49-F238E27FC236}">
                <a16:creationId xmlns:a16="http://schemas.microsoft.com/office/drawing/2014/main" id="{658345EF-897E-7E51-D9A3-EEBAE9DE12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3186" name="Rectangle 3">
            <a:extLst>
              <a:ext uri="{FF2B5EF4-FFF2-40B4-BE49-F238E27FC236}">
                <a16:creationId xmlns:a16="http://schemas.microsoft.com/office/drawing/2014/main" id="{4B266992-AD09-45C5-2069-63D42F8F90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z="2000" i="1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6684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B4E110-9250-4DED-886C-83B498622A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1122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18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4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4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4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22.png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4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4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4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4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4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4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4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4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4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4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7.xml"/><Relationship Id="rId1" Type="http://schemas.openxmlformats.org/officeDocument/2006/relationships/tags" Target="../tags/tag1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7.xml"/><Relationship Id="rId1" Type="http://schemas.openxmlformats.org/officeDocument/2006/relationships/tags" Target="../tags/tag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399070"/>
            <a:ext cx="9144000" cy="2123615"/>
          </a:xfrm>
        </p:spPr>
        <p:txBody>
          <a:bodyPr anchor="ctr">
            <a:norm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614761"/>
            <a:ext cx="9144000" cy="1655762"/>
          </a:xfrm>
        </p:spPr>
        <p:txBody>
          <a:bodyPr anchor="t">
            <a:normAutofit/>
          </a:bodyPr>
          <a:lstStyle>
            <a:lvl1pPr marL="0" indent="0" algn="ctr">
              <a:buNone/>
              <a:defRPr sz="3200">
                <a:solidFill>
                  <a:srgbClr val="50515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4/25/26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98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4/25/26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13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354B21-5ACF-49E1-A84C-36FD8CEB4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3F7A0-71F0-446B-9DE8-6D75BE64EE0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157A794-B351-4E1D-AC06-88E609E324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7512" y="2257671"/>
            <a:ext cx="10972800" cy="1970998"/>
          </a:xfrm>
        </p:spPr>
        <p:txBody>
          <a:bodyPr anchor="ctr" anchorCtr="0">
            <a:normAutofit/>
          </a:bodyPr>
          <a:lstStyle>
            <a:lvl1pPr algn="l">
              <a:defRPr sz="4000" b="1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7CB67DAE-E1EF-8040-9240-16BFD8EDA7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24404" y="6271847"/>
            <a:ext cx="5852160" cy="281354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159424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354B21-5ACF-49E1-A84C-36FD8CEB4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3F7A0-71F0-446B-9DE8-6D75BE64EE0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609FE5-2F18-684C-97F3-2F85F052DB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24404" y="6271847"/>
            <a:ext cx="5852160" cy="281354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285717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669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2920" y="786384"/>
            <a:ext cx="10978081" cy="2239920"/>
          </a:xfrm>
        </p:spPr>
        <p:txBody>
          <a:bodyPr lIns="0" tIns="0" rIns="0" bIns="0">
            <a:normAutofit/>
          </a:bodyPr>
          <a:lstStyle>
            <a:lvl1pPr>
              <a:lnSpc>
                <a:spcPct val="90000"/>
              </a:lnSpc>
              <a:defRPr sz="3600" b="0" cap="none" spc="13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&lt;Insert Title&gt;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2919" y="4626428"/>
            <a:ext cx="10978080" cy="92436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None/>
              <a:defRPr sz="1000" spc="31" baseline="0">
                <a:solidFill>
                  <a:srgbClr val="000000"/>
                </a:solidFill>
              </a:defRPr>
            </a:lvl1pPr>
            <a:lvl2pPr marL="457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7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4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6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9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&lt;Affiliations&gt;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32920" y="3582609"/>
            <a:ext cx="10978081" cy="92436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600" b="0" spc="3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 dirty="0"/>
              <a:t>&lt;Authors&gt;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D2571DC2-D6A3-4185-B1A8-3DB7ADC1CF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10947" y="0"/>
            <a:ext cx="4572000" cy="252239"/>
          </a:xfrm>
        </p:spPr>
        <p:txBody>
          <a:bodyPr tIns="45720" rIns="137160">
            <a:noAutofit/>
          </a:bodyPr>
          <a:lstStyle>
            <a:lvl1pPr marL="0" indent="0" algn="r">
              <a:buFontTx/>
              <a:buNone/>
              <a:defRPr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69" indent="0">
              <a:buFontTx/>
              <a:buNone/>
              <a:defRPr/>
            </a:lvl2pPr>
            <a:lvl3pPr marL="1217022" indent="0">
              <a:buFontTx/>
              <a:buNone/>
              <a:defRPr/>
            </a:lvl3pPr>
            <a:lvl4pPr marL="1680549" indent="0">
              <a:buFontTx/>
              <a:buNone/>
              <a:defRPr/>
            </a:lvl4pPr>
            <a:lvl5pPr marL="2141960" indent="0">
              <a:buFontTx/>
              <a:buNone/>
              <a:defRPr/>
            </a:lvl5pPr>
          </a:lstStyle>
          <a:p>
            <a:pPr lvl="0"/>
            <a:r>
              <a:rPr lang="en-US" dirty="0"/>
              <a:t>Label for locking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57B93F3-F76B-6B32-6BFF-AE04A79B27B3}"/>
              </a:ext>
            </a:extLst>
          </p:cNvPr>
          <p:cNvSpPr/>
          <p:nvPr userDrawn="1"/>
        </p:nvSpPr>
        <p:spPr>
          <a:xfrm>
            <a:off x="2" y="-1"/>
            <a:ext cx="692727" cy="6858001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kern="600" spc="31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9E31562-4309-AB16-5795-77103BC5B3C0}"/>
              </a:ext>
            </a:extLst>
          </p:cNvPr>
          <p:cNvCxnSpPr>
            <a:cxnSpLocks/>
          </p:cNvCxnSpPr>
          <p:nvPr userDrawn="1"/>
        </p:nvCxnSpPr>
        <p:spPr>
          <a:xfrm>
            <a:off x="870338" y="3275393"/>
            <a:ext cx="10934700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741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hdr="0" dt="0"/>
  <p:extLst>
    <p:ext uri="{DCECCB84-F9BA-43D5-87BE-67443E8EF086}">
      <p15:sldGuideLst xmlns:p15="http://schemas.microsoft.com/office/powerpoint/2012/main">
        <p15:guide id="3" orient="horz" pos="480">
          <p15:clr>
            <a:srgbClr val="FBAE40"/>
          </p15:clr>
        </p15:guide>
        <p15:guide id="4" orient="horz" pos="4056">
          <p15:clr>
            <a:srgbClr val="FBAE40"/>
          </p15:clr>
        </p15:guide>
        <p15:guide id="5" pos="528">
          <p15:clr>
            <a:srgbClr val="FBAE4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049" y="1598086"/>
            <a:ext cx="11436348" cy="448204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spcBef>
                <a:spcPts val="1200"/>
              </a:spcBef>
              <a:buClr>
                <a:schemeClr val="bg2"/>
              </a:buClr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38" indent="-285744">
              <a:lnSpc>
                <a:spcPct val="100000"/>
              </a:lnSpc>
              <a:spcBef>
                <a:spcPts val="200"/>
              </a:spcBef>
              <a:buClr>
                <a:schemeClr val="bg2"/>
              </a:buClr>
              <a:buSzPct val="100000"/>
              <a:buFont typeface="Arial Narrow" panose="020B0606020202030204" pitchFamily="34" charset="0"/>
              <a:buChar char="–"/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42932" indent="-228594">
              <a:lnSpc>
                <a:spcPct val="100000"/>
              </a:lnSpc>
              <a:spcBef>
                <a:spcPts val="2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674" indent="-228594">
              <a:lnSpc>
                <a:spcPct val="100000"/>
              </a:lnSpc>
              <a:spcBef>
                <a:spcPts val="200"/>
              </a:spcBef>
              <a:buClr>
                <a:schemeClr val="bg2"/>
              </a:buClr>
              <a:buSzPct val="100000"/>
              <a:tabLst/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57269" indent="-171446">
              <a:lnSpc>
                <a:spcPct val="100000"/>
              </a:lnSpc>
              <a:spcBef>
                <a:spcPts val="200"/>
              </a:spcBef>
              <a:buClr>
                <a:schemeClr val="bg2"/>
              </a:buClr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7826" y="313267"/>
            <a:ext cx="11436349" cy="914660"/>
          </a:xfrm>
        </p:spPr>
        <p:txBody>
          <a:bodyPr lIns="0" tIns="0" rIns="0" bIns="45720" anchor="b">
            <a:normAutofit/>
          </a:bodyPr>
          <a:lstStyle>
            <a:lvl1pPr>
              <a:defRPr sz="36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&lt;Slide Title&gt;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D126F0-0D23-46CA-BFB7-A1BFB0B90603}"/>
              </a:ext>
            </a:extLst>
          </p:cNvPr>
          <p:cNvCxnSpPr/>
          <p:nvPr/>
        </p:nvCxnSpPr>
        <p:spPr>
          <a:xfrm>
            <a:off x="377826" y="1227932"/>
            <a:ext cx="11436351" cy="0"/>
          </a:xfrm>
          <a:prstGeom prst="line">
            <a:avLst/>
          </a:prstGeom>
          <a:ln w="317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FC96CB-0B90-4F97-BEB8-48B483269B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0000" y="0"/>
            <a:ext cx="4572000" cy="252239"/>
          </a:xfrm>
        </p:spPr>
        <p:txBody>
          <a:bodyPr tIns="45720" rIns="137160">
            <a:noAutofit/>
          </a:bodyPr>
          <a:lstStyle>
            <a:lvl1pPr marL="0" indent="0" algn="r">
              <a:buFontTx/>
              <a:buNone/>
              <a:defRPr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69" indent="0">
              <a:buFontTx/>
              <a:buNone/>
              <a:defRPr/>
            </a:lvl2pPr>
            <a:lvl3pPr marL="1217022" indent="0">
              <a:buFontTx/>
              <a:buNone/>
              <a:defRPr/>
            </a:lvl3pPr>
            <a:lvl4pPr marL="1680549" indent="0">
              <a:buFontTx/>
              <a:buNone/>
              <a:defRPr/>
            </a:lvl4pPr>
            <a:lvl5pPr marL="2141960" indent="0">
              <a:buFontTx/>
              <a:buNone/>
              <a:defRPr/>
            </a:lvl5pPr>
          </a:lstStyle>
          <a:p>
            <a:pPr marL="0" marR="0" lvl="0" indent="0" algn="r" defTabSz="4572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95000"/>
              <a:buFontTx/>
              <a:buNone/>
              <a:tabLst/>
              <a:defRPr/>
            </a:pPr>
            <a:r>
              <a:rPr lang="en-US" dirty="0"/>
              <a:t>Label for locking</a:t>
            </a: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57B7DAE8-9A88-41ED-9152-A2693AB22A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1" y="6356349"/>
            <a:ext cx="12192001" cy="501651"/>
          </a:xfrm>
          <a:prstGeom prst="rect">
            <a:avLst/>
          </a:prstGeom>
        </p:spPr>
        <p:txBody>
          <a:bodyPr vert="horz" lIns="137160" tIns="0" rIns="137160" bIns="91440" rtlCol="0" anchor="b" anchorCtr="0"/>
          <a:lstStyle>
            <a:lvl1pPr algn="l">
              <a:defRPr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BFEA7A5-3F17-415D-9FE7-A1C5710216A2}"/>
              </a:ext>
            </a:extLst>
          </p:cNvPr>
          <p:cNvCxnSpPr/>
          <p:nvPr userDrawn="1"/>
        </p:nvCxnSpPr>
        <p:spPr>
          <a:xfrm>
            <a:off x="377826" y="1227932"/>
            <a:ext cx="11436351" cy="0"/>
          </a:xfrm>
          <a:prstGeom prst="line">
            <a:avLst/>
          </a:prstGeom>
          <a:ln w="317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893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7826" y="313267"/>
            <a:ext cx="11436349" cy="914660"/>
          </a:xfrm>
        </p:spPr>
        <p:txBody>
          <a:bodyPr lIns="0" tIns="0" rIns="0" bIns="45720" anchor="b">
            <a:normAutofit/>
          </a:bodyPr>
          <a:lstStyle>
            <a:lvl1pPr>
              <a:defRPr sz="36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&lt;Slide Title&gt;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D126F0-0D23-46CA-BFB7-A1BFB0B90603}"/>
              </a:ext>
            </a:extLst>
          </p:cNvPr>
          <p:cNvCxnSpPr/>
          <p:nvPr/>
        </p:nvCxnSpPr>
        <p:spPr>
          <a:xfrm>
            <a:off x="377826" y="1227932"/>
            <a:ext cx="11436351" cy="0"/>
          </a:xfrm>
          <a:prstGeom prst="line">
            <a:avLst/>
          </a:prstGeom>
          <a:ln w="31750">
            <a:solidFill>
              <a:srgbClr val="0085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E3D41DD0-2BAD-40ED-B59C-AAADB26A05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0000" y="0"/>
            <a:ext cx="4572000" cy="252239"/>
          </a:xfrm>
        </p:spPr>
        <p:txBody>
          <a:bodyPr tIns="45720" rIns="137160">
            <a:noAutofit/>
          </a:bodyPr>
          <a:lstStyle>
            <a:lvl1pPr marL="0" indent="0" algn="r">
              <a:buFontTx/>
              <a:buNone/>
              <a:defRPr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69" indent="0">
              <a:buFontTx/>
              <a:buNone/>
              <a:defRPr/>
            </a:lvl2pPr>
            <a:lvl3pPr marL="1217022" indent="0">
              <a:buFontTx/>
              <a:buNone/>
              <a:defRPr/>
            </a:lvl3pPr>
            <a:lvl4pPr marL="1680549" indent="0">
              <a:buFontTx/>
              <a:buNone/>
              <a:defRPr/>
            </a:lvl4pPr>
            <a:lvl5pPr marL="2141960" indent="0">
              <a:buFontTx/>
              <a:buNone/>
              <a:defRPr/>
            </a:lvl5pPr>
          </a:lstStyle>
          <a:p>
            <a:pPr lvl="0"/>
            <a:r>
              <a:rPr lang="en-US" dirty="0"/>
              <a:t>Label for locking</a:t>
            </a:r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922FE14F-A39F-4BF4-8EAE-B628F105CC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1" y="6356349"/>
            <a:ext cx="12192001" cy="501651"/>
          </a:xfrm>
          <a:prstGeom prst="rect">
            <a:avLst/>
          </a:prstGeom>
        </p:spPr>
        <p:txBody>
          <a:bodyPr vert="horz" lIns="137160" tIns="0" rIns="137160" bIns="91440" rtlCol="0" anchor="b" anchorCtr="0"/>
          <a:lstStyle>
            <a:lvl1pPr algn="l">
              <a:defRPr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EB9C006-BCA4-4C80-8B88-4E082E8ECFF4}"/>
              </a:ext>
            </a:extLst>
          </p:cNvPr>
          <p:cNvCxnSpPr/>
          <p:nvPr userDrawn="1"/>
        </p:nvCxnSpPr>
        <p:spPr>
          <a:xfrm>
            <a:off x="377826" y="1227932"/>
            <a:ext cx="11436351" cy="0"/>
          </a:xfrm>
          <a:prstGeom prst="line">
            <a:avLst/>
          </a:prstGeom>
          <a:ln w="317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649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381002" y="1598086"/>
            <a:ext cx="5514564" cy="4482044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1200"/>
              </a:spcBef>
              <a:buClr>
                <a:schemeClr val="bg2"/>
              </a:buClr>
              <a:defRPr>
                <a:solidFill>
                  <a:srgbClr val="000000"/>
                </a:solidFill>
              </a:defRPr>
            </a:lvl1pPr>
            <a:lvl2pPr marL="509575" indent="-276218">
              <a:buClr>
                <a:schemeClr val="bg2"/>
              </a:buClr>
              <a:buFont typeface="Arial Narrow" panose="020B0606020202030204" pitchFamily="34" charset="0"/>
              <a:buChar char="–"/>
              <a:defRPr>
                <a:solidFill>
                  <a:srgbClr val="000000"/>
                </a:solidFill>
              </a:defRPr>
            </a:lvl2pPr>
            <a:lvl3pPr>
              <a:buClr>
                <a:schemeClr val="bg2"/>
              </a:buClr>
              <a:defRPr>
                <a:solidFill>
                  <a:srgbClr val="000000"/>
                </a:solidFill>
              </a:defRPr>
            </a:lvl3pPr>
            <a:lvl4pPr>
              <a:buClr>
                <a:schemeClr val="bg2"/>
              </a:buClr>
              <a:defRPr>
                <a:solidFill>
                  <a:srgbClr val="000000"/>
                </a:solidFill>
              </a:defRPr>
            </a:lvl4pPr>
            <a:lvl5pPr>
              <a:buClr>
                <a:schemeClr val="bg2"/>
              </a:buCl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307017" y="1598086"/>
            <a:ext cx="5514564" cy="4482044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1200"/>
              </a:spcBef>
              <a:buClr>
                <a:schemeClr val="bg2"/>
              </a:buClr>
              <a:defRPr>
                <a:solidFill>
                  <a:srgbClr val="000000"/>
                </a:solidFill>
              </a:defRPr>
            </a:lvl1pPr>
            <a:lvl2pPr marL="509575" indent="-276218">
              <a:buClr>
                <a:schemeClr val="bg2"/>
              </a:buClr>
              <a:buFont typeface="Arial Narrow" panose="020B0606020202030204" pitchFamily="34" charset="0"/>
              <a:buChar char="–"/>
              <a:defRPr>
                <a:solidFill>
                  <a:srgbClr val="000000"/>
                </a:solidFill>
              </a:defRPr>
            </a:lvl2pPr>
            <a:lvl3pPr>
              <a:buClr>
                <a:schemeClr val="bg2"/>
              </a:buClr>
              <a:defRPr>
                <a:solidFill>
                  <a:srgbClr val="000000"/>
                </a:solidFill>
              </a:defRPr>
            </a:lvl3pPr>
            <a:lvl4pPr>
              <a:buClr>
                <a:schemeClr val="bg2"/>
              </a:buClr>
              <a:defRPr>
                <a:solidFill>
                  <a:srgbClr val="000000"/>
                </a:solidFill>
              </a:defRPr>
            </a:lvl4pPr>
            <a:lvl5pPr>
              <a:buClr>
                <a:schemeClr val="bg2"/>
              </a:buCl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260AA23-087E-4675-9E2F-DDEBC5D945D6}"/>
              </a:ext>
            </a:extLst>
          </p:cNvPr>
          <p:cNvCxnSpPr/>
          <p:nvPr/>
        </p:nvCxnSpPr>
        <p:spPr>
          <a:xfrm>
            <a:off x="377826" y="1227932"/>
            <a:ext cx="11436351" cy="0"/>
          </a:xfrm>
          <a:prstGeom prst="line">
            <a:avLst/>
          </a:prstGeom>
          <a:ln w="31750">
            <a:solidFill>
              <a:srgbClr val="0085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6CE5D1F0-AB30-43D1-A0AE-998C4E040F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826" y="313267"/>
            <a:ext cx="11436349" cy="914660"/>
          </a:xfrm>
        </p:spPr>
        <p:txBody>
          <a:bodyPr lIns="0" tIns="0" rIns="0" bIns="45720" anchor="b">
            <a:normAutofit/>
          </a:bodyPr>
          <a:lstStyle>
            <a:lvl1pPr>
              <a:defRPr sz="36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&lt;Slide Title&gt;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D1C18BB7-8B96-401D-A546-77E2D23E1CA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0000" y="0"/>
            <a:ext cx="4572000" cy="252239"/>
          </a:xfrm>
        </p:spPr>
        <p:txBody>
          <a:bodyPr tIns="45720" rIns="137160">
            <a:noAutofit/>
          </a:bodyPr>
          <a:lstStyle>
            <a:lvl1pPr marL="0" indent="0" algn="r">
              <a:buFontTx/>
              <a:buNone/>
              <a:defRPr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69" indent="0">
              <a:buFontTx/>
              <a:buNone/>
              <a:defRPr/>
            </a:lvl2pPr>
            <a:lvl3pPr marL="1217022" indent="0">
              <a:buFontTx/>
              <a:buNone/>
              <a:defRPr/>
            </a:lvl3pPr>
            <a:lvl4pPr marL="1680549" indent="0">
              <a:buFontTx/>
              <a:buNone/>
              <a:defRPr/>
            </a:lvl4pPr>
            <a:lvl5pPr marL="2141960" indent="0">
              <a:buFontTx/>
              <a:buNone/>
              <a:defRPr/>
            </a:lvl5pPr>
          </a:lstStyle>
          <a:p>
            <a:pPr lvl="0"/>
            <a:r>
              <a:rPr lang="en-US" dirty="0"/>
              <a:t>Label for locking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C36112B8-8E42-4B63-B721-4E1EF88637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1" y="6356349"/>
            <a:ext cx="12192001" cy="501651"/>
          </a:xfrm>
          <a:prstGeom prst="rect">
            <a:avLst/>
          </a:prstGeom>
        </p:spPr>
        <p:txBody>
          <a:bodyPr vert="horz" lIns="137160" tIns="0" rIns="137160" bIns="91440" rtlCol="0" anchor="b" anchorCtr="0"/>
          <a:lstStyle>
            <a:lvl1pPr algn="l">
              <a:defRPr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BBC311C-9C3E-4607-B096-DC8B72515904}"/>
              </a:ext>
            </a:extLst>
          </p:cNvPr>
          <p:cNvCxnSpPr/>
          <p:nvPr userDrawn="1"/>
        </p:nvCxnSpPr>
        <p:spPr>
          <a:xfrm>
            <a:off x="377826" y="1227932"/>
            <a:ext cx="11436351" cy="0"/>
          </a:xfrm>
          <a:prstGeom prst="line">
            <a:avLst/>
          </a:prstGeom>
          <a:ln w="317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843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stacked tex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5"/>
          </p:nvPr>
        </p:nvSpPr>
        <p:spPr>
          <a:xfrm>
            <a:off x="381000" y="1598084"/>
            <a:ext cx="11430000" cy="2622224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1200"/>
              </a:spcBef>
              <a:buClr>
                <a:schemeClr val="bg2"/>
              </a:buClr>
              <a:defRPr>
                <a:solidFill>
                  <a:srgbClr val="000000"/>
                </a:solidFill>
              </a:defRPr>
            </a:lvl1pPr>
            <a:lvl2pPr marL="509575" indent="-276218">
              <a:buFont typeface="Arial Narrow" panose="020B0606020202030204" pitchFamily="34" charset="0"/>
              <a:buChar char="–"/>
              <a:tabLst/>
              <a:defRPr>
                <a:solidFill>
                  <a:srgbClr val="000000"/>
                </a:solidFill>
              </a:defRPr>
            </a:lvl2pPr>
            <a:lvl3pPr>
              <a:buClr>
                <a:schemeClr val="bg2"/>
              </a:buCl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buClr>
                <a:schemeClr val="bg2"/>
              </a:buCl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6"/>
          </p:nvPr>
        </p:nvSpPr>
        <p:spPr>
          <a:xfrm>
            <a:off x="377826" y="4392248"/>
            <a:ext cx="11433175" cy="17272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1200"/>
              </a:spcBef>
              <a:defRPr>
                <a:solidFill>
                  <a:srgbClr val="000000"/>
                </a:solidFill>
              </a:defRPr>
            </a:lvl1pPr>
            <a:lvl2pPr marL="509575" indent="-276218">
              <a:buFont typeface="Arial Narrow" panose="020B0606020202030204" pitchFamily="34" charset="0"/>
              <a:buChar char="–"/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D8B0AF7-33D8-4EB8-97F6-21BCAD2344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826" y="313267"/>
            <a:ext cx="11436349" cy="914660"/>
          </a:xfrm>
        </p:spPr>
        <p:txBody>
          <a:bodyPr lIns="0" tIns="0" rIns="0" bIns="45720" anchor="b">
            <a:normAutofit/>
          </a:bodyPr>
          <a:lstStyle>
            <a:lvl1pPr>
              <a:defRPr sz="36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&lt;Slide Title&gt;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5E91ED9-7601-4209-BA9A-3074EC6DAD40}"/>
              </a:ext>
            </a:extLst>
          </p:cNvPr>
          <p:cNvCxnSpPr/>
          <p:nvPr/>
        </p:nvCxnSpPr>
        <p:spPr>
          <a:xfrm>
            <a:off x="377826" y="1227932"/>
            <a:ext cx="11436351" cy="0"/>
          </a:xfrm>
          <a:prstGeom prst="line">
            <a:avLst/>
          </a:prstGeom>
          <a:ln w="31750">
            <a:solidFill>
              <a:srgbClr val="0085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D1A9998E-C754-4ED1-9ABC-7B99E87CA2A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20000" y="0"/>
            <a:ext cx="4572000" cy="252239"/>
          </a:xfrm>
        </p:spPr>
        <p:txBody>
          <a:bodyPr tIns="45720" rIns="137160">
            <a:noAutofit/>
          </a:bodyPr>
          <a:lstStyle>
            <a:lvl1pPr marL="0" indent="0" algn="r">
              <a:buFontTx/>
              <a:buNone/>
              <a:defRPr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69" indent="0">
              <a:buFontTx/>
              <a:buNone/>
              <a:defRPr/>
            </a:lvl2pPr>
            <a:lvl3pPr marL="1217022" indent="0">
              <a:buFontTx/>
              <a:buNone/>
              <a:defRPr/>
            </a:lvl3pPr>
            <a:lvl4pPr marL="1680549" indent="0">
              <a:buFontTx/>
              <a:buNone/>
              <a:defRPr/>
            </a:lvl4pPr>
            <a:lvl5pPr marL="2141960" indent="0">
              <a:buFontTx/>
              <a:buNone/>
              <a:defRPr/>
            </a:lvl5pPr>
          </a:lstStyle>
          <a:p>
            <a:pPr lvl="0"/>
            <a:r>
              <a:rPr lang="en-US" dirty="0"/>
              <a:t>Label for locking</a:t>
            </a:r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3B5BC054-C3FB-4A91-85D1-FAF830CF0E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1" y="6356349"/>
            <a:ext cx="12192001" cy="501651"/>
          </a:xfrm>
          <a:prstGeom prst="rect">
            <a:avLst/>
          </a:prstGeom>
        </p:spPr>
        <p:txBody>
          <a:bodyPr vert="horz" lIns="137160" tIns="0" rIns="137160" bIns="91440" rtlCol="0" anchor="b" anchorCtr="0"/>
          <a:lstStyle>
            <a:lvl1pPr algn="l">
              <a:defRPr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218B27A-E61F-4A7A-9C40-3B70786CCF2C}"/>
              </a:ext>
            </a:extLst>
          </p:cNvPr>
          <p:cNvCxnSpPr/>
          <p:nvPr userDrawn="1"/>
        </p:nvCxnSpPr>
        <p:spPr>
          <a:xfrm>
            <a:off x="377826" y="1227932"/>
            <a:ext cx="11436351" cy="0"/>
          </a:xfrm>
          <a:prstGeom prst="line">
            <a:avLst/>
          </a:prstGeom>
          <a:ln w="317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074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3" pos="3840">
          <p15:clr>
            <a:srgbClr val="FBAE40"/>
          </p15:clr>
        </p15:guide>
        <p15:guide id="4" orient="horz" pos="2760">
          <p15:clr>
            <a:srgbClr val="FBAE4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2918" y="786384"/>
            <a:ext cx="10978081" cy="2239920"/>
          </a:xfrm>
        </p:spPr>
        <p:txBody>
          <a:bodyPr lIns="0" tIns="0" rIns="0" bIns="0">
            <a:normAutofit/>
          </a:bodyPr>
          <a:lstStyle>
            <a:lvl1pPr>
              <a:lnSpc>
                <a:spcPct val="90000"/>
              </a:lnSpc>
              <a:defRPr sz="3600" b="0" cap="none" spc="13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&lt;Insert Title&gt;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2918" y="4626428"/>
            <a:ext cx="10978080" cy="92436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None/>
              <a:defRPr sz="1000" spc="31" baseline="0">
                <a:solidFill>
                  <a:srgbClr val="000000"/>
                </a:solidFill>
              </a:defRPr>
            </a:lvl1pPr>
            <a:lvl2pPr marL="457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9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4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7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9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&lt;Affiliations&gt;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32918" y="3582608"/>
            <a:ext cx="10978081" cy="92436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600" b="0" spc="3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 dirty="0"/>
              <a:t>&lt;Authors&gt;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D2571DC2-D6A3-4185-B1A8-3DB7ADC1CF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10947" y="-1"/>
            <a:ext cx="4572000" cy="252239"/>
          </a:xfrm>
        </p:spPr>
        <p:txBody>
          <a:bodyPr tIns="45720" rIns="137160">
            <a:noAutofit/>
          </a:bodyPr>
          <a:lstStyle>
            <a:lvl1pPr marL="0" indent="0" algn="r">
              <a:buFontTx/>
              <a:buNone/>
              <a:defRPr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4" indent="0">
              <a:buFontTx/>
              <a:buNone/>
              <a:defRPr/>
            </a:lvl2pPr>
            <a:lvl3pPr marL="1217052" indent="0">
              <a:buFontTx/>
              <a:buNone/>
              <a:defRPr/>
            </a:lvl3pPr>
            <a:lvl4pPr marL="1680591" indent="0">
              <a:buFontTx/>
              <a:buNone/>
              <a:defRPr/>
            </a:lvl4pPr>
            <a:lvl5pPr marL="2142013" indent="0">
              <a:buFontTx/>
              <a:buNone/>
              <a:defRPr/>
            </a:lvl5pPr>
          </a:lstStyle>
          <a:p>
            <a:pPr lvl="0"/>
            <a:r>
              <a:rPr lang="en-US" dirty="0"/>
              <a:t>Label for locking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57B93F3-F76B-6B32-6BFF-AE04A79B27B3}"/>
              </a:ext>
            </a:extLst>
          </p:cNvPr>
          <p:cNvSpPr/>
          <p:nvPr userDrawn="1"/>
        </p:nvSpPr>
        <p:spPr>
          <a:xfrm>
            <a:off x="0" y="-2"/>
            <a:ext cx="692727" cy="6858001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kern="600" spc="3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9E31562-4309-AB16-5795-77103BC5B3C0}"/>
              </a:ext>
            </a:extLst>
          </p:cNvPr>
          <p:cNvCxnSpPr>
            <a:cxnSpLocks/>
          </p:cNvCxnSpPr>
          <p:nvPr userDrawn="1"/>
        </p:nvCxnSpPr>
        <p:spPr>
          <a:xfrm>
            <a:off x="870337" y="3275393"/>
            <a:ext cx="10934700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2278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hdr="0" dt="0"/>
  <p:extLst>
    <p:ext uri="{DCECCB84-F9BA-43D5-87BE-67443E8EF086}">
      <p15:sldGuideLst xmlns:p15="http://schemas.microsoft.com/office/powerpoint/2012/main">
        <p15:guide id="3" orient="horz" pos="480">
          <p15:clr>
            <a:srgbClr val="FBAE40"/>
          </p15:clr>
        </p15:guide>
        <p15:guide id="4" orient="horz" pos="4056">
          <p15:clr>
            <a:srgbClr val="FBAE40"/>
          </p15:clr>
        </p15:guide>
        <p15:guide id="5" pos="528">
          <p15:clr>
            <a:srgbClr val="FBAE40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048" y="1598085"/>
            <a:ext cx="11436348" cy="448204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spcBef>
                <a:spcPts val="1200"/>
              </a:spcBef>
              <a:buClr>
                <a:schemeClr val="bg2"/>
              </a:buClr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285750">
              <a:lnSpc>
                <a:spcPct val="100000"/>
              </a:lnSpc>
              <a:spcBef>
                <a:spcPts val="200"/>
              </a:spcBef>
              <a:buClr>
                <a:schemeClr val="bg2"/>
              </a:buClr>
              <a:buSzPct val="100000"/>
              <a:buFont typeface="Arial Narrow" panose="020B0606020202030204" pitchFamily="34" charset="0"/>
              <a:buChar char="–"/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42950" indent="-228600">
              <a:lnSpc>
                <a:spcPct val="100000"/>
              </a:lnSpc>
              <a:spcBef>
                <a:spcPts val="2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-228600">
              <a:lnSpc>
                <a:spcPct val="100000"/>
              </a:lnSpc>
              <a:spcBef>
                <a:spcPts val="200"/>
              </a:spcBef>
              <a:buClr>
                <a:schemeClr val="bg2"/>
              </a:buClr>
              <a:buSzPct val="100000"/>
              <a:tabLst/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57300" indent="-171450">
              <a:lnSpc>
                <a:spcPct val="100000"/>
              </a:lnSpc>
              <a:spcBef>
                <a:spcPts val="200"/>
              </a:spcBef>
              <a:buClr>
                <a:schemeClr val="bg2"/>
              </a:buClr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7825" y="313267"/>
            <a:ext cx="11436349" cy="914660"/>
          </a:xfrm>
        </p:spPr>
        <p:txBody>
          <a:bodyPr lIns="0" tIns="0" rIns="0" bIns="45720" anchor="b">
            <a:normAutofit/>
          </a:bodyPr>
          <a:lstStyle>
            <a:lvl1pPr>
              <a:defRPr sz="36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&lt;Slide Title&gt;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D126F0-0D23-46CA-BFB7-A1BFB0B90603}"/>
              </a:ext>
            </a:extLst>
          </p:cNvPr>
          <p:cNvCxnSpPr/>
          <p:nvPr/>
        </p:nvCxnSpPr>
        <p:spPr>
          <a:xfrm>
            <a:off x="377825" y="1227932"/>
            <a:ext cx="11436350" cy="0"/>
          </a:xfrm>
          <a:prstGeom prst="line">
            <a:avLst/>
          </a:prstGeom>
          <a:ln w="317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FC96CB-0B90-4F97-BEB8-48B483269B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0000" y="-1"/>
            <a:ext cx="4572000" cy="252239"/>
          </a:xfrm>
        </p:spPr>
        <p:txBody>
          <a:bodyPr tIns="45720" rIns="137160">
            <a:noAutofit/>
          </a:bodyPr>
          <a:lstStyle>
            <a:lvl1pPr marL="0" indent="0" algn="r">
              <a:buFontTx/>
              <a:buNone/>
              <a:defRPr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4" indent="0">
              <a:buFontTx/>
              <a:buNone/>
              <a:defRPr/>
            </a:lvl2pPr>
            <a:lvl3pPr marL="1217052" indent="0">
              <a:buFontTx/>
              <a:buNone/>
              <a:defRPr/>
            </a:lvl3pPr>
            <a:lvl4pPr marL="1680591" indent="0">
              <a:buFontTx/>
              <a:buNone/>
              <a:defRPr/>
            </a:lvl4pPr>
            <a:lvl5pPr marL="2142013" indent="0">
              <a:buFontTx/>
              <a:buNone/>
              <a:defRPr/>
            </a:lvl5pPr>
          </a:lstStyle>
          <a:p>
            <a:pPr marL="0" marR="0" lvl="0" indent="0" algn="r" defTabSz="4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95000"/>
              <a:buFontTx/>
              <a:buNone/>
              <a:tabLst/>
              <a:defRPr/>
            </a:pPr>
            <a:r>
              <a:rPr lang="en-US" dirty="0"/>
              <a:t>Label for locking</a:t>
            </a: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57B7DAE8-9A88-41ED-9152-A2693AB22A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2" y="6356350"/>
            <a:ext cx="12192001" cy="501650"/>
          </a:xfrm>
          <a:prstGeom prst="rect">
            <a:avLst/>
          </a:prstGeom>
        </p:spPr>
        <p:txBody>
          <a:bodyPr vert="horz" lIns="137160" tIns="0" rIns="137160" bIns="91440" rtlCol="0" anchor="b" anchorCtr="0"/>
          <a:lstStyle>
            <a:lvl1pPr algn="l">
              <a:defRPr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BFEA7A5-3F17-415D-9FE7-A1C5710216A2}"/>
              </a:ext>
            </a:extLst>
          </p:cNvPr>
          <p:cNvCxnSpPr/>
          <p:nvPr userDrawn="1"/>
        </p:nvCxnSpPr>
        <p:spPr>
          <a:xfrm>
            <a:off x="377825" y="1227932"/>
            <a:ext cx="11436350" cy="0"/>
          </a:xfrm>
          <a:prstGeom prst="line">
            <a:avLst/>
          </a:prstGeom>
          <a:ln w="317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766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4/25/26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01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7825" y="313267"/>
            <a:ext cx="11436349" cy="914660"/>
          </a:xfrm>
        </p:spPr>
        <p:txBody>
          <a:bodyPr lIns="0" tIns="0" rIns="0" bIns="45720" anchor="b">
            <a:normAutofit/>
          </a:bodyPr>
          <a:lstStyle>
            <a:lvl1pPr>
              <a:defRPr sz="36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&lt;Slide Title&gt;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D126F0-0D23-46CA-BFB7-A1BFB0B90603}"/>
              </a:ext>
            </a:extLst>
          </p:cNvPr>
          <p:cNvCxnSpPr/>
          <p:nvPr/>
        </p:nvCxnSpPr>
        <p:spPr>
          <a:xfrm>
            <a:off x="377825" y="1227932"/>
            <a:ext cx="11436350" cy="0"/>
          </a:xfrm>
          <a:prstGeom prst="line">
            <a:avLst/>
          </a:prstGeom>
          <a:ln w="31750">
            <a:solidFill>
              <a:srgbClr val="0085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E3D41DD0-2BAD-40ED-B59C-AAADB26A05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0000" y="-1"/>
            <a:ext cx="4572000" cy="252239"/>
          </a:xfrm>
        </p:spPr>
        <p:txBody>
          <a:bodyPr tIns="45720" rIns="137160">
            <a:noAutofit/>
          </a:bodyPr>
          <a:lstStyle>
            <a:lvl1pPr marL="0" indent="0" algn="r">
              <a:buFontTx/>
              <a:buNone/>
              <a:defRPr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4" indent="0">
              <a:buFontTx/>
              <a:buNone/>
              <a:defRPr/>
            </a:lvl2pPr>
            <a:lvl3pPr marL="1217052" indent="0">
              <a:buFontTx/>
              <a:buNone/>
              <a:defRPr/>
            </a:lvl3pPr>
            <a:lvl4pPr marL="1680591" indent="0">
              <a:buFontTx/>
              <a:buNone/>
              <a:defRPr/>
            </a:lvl4pPr>
            <a:lvl5pPr marL="2142013" indent="0">
              <a:buFontTx/>
              <a:buNone/>
              <a:defRPr/>
            </a:lvl5pPr>
          </a:lstStyle>
          <a:p>
            <a:pPr lvl="0"/>
            <a:r>
              <a:rPr lang="en-US" dirty="0"/>
              <a:t>Label for locking</a:t>
            </a:r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922FE14F-A39F-4BF4-8EAE-B628F105CC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2" y="6356350"/>
            <a:ext cx="12192001" cy="501650"/>
          </a:xfrm>
          <a:prstGeom prst="rect">
            <a:avLst/>
          </a:prstGeom>
        </p:spPr>
        <p:txBody>
          <a:bodyPr vert="horz" lIns="137160" tIns="0" rIns="137160" bIns="91440" rtlCol="0" anchor="b" anchorCtr="0"/>
          <a:lstStyle>
            <a:lvl1pPr algn="l">
              <a:defRPr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EB9C006-BCA4-4C80-8B88-4E082E8ECFF4}"/>
              </a:ext>
            </a:extLst>
          </p:cNvPr>
          <p:cNvCxnSpPr/>
          <p:nvPr userDrawn="1"/>
        </p:nvCxnSpPr>
        <p:spPr>
          <a:xfrm>
            <a:off x="377825" y="1227932"/>
            <a:ext cx="11436350" cy="0"/>
          </a:xfrm>
          <a:prstGeom prst="line">
            <a:avLst/>
          </a:prstGeom>
          <a:ln w="317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48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381001" y="1598085"/>
            <a:ext cx="5514564" cy="4482044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1200"/>
              </a:spcBef>
              <a:buClr>
                <a:schemeClr val="bg2"/>
              </a:buClr>
              <a:defRPr>
                <a:solidFill>
                  <a:srgbClr val="000000"/>
                </a:solidFill>
              </a:defRPr>
            </a:lvl1pPr>
            <a:lvl2pPr marL="509588" indent="-276225">
              <a:buClr>
                <a:schemeClr val="bg2"/>
              </a:buClr>
              <a:buFont typeface="Arial Narrow" panose="020B0606020202030204" pitchFamily="34" charset="0"/>
              <a:buChar char="–"/>
              <a:defRPr>
                <a:solidFill>
                  <a:srgbClr val="000000"/>
                </a:solidFill>
              </a:defRPr>
            </a:lvl2pPr>
            <a:lvl3pPr>
              <a:buClr>
                <a:schemeClr val="bg2"/>
              </a:buClr>
              <a:defRPr>
                <a:solidFill>
                  <a:srgbClr val="000000"/>
                </a:solidFill>
              </a:defRPr>
            </a:lvl3pPr>
            <a:lvl4pPr>
              <a:buClr>
                <a:schemeClr val="bg2"/>
              </a:buClr>
              <a:defRPr>
                <a:solidFill>
                  <a:srgbClr val="000000"/>
                </a:solidFill>
              </a:defRPr>
            </a:lvl4pPr>
            <a:lvl5pPr>
              <a:buClr>
                <a:schemeClr val="bg2"/>
              </a:buCl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307016" y="1598085"/>
            <a:ext cx="5514564" cy="4482044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1200"/>
              </a:spcBef>
              <a:buClr>
                <a:schemeClr val="bg2"/>
              </a:buClr>
              <a:defRPr>
                <a:solidFill>
                  <a:srgbClr val="000000"/>
                </a:solidFill>
              </a:defRPr>
            </a:lvl1pPr>
            <a:lvl2pPr marL="509588" indent="-276225">
              <a:buClr>
                <a:schemeClr val="bg2"/>
              </a:buClr>
              <a:buFont typeface="Arial Narrow" panose="020B0606020202030204" pitchFamily="34" charset="0"/>
              <a:buChar char="–"/>
              <a:defRPr>
                <a:solidFill>
                  <a:srgbClr val="000000"/>
                </a:solidFill>
              </a:defRPr>
            </a:lvl2pPr>
            <a:lvl3pPr>
              <a:buClr>
                <a:schemeClr val="bg2"/>
              </a:buClr>
              <a:defRPr>
                <a:solidFill>
                  <a:srgbClr val="000000"/>
                </a:solidFill>
              </a:defRPr>
            </a:lvl3pPr>
            <a:lvl4pPr>
              <a:buClr>
                <a:schemeClr val="bg2"/>
              </a:buClr>
              <a:defRPr>
                <a:solidFill>
                  <a:srgbClr val="000000"/>
                </a:solidFill>
              </a:defRPr>
            </a:lvl4pPr>
            <a:lvl5pPr>
              <a:buClr>
                <a:schemeClr val="bg2"/>
              </a:buCl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260AA23-087E-4675-9E2F-DDEBC5D945D6}"/>
              </a:ext>
            </a:extLst>
          </p:cNvPr>
          <p:cNvCxnSpPr/>
          <p:nvPr/>
        </p:nvCxnSpPr>
        <p:spPr>
          <a:xfrm>
            <a:off x="377825" y="1227932"/>
            <a:ext cx="11436350" cy="0"/>
          </a:xfrm>
          <a:prstGeom prst="line">
            <a:avLst/>
          </a:prstGeom>
          <a:ln w="31750">
            <a:solidFill>
              <a:srgbClr val="0085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6CE5D1F0-AB30-43D1-A0AE-998C4E040F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825" y="313267"/>
            <a:ext cx="11436349" cy="914660"/>
          </a:xfrm>
        </p:spPr>
        <p:txBody>
          <a:bodyPr lIns="0" tIns="0" rIns="0" bIns="45720" anchor="b">
            <a:normAutofit/>
          </a:bodyPr>
          <a:lstStyle>
            <a:lvl1pPr>
              <a:defRPr sz="36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&lt;Slide Title&gt;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D1C18BB7-8B96-401D-A546-77E2D23E1CA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0000" y="-1"/>
            <a:ext cx="4572000" cy="252239"/>
          </a:xfrm>
        </p:spPr>
        <p:txBody>
          <a:bodyPr tIns="45720" rIns="137160">
            <a:noAutofit/>
          </a:bodyPr>
          <a:lstStyle>
            <a:lvl1pPr marL="0" indent="0" algn="r">
              <a:buFontTx/>
              <a:buNone/>
              <a:defRPr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4" indent="0">
              <a:buFontTx/>
              <a:buNone/>
              <a:defRPr/>
            </a:lvl2pPr>
            <a:lvl3pPr marL="1217052" indent="0">
              <a:buFontTx/>
              <a:buNone/>
              <a:defRPr/>
            </a:lvl3pPr>
            <a:lvl4pPr marL="1680591" indent="0">
              <a:buFontTx/>
              <a:buNone/>
              <a:defRPr/>
            </a:lvl4pPr>
            <a:lvl5pPr marL="2142013" indent="0">
              <a:buFontTx/>
              <a:buNone/>
              <a:defRPr/>
            </a:lvl5pPr>
          </a:lstStyle>
          <a:p>
            <a:pPr lvl="0"/>
            <a:r>
              <a:rPr lang="en-US" dirty="0"/>
              <a:t>Label for locking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C36112B8-8E42-4B63-B721-4E1EF88637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2" y="6356350"/>
            <a:ext cx="12192001" cy="501650"/>
          </a:xfrm>
          <a:prstGeom prst="rect">
            <a:avLst/>
          </a:prstGeom>
        </p:spPr>
        <p:txBody>
          <a:bodyPr vert="horz" lIns="137160" tIns="0" rIns="137160" bIns="91440" rtlCol="0" anchor="b" anchorCtr="0"/>
          <a:lstStyle>
            <a:lvl1pPr algn="l">
              <a:defRPr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BBC311C-9C3E-4607-B096-DC8B72515904}"/>
              </a:ext>
            </a:extLst>
          </p:cNvPr>
          <p:cNvCxnSpPr/>
          <p:nvPr userDrawn="1"/>
        </p:nvCxnSpPr>
        <p:spPr>
          <a:xfrm>
            <a:off x="377825" y="1227932"/>
            <a:ext cx="11436350" cy="0"/>
          </a:xfrm>
          <a:prstGeom prst="line">
            <a:avLst/>
          </a:prstGeom>
          <a:ln w="317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957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2 stacked tex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5"/>
          </p:nvPr>
        </p:nvSpPr>
        <p:spPr>
          <a:xfrm>
            <a:off x="381000" y="1598084"/>
            <a:ext cx="11430000" cy="2622224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1200"/>
              </a:spcBef>
              <a:buClr>
                <a:schemeClr val="bg2"/>
              </a:buClr>
              <a:defRPr>
                <a:solidFill>
                  <a:srgbClr val="000000"/>
                </a:solidFill>
              </a:defRPr>
            </a:lvl1pPr>
            <a:lvl2pPr marL="509588" indent="-276225">
              <a:buFont typeface="Arial Narrow" panose="020B0606020202030204" pitchFamily="34" charset="0"/>
              <a:buChar char="–"/>
              <a:tabLst/>
              <a:defRPr>
                <a:solidFill>
                  <a:srgbClr val="000000"/>
                </a:solidFill>
              </a:defRPr>
            </a:lvl2pPr>
            <a:lvl3pPr>
              <a:buClr>
                <a:schemeClr val="bg2"/>
              </a:buCl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buClr>
                <a:schemeClr val="bg2"/>
              </a:buCl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6"/>
          </p:nvPr>
        </p:nvSpPr>
        <p:spPr>
          <a:xfrm>
            <a:off x="377826" y="4392248"/>
            <a:ext cx="11433174" cy="17272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1200"/>
              </a:spcBef>
              <a:defRPr>
                <a:solidFill>
                  <a:srgbClr val="000000"/>
                </a:solidFill>
              </a:defRPr>
            </a:lvl1pPr>
            <a:lvl2pPr marL="509588" indent="-276225">
              <a:buFont typeface="Arial Narrow" panose="020B0606020202030204" pitchFamily="34" charset="0"/>
              <a:buChar char="–"/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D8B0AF7-33D8-4EB8-97F6-21BCAD2344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825" y="313267"/>
            <a:ext cx="11436349" cy="914660"/>
          </a:xfrm>
        </p:spPr>
        <p:txBody>
          <a:bodyPr lIns="0" tIns="0" rIns="0" bIns="45720" anchor="b">
            <a:normAutofit/>
          </a:bodyPr>
          <a:lstStyle>
            <a:lvl1pPr>
              <a:defRPr sz="36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&lt;Slide Title&gt;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5E91ED9-7601-4209-BA9A-3074EC6DAD40}"/>
              </a:ext>
            </a:extLst>
          </p:cNvPr>
          <p:cNvCxnSpPr/>
          <p:nvPr/>
        </p:nvCxnSpPr>
        <p:spPr>
          <a:xfrm>
            <a:off x="377825" y="1227932"/>
            <a:ext cx="11436350" cy="0"/>
          </a:xfrm>
          <a:prstGeom prst="line">
            <a:avLst/>
          </a:prstGeom>
          <a:ln w="31750">
            <a:solidFill>
              <a:srgbClr val="0085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D1A9998E-C754-4ED1-9ABC-7B99E87CA2A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20000" y="-1"/>
            <a:ext cx="4572000" cy="252239"/>
          </a:xfrm>
        </p:spPr>
        <p:txBody>
          <a:bodyPr tIns="45720" rIns="137160">
            <a:noAutofit/>
          </a:bodyPr>
          <a:lstStyle>
            <a:lvl1pPr marL="0" indent="0" algn="r">
              <a:buFontTx/>
              <a:buNone/>
              <a:defRPr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4" indent="0">
              <a:buFontTx/>
              <a:buNone/>
              <a:defRPr/>
            </a:lvl2pPr>
            <a:lvl3pPr marL="1217052" indent="0">
              <a:buFontTx/>
              <a:buNone/>
              <a:defRPr/>
            </a:lvl3pPr>
            <a:lvl4pPr marL="1680591" indent="0">
              <a:buFontTx/>
              <a:buNone/>
              <a:defRPr/>
            </a:lvl4pPr>
            <a:lvl5pPr marL="2142013" indent="0">
              <a:buFontTx/>
              <a:buNone/>
              <a:defRPr/>
            </a:lvl5pPr>
          </a:lstStyle>
          <a:p>
            <a:pPr lvl="0"/>
            <a:r>
              <a:rPr lang="en-US" dirty="0"/>
              <a:t>Label for locking</a:t>
            </a:r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3B5BC054-C3FB-4A91-85D1-FAF830CF0E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2" y="6356350"/>
            <a:ext cx="12192001" cy="501650"/>
          </a:xfrm>
          <a:prstGeom prst="rect">
            <a:avLst/>
          </a:prstGeom>
        </p:spPr>
        <p:txBody>
          <a:bodyPr vert="horz" lIns="137160" tIns="0" rIns="137160" bIns="91440" rtlCol="0" anchor="b" anchorCtr="0"/>
          <a:lstStyle>
            <a:lvl1pPr algn="l">
              <a:defRPr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218B27A-E61F-4A7A-9C40-3B70786CCF2C}"/>
              </a:ext>
            </a:extLst>
          </p:cNvPr>
          <p:cNvCxnSpPr/>
          <p:nvPr userDrawn="1"/>
        </p:nvCxnSpPr>
        <p:spPr>
          <a:xfrm>
            <a:off x="377825" y="1227932"/>
            <a:ext cx="11436350" cy="0"/>
          </a:xfrm>
          <a:prstGeom prst="line">
            <a:avLst/>
          </a:prstGeom>
          <a:ln w="317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300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3" pos="3840">
          <p15:clr>
            <a:srgbClr val="FBAE40"/>
          </p15:clr>
        </p15:guide>
        <p15:guide id="4" orient="horz" pos="2760">
          <p15:clr>
            <a:srgbClr val="FBAE40"/>
          </p15:clr>
        </p15:guide>
      </p15:sldGuideLst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BDE7A-85D9-41DD-86FC-5A5E00CB01E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0080" y="1489130"/>
            <a:ext cx="10972800" cy="2223261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OF MODULE/LECTURE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4CC758-05CD-498C-B7EA-1421DD07FB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3797535"/>
            <a:ext cx="10972800" cy="948671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1D9F7408-FA39-411A-B427-9F7A5AE9AC1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0080" y="5142187"/>
            <a:ext cx="10972800" cy="594131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Speaker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7FB3A7-0AD3-4819-9FFB-85C98D4281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0080" y="490957"/>
            <a:ext cx="2233785" cy="632905"/>
          </a:xfrm>
          <a:prstGeom prst="rect">
            <a:avLst/>
          </a:prstGeom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7D14182-7338-E24A-A336-65D15A2657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24404" y="6271847"/>
            <a:ext cx="5852160" cy="281354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368305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sldNum="0" hdr="0" ftr="0" dt="0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F019-F863-44AE-B94B-A2CDE4263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DFBA2-7410-4086-8E43-4DC1C0EF5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33F7A0-71F0-446B-9DE8-6D75BE64EE0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B8C6B39-612B-4E29-BDFC-1129EF94D6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0080" y="1828799"/>
            <a:ext cx="1097280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07BC0B0E-85B0-5647-8D1C-9EE40FB0FA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24404" y="6271847"/>
            <a:ext cx="5852160" cy="281354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3113672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354B21-5ACF-49E1-A84C-36FD8CEB4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3F7A0-71F0-446B-9DE8-6D75BE64EE0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157A794-B351-4E1D-AC06-88E609E324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7512" y="2257671"/>
            <a:ext cx="10972800" cy="1970998"/>
          </a:xfrm>
        </p:spPr>
        <p:txBody>
          <a:bodyPr anchor="ctr" anchorCtr="0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7CB67DAE-E1EF-8040-9240-16BFD8EDA7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24404" y="6271847"/>
            <a:ext cx="5852160" cy="281354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354081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354B21-5ACF-49E1-A84C-36FD8CEB4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3F7A0-71F0-446B-9DE8-6D75BE64EE0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609FE5-2F18-684C-97F3-2F85F052DB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24404" y="6271847"/>
            <a:ext cx="5852160" cy="281354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269249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C12FBC11-CBA8-CA57-D305-4996D97C318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50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Full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3393" y="536576"/>
            <a:ext cx="10245218" cy="682625"/>
          </a:xfrm>
        </p:spPr>
        <p:txBody>
          <a:bodyPr/>
          <a:lstStyle>
            <a:lvl1pPr algn="ctr">
              <a:defRPr baseline="0"/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3393" y="1590674"/>
            <a:ext cx="10245218" cy="438912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4/25/26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73390" y="6135688"/>
            <a:ext cx="10689835" cy="36576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020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F802F89-BC1E-24BE-B52C-79BDD3F8EB3E}"/>
              </a:ext>
            </a:extLst>
          </p:cNvPr>
          <p:cNvSpPr/>
          <p:nvPr/>
        </p:nvSpPr>
        <p:spPr>
          <a:xfrm>
            <a:off x="9211733" y="5384800"/>
            <a:ext cx="2980267" cy="10275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19759B-3740-EA32-6939-7F7AD7D575B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1606" b="41502"/>
          <a:stretch/>
        </p:blipFill>
        <p:spPr>
          <a:xfrm>
            <a:off x="-8545" y="6412375"/>
            <a:ext cx="12200545" cy="4712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6201D2-AC02-C943-80D7-3B0E544A04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9484" y="901945"/>
            <a:ext cx="9393032" cy="2387600"/>
          </a:xfrm>
        </p:spPr>
        <p:txBody>
          <a:bodyPr lIns="274320" anchor="b">
            <a:normAutofit/>
          </a:bodyPr>
          <a:lstStyle>
            <a:lvl1pPr algn="l">
              <a:defRPr sz="48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067071-7233-3241-B7CB-4BD482052D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9485" y="3400656"/>
            <a:ext cx="9393031" cy="1655762"/>
          </a:xfrm>
        </p:spPr>
        <p:txBody>
          <a:bodyPr lIns="274320">
            <a:normAutofit/>
          </a:bodyPr>
          <a:lstStyle>
            <a:lvl1pPr marL="0" indent="0" algn="l">
              <a:buNone/>
              <a:defRPr sz="26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D25F440-0A44-E04C-8730-1532F096B26A}"/>
              </a:ext>
            </a:extLst>
          </p:cNvPr>
          <p:cNvSpPr/>
          <p:nvPr/>
        </p:nvSpPr>
        <p:spPr>
          <a:xfrm>
            <a:off x="-8545" y="5947873"/>
            <a:ext cx="2196269" cy="935765"/>
          </a:xfrm>
          <a:custGeom>
            <a:avLst/>
            <a:gdLst>
              <a:gd name="connsiteX0" fmla="*/ 0 w 2358639"/>
              <a:gd name="connsiteY0" fmla="*/ 0 h 756303"/>
              <a:gd name="connsiteX1" fmla="*/ 2358639 w 2358639"/>
              <a:gd name="connsiteY1" fmla="*/ 0 h 756303"/>
              <a:gd name="connsiteX2" fmla="*/ 2358639 w 2358639"/>
              <a:gd name="connsiteY2" fmla="*/ 756303 h 756303"/>
              <a:gd name="connsiteX3" fmla="*/ 0 w 2358639"/>
              <a:gd name="connsiteY3" fmla="*/ 756303 h 756303"/>
              <a:gd name="connsiteX4" fmla="*/ 0 w 2358639"/>
              <a:gd name="connsiteY4" fmla="*/ 0 h 756303"/>
              <a:gd name="connsiteX0" fmla="*/ 0 w 2358639"/>
              <a:gd name="connsiteY0" fmla="*/ 0 h 756303"/>
              <a:gd name="connsiteX1" fmla="*/ 1862983 w 2358639"/>
              <a:gd name="connsiteY1" fmla="*/ 0 h 756303"/>
              <a:gd name="connsiteX2" fmla="*/ 2358639 w 2358639"/>
              <a:gd name="connsiteY2" fmla="*/ 756303 h 756303"/>
              <a:gd name="connsiteX3" fmla="*/ 0 w 2358639"/>
              <a:gd name="connsiteY3" fmla="*/ 756303 h 756303"/>
              <a:gd name="connsiteX4" fmla="*/ 0 w 2358639"/>
              <a:gd name="connsiteY4" fmla="*/ 0 h 756303"/>
              <a:gd name="connsiteX0" fmla="*/ 0 w 2358639"/>
              <a:gd name="connsiteY0" fmla="*/ 0 h 763405"/>
              <a:gd name="connsiteX1" fmla="*/ 1862983 w 2358639"/>
              <a:gd name="connsiteY1" fmla="*/ 0 h 763405"/>
              <a:gd name="connsiteX2" fmla="*/ 2358639 w 2358639"/>
              <a:gd name="connsiteY2" fmla="*/ 756303 h 763405"/>
              <a:gd name="connsiteX3" fmla="*/ 153825 w 2358639"/>
              <a:gd name="connsiteY3" fmla="*/ 763405 h 763405"/>
              <a:gd name="connsiteX4" fmla="*/ 0 w 2358639"/>
              <a:gd name="connsiteY4" fmla="*/ 0 h 763405"/>
              <a:gd name="connsiteX0" fmla="*/ 17091 w 2204814"/>
              <a:gd name="connsiteY0" fmla="*/ 0 h 763405"/>
              <a:gd name="connsiteX1" fmla="*/ 1709158 w 2204814"/>
              <a:gd name="connsiteY1" fmla="*/ 0 h 763405"/>
              <a:gd name="connsiteX2" fmla="*/ 2204814 w 2204814"/>
              <a:gd name="connsiteY2" fmla="*/ 756303 h 763405"/>
              <a:gd name="connsiteX3" fmla="*/ 0 w 2204814"/>
              <a:gd name="connsiteY3" fmla="*/ 763405 h 763405"/>
              <a:gd name="connsiteX4" fmla="*/ 17091 w 2204814"/>
              <a:gd name="connsiteY4" fmla="*/ 0 h 763405"/>
              <a:gd name="connsiteX0" fmla="*/ 0 w 2187723"/>
              <a:gd name="connsiteY0" fmla="*/ 0 h 777608"/>
              <a:gd name="connsiteX1" fmla="*/ 1692067 w 2187723"/>
              <a:gd name="connsiteY1" fmla="*/ 0 h 777608"/>
              <a:gd name="connsiteX2" fmla="*/ 2187723 w 2187723"/>
              <a:gd name="connsiteY2" fmla="*/ 756303 h 777608"/>
              <a:gd name="connsiteX3" fmla="*/ 179462 w 2187723"/>
              <a:gd name="connsiteY3" fmla="*/ 777608 h 777608"/>
              <a:gd name="connsiteX4" fmla="*/ 0 w 2187723"/>
              <a:gd name="connsiteY4" fmla="*/ 0 h 777608"/>
              <a:gd name="connsiteX0" fmla="*/ 8546 w 2196269"/>
              <a:gd name="connsiteY0" fmla="*/ 0 h 777608"/>
              <a:gd name="connsiteX1" fmla="*/ 1700613 w 2196269"/>
              <a:gd name="connsiteY1" fmla="*/ 0 h 777608"/>
              <a:gd name="connsiteX2" fmla="*/ 2196269 w 2196269"/>
              <a:gd name="connsiteY2" fmla="*/ 756303 h 777608"/>
              <a:gd name="connsiteX3" fmla="*/ 0 w 2196269"/>
              <a:gd name="connsiteY3" fmla="*/ 777608 h 777608"/>
              <a:gd name="connsiteX4" fmla="*/ 8546 w 2196269"/>
              <a:gd name="connsiteY4" fmla="*/ 0 h 777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96269" h="777608">
                <a:moveTo>
                  <a:pt x="8546" y="0"/>
                </a:moveTo>
                <a:lnTo>
                  <a:pt x="1700613" y="0"/>
                </a:lnTo>
                <a:lnTo>
                  <a:pt x="2196269" y="756303"/>
                </a:lnTo>
                <a:lnTo>
                  <a:pt x="0" y="777608"/>
                </a:lnTo>
                <a:cubicBezTo>
                  <a:pt x="2849" y="518405"/>
                  <a:pt x="5697" y="259203"/>
                  <a:pt x="8546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68132F-EAC1-C74E-833C-81FEF8B60A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122" y="6155333"/>
            <a:ext cx="1558441" cy="574675"/>
          </a:xfrm>
          <a:prstGeom prst="rect">
            <a:avLst/>
          </a:prstGeom>
        </p:spPr>
      </p:pic>
      <p:pic>
        <p:nvPicPr>
          <p:cNvPr id="17" name="Picture 16" descr="A silhouette of a person and person sitting in chairs&#10;&#10;AI-generated content may be incorrect.">
            <a:extLst>
              <a:ext uri="{FF2B5EF4-FFF2-40B4-BE49-F238E27FC236}">
                <a16:creationId xmlns:a16="http://schemas.microsoft.com/office/drawing/2014/main" id="{FD00FB73-31ED-F057-4E03-10DA3B235AB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21413"/>
          <a:stretch/>
        </p:blipFill>
        <p:spPr>
          <a:xfrm>
            <a:off x="6886828" y="4547072"/>
            <a:ext cx="5305172" cy="233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74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4/25/26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206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ilhouette of a person and person sitting in chairs&#10;&#10;AI-generated content may be incorrect.">
            <a:extLst>
              <a:ext uri="{FF2B5EF4-FFF2-40B4-BE49-F238E27FC236}">
                <a16:creationId xmlns:a16="http://schemas.microsoft.com/office/drawing/2014/main" id="{1128F4E0-2A54-EAFB-BCA7-56E739C832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1413"/>
          <a:stretch/>
        </p:blipFill>
        <p:spPr>
          <a:xfrm>
            <a:off x="9318068" y="5051370"/>
            <a:ext cx="2899560" cy="12770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D2A327-EA42-2949-A3D8-3CC890AEE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50969C-F363-0146-B8C6-B3E5759DA0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0661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7E1CB18-CD90-384B-99D8-24CBD959E7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122" y="6023044"/>
            <a:ext cx="1558441" cy="574675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474CC4-9EBC-3B4C-9202-695CFB767D2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93720" y="6002112"/>
            <a:ext cx="7397122" cy="298694"/>
          </a:xfrm>
        </p:spPr>
        <p:txBody>
          <a:bodyPr>
            <a:noAutofit/>
          </a:bodyPr>
          <a:lstStyle>
            <a:lvl1pPr marL="0" indent="0">
              <a:buNone/>
              <a:defRPr sz="1000" b="0" i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A367715-B55A-4E43-950D-4DCD24BC215F}"/>
              </a:ext>
            </a:extLst>
          </p:cNvPr>
          <p:cNvSpPr/>
          <p:nvPr/>
        </p:nvSpPr>
        <p:spPr>
          <a:xfrm rot="10800000">
            <a:off x="1906688" y="6328428"/>
            <a:ext cx="10295822" cy="310040"/>
          </a:xfrm>
          <a:custGeom>
            <a:avLst/>
            <a:gdLst>
              <a:gd name="connsiteX0" fmla="*/ 0 w 10295822"/>
              <a:gd name="connsiteY0" fmla="*/ 0 h 310040"/>
              <a:gd name="connsiteX1" fmla="*/ 10295822 w 10295822"/>
              <a:gd name="connsiteY1" fmla="*/ 0 h 310040"/>
              <a:gd name="connsiteX2" fmla="*/ 10295822 w 10295822"/>
              <a:gd name="connsiteY2" fmla="*/ 310040 h 310040"/>
              <a:gd name="connsiteX3" fmla="*/ 0 w 10295822"/>
              <a:gd name="connsiteY3" fmla="*/ 310040 h 310040"/>
              <a:gd name="connsiteX4" fmla="*/ 0 w 10295822"/>
              <a:gd name="connsiteY4" fmla="*/ 0 h 310040"/>
              <a:gd name="connsiteX0" fmla="*/ 0 w 10295822"/>
              <a:gd name="connsiteY0" fmla="*/ 0 h 310040"/>
              <a:gd name="connsiteX1" fmla="*/ 10295822 w 10295822"/>
              <a:gd name="connsiteY1" fmla="*/ 0 h 310040"/>
              <a:gd name="connsiteX2" fmla="*/ 10107815 w 10295822"/>
              <a:gd name="connsiteY2" fmla="*/ 301494 h 310040"/>
              <a:gd name="connsiteX3" fmla="*/ 0 w 10295822"/>
              <a:gd name="connsiteY3" fmla="*/ 310040 h 310040"/>
              <a:gd name="connsiteX4" fmla="*/ 0 w 10295822"/>
              <a:gd name="connsiteY4" fmla="*/ 0 h 310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5822" h="310040">
                <a:moveTo>
                  <a:pt x="0" y="0"/>
                </a:moveTo>
                <a:lnTo>
                  <a:pt x="10295822" y="0"/>
                </a:lnTo>
                <a:lnTo>
                  <a:pt x="10107815" y="301494"/>
                </a:lnTo>
                <a:lnTo>
                  <a:pt x="0" y="31004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5587"/>
              </a:gs>
              <a:gs pos="73000">
                <a:srgbClr val="00A7E1"/>
              </a:gs>
              <a:gs pos="82000">
                <a:srgbClr val="00A7E1"/>
              </a:gs>
              <a:gs pos="99000">
                <a:srgbClr val="00A7E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082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2A327-EA42-2949-A3D8-3CC890AEE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50969C-F363-0146-B8C6-B3E5759DA0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038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3647A0-DCBA-7341-958F-6F3A7893A1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 flipV="1">
            <a:off x="8634153" y="0"/>
            <a:ext cx="3557847" cy="35578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B6995BF-3B79-9A4B-9123-0F2C981880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122" y="6023044"/>
            <a:ext cx="1558441" cy="574675"/>
          </a:xfrm>
          <a:prstGeom prst="rect">
            <a:avLst/>
          </a:prstGeom>
        </p:spPr>
      </p:pic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5546995E-6045-024B-BC97-950BBC5091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93720" y="6002112"/>
            <a:ext cx="7397122" cy="298694"/>
          </a:xfrm>
        </p:spPr>
        <p:txBody>
          <a:bodyPr>
            <a:noAutofit/>
          </a:bodyPr>
          <a:lstStyle>
            <a:lvl1pPr marL="0" indent="0">
              <a:buNone/>
              <a:defRPr sz="100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A1335E27-4307-444B-BDAE-1C26E24CC240}"/>
              </a:ext>
            </a:extLst>
          </p:cNvPr>
          <p:cNvSpPr/>
          <p:nvPr/>
        </p:nvSpPr>
        <p:spPr>
          <a:xfrm rot="10800000">
            <a:off x="1906688" y="6328428"/>
            <a:ext cx="10295822" cy="310040"/>
          </a:xfrm>
          <a:custGeom>
            <a:avLst/>
            <a:gdLst>
              <a:gd name="connsiteX0" fmla="*/ 0 w 10295822"/>
              <a:gd name="connsiteY0" fmla="*/ 0 h 310040"/>
              <a:gd name="connsiteX1" fmla="*/ 10295822 w 10295822"/>
              <a:gd name="connsiteY1" fmla="*/ 0 h 310040"/>
              <a:gd name="connsiteX2" fmla="*/ 10295822 w 10295822"/>
              <a:gd name="connsiteY2" fmla="*/ 310040 h 310040"/>
              <a:gd name="connsiteX3" fmla="*/ 0 w 10295822"/>
              <a:gd name="connsiteY3" fmla="*/ 310040 h 310040"/>
              <a:gd name="connsiteX4" fmla="*/ 0 w 10295822"/>
              <a:gd name="connsiteY4" fmla="*/ 0 h 310040"/>
              <a:gd name="connsiteX0" fmla="*/ 0 w 10295822"/>
              <a:gd name="connsiteY0" fmla="*/ 0 h 310040"/>
              <a:gd name="connsiteX1" fmla="*/ 10295822 w 10295822"/>
              <a:gd name="connsiteY1" fmla="*/ 0 h 310040"/>
              <a:gd name="connsiteX2" fmla="*/ 10107815 w 10295822"/>
              <a:gd name="connsiteY2" fmla="*/ 301494 h 310040"/>
              <a:gd name="connsiteX3" fmla="*/ 0 w 10295822"/>
              <a:gd name="connsiteY3" fmla="*/ 310040 h 310040"/>
              <a:gd name="connsiteX4" fmla="*/ 0 w 10295822"/>
              <a:gd name="connsiteY4" fmla="*/ 0 h 310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5822" h="310040">
                <a:moveTo>
                  <a:pt x="0" y="0"/>
                </a:moveTo>
                <a:lnTo>
                  <a:pt x="10295822" y="0"/>
                </a:lnTo>
                <a:lnTo>
                  <a:pt x="10107815" y="301494"/>
                </a:lnTo>
                <a:lnTo>
                  <a:pt x="0" y="31004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5587"/>
              </a:gs>
              <a:gs pos="73000">
                <a:srgbClr val="00A7E1"/>
              </a:gs>
              <a:gs pos="82000">
                <a:srgbClr val="00A7E1"/>
              </a:gs>
              <a:gs pos="99000">
                <a:srgbClr val="00A7E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72CCCB2-658C-E4BD-6BB3-DE3652B53623}"/>
              </a:ext>
            </a:extLst>
          </p:cNvPr>
          <p:cNvSpPr/>
          <p:nvPr/>
        </p:nvSpPr>
        <p:spPr>
          <a:xfrm>
            <a:off x="9414934" y="324762"/>
            <a:ext cx="2428683" cy="2428683"/>
          </a:xfrm>
          <a:prstGeom prst="ellipse">
            <a:avLst/>
          </a:prstGeom>
          <a:solidFill>
            <a:srgbClr val="00B140"/>
          </a:solidFill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57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31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2A327-EA42-2949-A3D8-3CC890AEE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50969C-F363-0146-B8C6-B3E5759DA0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0472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9E1C3FF-643E-F948-A69C-6D1C111744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122" y="6023044"/>
            <a:ext cx="1558441" cy="574675"/>
          </a:xfrm>
          <a:prstGeom prst="rect">
            <a:avLst/>
          </a:prstGeom>
        </p:spPr>
      </p:pic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84331938-3C20-2942-8CA9-4E8A2C8B61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93719" y="6002112"/>
            <a:ext cx="7424797" cy="298694"/>
          </a:xfrm>
        </p:spPr>
        <p:txBody>
          <a:bodyPr>
            <a:noAutofit/>
          </a:bodyPr>
          <a:lstStyle>
            <a:lvl1pPr marL="0" indent="0">
              <a:buNone/>
              <a:defRPr sz="10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9">
            <a:extLst>
              <a:ext uri="{FF2B5EF4-FFF2-40B4-BE49-F238E27FC236}">
                <a16:creationId xmlns:a16="http://schemas.microsoft.com/office/drawing/2014/main" id="{85C06825-69EB-834F-8618-9438194112D1}"/>
              </a:ext>
            </a:extLst>
          </p:cNvPr>
          <p:cNvSpPr/>
          <p:nvPr/>
        </p:nvSpPr>
        <p:spPr>
          <a:xfrm rot="10800000">
            <a:off x="1906688" y="6328428"/>
            <a:ext cx="10295822" cy="310040"/>
          </a:xfrm>
          <a:custGeom>
            <a:avLst/>
            <a:gdLst>
              <a:gd name="connsiteX0" fmla="*/ 0 w 10295822"/>
              <a:gd name="connsiteY0" fmla="*/ 0 h 310040"/>
              <a:gd name="connsiteX1" fmla="*/ 10295822 w 10295822"/>
              <a:gd name="connsiteY1" fmla="*/ 0 h 310040"/>
              <a:gd name="connsiteX2" fmla="*/ 10295822 w 10295822"/>
              <a:gd name="connsiteY2" fmla="*/ 310040 h 310040"/>
              <a:gd name="connsiteX3" fmla="*/ 0 w 10295822"/>
              <a:gd name="connsiteY3" fmla="*/ 310040 h 310040"/>
              <a:gd name="connsiteX4" fmla="*/ 0 w 10295822"/>
              <a:gd name="connsiteY4" fmla="*/ 0 h 310040"/>
              <a:gd name="connsiteX0" fmla="*/ 0 w 10295822"/>
              <a:gd name="connsiteY0" fmla="*/ 0 h 310040"/>
              <a:gd name="connsiteX1" fmla="*/ 10295822 w 10295822"/>
              <a:gd name="connsiteY1" fmla="*/ 0 h 310040"/>
              <a:gd name="connsiteX2" fmla="*/ 10107815 w 10295822"/>
              <a:gd name="connsiteY2" fmla="*/ 301494 h 310040"/>
              <a:gd name="connsiteX3" fmla="*/ 0 w 10295822"/>
              <a:gd name="connsiteY3" fmla="*/ 310040 h 310040"/>
              <a:gd name="connsiteX4" fmla="*/ 0 w 10295822"/>
              <a:gd name="connsiteY4" fmla="*/ 0 h 310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5822" h="310040">
                <a:moveTo>
                  <a:pt x="0" y="0"/>
                </a:moveTo>
                <a:lnTo>
                  <a:pt x="10295822" y="0"/>
                </a:lnTo>
                <a:lnTo>
                  <a:pt x="10107815" y="301494"/>
                </a:lnTo>
                <a:lnTo>
                  <a:pt x="0" y="31004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5587"/>
              </a:gs>
              <a:gs pos="73000">
                <a:srgbClr val="00A7E1"/>
              </a:gs>
              <a:gs pos="82000">
                <a:srgbClr val="00A7E1"/>
              </a:gs>
              <a:gs pos="99000">
                <a:srgbClr val="00A7E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19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E1332-19FE-7D4D-842D-C4FD3123B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62604"/>
            <a:ext cx="10515600" cy="1719262"/>
          </a:xfrm>
        </p:spPr>
        <p:txBody>
          <a:bodyPr anchor="b"/>
          <a:lstStyle>
            <a:lvl1pPr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E2D154-F582-2248-8CAF-FA9A7CC712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3818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F595D7-7319-1449-A4D4-7D7BB250F6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 flipV="1">
            <a:off x="8634153" y="0"/>
            <a:ext cx="3557847" cy="35578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659CD15-EE3B-484D-B0DF-EDBCE840E3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122" y="6023044"/>
            <a:ext cx="1558441" cy="574675"/>
          </a:xfrm>
          <a:prstGeom prst="rect">
            <a:avLst/>
          </a:prstGeom>
        </p:spPr>
      </p:pic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5D4650D5-37B4-8C40-865B-15C91E0109A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93719" y="6002112"/>
            <a:ext cx="7239467" cy="298694"/>
          </a:xfrm>
        </p:spPr>
        <p:txBody>
          <a:bodyPr>
            <a:noAutofit/>
          </a:bodyPr>
          <a:lstStyle>
            <a:lvl1pPr marL="0" indent="0">
              <a:buNone/>
              <a:defRPr sz="10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87EC49D4-3996-8946-B1AD-CA10B3F244EA}"/>
              </a:ext>
            </a:extLst>
          </p:cNvPr>
          <p:cNvSpPr/>
          <p:nvPr/>
        </p:nvSpPr>
        <p:spPr>
          <a:xfrm rot="10800000">
            <a:off x="1906688" y="6328428"/>
            <a:ext cx="10295822" cy="310040"/>
          </a:xfrm>
          <a:custGeom>
            <a:avLst/>
            <a:gdLst>
              <a:gd name="connsiteX0" fmla="*/ 0 w 10295822"/>
              <a:gd name="connsiteY0" fmla="*/ 0 h 310040"/>
              <a:gd name="connsiteX1" fmla="*/ 10295822 w 10295822"/>
              <a:gd name="connsiteY1" fmla="*/ 0 h 310040"/>
              <a:gd name="connsiteX2" fmla="*/ 10295822 w 10295822"/>
              <a:gd name="connsiteY2" fmla="*/ 310040 h 310040"/>
              <a:gd name="connsiteX3" fmla="*/ 0 w 10295822"/>
              <a:gd name="connsiteY3" fmla="*/ 310040 h 310040"/>
              <a:gd name="connsiteX4" fmla="*/ 0 w 10295822"/>
              <a:gd name="connsiteY4" fmla="*/ 0 h 310040"/>
              <a:gd name="connsiteX0" fmla="*/ 0 w 10295822"/>
              <a:gd name="connsiteY0" fmla="*/ 0 h 310040"/>
              <a:gd name="connsiteX1" fmla="*/ 10295822 w 10295822"/>
              <a:gd name="connsiteY1" fmla="*/ 0 h 310040"/>
              <a:gd name="connsiteX2" fmla="*/ 10107815 w 10295822"/>
              <a:gd name="connsiteY2" fmla="*/ 301494 h 310040"/>
              <a:gd name="connsiteX3" fmla="*/ 0 w 10295822"/>
              <a:gd name="connsiteY3" fmla="*/ 310040 h 310040"/>
              <a:gd name="connsiteX4" fmla="*/ 0 w 10295822"/>
              <a:gd name="connsiteY4" fmla="*/ 0 h 310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5822" h="310040">
                <a:moveTo>
                  <a:pt x="0" y="0"/>
                </a:moveTo>
                <a:lnTo>
                  <a:pt x="10295822" y="0"/>
                </a:lnTo>
                <a:lnTo>
                  <a:pt x="10107815" y="301494"/>
                </a:lnTo>
                <a:lnTo>
                  <a:pt x="0" y="31004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5587"/>
              </a:gs>
              <a:gs pos="73000">
                <a:srgbClr val="00A7E1"/>
              </a:gs>
              <a:gs pos="82000">
                <a:srgbClr val="00A7E1"/>
              </a:gs>
              <a:gs pos="99000">
                <a:srgbClr val="00A7E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Silhouette of a person and person sitting in chairs&#10;&#10;AI-generated content may be incorrect.">
            <a:extLst>
              <a:ext uri="{FF2B5EF4-FFF2-40B4-BE49-F238E27FC236}">
                <a16:creationId xmlns:a16="http://schemas.microsoft.com/office/drawing/2014/main" id="{AB133E94-2EF0-811D-AB7A-699BA7F553D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503"/>
          <a:stretch/>
        </p:blipFill>
        <p:spPr>
          <a:xfrm>
            <a:off x="9333186" y="4835540"/>
            <a:ext cx="2869324" cy="149288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337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789B1-0F4A-B64A-B4EA-530C14BD3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E7C3FB-752F-5243-BB92-DF368232E8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0755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6443AB-4C48-D944-B655-383CB549EB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0755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C067F54-1ADC-6A48-AA80-428EF7938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 flipV="1">
            <a:off x="8634153" y="0"/>
            <a:ext cx="3557847" cy="35578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9B135B1-2069-A545-BCD0-6C0E46D00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122" y="6023044"/>
            <a:ext cx="1558441" cy="574675"/>
          </a:xfrm>
          <a:prstGeom prst="rect">
            <a:avLst/>
          </a:prstGeom>
        </p:spPr>
      </p:pic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52DD5359-0A4F-384B-B36F-ED7D343347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93720" y="6002112"/>
            <a:ext cx="7323550" cy="298694"/>
          </a:xfrm>
        </p:spPr>
        <p:txBody>
          <a:bodyPr>
            <a:noAutofit/>
          </a:bodyPr>
          <a:lstStyle>
            <a:lvl1pPr marL="0" indent="0">
              <a:buNone/>
              <a:defRPr sz="10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E0EA16A7-2E64-B346-8218-24032F6C67FE}"/>
              </a:ext>
            </a:extLst>
          </p:cNvPr>
          <p:cNvSpPr/>
          <p:nvPr/>
        </p:nvSpPr>
        <p:spPr>
          <a:xfrm rot="10800000">
            <a:off x="1906688" y="6328428"/>
            <a:ext cx="10295822" cy="310040"/>
          </a:xfrm>
          <a:custGeom>
            <a:avLst/>
            <a:gdLst>
              <a:gd name="connsiteX0" fmla="*/ 0 w 10295822"/>
              <a:gd name="connsiteY0" fmla="*/ 0 h 310040"/>
              <a:gd name="connsiteX1" fmla="*/ 10295822 w 10295822"/>
              <a:gd name="connsiteY1" fmla="*/ 0 h 310040"/>
              <a:gd name="connsiteX2" fmla="*/ 10295822 w 10295822"/>
              <a:gd name="connsiteY2" fmla="*/ 310040 h 310040"/>
              <a:gd name="connsiteX3" fmla="*/ 0 w 10295822"/>
              <a:gd name="connsiteY3" fmla="*/ 310040 h 310040"/>
              <a:gd name="connsiteX4" fmla="*/ 0 w 10295822"/>
              <a:gd name="connsiteY4" fmla="*/ 0 h 310040"/>
              <a:gd name="connsiteX0" fmla="*/ 0 w 10295822"/>
              <a:gd name="connsiteY0" fmla="*/ 0 h 310040"/>
              <a:gd name="connsiteX1" fmla="*/ 10295822 w 10295822"/>
              <a:gd name="connsiteY1" fmla="*/ 0 h 310040"/>
              <a:gd name="connsiteX2" fmla="*/ 10107815 w 10295822"/>
              <a:gd name="connsiteY2" fmla="*/ 301494 h 310040"/>
              <a:gd name="connsiteX3" fmla="*/ 0 w 10295822"/>
              <a:gd name="connsiteY3" fmla="*/ 310040 h 310040"/>
              <a:gd name="connsiteX4" fmla="*/ 0 w 10295822"/>
              <a:gd name="connsiteY4" fmla="*/ 0 h 310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5822" h="310040">
                <a:moveTo>
                  <a:pt x="0" y="0"/>
                </a:moveTo>
                <a:lnTo>
                  <a:pt x="10295822" y="0"/>
                </a:lnTo>
                <a:lnTo>
                  <a:pt x="10107815" y="301494"/>
                </a:lnTo>
                <a:lnTo>
                  <a:pt x="0" y="31004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5587"/>
              </a:gs>
              <a:gs pos="73000">
                <a:srgbClr val="00A7E1"/>
              </a:gs>
              <a:gs pos="82000">
                <a:srgbClr val="00A7E1"/>
              </a:gs>
              <a:gs pos="99000">
                <a:srgbClr val="00A7E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75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789B1-0F4A-B64A-B4EA-530C14BD3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E7C3FB-752F-5243-BB92-DF368232E8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0415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6443AB-4C48-D944-B655-383CB549EB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0415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0CC2D20-53F0-E14E-9DC5-77D91129B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122" y="6023044"/>
            <a:ext cx="1558441" cy="574675"/>
          </a:xfrm>
          <a:prstGeom prst="rect">
            <a:avLst/>
          </a:prstGeom>
        </p:spPr>
      </p:pic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665D9A75-A30C-F64F-BA9F-987EBB996B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93719" y="6002112"/>
            <a:ext cx="7344571" cy="298694"/>
          </a:xfrm>
        </p:spPr>
        <p:txBody>
          <a:bodyPr>
            <a:noAutofit/>
          </a:bodyPr>
          <a:lstStyle>
            <a:lvl1pPr marL="0" indent="0">
              <a:buNone/>
              <a:defRPr sz="10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DB46FCD9-3351-D645-A3A7-E88A27824BD2}"/>
              </a:ext>
            </a:extLst>
          </p:cNvPr>
          <p:cNvSpPr/>
          <p:nvPr/>
        </p:nvSpPr>
        <p:spPr>
          <a:xfrm rot="10800000">
            <a:off x="1906688" y="6328428"/>
            <a:ext cx="10295822" cy="310040"/>
          </a:xfrm>
          <a:custGeom>
            <a:avLst/>
            <a:gdLst>
              <a:gd name="connsiteX0" fmla="*/ 0 w 10295822"/>
              <a:gd name="connsiteY0" fmla="*/ 0 h 310040"/>
              <a:gd name="connsiteX1" fmla="*/ 10295822 w 10295822"/>
              <a:gd name="connsiteY1" fmla="*/ 0 h 310040"/>
              <a:gd name="connsiteX2" fmla="*/ 10295822 w 10295822"/>
              <a:gd name="connsiteY2" fmla="*/ 310040 h 310040"/>
              <a:gd name="connsiteX3" fmla="*/ 0 w 10295822"/>
              <a:gd name="connsiteY3" fmla="*/ 310040 h 310040"/>
              <a:gd name="connsiteX4" fmla="*/ 0 w 10295822"/>
              <a:gd name="connsiteY4" fmla="*/ 0 h 310040"/>
              <a:gd name="connsiteX0" fmla="*/ 0 w 10295822"/>
              <a:gd name="connsiteY0" fmla="*/ 0 h 310040"/>
              <a:gd name="connsiteX1" fmla="*/ 10295822 w 10295822"/>
              <a:gd name="connsiteY1" fmla="*/ 0 h 310040"/>
              <a:gd name="connsiteX2" fmla="*/ 10107815 w 10295822"/>
              <a:gd name="connsiteY2" fmla="*/ 301494 h 310040"/>
              <a:gd name="connsiteX3" fmla="*/ 0 w 10295822"/>
              <a:gd name="connsiteY3" fmla="*/ 310040 h 310040"/>
              <a:gd name="connsiteX4" fmla="*/ 0 w 10295822"/>
              <a:gd name="connsiteY4" fmla="*/ 0 h 310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5822" h="310040">
                <a:moveTo>
                  <a:pt x="0" y="0"/>
                </a:moveTo>
                <a:lnTo>
                  <a:pt x="10295822" y="0"/>
                </a:lnTo>
                <a:lnTo>
                  <a:pt x="10107815" y="301494"/>
                </a:lnTo>
                <a:lnTo>
                  <a:pt x="0" y="31004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5587"/>
              </a:gs>
              <a:gs pos="73000">
                <a:srgbClr val="00A7E1"/>
              </a:gs>
              <a:gs pos="82000">
                <a:srgbClr val="00A7E1"/>
              </a:gs>
              <a:gs pos="99000">
                <a:srgbClr val="00A7E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25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9DC8EC-2098-6D48-B6F3-515670E29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F3A465-2516-8949-ACC4-B28E6E971F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796290"/>
          </a:xfrm>
        </p:spPr>
        <p:txBody>
          <a:bodyPr anchor="b">
            <a:normAutofit/>
          </a:bodyPr>
          <a:lstStyle>
            <a:lvl1pPr marL="0" indent="0">
              <a:buNone/>
              <a:defRPr sz="2800" b="0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6B2DA2-D14D-7F4D-A0B7-FC55C812F0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358397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B76423-A168-3147-9CAC-D0DB651E8B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796290"/>
          </a:xfrm>
        </p:spPr>
        <p:txBody>
          <a:bodyPr anchor="b">
            <a:normAutofit/>
          </a:bodyPr>
          <a:lstStyle>
            <a:lvl1pPr marL="0" indent="0">
              <a:buNone/>
              <a:defRPr sz="2800" b="0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1D1B93-439A-184A-9573-AA4CB0D101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358397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23EB0AF-4BAC-5B47-B8BA-F196959931B8}"/>
              </a:ext>
            </a:extLst>
          </p:cNvPr>
          <p:cNvCxnSpPr>
            <a:cxnSpLocks/>
          </p:cNvCxnSpPr>
          <p:nvPr/>
        </p:nvCxnSpPr>
        <p:spPr>
          <a:xfrm>
            <a:off x="6086097" y="1690688"/>
            <a:ext cx="0" cy="4370143"/>
          </a:xfrm>
          <a:prstGeom prst="line">
            <a:avLst/>
          </a:prstGeom>
          <a:ln w="6350">
            <a:solidFill>
              <a:srgbClr val="00A7E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6B776BA5-F9F2-1548-8CD7-4C22FA1822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 flipV="1">
            <a:off x="8634153" y="0"/>
            <a:ext cx="3557847" cy="35578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0759870-9081-6F4B-ADDC-FBD055F5C1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122" y="6023044"/>
            <a:ext cx="1558441" cy="574675"/>
          </a:xfrm>
          <a:prstGeom prst="rect">
            <a:avLst/>
          </a:prstGeom>
        </p:spPr>
      </p:pic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B63F62E3-6A13-C64F-A43E-89BBBE9EB4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93720" y="6002112"/>
            <a:ext cx="7239466" cy="298694"/>
          </a:xfrm>
        </p:spPr>
        <p:txBody>
          <a:bodyPr>
            <a:noAutofit/>
          </a:bodyPr>
          <a:lstStyle>
            <a:lvl1pPr marL="0" indent="0">
              <a:buNone/>
              <a:defRPr sz="10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Rectangle 9">
            <a:extLst>
              <a:ext uri="{FF2B5EF4-FFF2-40B4-BE49-F238E27FC236}">
                <a16:creationId xmlns:a16="http://schemas.microsoft.com/office/drawing/2014/main" id="{5B748D6F-D9A6-0742-81F6-6943FEAA9DA9}"/>
              </a:ext>
            </a:extLst>
          </p:cNvPr>
          <p:cNvSpPr/>
          <p:nvPr/>
        </p:nvSpPr>
        <p:spPr>
          <a:xfrm rot="10800000">
            <a:off x="1906688" y="6328428"/>
            <a:ext cx="10295822" cy="310040"/>
          </a:xfrm>
          <a:custGeom>
            <a:avLst/>
            <a:gdLst>
              <a:gd name="connsiteX0" fmla="*/ 0 w 10295822"/>
              <a:gd name="connsiteY0" fmla="*/ 0 h 310040"/>
              <a:gd name="connsiteX1" fmla="*/ 10295822 w 10295822"/>
              <a:gd name="connsiteY1" fmla="*/ 0 h 310040"/>
              <a:gd name="connsiteX2" fmla="*/ 10295822 w 10295822"/>
              <a:gd name="connsiteY2" fmla="*/ 310040 h 310040"/>
              <a:gd name="connsiteX3" fmla="*/ 0 w 10295822"/>
              <a:gd name="connsiteY3" fmla="*/ 310040 h 310040"/>
              <a:gd name="connsiteX4" fmla="*/ 0 w 10295822"/>
              <a:gd name="connsiteY4" fmla="*/ 0 h 310040"/>
              <a:gd name="connsiteX0" fmla="*/ 0 w 10295822"/>
              <a:gd name="connsiteY0" fmla="*/ 0 h 310040"/>
              <a:gd name="connsiteX1" fmla="*/ 10295822 w 10295822"/>
              <a:gd name="connsiteY1" fmla="*/ 0 h 310040"/>
              <a:gd name="connsiteX2" fmla="*/ 10107815 w 10295822"/>
              <a:gd name="connsiteY2" fmla="*/ 301494 h 310040"/>
              <a:gd name="connsiteX3" fmla="*/ 0 w 10295822"/>
              <a:gd name="connsiteY3" fmla="*/ 310040 h 310040"/>
              <a:gd name="connsiteX4" fmla="*/ 0 w 10295822"/>
              <a:gd name="connsiteY4" fmla="*/ 0 h 310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5822" h="310040">
                <a:moveTo>
                  <a:pt x="0" y="0"/>
                </a:moveTo>
                <a:lnTo>
                  <a:pt x="10295822" y="0"/>
                </a:lnTo>
                <a:lnTo>
                  <a:pt x="10107815" y="301494"/>
                </a:lnTo>
                <a:lnTo>
                  <a:pt x="0" y="31004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5587"/>
              </a:gs>
              <a:gs pos="73000">
                <a:srgbClr val="00A7E1"/>
              </a:gs>
              <a:gs pos="82000">
                <a:srgbClr val="00A7E1"/>
              </a:gs>
              <a:gs pos="99000">
                <a:srgbClr val="00A7E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952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9DC8EC-2098-6D48-B6F3-515670E29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6B2DA2-D14D-7F4D-A0B7-FC55C812F0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42438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1D1B93-439A-184A-9573-AA4CB0D101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42438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23EB0AF-4BAC-5B47-B8BA-F196959931B8}"/>
              </a:ext>
            </a:extLst>
          </p:cNvPr>
          <p:cNvCxnSpPr>
            <a:cxnSpLocks/>
          </p:cNvCxnSpPr>
          <p:nvPr/>
        </p:nvCxnSpPr>
        <p:spPr>
          <a:xfrm>
            <a:off x="6086097" y="1690688"/>
            <a:ext cx="0" cy="4370143"/>
          </a:xfrm>
          <a:prstGeom prst="line">
            <a:avLst/>
          </a:prstGeom>
          <a:ln w="6350">
            <a:solidFill>
              <a:srgbClr val="00A7E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B65771CB-C409-ED47-8605-893A5B58DF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7EDE6446-5011-1940-9B39-42604B12C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0429DE3-48EA-1641-AFE0-C3D8666406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122" y="6023044"/>
            <a:ext cx="1558441" cy="574675"/>
          </a:xfrm>
          <a:prstGeom prst="rect">
            <a:avLst/>
          </a:prstGeom>
        </p:spPr>
      </p:pic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EB612F2A-1DB6-444C-B045-2FD0A5D5F5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93720" y="6002112"/>
            <a:ext cx="7449674" cy="298694"/>
          </a:xfrm>
        </p:spPr>
        <p:txBody>
          <a:bodyPr>
            <a:noAutofit/>
          </a:bodyPr>
          <a:lstStyle>
            <a:lvl1pPr marL="0" indent="0">
              <a:buNone/>
              <a:defRPr sz="10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Rectangle 9">
            <a:extLst>
              <a:ext uri="{FF2B5EF4-FFF2-40B4-BE49-F238E27FC236}">
                <a16:creationId xmlns:a16="http://schemas.microsoft.com/office/drawing/2014/main" id="{FAC43071-1507-C248-A289-596C527652AC}"/>
              </a:ext>
            </a:extLst>
          </p:cNvPr>
          <p:cNvSpPr/>
          <p:nvPr/>
        </p:nvSpPr>
        <p:spPr>
          <a:xfrm rot="10800000">
            <a:off x="1906688" y="6328428"/>
            <a:ext cx="10295822" cy="310040"/>
          </a:xfrm>
          <a:custGeom>
            <a:avLst/>
            <a:gdLst>
              <a:gd name="connsiteX0" fmla="*/ 0 w 10295822"/>
              <a:gd name="connsiteY0" fmla="*/ 0 h 310040"/>
              <a:gd name="connsiteX1" fmla="*/ 10295822 w 10295822"/>
              <a:gd name="connsiteY1" fmla="*/ 0 h 310040"/>
              <a:gd name="connsiteX2" fmla="*/ 10295822 w 10295822"/>
              <a:gd name="connsiteY2" fmla="*/ 310040 h 310040"/>
              <a:gd name="connsiteX3" fmla="*/ 0 w 10295822"/>
              <a:gd name="connsiteY3" fmla="*/ 310040 h 310040"/>
              <a:gd name="connsiteX4" fmla="*/ 0 w 10295822"/>
              <a:gd name="connsiteY4" fmla="*/ 0 h 310040"/>
              <a:gd name="connsiteX0" fmla="*/ 0 w 10295822"/>
              <a:gd name="connsiteY0" fmla="*/ 0 h 310040"/>
              <a:gd name="connsiteX1" fmla="*/ 10295822 w 10295822"/>
              <a:gd name="connsiteY1" fmla="*/ 0 h 310040"/>
              <a:gd name="connsiteX2" fmla="*/ 10107815 w 10295822"/>
              <a:gd name="connsiteY2" fmla="*/ 301494 h 310040"/>
              <a:gd name="connsiteX3" fmla="*/ 0 w 10295822"/>
              <a:gd name="connsiteY3" fmla="*/ 310040 h 310040"/>
              <a:gd name="connsiteX4" fmla="*/ 0 w 10295822"/>
              <a:gd name="connsiteY4" fmla="*/ 0 h 310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5822" h="310040">
                <a:moveTo>
                  <a:pt x="0" y="0"/>
                </a:moveTo>
                <a:lnTo>
                  <a:pt x="10295822" y="0"/>
                </a:lnTo>
                <a:lnTo>
                  <a:pt x="10107815" y="301494"/>
                </a:lnTo>
                <a:lnTo>
                  <a:pt x="0" y="31004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5587"/>
              </a:gs>
              <a:gs pos="73000">
                <a:srgbClr val="00A7E1"/>
              </a:gs>
              <a:gs pos="82000">
                <a:srgbClr val="00A7E1"/>
              </a:gs>
              <a:gs pos="99000">
                <a:srgbClr val="00A7E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717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A8DA9-95B5-DE43-8A64-0AA44AD35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1157E9-2A64-D149-964F-B0B2462D1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 flipV="1">
            <a:off x="8634153" y="0"/>
            <a:ext cx="3557847" cy="35578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701D4F-FE04-034D-9743-DCD2F7F506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122" y="6023044"/>
            <a:ext cx="1558441" cy="574675"/>
          </a:xfrm>
          <a:prstGeom prst="rect">
            <a:avLst/>
          </a:prstGeom>
        </p:spPr>
      </p:pic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D6971FD7-AEE7-A14C-B1BF-07C43D345C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93719" y="6002112"/>
            <a:ext cx="9272179" cy="298694"/>
          </a:xfrm>
        </p:spPr>
        <p:txBody>
          <a:bodyPr>
            <a:noAutofit/>
          </a:bodyPr>
          <a:lstStyle>
            <a:lvl1pPr marL="0" indent="0">
              <a:buNone/>
              <a:defRPr sz="10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9">
            <a:extLst>
              <a:ext uri="{FF2B5EF4-FFF2-40B4-BE49-F238E27FC236}">
                <a16:creationId xmlns:a16="http://schemas.microsoft.com/office/drawing/2014/main" id="{D1FAE50D-E0A3-5B4B-8B2A-C34CF1DAC4BC}"/>
              </a:ext>
            </a:extLst>
          </p:cNvPr>
          <p:cNvSpPr/>
          <p:nvPr/>
        </p:nvSpPr>
        <p:spPr>
          <a:xfrm rot="10800000">
            <a:off x="1906688" y="6328428"/>
            <a:ext cx="10295822" cy="310040"/>
          </a:xfrm>
          <a:custGeom>
            <a:avLst/>
            <a:gdLst>
              <a:gd name="connsiteX0" fmla="*/ 0 w 10295822"/>
              <a:gd name="connsiteY0" fmla="*/ 0 h 310040"/>
              <a:gd name="connsiteX1" fmla="*/ 10295822 w 10295822"/>
              <a:gd name="connsiteY1" fmla="*/ 0 h 310040"/>
              <a:gd name="connsiteX2" fmla="*/ 10295822 w 10295822"/>
              <a:gd name="connsiteY2" fmla="*/ 310040 h 310040"/>
              <a:gd name="connsiteX3" fmla="*/ 0 w 10295822"/>
              <a:gd name="connsiteY3" fmla="*/ 310040 h 310040"/>
              <a:gd name="connsiteX4" fmla="*/ 0 w 10295822"/>
              <a:gd name="connsiteY4" fmla="*/ 0 h 310040"/>
              <a:gd name="connsiteX0" fmla="*/ 0 w 10295822"/>
              <a:gd name="connsiteY0" fmla="*/ 0 h 310040"/>
              <a:gd name="connsiteX1" fmla="*/ 10295822 w 10295822"/>
              <a:gd name="connsiteY1" fmla="*/ 0 h 310040"/>
              <a:gd name="connsiteX2" fmla="*/ 10107815 w 10295822"/>
              <a:gd name="connsiteY2" fmla="*/ 301494 h 310040"/>
              <a:gd name="connsiteX3" fmla="*/ 0 w 10295822"/>
              <a:gd name="connsiteY3" fmla="*/ 310040 h 310040"/>
              <a:gd name="connsiteX4" fmla="*/ 0 w 10295822"/>
              <a:gd name="connsiteY4" fmla="*/ 0 h 310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5822" h="310040">
                <a:moveTo>
                  <a:pt x="0" y="0"/>
                </a:moveTo>
                <a:lnTo>
                  <a:pt x="10295822" y="0"/>
                </a:lnTo>
                <a:lnTo>
                  <a:pt x="10107815" y="301494"/>
                </a:lnTo>
                <a:lnTo>
                  <a:pt x="0" y="31004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5587"/>
              </a:gs>
              <a:gs pos="73000">
                <a:srgbClr val="00A7E1"/>
              </a:gs>
              <a:gs pos="82000">
                <a:srgbClr val="00A7E1"/>
              </a:gs>
              <a:gs pos="99000">
                <a:srgbClr val="00A7E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68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5E914-50E5-E546-80BB-941FCE002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BCC631-6CF9-5B46-BE3F-082FCE37A3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833B1B-CD79-6D4B-AF11-D7EE7C689B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45322"/>
            <a:ext cx="3932237" cy="3723665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19780D7-7E42-5740-9673-802F4EB649BB}"/>
              </a:ext>
            </a:extLst>
          </p:cNvPr>
          <p:cNvCxnSpPr/>
          <p:nvPr/>
        </p:nvCxnSpPr>
        <p:spPr>
          <a:xfrm>
            <a:off x="839788" y="2057400"/>
            <a:ext cx="3932237" cy="0"/>
          </a:xfrm>
          <a:prstGeom prst="line">
            <a:avLst/>
          </a:prstGeom>
          <a:ln w="6350">
            <a:solidFill>
              <a:srgbClr val="00A7E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5CCFEB5F-2BA3-C841-A45A-A0CE260DF5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122" y="6023044"/>
            <a:ext cx="1558441" cy="574675"/>
          </a:xfrm>
          <a:prstGeom prst="rect">
            <a:avLst/>
          </a:prstGeom>
        </p:spPr>
      </p:pic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D354A267-94BB-B545-9642-9A1B081005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93719" y="6002112"/>
            <a:ext cx="9272179" cy="298694"/>
          </a:xfrm>
        </p:spPr>
        <p:txBody>
          <a:bodyPr>
            <a:noAutofit/>
          </a:bodyPr>
          <a:lstStyle>
            <a:lvl1pPr marL="0" indent="0">
              <a:buNone/>
              <a:defRPr sz="10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Rectangle 9">
            <a:extLst>
              <a:ext uri="{FF2B5EF4-FFF2-40B4-BE49-F238E27FC236}">
                <a16:creationId xmlns:a16="http://schemas.microsoft.com/office/drawing/2014/main" id="{BDC29218-205B-E64B-942D-41F4148500F8}"/>
              </a:ext>
            </a:extLst>
          </p:cNvPr>
          <p:cNvSpPr/>
          <p:nvPr/>
        </p:nvSpPr>
        <p:spPr>
          <a:xfrm rot="10800000">
            <a:off x="1906688" y="6328428"/>
            <a:ext cx="10295822" cy="310040"/>
          </a:xfrm>
          <a:custGeom>
            <a:avLst/>
            <a:gdLst>
              <a:gd name="connsiteX0" fmla="*/ 0 w 10295822"/>
              <a:gd name="connsiteY0" fmla="*/ 0 h 310040"/>
              <a:gd name="connsiteX1" fmla="*/ 10295822 w 10295822"/>
              <a:gd name="connsiteY1" fmla="*/ 0 h 310040"/>
              <a:gd name="connsiteX2" fmla="*/ 10295822 w 10295822"/>
              <a:gd name="connsiteY2" fmla="*/ 310040 h 310040"/>
              <a:gd name="connsiteX3" fmla="*/ 0 w 10295822"/>
              <a:gd name="connsiteY3" fmla="*/ 310040 h 310040"/>
              <a:gd name="connsiteX4" fmla="*/ 0 w 10295822"/>
              <a:gd name="connsiteY4" fmla="*/ 0 h 310040"/>
              <a:gd name="connsiteX0" fmla="*/ 0 w 10295822"/>
              <a:gd name="connsiteY0" fmla="*/ 0 h 310040"/>
              <a:gd name="connsiteX1" fmla="*/ 10295822 w 10295822"/>
              <a:gd name="connsiteY1" fmla="*/ 0 h 310040"/>
              <a:gd name="connsiteX2" fmla="*/ 10107815 w 10295822"/>
              <a:gd name="connsiteY2" fmla="*/ 301494 h 310040"/>
              <a:gd name="connsiteX3" fmla="*/ 0 w 10295822"/>
              <a:gd name="connsiteY3" fmla="*/ 310040 h 310040"/>
              <a:gd name="connsiteX4" fmla="*/ 0 w 10295822"/>
              <a:gd name="connsiteY4" fmla="*/ 0 h 310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5822" h="310040">
                <a:moveTo>
                  <a:pt x="0" y="0"/>
                </a:moveTo>
                <a:lnTo>
                  <a:pt x="10295822" y="0"/>
                </a:lnTo>
                <a:lnTo>
                  <a:pt x="10107815" y="301494"/>
                </a:lnTo>
                <a:lnTo>
                  <a:pt x="0" y="31004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5587"/>
              </a:gs>
              <a:gs pos="73000">
                <a:srgbClr val="00A7E1"/>
              </a:gs>
              <a:gs pos="82000">
                <a:srgbClr val="00A7E1"/>
              </a:gs>
              <a:gs pos="99000">
                <a:srgbClr val="00A7E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48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399070"/>
            <a:ext cx="9144000" cy="2123615"/>
          </a:xfrm>
        </p:spPr>
        <p:txBody>
          <a:bodyPr anchor="ctr">
            <a:norm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614761"/>
            <a:ext cx="9144000" cy="1655762"/>
          </a:xfrm>
        </p:spPr>
        <p:txBody>
          <a:bodyPr anchor="t">
            <a:normAutofit/>
          </a:bodyPr>
          <a:lstStyle>
            <a:lvl1pPr marL="0" indent="0" algn="ctr">
              <a:buNone/>
              <a:defRPr sz="3200">
                <a:solidFill>
                  <a:srgbClr val="50515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4/25/26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89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5E914-50E5-E546-80BB-941FCE002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BCC631-6CF9-5B46-BE3F-082FCE37A3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833B1B-CD79-6D4B-AF11-D7EE7C689B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45322"/>
            <a:ext cx="3932237" cy="3723665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19780D7-7E42-5740-9673-802F4EB649BB}"/>
              </a:ext>
            </a:extLst>
          </p:cNvPr>
          <p:cNvCxnSpPr/>
          <p:nvPr/>
        </p:nvCxnSpPr>
        <p:spPr>
          <a:xfrm>
            <a:off x="839788" y="2057400"/>
            <a:ext cx="3932237" cy="0"/>
          </a:xfrm>
          <a:prstGeom prst="line">
            <a:avLst/>
          </a:prstGeom>
          <a:ln w="6350">
            <a:solidFill>
              <a:srgbClr val="00A7E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A87F1093-CF6A-8448-B545-6AF2666520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 flipV="1">
            <a:off x="8634153" y="0"/>
            <a:ext cx="3557847" cy="355784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42CEE9D-00FF-C54B-8CA3-456CC7DFE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122" y="6023044"/>
            <a:ext cx="1558441" cy="574675"/>
          </a:xfrm>
          <a:prstGeom prst="rect">
            <a:avLst/>
          </a:prstGeom>
        </p:spPr>
      </p:pic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D5FE5B43-46C8-A042-BFCA-9D68910C45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93719" y="6002112"/>
            <a:ext cx="9272179" cy="298694"/>
          </a:xfrm>
        </p:spPr>
        <p:txBody>
          <a:bodyPr>
            <a:noAutofit/>
          </a:bodyPr>
          <a:lstStyle>
            <a:lvl1pPr marL="0" indent="0">
              <a:buNone/>
              <a:defRPr sz="10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Rectangle 9">
            <a:extLst>
              <a:ext uri="{FF2B5EF4-FFF2-40B4-BE49-F238E27FC236}">
                <a16:creationId xmlns:a16="http://schemas.microsoft.com/office/drawing/2014/main" id="{91925205-DA76-CD4F-8538-DCF2CA23DC72}"/>
              </a:ext>
            </a:extLst>
          </p:cNvPr>
          <p:cNvSpPr/>
          <p:nvPr/>
        </p:nvSpPr>
        <p:spPr>
          <a:xfrm rot="10800000">
            <a:off x="1906688" y="6328428"/>
            <a:ext cx="10295822" cy="310040"/>
          </a:xfrm>
          <a:custGeom>
            <a:avLst/>
            <a:gdLst>
              <a:gd name="connsiteX0" fmla="*/ 0 w 10295822"/>
              <a:gd name="connsiteY0" fmla="*/ 0 h 310040"/>
              <a:gd name="connsiteX1" fmla="*/ 10295822 w 10295822"/>
              <a:gd name="connsiteY1" fmla="*/ 0 h 310040"/>
              <a:gd name="connsiteX2" fmla="*/ 10295822 w 10295822"/>
              <a:gd name="connsiteY2" fmla="*/ 310040 h 310040"/>
              <a:gd name="connsiteX3" fmla="*/ 0 w 10295822"/>
              <a:gd name="connsiteY3" fmla="*/ 310040 h 310040"/>
              <a:gd name="connsiteX4" fmla="*/ 0 w 10295822"/>
              <a:gd name="connsiteY4" fmla="*/ 0 h 310040"/>
              <a:gd name="connsiteX0" fmla="*/ 0 w 10295822"/>
              <a:gd name="connsiteY0" fmla="*/ 0 h 310040"/>
              <a:gd name="connsiteX1" fmla="*/ 10295822 w 10295822"/>
              <a:gd name="connsiteY1" fmla="*/ 0 h 310040"/>
              <a:gd name="connsiteX2" fmla="*/ 10107815 w 10295822"/>
              <a:gd name="connsiteY2" fmla="*/ 301494 h 310040"/>
              <a:gd name="connsiteX3" fmla="*/ 0 w 10295822"/>
              <a:gd name="connsiteY3" fmla="*/ 310040 h 310040"/>
              <a:gd name="connsiteX4" fmla="*/ 0 w 10295822"/>
              <a:gd name="connsiteY4" fmla="*/ 0 h 310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5822" h="310040">
                <a:moveTo>
                  <a:pt x="0" y="0"/>
                </a:moveTo>
                <a:lnTo>
                  <a:pt x="10295822" y="0"/>
                </a:lnTo>
                <a:lnTo>
                  <a:pt x="10107815" y="301494"/>
                </a:lnTo>
                <a:lnTo>
                  <a:pt x="0" y="31004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5587"/>
              </a:gs>
              <a:gs pos="73000">
                <a:srgbClr val="00A7E1"/>
              </a:gs>
              <a:gs pos="82000">
                <a:srgbClr val="00A7E1"/>
              </a:gs>
              <a:gs pos="99000">
                <a:srgbClr val="00A7E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399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EDDFF-77A7-6A41-B08D-A55666838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D06B55E-B542-BF48-9CF2-31E9B63546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6CCCF2E-880F-FF42-880D-B38695641B13}"/>
              </a:ext>
            </a:extLst>
          </p:cNvPr>
          <p:cNvCxnSpPr/>
          <p:nvPr/>
        </p:nvCxnSpPr>
        <p:spPr>
          <a:xfrm>
            <a:off x="839788" y="2057400"/>
            <a:ext cx="3932237" cy="0"/>
          </a:xfrm>
          <a:prstGeom prst="line">
            <a:avLst/>
          </a:prstGeom>
          <a:ln w="6350">
            <a:solidFill>
              <a:srgbClr val="00A7E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B2DD76E8-73CE-E84B-9F24-CC724BF54C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45322"/>
            <a:ext cx="3932237" cy="3723665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29BDE6C-FFF7-A449-BFA6-E57150380C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122" y="6023044"/>
            <a:ext cx="1558441" cy="574675"/>
          </a:xfrm>
          <a:prstGeom prst="rect">
            <a:avLst/>
          </a:prstGeom>
        </p:spPr>
      </p:pic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7DFBCAA6-968F-8C4D-BF86-709436DBF4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93719" y="6002112"/>
            <a:ext cx="9272179" cy="298694"/>
          </a:xfrm>
        </p:spPr>
        <p:txBody>
          <a:bodyPr>
            <a:noAutofit/>
          </a:bodyPr>
          <a:lstStyle>
            <a:lvl1pPr marL="0" indent="0">
              <a:buNone/>
              <a:defRPr sz="10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Rectangle 9">
            <a:extLst>
              <a:ext uri="{FF2B5EF4-FFF2-40B4-BE49-F238E27FC236}">
                <a16:creationId xmlns:a16="http://schemas.microsoft.com/office/drawing/2014/main" id="{9F07839B-03E2-6D45-A8B2-7E4F26E659D2}"/>
              </a:ext>
            </a:extLst>
          </p:cNvPr>
          <p:cNvSpPr/>
          <p:nvPr/>
        </p:nvSpPr>
        <p:spPr>
          <a:xfrm rot="10800000">
            <a:off x="1906688" y="6328428"/>
            <a:ext cx="10295822" cy="310040"/>
          </a:xfrm>
          <a:custGeom>
            <a:avLst/>
            <a:gdLst>
              <a:gd name="connsiteX0" fmla="*/ 0 w 10295822"/>
              <a:gd name="connsiteY0" fmla="*/ 0 h 310040"/>
              <a:gd name="connsiteX1" fmla="*/ 10295822 w 10295822"/>
              <a:gd name="connsiteY1" fmla="*/ 0 h 310040"/>
              <a:gd name="connsiteX2" fmla="*/ 10295822 w 10295822"/>
              <a:gd name="connsiteY2" fmla="*/ 310040 h 310040"/>
              <a:gd name="connsiteX3" fmla="*/ 0 w 10295822"/>
              <a:gd name="connsiteY3" fmla="*/ 310040 h 310040"/>
              <a:gd name="connsiteX4" fmla="*/ 0 w 10295822"/>
              <a:gd name="connsiteY4" fmla="*/ 0 h 310040"/>
              <a:gd name="connsiteX0" fmla="*/ 0 w 10295822"/>
              <a:gd name="connsiteY0" fmla="*/ 0 h 310040"/>
              <a:gd name="connsiteX1" fmla="*/ 10295822 w 10295822"/>
              <a:gd name="connsiteY1" fmla="*/ 0 h 310040"/>
              <a:gd name="connsiteX2" fmla="*/ 10107815 w 10295822"/>
              <a:gd name="connsiteY2" fmla="*/ 301494 h 310040"/>
              <a:gd name="connsiteX3" fmla="*/ 0 w 10295822"/>
              <a:gd name="connsiteY3" fmla="*/ 310040 h 310040"/>
              <a:gd name="connsiteX4" fmla="*/ 0 w 10295822"/>
              <a:gd name="connsiteY4" fmla="*/ 0 h 310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5822" h="310040">
                <a:moveTo>
                  <a:pt x="0" y="0"/>
                </a:moveTo>
                <a:lnTo>
                  <a:pt x="10295822" y="0"/>
                </a:lnTo>
                <a:lnTo>
                  <a:pt x="10107815" y="301494"/>
                </a:lnTo>
                <a:lnTo>
                  <a:pt x="0" y="31004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5587"/>
              </a:gs>
              <a:gs pos="73000">
                <a:srgbClr val="00A7E1"/>
              </a:gs>
              <a:gs pos="82000">
                <a:srgbClr val="00A7E1"/>
              </a:gs>
              <a:gs pos="99000">
                <a:srgbClr val="00A7E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454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EDDFF-77A7-6A41-B08D-A55666838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D06B55E-B542-BF48-9CF2-31E9B63546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6CCCF2E-880F-FF42-880D-B38695641B13}"/>
              </a:ext>
            </a:extLst>
          </p:cNvPr>
          <p:cNvCxnSpPr/>
          <p:nvPr/>
        </p:nvCxnSpPr>
        <p:spPr>
          <a:xfrm>
            <a:off x="839788" y="2057400"/>
            <a:ext cx="3932237" cy="0"/>
          </a:xfrm>
          <a:prstGeom prst="line">
            <a:avLst/>
          </a:prstGeom>
          <a:ln w="6350">
            <a:solidFill>
              <a:srgbClr val="00A7E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B2BB9486-869D-614F-8031-E80B8B4F91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 flipV="1">
            <a:off x="8634153" y="0"/>
            <a:ext cx="3557847" cy="3557847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A7F52F27-FC23-9540-9A49-01D5D140D9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45322"/>
            <a:ext cx="3932237" cy="3723665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A39575D-A62A-5646-B120-C844C3E9F5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122" y="6023044"/>
            <a:ext cx="1558441" cy="574675"/>
          </a:xfrm>
          <a:prstGeom prst="rect">
            <a:avLst/>
          </a:prstGeom>
        </p:spPr>
      </p:pic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B73C6A47-56F4-4647-9CB0-8282B836FC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93719" y="6002112"/>
            <a:ext cx="9272179" cy="298694"/>
          </a:xfrm>
        </p:spPr>
        <p:txBody>
          <a:bodyPr>
            <a:noAutofit/>
          </a:bodyPr>
          <a:lstStyle>
            <a:lvl1pPr marL="0" indent="0">
              <a:buNone/>
              <a:defRPr sz="10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D907E18C-2B15-EE47-BDEB-8D1481CE1C62}"/>
              </a:ext>
            </a:extLst>
          </p:cNvPr>
          <p:cNvSpPr/>
          <p:nvPr/>
        </p:nvSpPr>
        <p:spPr>
          <a:xfrm rot="10800000">
            <a:off x="1906688" y="6328428"/>
            <a:ext cx="10295822" cy="310040"/>
          </a:xfrm>
          <a:custGeom>
            <a:avLst/>
            <a:gdLst>
              <a:gd name="connsiteX0" fmla="*/ 0 w 10295822"/>
              <a:gd name="connsiteY0" fmla="*/ 0 h 310040"/>
              <a:gd name="connsiteX1" fmla="*/ 10295822 w 10295822"/>
              <a:gd name="connsiteY1" fmla="*/ 0 h 310040"/>
              <a:gd name="connsiteX2" fmla="*/ 10295822 w 10295822"/>
              <a:gd name="connsiteY2" fmla="*/ 310040 h 310040"/>
              <a:gd name="connsiteX3" fmla="*/ 0 w 10295822"/>
              <a:gd name="connsiteY3" fmla="*/ 310040 h 310040"/>
              <a:gd name="connsiteX4" fmla="*/ 0 w 10295822"/>
              <a:gd name="connsiteY4" fmla="*/ 0 h 310040"/>
              <a:gd name="connsiteX0" fmla="*/ 0 w 10295822"/>
              <a:gd name="connsiteY0" fmla="*/ 0 h 310040"/>
              <a:gd name="connsiteX1" fmla="*/ 10295822 w 10295822"/>
              <a:gd name="connsiteY1" fmla="*/ 0 h 310040"/>
              <a:gd name="connsiteX2" fmla="*/ 10107815 w 10295822"/>
              <a:gd name="connsiteY2" fmla="*/ 301494 h 310040"/>
              <a:gd name="connsiteX3" fmla="*/ 0 w 10295822"/>
              <a:gd name="connsiteY3" fmla="*/ 310040 h 310040"/>
              <a:gd name="connsiteX4" fmla="*/ 0 w 10295822"/>
              <a:gd name="connsiteY4" fmla="*/ 0 h 310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5822" h="310040">
                <a:moveTo>
                  <a:pt x="0" y="0"/>
                </a:moveTo>
                <a:lnTo>
                  <a:pt x="10295822" y="0"/>
                </a:lnTo>
                <a:lnTo>
                  <a:pt x="10107815" y="301494"/>
                </a:lnTo>
                <a:lnTo>
                  <a:pt x="0" y="31004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5587"/>
              </a:gs>
              <a:gs pos="73000">
                <a:srgbClr val="00A7E1"/>
              </a:gs>
              <a:gs pos="82000">
                <a:srgbClr val="00A7E1"/>
              </a:gs>
              <a:gs pos="99000">
                <a:srgbClr val="00A7E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6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0055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8B2138-CADC-C942-8DA4-F949D56157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0192" y="2718858"/>
            <a:ext cx="3851615" cy="1420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790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ROVA SIDE PAN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silhouette of a person in a room&#10;&#10;Description automatically generated">
            <a:extLst>
              <a:ext uri="{FF2B5EF4-FFF2-40B4-BE49-F238E27FC236}">
                <a16:creationId xmlns:a16="http://schemas.microsoft.com/office/drawing/2014/main" id="{AFA6D1D5-D610-2976-CAA7-188105777C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3"/>
          <a:stretch/>
        </p:blipFill>
        <p:spPr>
          <a:xfrm>
            <a:off x="0" y="0"/>
            <a:ext cx="9666598" cy="6858001"/>
          </a:xfrm>
          <a:prstGeom prst="rect">
            <a:avLst/>
          </a:prstGeom>
        </p:spPr>
      </p:pic>
      <p:pic>
        <p:nvPicPr>
          <p:cNvPr id="10" name="Picture 9" descr="A close up of a blue and black background&#10;&#10;Description automatically generated">
            <a:extLst>
              <a:ext uri="{FF2B5EF4-FFF2-40B4-BE49-F238E27FC236}">
                <a16:creationId xmlns:a16="http://schemas.microsoft.com/office/drawing/2014/main" id="{FFA3C5C0-52C9-BEC7-B63D-7D209744EF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62"/>
          <a:stretch/>
        </p:blipFill>
        <p:spPr>
          <a:xfrm>
            <a:off x="7164280" y="0"/>
            <a:ext cx="5027720" cy="68580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9386FB-F2BE-1AEC-7516-6AAAC5D23096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7838401" y="800101"/>
            <a:ext cx="4004840" cy="465991"/>
          </a:xfrm>
        </p:spPr>
        <p:txBody>
          <a:bodyPr anchor="t">
            <a:normAutofit/>
          </a:bodyPr>
          <a:lstStyle>
            <a:lvl1pPr marL="0" indent="0" algn="ctr">
              <a:buNone/>
              <a:defRPr sz="2500" b="1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Header Text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E61CAB-10DB-655F-4B70-5647DDBBC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38401" y="5912720"/>
            <a:ext cx="4004839" cy="338609"/>
          </a:xfrm>
        </p:spPr>
        <p:txBody>
          <a:bodyPr anchor="b"/>
          <a:lstStyle>
            <a:lvl1pPr algn="l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B18C46-852E-EF02-6D62-E18DA2300092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7838401" y="1304392"/>
            <a:ext cx="4004839" cy="4348263"/>
          </a:xfrm>
        </p:spPr>
        <p:txBody>
          <a:bodyPr>
            <a:normAutofit/>
          </a:bodyPr>
          <a:lstStyle>
            <a:lvl1pPr>
              <a:buClr>
                <a:srgbClr val="72A02A"/>
              </a:buCl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-228600">
              <a:buClr>
                <a:srgbClr val="72A02A"/>
              </a:buClr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33413" indent="-176213">
              <a:buClr>
                <a:srgbClr val="72A02A"/>
              </a:buClr>
              <a:defRPr sz="1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28600">
              <a:buClr>
                <a:srgbClr val="72A02A"/>
              </a:buCl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3000" indent="-228600">
              <a:buClr>
                <a:srgbClr val="72A02A"/>
              </a:buCl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44909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ROVA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rectangle with white lines&#10;&#10;Description automatically generated">
            <a:extLst>
              <a:ext uri="{FF2B5EF4-FFF2-40B4-BE49-F238E27FC236}">
                <a16:creationId xmlns:a16="http://schemas.microsoft.com/office/drawing/2014/main" id="{27538C35-F352-781E-C461-C8683DBD8D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353725-19D9-87B1-225B-A7B282210D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5325" y="2629692"/>
            <a:ext cx="10261349" cy="1325563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3600" b="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…lorem ipsum dolor sit amet, consectetur adipiscing elit, sed do eiusmod tempor incididunt ut labore et dolore magna aliqua.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EEC799-2B2D-F0D7-67B6-E9A9B5C68CA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96168" y="5880518"/>
            <a:ext cx="5157787" cy="475832"/>
          </a:xfrm>
        </p:spPr>
        <p:txBody>
          <a:bodyPr anchor="t">
            <a:normAutofit/>
          </a:bodyPr>
          <a:lstStyle>
            <a:lvl1pPr marL="0" indent="0">
              <a:buNone/>
              <a:defRPr sz="2000" b="1" kern="900" spc="-7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KOL NAME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E61CAB-10DB-655F-4B70-5647DDBBC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6169" y="6356350"/>
            <a:ext cx="9037542" cy="365125"/>
          </a:xfrm>
        </p:spPr>
        <p:txBody>
          <a:bodyPr anchor="b"/>
          <a:lstStyle>
            <a:lvl1pPr algn="l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D135C3D-5066-D660-8E45-8718E10E35E1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6523855" y="228600"/>
            <a:ext cx="5157787" cy="823912"/>
          </a:xfrm>
        </p:spPr>
        <p:txBody>
          <a:bodyPr anchor="b">
            <a:normAutofit/>
          </a:bodyPr>
          <a:lstStyle>
            <a:lvl1pPr marL="0" indent="0" algn="r">
              <a:buNone/>
              <a:defRPr sz="2500" b="1" kern="900" spc="-7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OPTIONAL HEADER</a:t>
            </a:r>
          </a:p>
        </p:txBody>
      </p:sp>
    </p:spTree>
    <p:extLst>
      <p:ext uri="{BB962C8B-B14F-4D97-AF65-F5344CB8AC3E}">
        <p14:creationId xmlns:p14="http://schemas.microsoft.com/office/powerpoint/2010/main" val="4004449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91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7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DB11A-F748-914B-9A28-BE7FDA73C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12A0DA-3879-4E75-A48E-351A8E8908E7}" type="datetime1">
              <a:rPr lang="en-US" smtClean="0"/>
              <a:t>4/25/26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3CCD74-2272-3346-B950-5AAF2C20A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565727-D8AA-7642-871A-DFB27EE80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53725F-799F-49E2-9078-074C1E028F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558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DB11A-F748-914B-9A28-BE7FDA73C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C1F5B8-2DC3-4C86-A28A-C721AB51937E}" type="datetime1">
              <a:rPr lang="en-US" smtClean="0"/>
              <a:t>4/25/26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3CCD74-2272-3346-B950-5AAF2C20A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565727-D8AA-7642-871A-DFB27EE80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5954B6-BDD5-4C67-803B-4424CA51B5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7055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72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4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1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8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5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3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0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37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DB11A-F748-914B-9A28-BE7FDA73C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A52FFE-40AE-4649-BD9F-F75AC1E34997}" type="datetime1">
              <a:rPr lang="en-US" smtClean="0"/>
              <a:t>4/25/26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3CCD74-2272-3346-B950-5AAF2C20A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565727-D8AA-7642-871A-DFB27EE80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A16D60-6475-47F8-9654-E87A88F1D1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0660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1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1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2FDB11A-F748-914B-9A28-BE7FDA73C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1D090C-B503-4DC3-8E07-3F4679F8D3AC}" type="datetime1">
              <a:rPr lang="en-US" smtClean="0"/>
              <a:t>4/25/26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13CCD74-2272-3346-B950-5AAF2C20A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0565727-D8AA-7642-871A-DFB27EE80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1EC23E-7DBB-49E6-94FF-0AB6EC8022F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677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4/25/26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806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22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21" indent="0">
              <a:buNone/>
              <a:defRPr sz="2000" b="1"/>
            </a:lvl2pPr>
            <a:lvl3pPr marL="913437" indent="0">
              <a:buNone/>
              <a:defRPr sz="1800" b="1"/>
            </a:lvl3pPr>
            <a:lvl4pPr marL="1370158" indent="0">
              <a:buNone/>
              <a:defRPr sz="1600" b="1"/>
            </a:lvl4pPr>
            <a:lvl5pPr marL="1826876" indent="0">
              <a:buNone/>
              <a:defRPr sz="1600" b="1"/>
            </a:lvl5pPr>
            <a:lvl6pPr marL="2283597" indent="0">
              <a:buNone/>
              <a:defRPr sz="1600" b="1"/>
            </a:lvl6pPr>
            <a:lvl7pPr marL="2740313" indent="0">
              <a:buNone/>
              <a:defRPr sz="1600" b="1"/>
            </a:lvl7pPr>
            <a:lvl8pPr marL="3197034" indent="0">
              <a:buNone/>
              <a:defRPr sz="1600" b="1"/>
            </a:lvl8pPr>
            <a:lvl9pPr marL="365375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90" y="1535122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21" indent="0">
              <a:buNone/>
              <a:defRPr sz="2000" b="1"/>
            </a:lvl2pPr>
            <a:lvl3pPr marL="913437" indent="0">
              <a:buNone/>
              <a:defRPr sz="1800" b="1"/>
            </a:lvl3pPr>
            <a:lvl4pPr marL="1370158" indent="0">
              <a:buNone/>
              <a:defRPr sz="1600" b="1"/>
            </a:lvl4pPr>
            <a:lvl5pPr marL="1826876" indent="0">
              <a:buNone/>
              <a:defRPr sz="1600" b="1"/>
            </a:lvl5pPr>
            <a:lvl6pPr marL="2283597" indent="0">
              <a:buNone/>
              <a:defRPr sz="1600" b="1"/>
            </a:lvl6pPr>
            <a:lvl7pPr marL="2740313" indent="0">
              <a:buNone/>
              <a:defRPr sz="1600" b="1"/>
            </a:lvl7pPr>
            <a:lvl8pPr marL="3197034" indent="0">
              <a:buNone/>
              <a:defRPr sz="1600" b="1"/>
            </a:lvl8pPr>
            <a:lvl9pPr marL="365375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9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2FDB11A-F748-914B-9A28-BE7FDA73C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313140-D56E-464E-A4B9-3D3535D26824}" type="datetime1">
              <a:rPr lang="en-US" smtClean="0"/>
              <a:t>4/25/26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13CCD74-2272-3346-B950-5AAF2C20A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0565727-D8AA-7642-871A-DFB27EE80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8B37A3-E0D1-45EE-B23F-FC88C6D60A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341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2FDB11A-F748-914B-9A28-BE7FDA73C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7CB3DC-49E0-40ED-9742-95119509FD42}" type="datetime1">
              <a:rPr lang="en-US" smtClean="0"/>
              <a:t>4/25/26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13CCD74-2272-3346-B950-5AAF2C20A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0565727-D8AA-7642-871A-DFB27EE80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CE4EDC-1406-427C-AF94-67C05D1C43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805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2FDB11A-F748-914B-9A28-BE7FDA73C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517BA0-A594-4207-90C6-A3F657E44BEB}" type="datetime1">
              <a:rPr lang="en-US" smtClean="0"/>
              <a:t>4/25/26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13CCD74-2272-3346-B950-5AAF2C20A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0565727-D8AA-7642-871A-DFB27EE80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18E605-78EB-4570-B4E7-1B57F14425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4185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33" y="27305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9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33" y="1435107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721" indent="0">
              <a:buNone/>
              <a:defRPr sz="1200"/>
            </a:lvl2pPr>
            <a:lvl3pPr marL="913437" indent="0">
              <a:buNone/>
              <a:defRPr sz="1000"/>
            </a:lvl3pPr>
            <a:lvl4pPr marL="1370158" indent="0">
              <a:buNone/>
              <a:defRPr sz="900"/>
            </a:lvl4pPr>
            <a:lvl5pPr marL="1826876" indent="0">
              <a:buNone/>
              <a:defRPr sz="900"/>
            </a:lvl5pPr>
            <a:lvl6pPr marL="2283597" indent="0">
              <a:buNone/>
              <a:defRPr sz="900"/>
            </a:lvl6pPr>
            <a:lvl7pPr marL="2740313" indent="0">
              <a:buNone/>
              <a:defRPr sz="900"/>
            </a:lvl7pPr>
            <a:lvl8pPr marL="3197034" indent="0">
              <a:buNone/>
              <a:defRPr sz="900"/>
            </a:lvl8pPr>
            <a:lvl9pPr marL="365375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2FDB11A-F748-914B-9A28-BE7FDA73C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3E295C-2C57-4669-8AD2-ED72F7DD083D}" type="datetime1">
              <a:rPr lang="en-US" smtClean="0"/>
              <a:t>4/25/26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13CCD74-2272-3346-B950-5AAF2C20A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0565727-D8AA-7642-871A-DFB27EE80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D26AF1-AED3-4432-8E19-18A1D50AEC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385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4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721" indent="0">
              <a:buNone/>
              <a:defRPr sz="2800"/>
            </a:lvl2pPr>
            <a:lvl3pPr marL="913437" indent="0">
              <a:buNone/>
              <a:defRPr sz="2400"/>
            </a:lvl3pPr>
            <a:lvl4pPr marL="1370158" indent="0">
              <a:buNone/>
              <a:defRPr sz="2000"/>
            </a:lvl4pPr>
            <a:lvl5pPr marL="1826876" indent="0">
              <a:buNone/>
              <a:defRPr sz="2000"/>
            </a:lvl5pPr>
            <a:lvl6pPr marL="2283597" indent="0">
              <a:buNone/>
              <a:defRPr sz="2000"/>
            </a:lvl6pPr>
            <a:lvl7pPr marL="2740313" indent="0">
              <a:buNone/>
              <a:defRPr sz="2000"/>
            </a:lvl7pPr>
            <a:lvl8pPr marL="3197034" indent="0">
              <a:buNone/>
              <a:defRPr sz="2000"/>
            </a:lvl8pPr>
            <a:lvl9pPr marL="365375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50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6721" indent="0">
              <a:buNone/>
              <a:defRPr sz="1200"/>
            </a:lvl2pPr>
            <a:lvl3pPr marL="913437" indent="0">
              <a:buNone/>
              <a:defRPr sz="1000"/>
            </a:lvl3pPr>
            <a:lvl4pPr marL="1370158" indent="0">
              <a:buNone/>
              <a:defRPr sz="900"/>
            </a:lvl4pPr>
            <a:lvl5pPr marL="1826876" indent="0">
              <a:buNone/>
              <a:defRPr sz="900"/>
            </a:lvl5pPr>
            <a:lvl6pPr marL="2283597" indent="0">
              <a:buNone/>
              <a:defRPr sz="900"/>
            </a:lvl6pPr>
            <a:lvl7pPr marL="2740313" indent="0">
              <a:buNone/>
              <a:defRPr sz="900"/>
            </a:lvl7pPr>
            <a:lvl8pPr marL="3197034" indent="0">
              <a:buNone/>
              <a:defRPr sz="900"/>
            </a:lvl8pPr>
            <a:lvl9pPr marL="365375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2FDB11A-F748-914B-9A28-BE7FDA73C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C74521-5A56-48F0-9284-2F8682157961}" type="datetime1">
              <a:rPr lang="en-US" smtClean="0"/>
              <a:t>4/25/26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13CCD74-2272-3346-B950-5AAF2C20A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0565727-D8AA-7642-871A-DFB27EE80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E718A0-4101-4A86-880C-D831664E236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188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DB11A-F748-914B-9A28-BE7FDA73C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BE9431-9424-475B-8AF8-C8C766DCE90C}" type="datetime1">
              <a:rPr lang="en-US" smtClean="0"/>
              <a:t>4/25/26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3CCD74-2272-3346-B950-5AAF2C20A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565727-D8AA-7642-871A-DFB27EE80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CB7A87-BEB1-41F4-83F2-14A843DA76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7761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DB11A-F748-914B-9A28-BE7FDA73C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A2D964-C33F-469D-9B21-285D7DAD5B10}" type="datetime1">
              <a:rPr lang="en-US" smtClean="0"/>
              <a:t>4/25/26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3CCD74-2272-3346-B950-5AAF2C20A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565727-D8AA-7642-871A-DFB27EE80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DDBFCB-92E8-473E-8548-55D78B85EE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630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800" b="1" i="0">
                <a:solidFill>
                  <a:srgbClr val="0768A9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4/25/26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8734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800" b="1" i="0">
                <a:solidFill>
                  <a:srgbClr val="0768A9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4/25/26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562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800" b="1" i="0">
                <a:solidFill>
                  <a:srgbClr val="0768A9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4/25/26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670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987" y="1144587"/>
            <a:ext cx="11262167" cy="5257800"/>
          </a:xfrm>
        </p:spPr>
        <p:txBody>
          <a:bodyPr lIns="274320" tIns="182880" rIns="182880" bIns="91440">
            <a:normAutofit/>
          </a:bodyPr>
          <a:lstStyle>
            <a:lvl1pPr marL="91440" indent="0">
              <a:lnSpc>
                <a:spcPts val="2600"/>
              </a:lnSpc>
              <a:spcBef>
                <a:spcPts val="800"/>
              </a:spcBef>
              <a:buNone/>
              <a:defRPr sz="2400" b="1">
                <a:solidFill>
                  <a:srgbClr val="505153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236127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800" b="1" i="0">
                <a:solidFill>
                  <a:srgbClr val="0768A9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4/25/26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938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4/25/26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2292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7535" y="2347916"/>
            <a:ext cx="11425767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7184" y="4283078"/>
            <a:ext cx="9408584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058" indent="0" algn="ctr">
              <a:buNone/>
              <a:defRPr/>
            </a:lvl2pPr>
            <a:lvl3pPr marL="914115" indent="0" algn="ctr">
              <a:buNone/>
              <a:defRPr/>
            </a:lvl3pPr>
            <a:lvl4pPr marL="1371173" indent="0" algn="ctr">
              <a:buNone/>
              <a:defRPr/>
            </a:lvl4pPr>
            <a:lvl5pPr marL="1828231" indent="0" algn="ctr">
              <a:buNone/>
              <a:defRPr/>
            </a:lvl5pPr>
            <a:lvl6pPr marL="2285289" indent="0" algn="ctr">
              <a:buNone/>
              <a:defRPr/>
            </a:lvl6pPr>
            <a:lvl7pPr marL="2742347" indent="0" algn="ctr">
              <a:buNone/>
              <a:defRPr/>
            </a:lvl7pPr>
            <a:lvl8pPr marL="3199405" indent="0" algn="ctr">
              <a:buNone/>
              <a:defRPr/>
            </a:lvl8pPr>
            <a:lvl9pPr marL="365646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7842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7546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2568" y="4857756"/>
            <a:ext cx="11423651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2568" y="3203577"/>
            <a:ext cx="11423651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15" indent="0">
              <a:buNone/>
              <a:defRPr sz="1700"/>
            </a:lvl3pPr>
            <a:lvl4pPr marL="1371173" indent="0">
              <a:buNone/>
              <a:defRPr sz="1400"/>
            </a:lvl4pPr>
            <a:lvl5pPr marL="1828231" indent="0">
              <a:buNone/>
              <a:defRPr sz="1400"/>
            </a:lvl5pPr>
            <a:lvl6pPr marL="2285289" indent="0">
              <a:buNone/>
              <a:defRPr sz="1400"/>
            </a:lvl6pPr>
            <a:lvl7pPr marL="2742347" indent="0">
              <a:buNone/>
              <a:defRPr sz="1400"/>
            </a:lvl7pPr>
            <a:lvl8pPr marL="3199405" indent="0">
              <a:buNone/>
              <a:defRPr sz="1400"/>
            </a:lvl8pPr>
            <a:lvl9pPr marL="3656462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1201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94386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4" y="303219"/>
            <a:ext cx="12096751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101" y="1692275"/>
            <a:ext cx="5937251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3101" y="2397125"/>
            <a:ext cx="5937251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28371" y="1692275"/>
            <a:ext cx="5941484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28371" y="2397125"/>
            <a:ext cx="5941484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39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9496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58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301625"/>
            <a:ext cx="4421717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5690" y="301628"/>
            <a:ext cx="7514167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3100" y="1581156"/>
            <a:ext cx="4421717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110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827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255" y="5291143"/>
            <a:ext cx="8064500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35255" y="674691"/>
            <a:ext cx="8064500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058" indent="0">
              <a:buNone/>
              <a:defRPr sz="2800"/>
            </a:lvl2pPr>
            <a:lvl3pPr marL="914115" indent="0">
              <a:buNone/>
              <a:defRPr sz="2400"/>
            </a:lvl3pPr>
            <a:lvl4pPr marL="1371173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7" indent="0">
              <a:buNone/>
              <a:defRPr sz="2000"/>
            </a:lvl7pPr>
            <a:lvl8pPr marL="3199405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35255" y="5916613"/>
            <a:ext cx="8064500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834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7004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2738" y="627063"/>
            <a:ext cx="2868084" cy="6235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86369" y="627063"/>
            <a:ext cx="8403167" cy="6235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2478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368" y="627068"/>
            <a:ext cx="11474451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6430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6" y="227013"/>
            <a:ext cx="1035896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2286" y="1416053"/>
            <a:ext cx="10358967" cy="4799013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35916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03632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8288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A90E337-F800-1146-8455-677861B9914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050915817"/>
      </p:ext>
    </p:extLst>
  </p:cSld>
  <p:clrMapOvr>
    <a:masterClrMapping/>
  </p:clrMapOvr>
  <p:transition spd="slow" advClick="0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Question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question"/>
          <p:cNvSpPr>
            <a:spLocks noGrp="1"/>
          </p:cNvSpPr>
          <p:nvPr>
            <p:ph type="body" idx="10" hasCustomPrompt="1"/>
          </p:nvPr>
        </p:nvSpPr>
        <p:spPr>
          <a:xfrm>
            <a:off x="912283" y="1522413"/>
            <a:ext cx="10367432" cy="685800"/>
          </a:xfrm>
        </p:spPr>
        <p:txBody>
          <a:bodyPr/>
          <a:lstStyle>
            <a:lvl1pPr marL="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1pPr>
            <a:lvl2pPr marL="5222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2pPr>
            <a:lvl3pPr marL="9794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3pPr>
            <a:lvl4pPr marL="137160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4pPr>
            <a:lvl5pPr marL="1762125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5pPr>
          </a:lstStyle>
          <a:p>
            <a:pPr lvl="0"/>
            <a:r>
              <a:rPr lang="en-US"/>
              <a:t>Click to add question here</a:t>
            </a:r>
          </a:p>
        </p:txBody>
      </p:sp>
      <p:sp>
        <p:nvSpPr>
          <p:cNvPr id="4" name="choices"/>
          <p:cNvSpPr>
            <a:spLocks noGrp="1"/>
          </p:cNvSpPr>
          <p:nvPr>
            <p:ph type="body" sz="quarter" idx="11" hasCustomPrompt="1"/>
          </p:nvPr>
        </p:nvSpPr>
        <p:spPr>
          <a:xfrm>
            <a:off x="912284" y="2360613"/>
            <a:ext cx="4955645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612775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1pPr>
            <a:lvl2pPr marL="1036638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2pPr>
            <a:lvl3pPr marL="1436688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3pPr>
            <a:lvl4pPr marL="1828800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4pPr>
            <a:lvl5pPr marL="2219325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5pPr>
          </a:lstStyle>
          <a:p>
            <a:pPr lvl="0"/>
            <a:r>
              <a:rPr lang="en-US"/>
              <a:t>Click to add choices here</a:t>
            </a:r>
          </a:p>
        </p:txBody>
      </p:sp>
      <p:sp>
        <p:nvSpPr>
          <p:cNvPr id="5" name="chartPosition"/>
          <p:cNvSpPr>
            <a:spLocks noGrp="1"/>
          </p:cNvSpPr>
          <p:nvPr>
            <p:ph type="chart" sz="quarter" idx="12"/>
          </p:nvPr>
        </p:nvSpPr>
        <p:spPr>
          <a:xfrm>
            <a:off x="6324072" y="2360613"/>
            <a:ext cx="4955645" cy="381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57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Clock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val 2" hidden="1"/>
          <p:cNvSpPr/>
          <p:nvPr userDrawn="1">
            <p:custDataLst>
              <p:tags r:id="rId1"/>
            </p:custDataLst>
          </p:nvPr>
        </p:nvSpPr>
        <p:spPr bwMode="auto">
          <a:xfrm>
            <a:off x="10922001" y="5905503"/>
            <a:ext cx="846667" cy="48301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r>
              <a:rPr kumimoji="0" lang="en-US" sz="2400" b="0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10917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6624320" y="6323295"/>
            <a:ext cx="5350933" cy="304800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174970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C474B-B3C8-4D2B-9A58-47D3CEA19AC6}" type="datetimeFigureOut">
              <a:rPr lang="en-US" smtClean="0"/>
              <a:t>4/25/26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74202" y="6441567"/>
            <a:ext cx="6043601" cy="164148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B1DE9-DF1E-478B-8EAC-D83EF13FF69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9E66119-3E50-4912-A6A4-0A2C058524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368" y="5791202"/>
            <a:ext cx="4906433" cy="395817"/>
          </a:xfrm>
        </p:spPr>
        <p:txBody>
          <a:bodyPr anchor="b" anchorCtr="0"/>
          <a:lstStyle>
            <a:lvl1pPr marL="0" indent="0">
              <a:buNone/>
              <a:defRPr sz="933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Abbreviations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2D06BD1-1203-411A-80B7-868D8D7562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26676" y="5801362"/>
            <a:ext cx="4906433" cy="395817"/>
          </a:xfrm>
        </p:spPr>
        <p:txBody>
          <a:bodyPr anchor="b" anchorCtr="0"/>
          <a:lstStyle>
            <a:lvl1pPr marL="0" indent="0" algn="r">
              <a:buNone/>
              <a:defRPr sz="933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References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327034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4/25/26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14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(not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719667" y="1604435"/>
            <a:ext cx="11089217" cy="451273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008D0EE8-6479-4001-8D42-625239B19F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450080" y="6605285"/>
            <a:ext cx="1368965" cy="138499"/>
          </a:xfrm>
        </p:spPr>
        <p:txBody>
          <a:bodyPr wrap="none" lIns="0" tIns="0" rIns="0" bIns="0" anchor="b" anchorCtr="0">
            <a:spAutoFit/>
          </a:bodyPr>
          <a:lstStyle>
            <a:lvl1pPr algn="r">
              <a:lnSpc>
                <a:spcPct val="90000"/>
              </a:lnSpc>
              <a:spcBef>
                <a:spcPts val="0"/>
              </a:spcBef>
              <a:defRPr sz="1000"/>
            </a:lvl1pPr>
          </a:lstStyle>
          <a:p>
            <a:pPr lvl="0"/>
            <a:r>
              <a:rPr lang="en-US" dirty="0"/>
              <a:t>Click to add reference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59884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4/25/26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805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4/25/26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992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4/25/26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44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4/25/26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665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629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4/25/26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243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4/25/26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90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4/25/26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184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4/25/26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80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4/25/26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49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4"/>
          <p:cNvSpPr>
            <a:spLocks noGrp="1" noChangeArrowheads="1"/>
          </p:cNvSpPr>
          <p:nvPr>
            <p:ph type="subTitle" idx="1"/>
          </p:nvPr>
        </p:nvSpPr>
        <p:spPr>
          <a:xfrm>
            <a:off x="609600" y="4041650"/>
            <a:ext cx="5181600" cy="1120775"/>
          </a:xfrm>
        </p:spPr>
        <p:txBody>
          <a:bodyPr/>
          <a:lstStyle>
            <a:lvl1pPr marL="0" indent="0">
              <a:lnSpc>
                <a:spcPct val="100000"/>
              </a:lnSpc>
              <a:buFont typeface="Wingdings" pitchFamily="2" charset="2"/>
              <a:buNone/>
              <a:defRPr sz="2000" b="1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294B36-D511-4E23-A768-EAFA149B5CC7}"/>
              </a:ext>
            </a:extLst>
          </p:cNvPr>
          <p:cNvSpPr/>
          <p:nvPr/>
        </p:nvSpPr>
        <p:spPr>
          <a:xfrm>
            <a:off x="1" y="1620838"/>
            <a:ext cx="12192000" cy="2057400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5B42F6D-719A-45C6-BB57-84887368226C}"/>
              </a:ext>
            </a:extLst>
          </p:cNvPr>
          <p:cNvCxnSpPr/>
          <p:nvPr/>
        </p:nvCxnSpPr>
        <p:spPr bwMode="auto">
          <a:xfrm>
            <a:off x="-14291" y="1620838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ACD6CB8-625C-44F5-9B90-77A60BCC4A2E}"/>
              </a:ext>
            </a:extLst>
          </p:cNvPr>
          <p:cNvCxnSpPr/>
          <p:nvPr/>
        </p:nvCxnSpPr>
        <p:spPr bwMode="auto">
          <a:xfrm>
            <a:off x="-14291" y="3662363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3" name="Rectangle 55">
            <a:extLst>
              <a:ext uri="{FF2B5EF4-FFF2-40B4-BE49-F238E27FC236}">
                <a16:creationId xmlns:a16="http://schemas.microsoft.com/office/drawing/2014/main" id="{078B106A-3121-420B-B2D9-854FF204BD0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invGray">
          <a:xfrm>
            <a:off x="609600" y="1600200"/>
            <a:ext cx="11264901" cy="20574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45556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6C33664-ACD6-44A3-95A5-32325CBC9685}"/>
              </a:ext>
            </a:extLst>
          </p:cNvPr>
          <p:cNvSpPr/>
          <p:nvPr userDrawn="1"/>
        </p:nvSpPr>
        <p:spPr>
          <a:xfrm>
            <a:off x="1" y="1620838"/>
            <a:ext cx="12192000" cy="2057400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EECCBFD-9ED3-4167-961B-65218739F1A5}"/>
              </a:ext>
            </a:extLst>
          </p:cNvPr>
          <p:cNvCxnSpPr/>
          <p:nvPr userDrawn="1"/>
        </p:nvCxnSpPr>
        <p:spPr bwMode="auto">
          <a:xfrm>
            <a:off x="-14291" y="1620838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95A2832-7EB2-44CE-B43D-FCA9D107E325}"/>
              </a:ext>
            </a:extLst>
          </p:cNvPr>
          <p:cNvCxnSpPr/>
          <p:nvPr userDrawn="1"/>
        </p:nvCxnSpPr>
        <p:spPr bwMode="auto">
          <a:xfrm>
            <a:off x="-14291" y="3662363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491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675" y="1513047"/>
            <a:ext cx="10877529" cy="4650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5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675" y="1513047"/>
            <a:ext cx="10877529" cy="4650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475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14352" y="330201"/>
            <a:ext cx="11244149" cy="5250792"/>
          </a:xfrm>
          <a:prstGeom prst="rect">
            <a:avLst/>
          </a:prstGeom>
        </p:spPr>
        <p:txBody>
          <a:bodyPr anchorCtr="1"/>
          <a:lstStyle>
            <a:lvl1pPr algn="ctr">
              <a:defRPr sz="4000" b="1" cap="none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8F8BDA-1A03-445B-A76B-525DE8317C18}"/>
              </a:ext>
            </a:extLst>
          </p:cNvPr>
          <p:cNvSpPr/>
          <p:nvPr userDrawn="1"/>
        </p:nvSpPr>
        <p:spPr>
          <a:xfrm>
            <a:off x="1" y="6590270"/>
            <a:ext cx="12192000" cy="267732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A01F1A-8AE6-48F9-95F4-73790D6CA686}"/>
              </a:ext>
            </a:extLst>
          </p:cNvPr>
          <p:cNvCxnSpPr/>
          <p:nvPr userDrawn="1"/>
        </p:nvCxnSpPr>
        <p:spPr>
          <a:xfrm>
            <a:off x="1" y="6589713"/>
            <a:ext cx="12192000" cy="0"/>
          </a:xfrm>
          <a:prstGeom prst="line">
            <a:avLst/>
          </a:prstGeom>
          <a:ln w="19050">
            <a:solidFill>
              <a:srgbClr val="F47D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452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7946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134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7946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17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6574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0909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, Text and Chart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6574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5980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114105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33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114105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83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535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363C55A-914A-0A48-C77B-4197A1E975AA}"/>
              </a:ext>
            </a:extLst>
          </p:cNvPr>
          <p:cNvGrpSpPr/>
          <p:nvPr userDrawn="1"/>
        </p:nvGrpSpPr>
        <p:grpSpPr>
          <a:xfrm>
            <a:off x="9392911" y="6212702"/>
            <a:ext cx="2488502" cy="450134"/>
            <a:chOff x="9392911" y="6212702"/>
            <a:chExt cx="2488502" cy="450134"/>
          </a:xfrm>
        </p:grpSpPr>
        <p:pic>
          <p:nvPicPr>
            <p:cNvPr id="3" name="Picture 2" descr="Icon&#10;&#10;Description automatically generated">
              <a:extLst>
                <a:ext uri="{FF2B5EF4-FFF2-40B4-BE49-F238E27FC236}">
                  <a16:creationId xmlns:a16="http://schemas.microsoft.com/office/drawing/2014/main" id="{06CCC797-5A17-A9B2-5D2C-FD83170EF3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88699" y="6212702"/>
              <a:ext cx="566928" cy="196326"/>
            </a:xfrm>
            <a:prstGeom prst="rect">
              <a:avLst/>
            </a:prstGeom>
          </p:spPr>
        </p:pic>
        <p:sp>
          <p:nvSpPr>
            <p:cNvPr id="4" name="Rectangle 8">
              <a:extLst>
                <a:ext uri="{FF2B5EF4-FFF2-40B4-BE49-F238E27FC236}">
                  <a16:creationId xmlns:a16="http://schemas.microsoft.com/office/drawing/2014/main" id="{518B5643-1F48-822D-8A06-E9F357ED9F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92911" y="6355059"/>
              <a:ext cx="248850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1400" b="0" dirty="0">
                  <a:solidFill>
                    <a:srgbClr val="455560"/>
                  </a:solidFill>
                  <a:latin typeface="Calibri" panose="020F0502020204030204" pitchFamily="34" charset="0"/>
                </a:rPr>
                <a:t>Slide credit: </a:t>
              </a:r>
              <a:r>
                <a:rPr lang="en-US" altLang="en-US" sz="1400" b="0" dirty="0">
                  <a:solidFill>
                    <a:schemeClr val="bg2"/>
                  </a:solidFill>
                  <a:latin typeface="Calibri" panose="020F0502020204030204" pitchFamily="34" charset="0"/>
                  <a:hlinkClick r:id="rId3"/>
                </a:rPr>
                <a:t>clinicaloptions.com</a:t>
              </a:r>
              <a:endParaRPr lang="en-US" altLang="en-US" sz="1400" b="0" dirty="0">
                <a:solidFill>
                  <a:schemeClr val="bg2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9131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m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3DD1DBC1-47DC-4810-B88C-6E04405379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666" y="5556666"/>
            <a:ext cx="3154680" cy="10924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484" y="239715"/>
            <a:ext cx="11244016" cy="1674813"/>
          </a:xfrm>
          <a:prstGeom prst="rect">
            <a:avLst/>
          </a:prstGeom>
        </p:spPr>
        <p:txBody>
          <a:bodyPr/>
          <a:lstStyle>
            <a:lvl1pPr algn="ctr">
              <a:defRPr sz="39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609759" y="1895477"/>
            <a:ext cx="10872444" cy="260571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FB50470-EA3D-49B4-8F28-4C9C1E0D226A}"/>
              </a:ext>
            </a:extLst>
          </p:cNvPr>
          <p:cNvCxnSpPr/>
          <p:nvPr userDrawn="1"/>
        </p:nvCxnSpPr>
        <p:spPr bwMode="auto">
          <a:xfrm>
            <a:off x="-22231" y="4605619"/>
            <a:ext cx="12214231" cy="0"/>
          </a:xfrm>
          <a:prstGeom prst="line">
            <a:avLst/>
          </a:prstGeom>
          <a:ln w="28575">
            <a:solidFill>
              <a:schemeClr val="tx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4" name="Content Placeholder 9">
            <a:extLst>
              <a:ext uri="{FF2B5EF4-FFF2-40B4-BE49-F238E27FC236}">
                <a16:creationId xmlns:a16="http://schemas.microsoft.com/office/drawing/2014/main" id="{DF9EACC2-568A-498C-8601-A87328BD11D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14351" y="4856674"/>
            <a:ext cx="11283950" cy="1155939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400" b="1">
                <a:solidFill>
                  <a:srgbClr val="E1471D"/>
                </a:solidFill>
              </a:defRPr>
            </a:lvl1pPr>
            <a:lvl2pPr>
              <a:buFontTx/>
              <a:buNone/>
              <a:defRPr sz="2400"/>
            </a:lvl2pPr>
            <a:lvl3pPr>
              <a:buFontTx/>
              <a:buNone/>
              <a:defRPr sz="2400"/>
            </a:lvl3pPr>
            <a:lvl4pPr>
              <a:buFontTx/>
              <a:buNone/>
              <a:defRPr sz="2400"/>
            </a:lvl4pPr>
            <a:lvl5pPr>
              <a:buFontTx/>
              <a:buNone/>
              <a:defRPr sz="24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BBD1E00-A2D3-4202-961C-9DF3DF2683C9}"/>
              </a:ext>
            </a:extLst>
          </p:cNvPr>
          <p:cNvSpPr/>
          <p:nvPr userDrawn="1"/>
        </p:nvSpPr>
        <p:spPr>
          <a:xfrm>
            <a:off x="1" y="6590270"/>
            <a:ext cx="12192000" cy="267732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590A4E9-08A7-4826-8D90-46B546D1F341}"/>
              </a:ext>
            </a:extLst>
          </p:cNvPr>
          <p:cNvCxnSpPr/>
          <p:nvPr userDrawn="1"/>
        </p:nvCxnSpPr>
        <p:spPr>
          <a:xfrm>
            <a:off x="1" y="6589713"/>
            <a:ext cx="12192000" cy="0"/>
          </a:xfrm>
          <a:prstGeom prst="line">
            <a:avLst/>
          </a:prstGeom>
          <a:ln w="19050">
            <a:solidFill>
              <a:srgbClr val="F47D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icture containing text, sign, clipart&#10;&#10;Description automatically generated">
            <a:extLst>
              <a:ext uri="{FF2B5EF4-FFF2-40B4-BE49-F238E27FC236}">
                <a16:creationId xmlns:a16="http://schemas.microsoft.com/office/drawing/2014/main" id="{110E3541-54D6-E178-D5E6-453CB14D677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88" y="5580993"/>
            <a:ext cx="2389354" cy="824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95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4/25/26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1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Content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4EB7D67-5C2A-1047-9EFE-4BE05FBBBB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0688" y="6577013"/>
            <a:ext cx="9949543" cy="166687"/>
          </a:xfrm>
          <a:prstGeom prst="rect">
            <a:avLst/>
          </a:prstGeom>
        </p:spPr>
        <p:txBody>
          <a:bodyPr vert="horz" lIns="27432" tIns="0" rIns="0" bIns="0" rtlCol="0" anchor="b" anchorCtr="0"/>
          <a:lstStyle>
            <a:lvl1pPr algn="l"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2CED852-DFC2-434B-831E-15CCF3103BA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23121" y="1922352"/>
            <a:ext cx="5672879" cy="4351338"/>
          </a:xfrm>
          <a:prstGeom prst="rect">
            <a:avLst/>
          </a:prstGeom>
        </p:spPr>
        <p:txBody>
          <a:bodyPr vert="horz" lIns="27432" tIns="0" rIns="0" bIns="0" rtlCol="0">
            <a:normAutofit/>
          </a:bodyPr>
          <a:lstStyle>
            <a:lvl1pPr indent="-338328">
              <a:lnSpc>
                <a:spcPct val="100000"/>
              </a:lnSpc>
              <a:spcAft>
                <a:spcPts val="600"/>
              </a:spcAft>
              <a:buClr>
                <a:schemeClr val="tx1"/>
              </a:buClr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-338328">
              <a:lnSpc>
                <a:spcPct val="100000"/>
              </a:lnSpc>
              <a:spcAft>
                <a:spcPts val="600"/>
              </a:spcAft>
              <a:buClr>
                <a:schemeClr val="tx1"/>
              </a:buClr>
              <a:buFont typeface="System Font Regular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indent="-338328">
              <a:lnSpc>
                <a:spcPct val="100000"/>
              </a:lnSpc>
              <a:spcAft>
                <a:spcPts val="600"/>
              </a:spcAft>
              <a:buClr>
                <a:schemeClr val="tx1"/>
              </a:buClr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indent="-338328">
              <a:lnSpc>
                <a:spcPct val="100000"/>
              </a:lnSpc>
              <a:spcAft>
                <a:spcPts val="600"/>
              </a:spcAft>
              <a:buClr>
                <a:schemeClr val="tx1"/>
              </a:buClr>
              <a:buFont typeface="System Font Regular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indent="-338328">
              <a:lnSpc>
                <a:spcPct val="100000"/>
              </a:lnSpc>
              <a:spcAft>
                <a:spcPts val="600"/>
              </a:spcAft>
              <a:buClr>
                <a:schemeClr val="tx1"/>
              </a:buClr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BA4762-0631-694D-BE8A-64457DE124E3}"/>
              </a:ext>
            </a:extLst>
          </p:cNvPr>
          <p:cNvSpPr/>
          <p:nvPr userDrawn="1"/>
        </p:nvSpPr>
        <p:spPr>
          <a:xfrm>
            <a:off x="0" y="1"/>
            <a:ext cx="181185" cy="1374775"/>
          </a:xfrm>
          <a:prstGeom prst="rect">
            <a:avLst/>
          </a:prstGeom>
          <a:solidFill>
            <a:srgbClr val="157E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2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Freeform: Shape 1">
            <a:extLst>
              <a:ext uri="{FF2B5EF4-FFF2-40B4-BE49-F238E27FC236}">
                <a16:creationId xmlns:a16="http://schemas.microsoft.com/office/drawing/2014/main" id="{5BADE689-1308-1F4F-8320-3AE5A8F98652}"/>
              </a:ext>
            </a:extLst>
          </p:cNvPr>
          <p:cNvSpPr/>
          <p:nvPr userDrawn="1"/>
        </p:nvSpPr>
        <p:spPr>
          <a:xfrm>
            <a:off x="11686512" y="6455570"/>
            <a:ext cx="507075" cy="307181"/>
          </a:xfrm>
          <a:custGeom>
            <a:avLst/>
            <a:gdLst>
              <a:gd name="connsiteX0" fmla="*/ 0 w 507207"/>
              <a:gd name="connsiteY0" fmla="*/ 307181 h 307181"/>
              <a:gd name="connsiteX1" fmla="*/ 116682 w 507207"/>
              <a:gd name="connsiteY1" fmla="*/ 0 h 307181"/>
              <a:gd name="connsiteX2" fmla="*/ 507207 w 507207"/>
              <a:gd name="connsiteY2" fmla="*/ 0 h 307181"/>
              <a:gd name="connsiteX3" fmla="*/ 507207 w 507207"/>
              <a:gd name="connsiteY3" fmla="*/ 307181 h 307181"/>
              <a:gd name="connsiteX4" fmla="*/ 0 w 507207"/>
              <a:gd name="connsiteY4" fmla="*/ 307181 h 307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7207" h="307181">
                <a:moveTo>
                  <a:pt x="0" y="307181"/>
                </a:moveTo>
                <a:lnTo>
                  <a:pt x="116682" y="0"/>
                </a:lnTo>
                <a:lnTo>
                  <a:pt x="507207" y="0"/>
                </a:lnTo>
                <a:lnTo>
                  <a:pt x="507207" y="307181"/>
                </a:lnTo>
                <a:lnTo>
                  <a:pt x="0" y="307181"/>
                </a:lnTo>
                <a:close/>
              </a:path>
            </a:pathLst>
          </a:custGeom>
          <a:solidFill>
            <a:srgbClr val="157E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2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561457B2-13BE-5C49-BA53-764D04686B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04651" y="6455570"/>
            <a:ext cx="384174" cy="307181"/>
          </a:xfrm>
          <a:prstGeom prst="rect">
            <a:avLst/>
          </a:prstGeom>
          <a:solidFill>
            <a:srgbClr val="157EC0"/>
          </a:solidFill>
        </p:spPr>
        <p:txBody>
          <a:bodyPr vert="horz" lIns="0" tIns="0" rIns="0" bIns="0" rtlCol="0" anchor="ctr"/>
          <a:lstStyle>
            <a:lvl1pPr algn="ctr">
              <a:defRPr sz="1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F6FD55ED-C146-A04E-8FEA-5836CC2AC66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D706BCFE-7C4A-1941-8CE6-7DD279A35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844296"/>
            <a:ext cx="10933112" cy="638175"/>
          </a:xfrm>
          <a:prstGeom prst="rect">
            <a:avLst/>
          </a:prstGeom>
        </p:spPr>
        <p:txBody>
          <a:bodyPr lIns="27432" tIns="0" rIns="0" bIns="0" anchor="b"/>
          <a:lstStyle>
            <a:lvl1pPr>
              <a:defRPr sz="3800">
                <a:solidFill>
                  <a:srgbClr val="157EC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2D42873B-7A0C-8641-B413-3633EBDA67F5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267170" y="1922352"/>
            <a:ext cx="5672879" cy="4351338"/>
          </a:xfrm>
          <a:prstGeom prst="rect">
            <a:avLst/>
          </a:prstGeom>
        </p:spPr>
        <p:txBody>
          <a:bodyPr vert="horz" lIns="27432" tIns="0" rIns="0" bIns="0" rtlCol="0">
            <a:normAutofit/>
          </a:bodyPr>
          <a:lstStyle>
            <a:lvl1pPr indent="-338328">
              <a:lnSpc>
                <a:spcPct val="100000"/>
              </a:lnSpc>
              <a:spcAft>
                <a:spcPts val="600"/>
              </a:spcAft>
              <a:buClr>
                <a:schemeClr val="tx1"/>
              </a:buClr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-338328">
              <a:lnSpc>
                <a:spcPct val="100000"/>
              </a:lnSpc>
              <a:spcAft>
                <a:spcPts val="600"/>
              </a:spcAft>
              <a:buClr>
                <a:schemeClr val="tx1"/>
              </a:buClr>
              <a:buFont typeface="System Font Regular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indent="-338328">
              <a:lnSpc>
                <a:spcPct val="100000"/>
              </a:lnSpc>
              <a:spcAft>
                <a:spcPts val="600"/>
              </a:spcAft>
              <a:buClr>
                <a:schemeClr val="tx1"/>
              </a:buClr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indent="-338328">
              <a:lnSpc>
                <a:spcPct val="100000"/>
              </a:lnSpc>
              <a:spcAft>
                <a:spcPts val="600"/>
              </a:spcAft>
              <a:buClr>
                <a:schemeClr val="tx1"/>
              </a:buClr>
              <a:buFont typeface="System Font Regular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indent="-338328">
              <a:lnSpc>
                <a:spcPct val="100000"/>
              </a:lnSpc>
              <a:spcAft>
                <a:spcPts val="600"/>
              </a:spcAft>
              <a:buClr>
                <a:schemeClr val="tx1"/>
              </a:buClr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9BEDF0A-7244-9A42-9CDC-1B900C995C72}"/>
              </a:ext>
            </a:extLst>
          </p:cNvPr>
          <p:cNvCxnSpPr/>
          <p:nvPr userDrawn="1"/>
        </p:nvCxnSpPr>
        <p:spPr>
          <a:xfrm>
            <a:off x="0" y="1656080"/>
            <a:ext cx="121888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4BDF0EDE-8E64-1B42-AE9C-6FE7E7B59F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10307" y="6426252"/>
            <a:ext cx="917135" cy="38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14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2" orient="horz" pos="864">
          <p15:clr>
            <a:srgbClr val="FBAE40"/>
          </p15:clr>
        </p15:guide>
        <p15:guide id="3" orient="horz" pos="4224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F019-F863-44AE-B94B-A2CDE4263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B8C6B39-612B-4E29-BDFC-1129EF94D6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0080" y="1828799"/>
            <a:ext cx="1097280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9405B873-996D-4020-A666-C56376FA7DB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59671" y="6271847"/>
            <a:ext cx="5852160" cy="281354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/>
              <a:t>Noah M. Hahn MD</a:t>
            </a:r>
          </a:p>
        </p:txBody>
      </p:sp>
    </p:spTree>
    <p:extLst>
      <p:ext uri="{BB962C8B-B14F-4D97-AF65-F5344CB8AC3E}">
        <p14:creationId xmlns:p14="http://schemas.microsoft.com/office/powerpoint/2010/main" val="379628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4F62AB4-9906-ECCD-24C1-54CA6E7CF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545834"/>
            <a:ext cx="8931564" cy="276999"/>
          </a:xfrm>
        </p:spPr>
        <p:txBody>
          <a:bodyPr wrap="square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/>
            </a:lvl1pPr>
            <a:lvl5pPr>
              <a:defRPr/>
            </a:lvl5pPr>
          </a:lstStyle>
          <a:p>
            <a:pPr lvl="0"/>
            <a:r>
              <a:rPr lang="en-US" dirty="0"/>
              <a:t>Click to add footnote or reference here</a:t>
            </a:r>
            <a:endParaRPr lang="en-PK" dirty="0"/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1E9582E3-449A-23A9-5451-96367453DC71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181642" y="257778"/>
            <a:ext cx="12010358" cy="1253872"/>
          </a:xfrm>
        </p:spPr>
        <p:txBody>
          <a:bodyPr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>
                <a:solidFill>
                  <a:schemeClr val="accent2"/>
                </a:solidFill>
                <a:effectLst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Title and Content Slide 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E8A9956B-891B-BEE0-99F3-96A73A870A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81642" y="1638299"/>
            <a:ext cx="12010358" cy="4603995"/>
          </a:xfrm>
        </p:spPr>
        <p:txBody>
          <a:bodyPr>
            <a:noAutofit/>
          </a:bodyPr>
          <a:lstStyle>
            <a:lvl1pPr marL="514350" indent="-514350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/>
            </a:lvl1pPr>
            <a:lvl2pPr marL="685800" indent="-228600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400"/>
            </a:lvl2pPr>
            <a:lvl3pPr marL="1143000" indent="-228600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400"/>
            </a:lvl3pPr>
            <a:lvl4pPr marL="1600200" indent="-228600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/>
            </a:lvl4pPr>
            <a:lvl5pPr marL="2171700" indent="-342900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4"/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392965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pos="7296">
          <p15:clr>
            <a:srgbClr val="FBAE40"/>
          </p15:clr>
        </p15:guide>
        <p15:guide id="2" pos="384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F019-F863-44AE-B94B-A2CDE4263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DFBA2-7410-4086-8E43-4DC1C0EF5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33F7A0-71F0-446B-9DE8-6D75BE64EE0F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B8C6B39-612B-4E29-BDFC-1129EF94D6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0080" y="1828799"/>
            <a:ext cx="10972800" cy="402336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2166E6-4268-3B6A-0945-47C1A632197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641600" y="6271847"/>
            <a:ext cx="7462982" cy="281354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8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/>
              <a:t>Footnote</a:t>
            </a:r>
          </a:p>
        </p:txBody>
      </p:sp>
    </p:spTree>
    <p:extLst>
      <p:ext uri="{BB962C8B-B14F-4D97-AF65-F5344CB8AC3E}">
        <p14:creationId xmlns:p14="http://schemas.microsoft.com/office/powerpoint/2010/main" val="132038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CB715-DDCC-184D-B2D7-D091E6602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453" y="74422"/>
            <a:ext cx="10792178" cy="10357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CBFAA7-E18F-214C-B258-46BD7FCF3DA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25302" y="922220"/>
            <a:ext cx="11461898" cy="465455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defRPr sz="2600"/>
            </a:lvl1pPr>
            <a:lvl2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sz="2400"/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/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800"/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CBFE31-F981-4B47-ABF8-4E35F06D07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9911" y="6180880"/>
            <a:ext cx="6302773" cy="567047"/>
          </a:xfrm>
        </p:spPr>
        <p:txBody>
          <a:bodyPr anchor="b">
            <a:noAutofit/>
          </a:bodyPr>
          <a:lstStyle>
            <a:lvl1pPr marL="0" indent="0">
              <a:spcAft>
                <a:spcPts val="0"/>
              </a:spcAft>
              <a:buNone/>
              <a:defRPr sz="9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4877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E46ED-1E0A-C4F5-7B7E-018A54870A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D32E9D-4ECE-6522-77CE-99AB64A35E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77F81B-D3AC-CB52-2984-04EE6DDAC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1449B-3B78-4D40-8100-7BA94CEF0159}" type="datetimeFigureOut">
              <a:rPr lang="en-US" smtClean="0"/>
              <a:t>4/25/26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7A839F-ABBB-7D67-7AF2-2C961451B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50FADC-068B-95D1-B5F3-8551FFDCB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F5DEE-257A-4726-8ED6-A3F2783C6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892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02030-F97A-A4F9-9EB9-21133686E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7F0B75-ADFE-C8EC-2444-61DAC0B068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44DAB5-0574-CB41-1893-3E52DFE3E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1449B-3B78-4D40-8100-7BA94CEF0159}" type="datetimeFigureOut">
              <a:rPr lang="en-US" smtClean="0"/>
              <a:t>4/25/26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4EB022-43FB-EBAD-EAC9-D9A3D1714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000A48-04BA-6ADC-FBE5-075B06FBE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F5DEE-257A-4726-8ED6-A3F2783C6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03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E2BEC-CF2C-557C-2237-4274C8B85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570722-2842-D309-34E8-1DFA004CDE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2E2281-911E-38FD-5FBA-73244A7E4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1449B-3B78-4D40-8100-7BA94CEF0159}" type="datetimeFigureOut">
              <a:rPr lang="en-US" smtClean="0"/>
              <a:t>4/25/26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49C0CC-B3D8-0259-4EEE-9D1ED3E41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DCA09-61E4-366C-5C7B-0D44339D5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F5DEE-257A-4726-8ED6-A3F2783C6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93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4596D-81A7-84A8-48AB-DF57E650E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D068C6-D081-DCC6-64D3-1BD88DA71B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22C13C-7F12-465D-2BF5-AC84EF2729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15F05A-4137-AFA4-E71F-3B1698D05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1449B-3B78-4D40-8100-7BA94CEF0159}" type="datetimeFigureOut">
              <a:rPr lang="en-US" smtClean="0"/>
              <a:t>4/25/26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0AE114-AE9E-B995-F1E3-DA7F93DBC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10496B-1C28-F7AC-39A3-0DC19D611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F5DEE-257A-4726-8ED6-A3F2783C6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51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EBF45-2B43-6B62-57EA-6A45FA7EF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47C1AD-A5DE-CC4C-9402-5889B7871A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379BA7-D5F1-657D-593F-52BB6336ED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31009B-BF7F-0DDF-B0BE-CE21683232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CF498C-3761-7EC2-C0C3-5331957542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46F94B-0778-6401-34E1-994F41228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1449B-3B78-4D40-8100-7BA94CEF0159}" type="datetimeFigureOut">
              <a:rPr lang="en-US" smtClean="0"/>
              <a:t>4/25/26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D7A555-B19A-C984-B62F-B55CDE048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5B16AF1-9C92-58C6-4C7A-90FF55DE3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F5DEE-257A-4726-8ED6-A3F2783C6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820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4/25/26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27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B4FE5-CC64-80C1-9CBF-ACCF3BDF7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D07669-3065-1C14-C62B-3F53CE162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1449B-3B78-4D40-8100-7BA94CEF0159}" type="datetimeFigureOut">
              <a:rPr lang="en-US" smtClean="0"/>
              <a:t>4/25/26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0F145E-7179-5215-B0DF-045455BC7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BBE5D9-DAE0-19D6-39B4-EB50C1110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F5DEE-257A-4726-8ED6-A3F2783C6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292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9997C1-E32B-AF18-DBC1-A44FA5D4F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1449B-3B78-4D40-8100-7BA94CEF0159}" type="datetimeFigureOut">
              <a:rPr lang="en-US" smtClean="0"/>
              <a:t>4/25/26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028600-F0B9-D220-4A39-99F624C65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40E1D8-9C64-637C-EB1D-A556268BC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F5DEE-257A-4726-8ED6-A3F2783C6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682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6DA66-4D9B-7C91-C2CE-B31BF2E04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24920E-BB7B-ADC2-2FE3-1F20846A1C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56ADAB-87F9-593C-3BD2-379D37988C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676662-2645-9858-39B3-C03A44DBF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1449B-3B78-4D40-8100-7BA94CEF0159}" type="datetimeFigureOut">
              <a:rPr lang="en-US" smtClean="0"/>
              <a:t>4/25/26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8A2FE9-A1DA-15DB-F260-FC3D41F2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EE0857-3E5F-0B12-C692-DEED350F9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F5DEE-257A-4726-8ED6-A3F2783C6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469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37737-F17C-405D-DC4C-440E78BC4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0F007D-2801-BEE6-A1F2-0F7775FAA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FD9C0C-6143-3A05-929C-C5A39A105C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D1121A-E9FA-4D4E-1442-577083B9D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1449B-3B78-4D40-8100-7BA94CEF0159}" type="datetimeFigureOut">
              <a:rPr lang="en-US" smtClean="0"/>
              <a:t>4/25/26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F69495-EA5E-482C-E10F-46CB4B184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A6D1DF-0036-45FF-6BC9-5F8178D6C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F5DEE-257A-4726-8ED6-A3F2783C6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06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006A7-DEA8-54B3-DE6C-445A2B5D9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F3D305-26B7-04BC-1B73-6B082CEA13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7F723B-704D-FC91-A82F-4255827CC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1449B-3B78-4D40-8100-7BA94CEF0159}" type="datetimeFigureOut">
              <a:rPr lang="en-US" smtClean="0"/>
              <a:t>4/25/26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124EF1-A409-1CBB-B8F0-7F02E5A61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36359E-748F-83CD-66FA-07265B0DA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F5DEE-257A-4726-8ED6-A3F2783C6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71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7F7EA9-5415-2FD6-6FBD-529C7A8CEB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C3F3F3-2BDF-996D-E670-CA13649D7D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E3E5EA-F3FE-B9E8-985A-A6A0D5FE6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1449B-3B78-4D40-8100-7BA94CEF0159}" type="datetimeFigureOut">
              <a:rPr lang="en-US" smtClean="0"/>
              <a:t>4/25/26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106803-CB6F-7E1E-7D82-9A76FC1AE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D59EF1-A643-B4B4-AEF5-84CD37303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F5DEE-257A-4726-8ED6-A3F2783C6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36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924395" y="1600201"/>
            <a:ext cx="10658004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>
              <a:buClr>
                <a:srgbClr val="2E5E9E"/>
              </a:buClr>
              <a:buFont typeface="Wingdings" charset="2"/>
              <a:buChar char="§"/>
              <a:defRPr>
                <a:solidFill>
                  <a:srgbClr val="44546A"/>
                </a:solidFill>
              </a:defRPr>
            </a:lvl1pPr>
            <a:lvl2pPr marL="742950" indent="-285750">
              <a:buClr>
                <a:srgbClr val="2E5E9E"/>
              </a:buClr>
              <a:buFont typeface="Helvetica" panose="020B0604020202020204" pitchFamily="34" charset="0"/>
              <a:buChar char="−"/>
              <a:defRPr>
                <a:solidFill>
                  <a:srgbClr val="717171"/>
                </a:solidFill>
              </a:defRPr>
            </a:lvl2pPr>
            <a:lvl3pPr marL="1143000" indent="-228600">
              <a:buClr>
                <a:srgbClr val="2E5E9E"/>
              </a:buClr>
              <a:buFont typeface="Arial" panose="020B0604020202020204" pitchFamily="34" charset="0"/>
              <a:buChar char="•"/>
              <a:defRPr>
                <a:solidFill>
                  <a:srgbClr val="717171"/>
                </a:solidFill>
              </a:defRPr>
            </a:lvl3pPr>
            <a:lvl4pPr marL="1600200" indent="-228600">
              <a:buClr>
                <a:srgbClr val="2E5E9E"/>
              </a:buClr>
              <a:buFont typeface="Helvetica" panose="020B0604020202020204" pitchFamily="34" charset="0"/>
              <a:buChar char="-"/>
              <a:defRPr>
                <a:solidFill>
                  <a:srgbClr val="717171"/>
                </a:solidFill>
              </a:defRPr>
            </a:lvl4pPr>
            <a:lvl5pPr marL="2286000" indent="-457200">
              <a:buClr>
                <a:schemeClr val="accent6"/>
              </a:buClr>
              <a:buFont typeface="Lucida Grande"/>
              <a:buChar char="-"/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cxnSp>
        <p:nvCxnSpPr>
          <p:cNvPr id="7" name="Straight Connector 6"/>
          <p:cNvCxnSpPr>
            <a:cxnSpLocks/>
          </p:cNvCxnSpPr>
          <p:nvPr userDrawn="1"/>
        </p:nvCxnSpPr>
        <p:spPr>
          <a:xfrm>
            <a:off x="753989" y="1172536"/>
            <a:ext cx="10828410" cy="0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64F49C4B-58F0-1F68-FB7F-667062D25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8484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defRPr sz="3200">
                <a:solidFill>
                  <a:srgbClr val="2E5E9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A1F6616B-9586-8A64-6AB9-6A2AE36F73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6418872"/>
            <a:ext cx="10513613" cy="328612"/>
          </a:xfrm>
        </p:spPr>
        <p:txBody>
          <a:bodyPr/>
          <a:lstStyle>
            <a:lvl1pPr>
              <a:buNone/>
              <a:defRPr sz="1000">
                <a:solidFill>
                  <a:srgbClr val="5A5A5A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202692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orient="horz" pos="429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>
          <a:xfrm>
            <a:off x="126568" y="6419014"/>
            <a:ext cx="10265664" cy="365125"/>
          </a:xfrm>
        </p:spPr>
        <p:txBody>
          <a:bodyPr lIns="45720" tIns="45720" bIns="45720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21920" y="35787"/>
            <a:ext cx="11948160" cy="9906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1062633"/>
            <a:ext cx="12192000" cy="0"/>
          </a:xfrm>
          <a:prstGeom prst="line">
            <a:avLst/>
          </a:prstGeom>
          <a:ln>
            <a:solidFill>
              <a:srgbClr val="09345A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40733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6998" y="1122363"/>
            <a:ext cx="6757908" cy="2387600"/>
          </a:xfrm>
        </p:spPr>
        <p:txBody>
          <a:bodyPr wrap="square" lIns="0" tIns="0" rIns="0" bIns="0" anchor="t" anchorCtr="0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6997" y="3602038"/>
            <a:ext cx="6757909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70888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354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4/25/26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34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031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A3142A-267E-3940-8CEC-B06DC864B638}" type="datetimeFigureOut">
              <a:rPr lang="en-US" smtClean="0"/>
              <a:t>4/25/26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40AA43-2F51-2740-8F4C-AE0F09549EC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336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5033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2913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A457C3-95F6-475B-9BA9-A6CF9FCAEF8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C657CD-5CE8-4C95-B7D0-9DF1D9CF200C}" type="slidenum">
              <a:rPr lang="en-US" altLang="en-US"/>
              <a:pPr>
                <a:defRPr/>
              </a:pPr>
              <a:t>‹#›</a:t>
            </a:fld>
            <a:endParaRPr lang="en-US" altLang="en-US" sz="1400" dirty="0"/>
          </a:p>
        </p:txBody>
      </p:sp>
    </p:spTree>
    <p:extLst>
      <p:ext uri="{BB962C8B-B14F-4D97-AF65-F5344CB8AC3E}">
        <p14:creationId xmlns:p14="http://schemas.microsoft.com/office/powerpoint/2010/main" val="72884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29A114F-6279-5E3C-7CD2-D4405529E65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14A6AF2-04F6-5256-DDC8-FE84BDD073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288DB30-B633-7F78-8321-8DA58CA602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186C3E-AB4D-4697-B0EB-AFE46A386B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269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A15C75F-FE25-BD1B-49E1-A703210EBA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F34AF14-1C14-93F5-8934-362725FE07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CBE1A3D-3966-7BAB-BB96-35368A6E27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71EC59-E83B-46B4-895E-517C14BB51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3044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41D728B-AEF4-D28D-D676-8BE9305DA5C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0CE2A65-BFD9-E654-A342-4056F487C2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BAC3678-7FDA-EA45-EFE2-E1D68C0F3C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E3ACDA-A159-46A8-805D-4FB2FB02B6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803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3429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3429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7">
            <a:extLst>
              <a:ext uri="{FF2B5EF4-FFF2-40B4-BE49-F238E27FC236}">
                <a16:creationId xmlns:a16="http://schemas.microsoft.com/office/drawing/2014/main" id="{DFC25C84-CF52-17ED-D057-E8FBA0E446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8">
            <a:extLst>
              <a:ext uri="{FF2B5EF4-FFF2-40B4-BE49-F238E27FC236}">
                <a16:creationId xmlns:a16="http://schemas.microsoft.com/office/drawing/2014/main" id="{52D1322E-F2CC-254B-FA43-5F3B5428E8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9099EBAF-298C-36A3-F9EE-BA857FA1D69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A072E3-9D21-4B15-9F1C-E2A975CE10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48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3B77685-7808-D6C3-D87C-CA7BDDB7DC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F841708-B672-C67F-BC75-763EEAFFF7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19FFE09-1C1D-A904-76FD-58170A65DB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4CE10D-BBEE-4E3C-9863-1B58E52F33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878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4/25/26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82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B133958-AA4B-8CD1-86AA-71DFA80C5F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5FBC108-8E10-BFB3-32F7-137444B0D30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E8BBA88-D617-46EE-AAFD-02CC6D83AB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D9E756-B40F-4A92-A89D-39F5A603A26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7541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E6FF562-13CE-2424-9EE2-78FEB2F332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3FEBFBE-DE8A-FD09-CE10-82E63E8E412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D859E3C-709C-36ED-498B-CC3DB6DA7A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F842C4-46E8-4DB4-B3F9-8084E0E979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400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7">
            <a:extLst>
              <a:ext uri="{FF2B5EF4-FFF2-40B4-BE49-F238E27FC236}">
                <a16:creationId xmlns:a16="http://schemas.microsoft.com/office/drawing/2014/main" id="{177AC23F-9311-6A46-B586-0DFC16EF0E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8">
            <a:extLst>
              <a:ext uri="{FF2B5EF4-FFF2-40B4-BE49-F238E27FC236}">
                <a16:creationId xmlns:a16="http://schemas.microsoft.com/office/drawing/2014/main" id="{191308ED-1432-2574-C45F-03141F1C0E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7BD0CA33-F475-94F0-9677-C4C9FE05440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DA01CA-A537-49B3-8216-ADF4A043A0C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931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7">
            <a:extLst>
              <a:ext uri="{FF2B5EF4-FFF2-40B4-BE49-F238E27FC236}">
                <a16:creationId xmlns:a16="http://schemas.microsoft.com/office/drawing/2014/main" id="{12853E07-6DE7-9DF9-88D5-14E82B730C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8">
            <a:extLst>
              <a:ext uri="{FF2B5EF4-FFF2-40B4-BE49-F238E27FC236}">
                <a16:creationId xmlns:a16="http://schemas.microsoft.com/office/drawing/2014/main" id="{A0EDA407-56A9-4F96-424A-9D7E1BBA65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5B7DE651-77ED-04BB-2829-04F36073DB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19A558-0C13-42C3-9ED5-389BA77F6C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224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D8E199B-2CBD-B935-0AAC-3CC210ED33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EE3E0F3-7C38-5C43-394A-81087C15D3E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BBE153D-16E9-2DF1-28E9-914001D3E7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634B38-3B7F-4B19-8631-EE85C8931A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767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85800"/>
            <a:ext cx="2590800" cy="4724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569200" cy="4724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03B7B80-1235-83FE-84B2-66931B726F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EE735A6-5BB7-4818-F848-9DBD766E262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207C589-C705-8385-2465-76F76AFE54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F30ABF-8A5F-4BFF-81AA-9D36896B03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30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85800"/>
            <a:ext cx="103632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6197600" y="1981200"/>
            <a:ext cx="5080000" cy="34290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Date Placeholder 7">
            <a:extLst>
              <a:ext uri="{FF2B5EF4-FFF2-40B4-BE49-F238E27FC236}">
                <a16:creationId xmlns:a16="http://schemas.microsoft.com/office/drawing/2014/main" id="{0A7826E2-B754-3AA0-1EA0-845D9B0ABD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8">
            <a:extLst>
              <a:ext uri="{FF2B5EF4-FFF2-40B4-BE49-F238E27FC236}">
                <a16:creationId xmlns:a16="http://schemas.microsoft.com/office/drawing/2014/main" id="{9FF110DE-2404-DD17-DBA5-2FDBC05B04D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ECA65EBA-97EE-7EB4-9338-C7AF268060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CE401D-4CB7-45DF-8330-8E88D46343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5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4/25/26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805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4/25/26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7302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4/25/26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196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4/25/26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225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4/25/26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2646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4/25/26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076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F2D719-DE32-7751-A816-E6F80A501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763A4-F798-4A94-899A-2F2895C2ECF2}" type="datetimeFigureOut">
              <a:rPr lang="en-US"/>
              <a:pPr>
                <a:defRPr/>
              </a:pPr>
              <a:t>4/25/26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B6499E-832B-4B7C-FB27-8D5CEEEB9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41818-DA87-58D4-185A-BA83A0666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9624D-D11B-4DE3-8ED4-23DBA11F13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56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FEA2F9-7B23-7F7C-1879-40A32E0C3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6CCD6F-BB41-4B99-BC34-95FEC636F724}" type="datetimeFigureOut">
              <a:rPr lang="en-US"/>
              <a:pPr>
                <a:defRPr/>
              </a:pPr>
              <a:t>4/25/26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A5485-002C-2603-CEA4-C55FCB9EA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B9C203-BDDA-AEB9-8BF2-1513BEC72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DB16C2-358E-40D5-9EC3-6FA342CC7F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8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12889E-3FBB-6A88-CD2D-70112E066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4870D6-D967-4A2C-8D3F-42A1541D43F6}" type="datetimeFigureOut">
              <a:rPr lang="en-US"/>
              <a:pPr>
                <a:defRPr/>
              </a:pPr>
              <a:t>4/25/26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47D8D1-8869-2B0C-0CDB-59030C774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8CCD09-6FD5-013A-D99A-608954B85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9B83C0-B457-4345-A0D6-A87C1BA3BD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81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A4DFF63-DCF2-BE30-0326-808E4672D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6473E5-065D-496A-909C-9EF790BECB43}" type="datetimeFigureOut">
              <a:rPr lang="en-US"/>
              <a:pPr>
                <a:defRPr/>
              </a:pPr>
              <a:t>4/25/26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0F38B3C-A322-1F21-089D-7D11A3829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72FB894-58EC-BAEE-9730-46F594FF8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B5D308-8604-437A-87CA-AD02170C47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01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4612057-8CD2-9B53-071E-A7F9E474B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F55D1F-5896-4E1D-B44A-E08F9F01BBEC}" type="datetimeFigureOut">
              <a:rPr lang="en-US"/>
              <a:pPr>
                <a:defRPr/>
              </a:pPr>
              <a:t>4/25/26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7F2A62B-1BEF-720F-3AE2-759DC2603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0DDC7DE-744A-385A-4353-2FCCF538A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812EF4-FA24-4F0E-9504-34788F2839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8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6986C5A-35D2-08AC-DB9A-7BB0C58A2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090D5E-B44A-4904-8E21-0548D9A85EBA}" type="datetimeFigureOut">
              <a:rPr lang="en-US"/>
              <a:pPr>
                <a:defRPr/>
              </a:pPr>
              <a:t>4/25/26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50EBE7E-3A47-4FC8-555B-323B667CF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103D3F1-B91A-F70E-B69E-CECD7EAB2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F861A6-A669-494C-85D0-BC9DB715F6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14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46BCE63-68A6-6CA5-17B7-37EC8BEE1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22974B-7A90-4AAA-9EDA-0163749DE5FF}" type="datetimeFigureOut">
              <a:rPr lang="en-US"/>
              <a:pPr>
                <a:defRPr/>
              </a:pPr>
              <a:t>4/25/26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165F33E-F1F1-606C-4282-A0F32E10B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F4E62D4-C5F2-7A35-5B6E-B8EB6F54B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601CD9-88DC-475A-8082-B07C8D1584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94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9944AD6-DF8F-7D4F-8BB0-A266A334A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7EF3C9-236F-4295-B2DD-282838B07CC5}" type="datetimeFigureOut">
              <a:rPr lang="en-US"/>
              <a:pPr>
                <a:defRPr/>
              </a:pPr>
              <a:t>4/25/26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10F4006-36AF-FDB6-4A72-845FFE81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5E88F93-C77D-6DC3-D4E5-51EF5C05B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B33749-F62D-4194-8322-FF4B00A71C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82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4/25/26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52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334E2EA-7F46-0F8C-388E-BDC60E951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C7D418-1443-4D2A-9A22-25E4F094372C}" type="datetimeFigureOut">
              <a:rPr lang="en-US"/>
              <a:pPr>
                <a:defRPr/>
              </a:pPr>
              <a:t>4/25/26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FEFC28B-1FC3-95BA-41C8-66E783B4B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B799466-87D6-C0AB-4973-65411A5E5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E9C443-629A-4555-B66B-308E0F2F9A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436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140BBA-4BCB-CB55-66FE-CB1C0018C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CA337F-4114-4422-9E94-1458E5F92C32}" type="datetimeFigureOut">
              <a:rPr lang="en-US"/>
              <a:pPr>
                <a:defRPr/>
              </a:pPr>
              <a:t>4/25/26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01CC28-B593-1F9A-C358-06E4B58EE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990AFD-7AC2-A4E9-3AE3-9F8910C9D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19DEE8-202E-4007-A635-D78A091516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68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6BE887-CEF8-E6CD-ED0A-4E34C6628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6C47BD-4554-4655-BBC4-7BC04D851065}" type="datetimeFigureOut">
              <a:rPr lang="en-US"/>
              <a:pPr>
                <a:defRPr/>
              </a:pPr>
              <a:t>4/25/26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567D3B-15A6-76A3-756B-D26400850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BDE769-63B0-DB86-763E-E7FC03A18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D96F31-F48F-45BE-A47B-6CAFC29E3C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720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005077" y="880702"/>
            <a:ext cx="10181844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1" i="0">
                <a:solidFill>
                  <a:srgbClr val="002F5D"/>
                </a:solidFill>
                <a:latin typeface="Arial Narrow"/>
                <a:cs typeface="Arial Narrow"/>
              </a:defRPr>
            </a:lvl1pPr>
          </a:lstStyle>
          <a:p>
            <a:pPr marL="21168"/>
            <a:r>
              <a:rPr lang="en-US" spc="-3"/>
              <a:t>Prof Morgan</a:t>
            </a:r>
            <a:r>
              <a:rPr lang="en-US" spc="-13"/>
              <a:t> </a:t>
            </a:r>
            <a:r>
              <a:rPr lang="en-US"/>
              <a:t>Rouprêt</a:t>
            </a:r>
          </a:p>
          <a:p>
            <a:pPr marL="8467">
              <a:spcBef>
                <a:spcPts val="590"/>
              </a:spcBef>
            </a:pPr>
            <a:r>
              <a:rPr lang="en-US" b="0" spc="-3"/>
              <a:t>Content of this presentation is copyright and responsibility of the </a:t>
            </a:r>
            <a:r>
              <a:rPr lang="en-US" b="0" spc="-10"/>
              <a:t>author. </a:t>
            </a:r>
            <a:r>
              <a:rPr lang="en-US" b="0" spc="-3"/>
              <a:t>Permission is </a:t>
            </a:r>
            <a:r>
              <a:rPr lang="en-US" b="0"/>
              <a:t>required </a:t>
            </a:r>
            <a:r>
              <a:rPr lang="en-US" b="0" spc="-3"/>
              <a:t>for</a:t>
            </a:r>
            <a:r>
              <a:rPr lang="en-US" b="0" spc="57"/>
              <a:t> </a:t>
            </a:r>
            <a:r>
              <a:rPr lang="en-US" b="0"/>
              <a:t>re-use.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4/25/26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1353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26119" y="547709"/>
            <a:ext cx="11139762" cy="492443"/>
          </a:xfrm>
        </p:spPr>
        <p:txBody>
          <a:bodyPr lIns="0" tIns="0" rIns="0" bIns="0"/>
          <a:lstStyle>
            <a:lvl1pPr>
              <a:defRPr sz="3200" b="1" i="0">
                <a:solidFill>
                  <a:srgbClr val="002F5D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1" i="0">
                <a:solidFill>
                  <a:srgbClr val="002F5D"/>
                </a:solidFill>
                <a:latin typeface="Arial Narrow"/>
                <a:cs typeface="Arial Narrow"/>
              </a:defRPr>
            </a:lvl1pPr>
          </a:lstStyle>
          <a:p>
            <a:pPr marL="21168"/>
            <a:r>
              <a:rPr lang="en-US" spc="-3"/>
              <a:t>Prof Morgan</a:t>
            </a:r>
            <a:r>
              <a:rPr lang="en-US" spc="-13"/>
              <a:t> </a:t>
            </a:r>
            <a:r>
              <a:rPr lang="en-US"/>
              <a:t>Rouprêt</a:t>
            </a:r>
          </a:p>
          <a:p>
            <a:pPr marL="8467">
              <a:spcBef>
                <a:spcPts val="590"/>
              </a:spcBef>
            </a:pPr>
            <a:r>
              <a:rPr lang="en-US" b="0" spc="-3"/>
              <a:t>Content of this presentation is copyright and responsibility of the </a:t>
            </a:r>
            <a:r>
              <a:rPr lang="en-US" b="0" spc="-10"/>
              <a:t>author. </a:t>
            </a:r>
            <a:r>
              <a:rPr lang="en-US" b="0" spc="-3"/>
              <a:t>Permission is </a:t>
            </a:r>
            <a:r>
              <a:rPr lang="en-US" b="0"/>
              <a:t>required </a:t>
            </a:r>
            <a:r>
              <a:rPr lang="en-US" b="0" spc="-3"/>
              <a:t>for</a:t>
            </a:r>
            <a:r>
              <a:rPr lang="en-US" b="0" spc="57"/>
              <a:t> </a:t>
            </a:r>
            <a:r>
              <a:rPr lang="en-US" b="0"/>
              <a:t>re-use.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4/25/26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109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26119" y="547709"/>
            <a:ext cx="11139762" cy="492443"/>
          </a:xfrm>
        </p:spPr>
        <p:txBody>
          <a:bodyPr lIns="0" tIns="0" rIns="0" bIns="0"/>
          <a:lstStyle>
            <a:lvl1pPr>
              <a:defRPr sz="3200" b="1" i="0">
                <a:solidFill>
                  <a:srgbClr val="002F5D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1" i="0">
                <a:solidFill>
                  <a:srgbClr val="002F5D"/>
                </a:solidFill>
                <a:latin typeface="Arial Narrow"/>
                <a:cs typeface="Arial Narrow"/>
              </a:defRPr>
            </a:lvl1pPr>
          </a:lstStyle>
          <a:p>
            <a:pPr marL="21168"/>
            <a:r>
              <a:rPr lang="en-US" spc="-3"/>
              <a:t>Prof Morgan</a:t>
            </a:r>
            <a:r>
              <a:rPr lang="en-US" spc="-13"/>
              <a:t> </a:t>
            </a:r>
            <a:r>
              <a:rPr lang="en-US"/>
              <a:t>Rouprêt</a:t>
            </a:r>
          </a:p>
          <a:p>
            <a:pPr marL="8467">
              <a:spcBef>
                <a:spcPts val="590"/>
              </a:spcBef>
            </a:pPr>
            <a:r>
              <a:rPr lang="en-US" b="0" spc="-3"/>
              <a:t>Content of this presentation is copyright and responsibility of the </a:t>
            </a:r>
            <a:r>
              <a:rPr lang="en-US" b="0" spc="-10"/>
              <a:t>author. </a:t>
            </a:r>
            <a:r>
              <a:rPr lang="en-US" b="0" spc="-3"/>
              <a:t>Permission is </a:t>
            </a:r>
            <a:r>
              <a:rPr lang="en-US" b="0"/>
              <a:t>required </a:t>
            </a:r>
            <a:r>
              <a:rPr lang="en-US" b="0" spc="-3"/>
              <a:t>for</a:t>
            </a:r>
            <a:r>
              <a:rPr lang="en-US" b="0" spc="57"/>
              <a:t> </a:t>
            </a:r>
            <a:r>
              <a:rPr lang="en-US" b="0"/>
              <a:t>re-use.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4/25/26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534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26119" y="547709"/>
            <a:ext cx="11139762" cy="492443"/>
          </a:xfrm>
        </p:spPr>
        <p:txBody>
          <a:bodyPr lIns="0" tIns="0" rIns="0" bIns="0"/>
          <a:lstStyle>
            <a:lvl1pPr>
              <a:defRPr sz="3200" b="1" i="0">
                <a:solidFill>
                  <a:srgbClr val="002F5D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1" i="0">
                <a:solidFill>
                  <a:srgbClr val="002F5D"/>
                </a:solidFill>
                <a:latin typeface="Arial Narrow"/>
                <a:cs typeface="Arial Narrow"/>
              </a:defRPr>
            </a:lvl1pPr>
          </a:lstStyle>
          <a:p>
            <a:pPr marL="21168"/>
            <a:r>
              <a:rPr lang="en-US" spc="-3"/>
              <a:t>Prof Morgan</a:t>
            </a:r>
            <a:r>
              <a:rPr lang="en-US" spc="-13"/>
              <a:t> </a:t>
            </a:r>
            <a:r>
              <a:rPr lang="en-US"/>
              <a:t>Rouprêt</a:t>
            </a:r>
          </a:p>
          <a:p>
            <a:pPr marL="8467">
              <a:spcBef>
                <a:spcPts val="590"/>
              </a:spcBef>
            </a:pPr>
            <a:r>
              <a:rPr lang="en-US" b="0" spc="-3"/>
              <a:t>Content of this presentation is copyright and responsibility of the </a:t>
            </a:r>
            <a:r>
              <a:rPr lang="en-US" b="0" spc="-10"/>
              <a:t>author. </a:t>
            </a:r>
            <a:r>
              <a:rPr lang="en-US" b="0" spc="-3"/>
              <a:t>Permission is </a:t>
            </a:r>
            <a:r>
              <a:rPr lang="en-US" b="0"/>
              <a:t>required </a:t>
            </a:r>
            <a:r>
              <a:rPr lang="en-US" b="0" spc="-3"/>
              <a:t>for</a:t>
            </a:r>
            <a:r>
              <a:rPr lang="en-US" b="0" spc="57"/>
              <a:t> </a:t>
            </a:r>
            <a:r>
              <a:rPr lang="en-US" b="0"/>
              <a:t>re-use.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4/25/26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077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1" i="0">
                <a:solidFill>
                  <a:srgbClr val="002F5D"/>
                </a:solidFill>
                <a:latin typeface="Arial Narrow"/>
                <a:cs typeface="Arial Narrow"/>
              </a:defRPr>
            </a:lvl1pPr>
          </a:lstStyle>
          <a:p>
            <a:pPr marL="21168"/>
            <a:r>
              <a:rPr lang="en-US" spc="-3"/>
              <a:t>Prof Morgan</a:t>
            </a:r>
            <a:r>
              <a:rPr lang="en-US" spc="-13"/>
              <a:t> </a:t>
            </a:r>
            <a:r>
              <a:rPr lang="en-US"/>
              <a:t>Rouprêt</a:t>
            </a:r>
          </a:p>
          <a:p>
            <a:pPr marL="8467">
              <a:spcBef>
                <a:spcPts val="590"/>
              </a:spcBef>
            </a:pPr>
            <a:r>
              <a:rPr lang="en-US" b="0" spc="-3"/>
              <a:t>Content of this presentation is copyright and responsibility of the </a:t>
            </a:r>
            <a:r>
              <a:rPr lang="en-US" b="0" spc="-10"/>
              <a:t>author. </a:t>
            </a:r>
            <a:r>
              <a:rPr lang="en-US" b="0" spc="-3"/>
              <a:t>Permission is </a:t>
            </a:r>
            <a:r>
              <a:rPr lang="en-US" b="0"/>
              <a:t>required </a:t>
            </a:r>
            <a:r>
              <a:rPr lang="en-US" b="0" spc="-3"/>
              <a:t>for</a:t>
            </a:r>
            <a:r>
              <a:rPr lang="en-US" b="0" spc="57"/>
              <a:t> </a:t>
            </a:r>
            <a:r>
              <a:rPr lang="en-US" b="0"/>
              <a:t>re-use.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4/25/26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94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BDE7A-85D9-41DD-86FC-5A5E00CB01E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0080" y="1489130"/>
            <a:ext cx="10972800" cy="2223261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OF MODULE/LECTURE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4CC758-05CD-498C-B7EA-1421DD07FB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3797535"/>
            <a:ext cx="10972800" cy="948671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00255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1D9F7408-FA39-411A-B427-9F7A5AE9AC1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0080" y="5142187"/>
            <a:ext cx="10972800" cy="594131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>
                <a:solidFill>
                  <a:srgbClr val="002557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Speaker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7FB3A7-0AD3-4819-9FFB-85C98D4281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0081" y="490957"/>
            <a:ext cx="2233782" cy="632905"/>
          </a:xfrm>
          <a:prstGeom prst="rect">
            <a:avLst/>
          </a:prstGeom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7D14182-7338-E24A-A336-65D15A2657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24404" y="6271847"/>
            <a:ext cx="5852160" cy="281354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160027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sldNum="0" hdr="0" ftr="0" dt="0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F019-F863-44AE-B94B-A2CDE4263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DFBA2-7410-4086-8E43-4DC1C0EF5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33F7A0-71F0-446B-9DE8-6D75BE64EE0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B8C6B39-612B-4E29-BDFC-1129EF94D6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0080" y="1828799"/>
            <a:ext cx="1097280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07BC0B0E-85B0-5647-8D1C-9EE40FB0FA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24404" y="6271847"/>
            <a:ext cx="5852160" cy="281354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161154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slideLayout" Target="../slideLayouts/slideLayout95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theme" Target="../theme/theme10.xml"/><Relationship Id="rId5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6.xml"/><Relationship Id="rId9" Type="http://schemas.openxmlformats.org/officeDocument/2006/relationships/image" Target="../media/image13.pn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0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theme" Target="../theme/theme11.xml"/><Relationship Id="rId5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10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theme" Target="../theme/theme12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15.xml"/><Relationship Id="rId7" Type="http://schemas.openxmlformats.org/officeDocument/2006/relationships/theme" Target="../theme/theme13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6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slideLayout" Target="../slideLayouts/slideLayout131.xml"/><Relationship Id="rId18" Type="http://schemas.openxmlformats.org/officeDocument/2006/relationships/theme" Target="../theme/theme14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slideLayout" Target="../slideLayouts/slideLayout130.xml"/><Relationship Id="rId17" Type="http://schemas.openxmlformats.org/officeDocument/2006/relationships/slideLayout" Target="../slideLayouts/slideLayout135.xml"/><Relationship Id="rId2" Type="http://schemas.openxmlformats.org/officeDocument/2006/relationships/slideLayout" Target="../slideLayouts/slideLayout120.xml"/><Relationship Id="rId16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5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28.xml"/><Relationship Id="rId19" Type="http://schemas.openxmlformats.org/officeDocument/2006/relationships/image" Target="../media/image18.png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Relationship Id="rId14" Type="http://schemas.openxmlformats.org/officeDocument/2006/relationships/slideLayout" Target="../slideLayouts/slideLayout13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9.xml"/><Relationship Id="rId7" Type="http://schemas.openxmlformats.org/officeDocument/2006/relationships/image" Target="../media/image27.jpg"/><Relationship Id="rId2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47.xml"/><Relationship Id="rId6" Type="http://schemas.openxmlformats.org/officeDocument/2006/relationships/theme" Target="../theme/theme16.xml"/><Relationship Id="rId5" Type="http://schemas.openxmlformats.org/officeDocument/2006/relationships/slideLayout" Target="../slideLayouts/slideLayout151.xml"/><Relationship Id="rId4" Type="http://schemas.openxmlformats.org/officeDocument/2006/relationships/slideLayout" Target="../slideLayouts/slideLayout150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9.xml"/><Relationship Id="rId13" Type="http://schemas.openxmlformats.org/officeDocument/2006/relationships/slideLayout" Target="../slideLayouts/slideLayout164.xml"/><Relationship Id="rId18" Type="http://schemas.openxmlformats.org/officeDocument/2006/relationships/slideLayout" Target="../slideLayouts/slideLayout169.xml"/><Relationship Id="rId3" Type="http://schemas.openxmlformats.org/officeDocument/2006/relationships/slideLayout" Target="../slideLayouts/slideLayout154.xml"/><Relationship Id="rId21" Type="http://schemas.openxmlformats.org/officeDocument/2006/relationships/image" Target="../media/image28.png"/><Relationship Id="rId7" Type="http://schemas.openxmlformats.org/officeDocument/2006/relationships/slideLayout" Target="../slideLayouts/slideLayout158.xml"/><Relationship Id="rId12" Type="http://schemas.openxmlformats.org/officeDocument/2006/relationships/slideLayout" Target="../slideLayouts/slideLayout163.xml"/><Relationship Id="rId17" Type="http://schemas.openxmlformats.org/officeDocument/2006/relationships/slideLayout" Target="../slideLayouts/slideLayout168.xml"/><Relationship Id="rId2" Type="http://schemas.openxmlformats.org/officeDocument/2006/relationships/slideLayout" Target="../slideLayouts/slideLayout153.xml"/><Relationship Id="rId16" Type="http://schemas.openxmlformats.org/officeDocument/2006/relationships/slideLayout" Target="../slideLayouts/slideLayout167.xml"/><Relationship Id="rId20" Type="http://schemas.openxmlformats.org/officeDocument/2006/relationships/theme" Target="../theme/theme17.xml"/><Relationship Id="rId1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7.xml"/><Relationship Id="rId11" Type="http://schemas.openxmlformats.org/officeDocument/2006/relationships/slideLayout" Target="../slideLayouts/slideLayout162.xml"/><Relationship Id="rId5" Type="http://schemas.openxmlformats.org/officeDocument/2006/relationships/slideLayout" Target="../slideLayouts/slideLayout156.xml"/><Relationship Id="rId15" Type="http://schemas.openxmlformats.org/officeDocument/2006/relationships/slideLayout" Target="../slideLayouts/slideLayout166.xml"/><Relationship Id="rId10" Type="http://schemas.openxmlformats.org/officeDocument/2006/relationships/slideLayout" Target="../slideLayouts/slideLayout161.xml"/><Relationship Id="rId19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55.xml"/><Relationship Id="rId9" Type="http://schemas.openxmlformats.org/officeDocument/2006/relationships/slideLayout" Target="../slideLayouts/slideLayout160.xml"/><Relationship Id="rId14" Type="http://schemas.openxmlformats.org/officeDocument/2006/relationships/slideLayout" Target="../slideLayouts/slideLayout16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8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61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5" Type="http://schemas.openxmlformats.org/officeDocument/2006/relationships/slideLayout" Target="../slideLayouts/slideLayout63.xml"/><Relationship Id="rId4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image" Target="../media/image10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9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81.xml"/><Relationship Id="rId4" Type="http://schemas.openxmlformats.org/officeDocument/2006/relationships/slideLayout" Target="../slideLayouts/slideLayout8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628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445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383737"/>
            <a:ext cx="105156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5916FF65-E16B-BA4F-9591-6B4416106527}" type="datetimeFigureOut">
              <a:rPr lang="en-US" smtClean="0"/>
              <a:pPr/>
              <a:t>4/25/26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BB442168-F8B8-B34D-83CF-DF309AC816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068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002656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rgbClr val="505153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rgbClr val="505153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rgbClr val="505153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rgbClr val="505153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rgbClr val="505153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0724760" y="6171768"/>
            <a:ext cx="1467240" cy="68623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7" name="bk object 17"/>
          <p:cNvSpPr/>
          <p:nvPr/>
        </p:nvSpPr>
        <p:spPr>
          <a:xfrm>
            <a:off x="11306218" y="6339247"/>
            <a:ext cx="595105" cy="41628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8" name="bk object 18"/>
          <p:cNvSpPr/>
          <p:nvPr/>
        </p:nvSpPr>
        <p:spPr>
          <a:xfrm>
            <a:off x="10159661" y="6156611"/>
            <a:ext cx="2032338" cy="70138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26119" y="547709"/>
            <a:ext cx="11139762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rgbClr val="002F5D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16169" y="1099820"/>
            <a:ext cx="944414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992293" y="6187159"/>
            <a:ext cx="4883150" cy="3847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1" i="0">
                <a:solidFill>
                  <a:srgbClr val="002F5D"/>
                </a:solidFill>
                <a:latin typeface="Arial Narrow"/>
                <a:cs typeface="Arial Narrow"/>
              </a:defRPr>
            </a:lvl1pPr>
          </a:lstStyle>
          <a:p>
            <a:pPr marL="21168"/>
            <a:r>
              <a:rPr lang="en-US" spc="-3"/>
              <a:t>Prof Morgan</a:t>
            </a:r>
            <a:r>
              <a:rPr lang="en-US" spc="-13"/>
              <a:t> </a:t>
            </a:r>
            <a:r>
              <a:rPr lang="en-US"/>
              <a:t>Rouprêt</a:t>
            </a:r>
          </a:p>
          <a:p>
            <a:pPr marL="8467">
              <a:spcBef>
                <a:spcPts val="590"/>
              </a:spcBef>
            </a:pPr>
            <a:r>
              <a:rPr lang="en-US" b="0" spc="-3"/>
              <a:t>Content of this presentation is copyright and responsibility of the </a:t>
            </a:r>
            <a:r>
              <a:rPr lang="en-US" b="0" spc="-10"/>
              <a:t>author. </a:t>
            </a:r>
            <a:r>
              <a:rPr lang="en-US" b="0" spc="-3"/>
              <a:t>Permission is </a:t>
            </a:r>
            <a:r>
              <a:rPr lang="en-US" b="0"/>
              <a:t>required </a:t>
            </a:r>
            <a:r>
              <a:rPr lang="en-US" b="0" spc="-3"/>
              <a:t>for</a:t>
            </a:r>
            <a:r>
              <a:rPr lang="en-US" b="0" spc="57"/>
              <a:t> </a:t>
            </a:r>
            <a:r>
              <a:rPr lang="en-US" b="0"/>
              <a:t>re-use.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4/25/26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2554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04815">
        <a:defRPr>
          <a:latin typeface="+mn-lt"/>
          <a:ea typeface="+mn-ea"/>
          <a:cs typeface="+mn-cs"/>
        </a:defRPr>
      </a:lvl2pPr>
      <a:lvl3pPr marL="609630">
        <a:defRPr>
          <a:latin typeface="+mn-lt"/>
          <a:ea typeface="+mn-ea"/>
          <a:cs typeface="+mn-cs"/>
        </a:defRPr>
      </a:lvl3pPr>
      <a:lvl4pPr marL="914446">
        <a:defRPr>
          <a:latin typeface="+mn-lt"/>
          <a:ea typeface="+mn-ea"/>
          <a:cs typeface="+mn-cs"/>
        </a:defRPr>
      </a:lvl4pPr>
      <a:lvl5pPr marL="1219261">
        <a:defRPr>
          <a:latin typeface="+mn-lt"/>
          <a:ea typeface="+mn-ea"/>
          <a:cs typeface="+mn-cs"/>
        </a:defRPr>
      </a:lvl5pPr>
      <a:lvl6pPr marL="1524076">
        <a:defRPr>
          <a:latin typeface="+mn-lt"/>
          <a:ea typeface="+mn-ea"/>
          <a:cs typeface="+mn-cs"/>
        </a:defRPr>
      </a:lvl6pPr>
      <a:lvl7pPr marL="1828891">
        <a:defRPr>
          <a:latin typeface="+mn-lt"/>
          <a:ea typeface="+mn-ea"/>
          <a:cs typeface="+mn-cs"/>
        </a:defRPr>
      </a:lvl7pPr>
      <a:lvl8pPr marL="2133707">
        <a:defRPr>
          <a:latin typeface="+mn-lt"/>
          <a:ea typeface="+mn-ea"/>
          <a:cs typeface="+mn-cs"/>
        </a:defRPr>
      </a:lvl8pPr>
      <a:lvl9pPr marL="2438522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04815">
        <a:defRPr>
          <a:latin typeface="+mn-lt"/>
          <a:ea typeface="+mn-ea"/>
          <a:cs typeface="+mn-cs"/>
        </a:defRPr>
      </a:lvl2pPr>
      <a:lvl3pPr marL="609630">
        <a:defRPr>
          <a:latin typeface="+mn-lt"/>
          <a:ea typeface="+mn-ea"/>
          <a:cs typeface="+mn-cs"/>
        </a:defRPr>
      </a:lvl3pPr>
      <a:lvl4pPr marL="914446">
        <a:defRPr>
          <a:latin typeface="+mn-lt"/>
          <a:ea typeface="+mn-ea"/>
          <a:cs typeface="+mn-cs"/>
        </a:defRPr>
      </a:lvl4pPr>
      <a:lvl5pPr marL="1219261">
        <a:defRPr>
          <a:latin typeface="+mn-lt"/>
          <a:ea typeface="+mn-ea"/>
          <a:cs typeface="+mn-cs"/>
        </a:defRPr>
      </a:lvl5pPr>
      <a:lvl6pPr marL="1524076">
        <a:defRPr>
          <a:latin typeface="+mn-lt"/>
          <a:ea typeface="+mn-ea"/>
          <a:cs typeface="+mn-cs"/>
        </a:defRPr>
      </a:lvl6pPr>
      <a:lvl7pPr marL="1828891">
        <a:defRPr>
          <a:latin typeface="+mn-lt"/>
          <a:ea typeface="+mn-ea"/>
          <a:cs typeface="+mn-cs"/>
        </a:defRPr>
      </a:lvl7pPr>
      <a:lvl8pPr marL="2133707">
        <a:defRPr>
          <a:latin typeface="+mn-lt"/>
          <a:ea typeface="+mn-ea"/>
          <a:cs typeface="+mn-cs"/>
        </a:defRPr>
      </a:lvl8pPr>
      <a:lvl9pPr marL="2438522">
        <a:defRPr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E7D2D6-7C48-4E81-B298-73268FCAC58B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40080" y="365124"/>
            <a:ext cx="109728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2BD162-260B-459B-AFCC-55DA16A13613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640080" y="1825625"/>
            <a:ext cx="10972800" cy="4023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608DB3-8625-42CD-B269-7A764B719C70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083564" y="217034"/>
            <a:ext cx="874486" cy="365125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PAGE </a:t>
            </a:r>
            <a:fld id="{BE33F7A0-71F0-446B-9DE8-6D75BE64EE0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2823C6C-73E3-42A3-83A3-6A4C934D233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" y="6238560"/>
            <a:ext cx="12198050" cy="6289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84D898-A908-4F9B-8BFC-D0A350053FE5}"/>
              </a:ext>
            </a:extLst>
          </p:cNvPr>
          <p:cNvSpPr txBox="1"/>
          <p:nvPr userDrawn="1"/>
        </p:nvSpPr>
        <p:spPr>
          <a:xfrm>
            <a:off x="2659934" y="6446454"/>
            <a:ext cx="696546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b="1" dirty="0">
                <a:solidFill>
                  <a:srgbClr val="002557"/>
                </a:solidFill>
              </a:rPr>
              <a:t>PRESENTED BY:</a:t>
            </a:r>
          </a:p>
        </p:txBody>
      </p:sp>
    </p:spTree>
    <p:extLst>
      <p:ext uri="{BB962C8B-B14F-4D97-AF65-F5344CB8AC3E}">
        <p14:creationId xmlns:p14="http://schemas.microsoft.com/office/powerpoint/2010/main" val="123203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002557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lnSpc>
          <a:spcPct val="100000"/>
        </a:lnSpc>
        <a:spcBef>
          <a:spcPts val="1000"/>
        </a:spcBef>
        <a:buClr>
          <a:srgbClr val="008764"/>
        </a:buClr>
        <a:buFont typeface="Arial" panose="020B0604020202020204" pitchFamily="34" charset="0"/>
        <a:buChar char="•"/>
        <a:defRPr lang="en-US" sz="240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8764"/>
        </a:buClr>
        <a:buFont typeface="Wingdings" panose="05000000000000000000" pitchFamily="2" charset="2"/>
        <a:buChar char="§"/>
        <a:defRPr lang="en-US" sz="240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8764"/>
        </a:buClr>
        <a:buFont typeface="Courier New" panose="02070309020205020404" pitchFamily="49" charset="0"/>
        <a:buChar char="o"/>
        <a:defRPr lang="en-US" sz="180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8764"/>
        </a:buClr>
        <a:buFont typeface="Arial" panose="020B0604020202020204" pitchFamily="34" charset="0"/>
        <a:buChar char="•"/>
        <a:defRPr lang="en-US" sz="180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8764"/>
        </a:buClr>
        <a:buFont typeface="Arial" panose="020B0604020202020204" pitchFamily="34" charset="0"/>
        <a:buChar char="•"/>
        <a:defRPr lang="en-US" sz="180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2" y="304800"/>
            <a:ext cx="11429999" cy="9144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381000" y="1597152"/>
            <a:ext cx="11430000" cy="442569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6D9B4B-4A0C-41A0-BA56-6CDF747D6F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1" y="6356349"/>
            <a:ext cx="12192001" cy="501651"/>
          </a:xfrm>
          <a:prstGeom prst="rect">
            <a:avLst/>
          </a:prstGeom>
        </p:spPr>
        <p:txBody>
          <a:bodyPr vert="horz" lIns="137160" tIns="0" rIns="137160" bIns="91440" rtlCol="0" anchor="b" anchorCtr="0"/>
          <a:lstStyle>
            <a:lvl1pPr algn="l">
              <a:defRPr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634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hdr="0" dt="0"/>
  <p:txStyles>
    <p:titleStyle>
      <a:lvl1pPr algn="l" defTabSz="457239" rtl="0" eaLnBrk="1" latinLnBrk="0" hangingPunct="1">
        <a:lnSpc>
          <a:spcPct val="90000"/>
        </a:lnSpc>
        <a:spcBef>
          <a:spcPct val="0"/>
        </a:spcBef>
        <a:buNone/>
        <a:defRPr sz="3600" b="0" kern="600" spc="51">
          <a:solidFill>
            <a:srgbClr val="000000"/>
          </a:solidFill>
          <a:effectLst/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5420" indent="-225420" algn="l" defTabSz="457239" rtl="0" eaLnBrk="1" latinLnBrk="0" hangingPunct="1">
        <a:lnSpc>
          <a:spcPct val="100000"/>
        </a:lnSpc>
        <a:spcBef>
          <a:spcPts val="0"/>
        </a:spcBef>
        <a:buClr>
          <a:schemeClr val="bg2"/>
        </a:buClr>
        <a:buSzPct val="95000"/>
        <a:buFont typeface="Arial Black" panose="020B0A04020102020204" pitchFamily="34" charset="0"/>
        <a:buChar char="•"/>
        <a:defRPr sz="2400" kern="600" spc="31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7512" indent="-284156" algn="l" defTabSz="457239" rtl="0" eaLnBrk="1" latinLnBrk="0" hangingPunct="1">
        <a:lnSpc>
          <a:spcPct val="100000"/>
        </a:lnSpc>
        <a:spcBef>
          <a:spcPts val="0"/>
        </a:spcBef>
        <a:buClr>
          <a:schemeClr val="bg2"/>
        </a:buClr>
        <a:buSzPct val="100000"/>
        <a:buFont typeface="Arial Narrow" panose="020B0606020202030204" pitchFamily="34" charset="0"/>
        <a:buChar char="–"/>
        <a:defRPr sz="2400" kern="600" spc="31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738170" indent="-220657" algn="l" defTabSz="457239" rtl="0" eaLnBrk="1" latinLnBrk="0" hangingPunct="1">
        <a:lnSpc>
          <a:spcPct val="100000"/>
        </a:lnSpc>
        <a:spcBef>
          <a:spcPts val="0"/>
        </a:spcBef>
        <a:buClr>
          <a:schemeClr val="bg2"/>
        </a:buClr>
        <a:buSzPct val="95000"/>
        <a:buFont typeface="Wingdings" panose="05000000000000000000" pitchFamily="2" charset="2"/>
        <a:buChar char="§"/>
        <a:defRPr sz="2400" kern="600" spc="31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025500" indent="-222245" algn="l" defTabSz="457239" rtl="0" eaLnBrk="1" latinLnBrk="0" hangingPunct="1">
        <a:lnSpc>
          <a:spcPct val="100000"/>
        </a:lnSpc>
        <a:spcBef>
          <a:spcPts val="0"/>
        </a:spcBef>
        <a:buClr>
          <a:schemeClr val="bg2"/>
        </a:buClr>
        <a:buSzPct val="100000"/>
        <a:buFont typeface="Arial Narrow" panose="020B0606020202030204" pitchFamily="34" charset="0"/>
        <a:buChar char="–"/>
        <a:tabLst/>
        <a:defRPr sz="2400" kern="600" spc="31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255682" indent="-165096" algn="l" defTabSz="457239" rtl="0" eaLnBrk="1" latinLnBrk="0" hangingPunct="1">
        <a:lnSpc>
          <a:spcPct val="100000"/>
        </a:lnSpc>
        <a:spcBef>
          <a:spcPts val="0"/>
        </a:spcBef>
        <a:buClr>
          <a:schemeClr val="bg2"/>
        </a:buClr>
        <a:buSzPct val="90000"/>
        <a:buFont typeface="Arial Black" panose="020B0A04020102020204" pitchFamily="34" charset="0"/>
        <a:buChar char="•"/>
        <a:defRPr sz="2400" kern="600" spc="31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809" indent="-228620" algn="l" defTabSz="45723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048" indent="-228620" algn="l" defTabSz="45723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286" indent="-228620" algn="l" defTabSz="45723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524" indent="-228620" algn="l" defTabSz="45723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3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239" algn="l" defTabSz="45723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476" algn="l" defTabSz="45723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714" algn="l" defTabSz="45723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953" algn="l" defTabSz="45723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6191" algn="l" defTabSz="45723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429" algn="l" defTabSz="45723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667" algn="l" defTabSz="45723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906" algn="l" defTabSz="45723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pos="3840">
          <p15:clr>
            <a:srgbClr val="F26B43"/>
          </p15:clr>
        </p15:guide>
        <p15:guide id="8" orient="horz" pos="192">
          <p15:clr>
            <a:srgbClr val="F26B43"/>
          </p15:clr>
        </p15:guide>
        <p15:guide id="9" pos="240">
          <p15:clr>
            <a:srgbClr val="F26B43"/>
          </p15:clr>
        </p15:guide>
        <p15:guide id="10" pos="7440">
          <p15:clr>
            <a:srgbClr val="F26B43"/>
          </p15:clr>
        </p15:guide>
        <p15:guide id="11" orient="horz" pos="1008">
          <p15:clr>
            <a:srgbClr val="F26B43"/>
          </p15:clr>
        </p15:guide>
        <p15:guide id="12" orient="horz" pos="768">
          <p15:clr>
            <a:srgbClr val="F26B43"/>
          </p15:clr>
        </p15:guide>
      </p15:sldGuideLst>
    </p:ext>
  </p:extLst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5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E7D2D6-7C48-4E81-B298-73268FCAC58B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40080" y="365124"/>
            <a:ext cx="109728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2BD162-260B-459B-AFCC-55DA16A13613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640080" y="1825625"/>
            <a:ext cx="10972800" cy="4023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608DB3-8625-42CD-B269-7A764B719C70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083564" y="217034"/>
            <a:ext cx="874486" cy="365125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PAGE </a:t>
            </a:r>
            <a:fld id="{BE33F7A0-71F0-446B-9DE8-6D75BE64EE0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2823C6C-73E3-42A3-83A3-6A4C934D233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" y="6238560"/>
            <a:ext cx="12198067" cy="6289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84D898-A908-4F9B-8BFC-D0A350053FE5}"/>
              </a:ext>
            </a:extLst>
          </p:cNvPr>
          <p:cNvSpPr txBox="1"/>
          <p:nvPr userDrawn="1"/>
        </p:nvSpPr>
        <p:spPr>
          <a:xfrm>
            <a:off x="2659934" y="6446454"/>
            <a:ext cx="696546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b="1" dirty="0">
                <a:solidFill>
                  <a:srgbClr val="002557"/>
                </a:solidFill>
              </a:rPr>
              <a:t>PRESENTED BY:</a:t>
            </a:r>
          </a:p>
        </p:txBody>
      </p:sp>
    </p:spTree>
    <p:extLst>
      <p:ext uri="{BB962C8B-B14F-4D97-AF65-F5344CB8AC3E}">
        <p14:creationId xmlns:p14="http://schemas.microsoft.com/office/powerpoint/2010/main" val="8671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lnSpc>
          <a:spcPct val="100000"/>
        </a:lnSpc>
        <a:spcBef>
          <a:spcPts val="1000"/>
        </a:spcBef>
        <a:buClr>
          <a:schemeClr val="bg1"/>
        </a:buClr>
        <a:buFont typeface="Arial" panose="020B0604020202020204" pitchFamily="34" charset="0"/>
        <a:buChar char="•"/>
        <a:defRPr lang="en-US" sz="2400" kern="1200" dirty="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bg1"/>
        </a:buClr>
        <a:buFont typeface="Wingdings" panose="05000000000000000000" pitchFamily="2" charset="2"/>
        <a:buChar char="§"/>
        <a:defRPr lang="en-US" sz="2400" kern="1200" dirty="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bg1"/>
        </a:buClr>
        <a:buFont typeface="Courier New" panose="02070309020205020404" pitchFamily="49" charset="0"/>
        <a:buChar char="o"/>
        <a:defRPr lang="en-US" sz="1800" kern="1200" dirty="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bg1"/>
        </a:buClr>
        <a:buFont typeface="Arial" panose="020B0604020202020204" pitchFamily="34" charset="0"/>
        <a:buChar char="•"/>
        <a:defRPr lang="en-US" sz="1800" kern="1200" dirty="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bg1"/>
        </a:buClr>
        <a:buFont typeface="Arial" panose="020B0604020202020204" pitchFamily="34" charset="0"/>
        <a:buChar char="•"/>
        <a:defRPr lang="en-US" sz="1800" kern="1200" dirty="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04A0E2-E77F-CB48-9E13-3268C33E1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27F8CA-0E49-E744-B050-E20647C7CA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 descr="A silhouette of a person and person sitting in chairs&#10;&#10;AI-generated content may be incorrect.">
            <a:extLst>
              <a:ext uri="{FF2B5EF4-FFF2-40B4-BE49-F238E27FC236}">
                <a16:creationId xmlns:a16="http://schemas.microsoft.com/office/drawing/2014/main" id="{0B2D4E18-C46A-1FF3-2C3E-EB1A55FA2261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 b="21413"/>
          <a:stretch/>
        </p:blipFill>
        <p:spPr>
          <a:xfrm>
            <a:off x="9318068" y="5051370"/>
            <a:ext cx="2899560" cy="127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893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  <p:sldLayoutId id="2147483879" r:id="rId12"/>
    <p:sldLayoutId id="2147483880" r:id="rId13"/>
    <p:sldLayoutId id="2147483881" r:id="rId14"/>
    <p:sldLayoutId id="2147483882" r:id="rId15"/>
    <p:sldLayoutId id="2147483883" r:id="rId16"/>
    <p:sldLayoutId id="2147483884" r:id="rId17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b="0" i="0" kern="1200">
          <a:solidFill>
            <a:schemeClr val="tx2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System Font Regular"/>
        <a:buChar char="-"/>
        <a:defRPr sz="2400" b="0" i="0" kern="1200">
          <a:solidFill>
            <a:schemeClr val="tx2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System Font Regular"/>
        <a:buChar char="&gt;"/>
        <a:defRPr sz="2000" b="0" i="0" kern="1200">
          <a:solidFill>
            <a:schemeClr val="tx2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Wingdings" pitchFamily="2" charset="2"/>
        <a:buChar char="§"/>
        <a:defRPr sz="1800" b="0" i="0" kern="1200">
          <a:solidFill>
            <a:schemeClr val="tx2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Courier New" panose="02070309020205020404" pitchFamily="49" charset="0"/>
        <a:buChar char="o"/>
        <a:defRPr sz="1800" b="0" i="0" kern="1200">
          <a:solidFill>
            <a:schemeClr val="tx2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44" tIns="45672" rIns="91344" bIns="4567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44" tIns="45672" rIns="91344" bIns="4567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DB11A-F748-914B-9A28-BE7FDA73CF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344" tIns="45672" rIns="91344" bIns="45672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D3CE5FC-41F6-4193-8E24-32FD7657444C}" type="datetime1">
              <a:rPr lang="en-US" smtClean="0"/>
              <a:t>4/25/26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3CCD74-2272-3346-B950-5AAF2C20AC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344" tIns="45672" rIns="91344" bIns="45672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565727-D8AA-7642-871A-DFB27EE806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344" tIns="45672" rIns="91344" bIns="45672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2A7FCF7-6F23-4405-809E-DE561C4F35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04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6721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3437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015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687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25" indent="-2270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225" indent="-2270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955" indent="-228360" algn="l" defTabSz="91343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675" indent="-228360" algn="l" defTabSz="91343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393" indent="-228360" algn="l" defTabSz="91343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110" indent="-228360" algn="l" defTabSz="91343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21" algn="l" defTabSz="9134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37" algn="l" defTabSz="9134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58" algn="l" defTabSz="9134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76" algn="l" defTabSz="9134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597" algn="l" defTabSz="9134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313" algn="l" defTabSz="9134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034" algn="l" defTabSz="9134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752" algn="l" defTabSz="9134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57200" y="6384125"/>
            <a:ext cx="1600200" cy="238125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457200" y="6211887"/>
            <a:ext cx="11226800" cy="0"/>
          </a:xfrm>
          <a:custGeom>
            <a:avLst/>
            <a:gdLst/>
            <a:ahLst/>
            <a:cxnLst/>
            <a:rect l="l" t="t" r="r" b="b"/>
            <a:pathLst>
              <a:path w="11226800">
                <a:moveTo>
                  <a:pt x="0" y="0"/>
                </a:moveTo>
                <a:lnTo>
                  <a:pt x="11226800" y="0"/>
                </a:lnTo>
              </a:path>
            </a:pathLst>
          </a:custGeom>
          <a:ln w="25400">
            <a:solidFill>
              <a:srgbClr val="0768A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70053" y="248158"/>
            <a:ext cx="11851893" cy="574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800" b="1" i="0">
                <a:solidFill>
                  <a:srgbClr val="0768A9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14337" y="1084580"/>
            <a:ext cx="11282680" cy="24682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4/25/26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1467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2286" y="227013"/>
            <a:ext cx="103589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286" y="1416053"/>
            <a:ext cx="10358967" cy="479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B4CCBE2E-CAAE-B74A-AD06-6C8F94F20E4C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992" y="6156880"/>
            <a:ext cx="6502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442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  <p:sldLayoutId id="2147483915" r:id="rId12"/>
    <p:sldLayoutId id="2147483916" r:id="rId13"/>
    <p:sldLayoutId id="2147483917" r:id="rId14"/>
    <p:sldLayoutId id="2147483918" r:id="rId15"/>
    <p:sldLayoutId id="2147483919" r:id="rId16"/>
    <p:sldLayoutId id="2147483920" r:id="rId17"/>
    <p:sldLayoutId id="2147483921" r:id="rId18"/>
    <p:sldLayoutId id="2147483922" r:id="rId19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000" b="1">
          <a:solidFill>
            <a:srgbClr val="3333FF"/>
          </a:solidFill>
          <a:latin typeface="Calibri"/>
          <a:ea typeface="MS PGothic" pitchFamily="34" charset="-128"/>
          <a:cs typeface="Calibri"/>
        </a:defRPr>
      </a:lvl1pPr>
      <a:lvl2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5pPr>
      <a:lvl6pPr marL="153622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6pPr>
      <a:lvl7pPr marL="199328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7pPr>
      <a:lvl8pPr marL="245033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8pPr>
      <a:lvl9pPr marL="290739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9pPr>
    </p:titleStyle>
    <p:bodyStyle>
      <a:lvl1pPr marL="390525" indent="-292100" algn="l" defTabSz="412750" rtl="0" eaLnBrk="0" fontAlgn="base" hangingPunct="0">
        <a:lnSpc>
          <a:spcPct val="105000"/>
        </a:lnSpc>
        <a:spcBef>
          <a:spcPct val="30000"/>
        </a:spcBef>
        <a:spcAft>
          <a:spcPts val="800"/>
        </a:spcAft>
        <a:buClr>
          <a:srgbClr val="000000"/>
        </a:buClr>
        <a:buSzPct val="100000"/>
        <a:buFont typeface="Arial" pitchFamily="-72" charset="0"/>
        <a:buChar char="•"/>
        <a:defRPr sz="2900" b="1">
          <a:solidFill>
            <a:srgbClr val="000000"/>
          </a:solidFill>
          <a:latin typeface="Calibri" charset="0"/>
          <a:ea typeface="MS PGothic" pitchFamily="34" charset="-128"/>
          <a:cs typeface="MS PGothic" charset="0"/>
        </a:defRPr>
      </a:lvl1pPr>
      <a:lvl2pPr marL="782638" indent="-260350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600" b="1">
          <a:solidFill>
            <a:srgbClr val="000000"/>
          </a:solidFill>
          <a:latin typeface="Calibri" charset="0"/>
          <a:ea typeface="MS PGothic" pitchFamily="34" charset="-128"/>
        </a:defRPr>
      </a:lvl2pPr>
      <a:lvl3pPr marL="1173163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400" b="1">
          <a:solidFill>
            <a:srgbClr val="000000"/>
          </a:solidFill>
          <a:latin typeface="Calibri" charset="0"/>
          <a:ea typeface="ＭＳ Ｐゴシック" pitchFamily="-123" charset="-128"/>
          <a:cs typeface="ＭＳ Ｐゴシック" pitchFamily="-72" charset="-128"/>
        </a:defRPr>
      </a:lvl3pPr>
      <a:lvl4pPr marL="1565275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200" b="1">
          <a:solidFill>
            <a:srgbClr val="000000"/>
          </a:solidFill>
          <a:latin typeface="Calibri" charset="0"/>
          <a:ea typeface="ＭＳ Ｐゴシック" pitchFamily="-123" charset="-128"/>
        </a:defRPr>
      </a:lvl4pPr>
      <a:lvl5pPr marL="1957388" indent="-195263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000" b="1">
          <a:solidFill>
            <a:srgbClr val="000000"/>
          </a:solidFill>
          <a:latin typeface="Calibri" charset="0"/>
          <a:ea typeface="ＭＳ Ｐゴシック" pitchFamily="-123" charset="-128"/>
        </a:defRPr>
      </a:lvl5pPr>
      <a:lvl6pPr marL="2615386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6pPr>
      <a:lvl7pPr marL="3072444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7pPr>
      <a:lvl8pPr marL="3529502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8pPr>
      <a:lvl9pPr marL="3986559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3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7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628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445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383737"/>
            <a:ext cx="105156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5916FF65-E16B-BA4F-9591-6B4416106527}" type="datetimeFigureOut">
              <a:rPr lang="en-US" smtClean="0"/>
              <a:pPr/>
              <a:t>4/25/26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BB442168-F8B8-B34D-83CF-DF309AC816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613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002656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rgbClr val="505153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rgbClr val="505153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rgbClr val="505153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rgbClr val="505153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rgbClr val="505153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6">
            <a:extLst>
              <a:ext uri="{FF2B5EF4-FFF2-40B4-BE49-F238E27FC236}">
                <a16:creationId xmlns:a16="http://schemas.microsoft.com/office/drawing/2014/main" id="{1FBA405B-91D7-455B-838E-7390C471CAC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759" y="238125"/>
            <a:ext cx="10872444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7">
            <a:extLst>
              <a:ext uri="{FF2B5EF4-FFF2-40B4-BE49-F238E27FC236}">
                <a16:creationId xmlns:a16="http://schemas.microsoft.com/office/drawing/2014/main" id="{5E3FA78F-9815-470C-AAC7-65118010A9A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0231" y="1517650"/>
            <a:ext cx="10881972" cy="465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28AFCB-3188-4961-AAEE-DB4C7846ECE6}"/>
              </a:ext>
            </a:extLst>
          </p:cNvPr>
          <p:cNvSpPr/>
          <p:nvPr/>
        </p:nvSpPr>
        <p:spPr>
          <a:xfrm>
            <a:off x="1" y="1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50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7A185B-7FCD-47CF-95BF-44DC96F2E8FE}"/>
              </a:ext>
            </a:extLst>
          </p:cNvPr>
          <p:cNvSpPr/>
          <p:nvPr userDrawn="1"/>
        </p:nvSpPr>
        <p:spPr>
          <a:xfrm>
            <a:off x="1" y="1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75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FEB3B6D-B8AE-4726-B830-C447FAD3394B}"/>
              </a:ext>
            </a:extLst>
          </p:cNvPr>
          <p:cNvCxnSpPr/>
          <p:nvPr userDrawn="1"/>
        </p:nvCxnSpPr>
        <p:spPr>
          <a:xfrm>
            <a:off x="1" y="6745288"/>
            <a:ext cx="12192000" cy="0"/>
          </a:xfrm>
          <a:prstGeom prst="line">
            <a:avLst/>
          </a:prstGeom>
          <a:ln w="19050">
            <a:solidFill>
              <a:srgbClr val="F47D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526055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  <p:sldLayoutId id="2147483771" r:id="rId13"/>
    <p:sldLayoutId id="2147483772" r:id="rId14"/>
    <p:sldLayoutId id="2147483796" r:id="rId15"/>
    <p:sldLayoutId id="2147483797" r:id="rId16"/>
    <p:sldLayoutId id="2147483798" r:id="rId17"/>
    <p:sldLayoutId id="2147483799" r:id="rId18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Wingdings" panose="05000000000000000000" pitchFamily="2" charset="2"/>
        <a:buChar char="§"/>
        <a:defRPr sz="2800">
          <a:solidFill>
            <a:schemeClr val="bg1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600">
          <a:solidFill>
            <a:schemeClr val="bg1"/>
          </a:solidFill>
          <a:latin typeface="Calibri" panose="020F0502020204030204" pitchFamily="34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400">
          <a:solidFill>
            <a:schemeClr val="bg1"/>
          </a:solidFill>
          <a:latin typeface="Calibri" panose="020F0502020204030204" pitchFamily="34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200">
          <a:solidFill>
            <a:schemeClr val="bg1"/>
          </a:solidFill>
          <a:latin typeface="Calibri" panose="020F0502020204030204" pitchFamily="34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000">
          <a:solidFill>
            <a:schemeClr val="bg1"/>
          </a:solidFill>
          <a:latin typeface="Calibri" panose="020F0502020204030204" pitchFamily="34" charset="0"/>
        </a:defRPr>
      </a:lvl5pPr>
      <a:lvl6pPr marL="25146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2F7DE8-C746-1A12-6C5D-930D65221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3C25EB-CE53-F45A-C11A-1CBE775ECA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6D2C9A-11AE-6C5C-1736-2F58EE2CB8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131449B-3B78-4D40-8100-7BA94CEF0159}" type="datetimeFigureOut">
              <a:rPr lang="en-US" smtClean="0"/>
              <a:t>4/25/26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23D972-F6E7-96A8-8B04-2E486E20F0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FD7D92-ACE2-A097-7D58-AA1CCB26BE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1DF5DEE-257A-4726-8ED6-A3F2783C6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792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  <p:sldLayoutId id="2147483786" r:id="rId1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129553"/>
            <a:ext cx="6853518" cy="15598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3307975"/>
            <a:ext cx="5535706" cy="8875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74" y="4943062"/>
            <a:ext cx="4292202" cy="165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383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3249" y="1476370"/>
            <a:ext cx="10515600" cy="932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3249" y="2408904"/>
            <a:ext cx="10515600" cy="3061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48915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>
            <a:extLst>
              <a:ext uri="{FF2B5EF4-FFF2-40B4-BE49-F238E27FC236}">
                <a16:creationId xmlns:a16="http://schemas.microsoft.com/office/drawing/2014/main" id="{DD3ED344-5965-5C34-E809-5F5413B2552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-111" charset="0"/>
                <a:ea typeface="ヒラギノ角ゴ Pro W3" pitchFamily="-111" charset="-128"/>
                <a:cs typeface="ヒラギノ角ゴ Pro W3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35A1064-ADB7-7A2C-7679-1829FD84344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111" charset="0"/>
                <a:ea typeface="ヒラギノ角ゴ Pro W3" pitchFamily="-111" charset="-128"/>
                <a:cs typeface="ヒラギノ角ゴ Pro W3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EB7D92B-4598-749D-1072-79B98127AFA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8794E733-5B30-4A64-BDDE-B57DEE6D629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2" name="Picture 12" descr="yccsmilowbackgrndwhite">
            <a:extLst>
              <a:ext uri="{FF2B5EF4-FFF2-40B4-BE49-F238E27FC236}">
                <a16:creationId xmlns:a16="http://schemas.microsoft.com/office/drawing/2014/main" id="{A74D3903-A8BC-C8B1-C97B-7ED7A76E05F8}"/>
              </a:ext>
            </a:extLst>
          </p:cNvPr>
          <p:cNvPicPr>
            <a:picLocks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1244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FA7CF21C-6E97-DCE2-9DDF-CE6492D2E0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85800"/>
            <a:ext cx="10363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31" name="Rectangle 3">
            <a:extLst>
              <a:ext uri="{FF2B5EF4-FFF2-40B4-BE49-F238E27FC236}">
                <a16:creationId xmlns:a16="http://schemas.microsoft.com/office/drawing/2014/main" id="{E1D2E1D1-C836-0E08-8D85-F8C83BF6A9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5107481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old" pitchFamily="-107" charset="0"/>
          <a:ea typeface="ヒラギノ角ゴ Pro W3" pitchFamily="-107" charset="-128"/>
          <a:cs typeface="ヒラギノ角ゴ Pro W3" pitchFamily="-107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old" pitchFamily="-107" charset="0"/>
          <a:ea typeface="ヒラギノ角ゴ Pro W3" pitchFamily="-107" charset="-128"/>
          <a:cs typeface="ヒラギノ角ゴ Pro W3" pitchFamily="-107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old" pitchFamily="-107" charset="0"/>
          <a:ea typeface="ヒラギノ角ゴ Pro W3" pitchFamily="-107" charset="-128"/>
          <a:cs typeface="ヒラギノ角ゴ Pro W3" pitchFamily="-107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old" pitchFamily="-107" charset="0"/>
          <a:ea typeface="ヒラギノ角ゴ Pro W3" pitchFamily="-107" charset="-128"/>
          <a:cs typeface="ヒラギノ角ゴ Pro W3" pitchFamily="-107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old" pitchFamily="-107" charset="0"/>
          <a:ea typeface="ヒラギノ角ゴ Pro W3" pitchFamily="-107" charset="-128"/>
          <a:cs typeface="ヒラギノ角ゴ Pro W3" pitchFamily="-107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old" pitchFamily="-107" charset="0"/>
          <a:ea typeface="ヒラギノ角ゴ Pro W3" pitchFamily="-107" charset="-128"/>
          <a:cs typeface="ヒラギノ角ゴ Pro W3" pitchFamily="-107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old" pitchFamily="-107" charset="0"/>
          <a:ea typeface="ヒラギノ角ゴ Pro W3" pitchFamily="-107" charset="-128"/>
          <a:cs typeface="ヒラギノ角ゴ Pro W3" pitchFamily="-107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old" pitchFamily="-107" charset="0"/>
          <a:ea typeface="ヒラギノ角ゴ Pro W3" pitchFamily="-107" charset="-128"/>
          <a:cs typeface="ヒラギノ角ゴ Pro W3" pitchFamily="-107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4881" y="187197"/>
            <a:ext cx="10412730" cy="696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90396" y="1231773"/>
            <a:ext cx="9665335" cy="3317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4/25/26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0006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2937CB88-1DC9-25E0-3430-4FD9AEA011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6352307B-B771-3EA6-FEE7-DF2AC194AB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66C38-F3A1-4F40-E1FC-589A847683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15550C3-E6CD-4BEA-ADCC-14206F980DB7}" type="datetimeFigureOut">
              <a:rPr lang="en-US"/>
              <a:pPr>
                <a:defRPr/>
              </a:pPr>
              <a:t>4/25/26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2A167C-4AE2-7F93-78A2-878CC1B061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CD4613-2D22-6128-0D0D-DFF1B0544E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A160994-93C6-4D3F-853B-1C43849FA1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871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6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3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5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65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8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8.xml"/></Relationships>
</file>

<file path=ppt/slides/_rels/slide105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8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88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88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94.xml"/><Relationship Id="rId4" Type="http://schemas.microsoft.com/office/2007/relationships/hdphoto" Target="../media/hdphoto19.wdp"/></Relationships>
</file>

<file path=ppt/slides/_rels/slide109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9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10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94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94.xml"/><Relationship Id="rId4" Type="http://schemas.microsoft.com/office/2007/relationships/hdphoto" Target="../media/hdphoto22.wdp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0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01.xml"/></Relationships>
</file>

<file path=ppt/slides/_rels/slide114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94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104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104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0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0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6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17.xml"/><Relationship Id="rId5" Type="http://schemas.openxmlformats.org/officeDocument/2006/relationships/hyperlink" Target="https://www.fda.gov/drugs/resources-information-approved-drugs/fda-grants-accelerated-approval-erdafitinib-metastatic-urothelial-carcinoma" TargetMode="External"/><Relationship Id="rId4" Type="http://schemas.microsoft.com/office/2007/relationships/hdphoto" Target="../media/hdphoto24.wdp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20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0.xml"/></Relationships>
</file>

<file path=ppt/slides/_rels/slide123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20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18.xml"/></Relationships>
</file>

<file path=ppt/slides/_rels/slide125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37.xml"/><Relationship Id="rId4" Type="http://schemas.openxmlformats.org/officeDocument/2006/relationships/image" Target="../media/image117.jp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20.xml"/></Relationships>
</file>

<file path=ppt/slides/_rels/slide127.xml.rels><?xml version="1.0" encoding="UTF-8" standalone="yes"?>
<Relationships xmlns="http://schemas.openxmlformats.org/package/2006/relationships"><Relationship Id="rId8" Type="http://schemas.microsoft.com/office/2007/relationships/hdphoto" Target="../media/hdphoto29.wdp"/><Relationship Id="rId3" Type="http://schemas.openxmlformats.org/officeDocument/2006/relationships/image" Target="../media/image119.png"/><Relationship Id="rId7" Type="http://schemas.openxmlformats.org/officeDocument/2006/relationships/image" Target="../media/image121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20.xml"/><Relationship Id="rId6" Type="http://schemas.microsoft.com/office/2007/relationships/hdphoto" Target="../media/hdphoto28.wdp"/><Relationship Id="rId5" Type="http://schemas.openxmlformats.org/officeDocument/2006/relationships/image" Target="../media/image120.png"/><Relationship Id="rId10" Type="http://schemas.microsoft.com/office/2007/relationships/hdphoto" Target="../media/hdphoto30.wdp"/><Relationship Id="rId4" Type="http://schemas.microsoft.com/office/2007/relationships/hdphoto" Target="../media/hdphoto27.wdp"/><Relationship Id="rId9" Type="http://schemas.openxmlformats.org/officeDocument/2006/relationships/image" Target="../media/image122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20.xml"/><Relationship Id="rId5" Type="http://schemas.microsoft.com/office/2007/relationships/hdphoto" Target="../media/hdphoto31.wdp"/><Relationship Id="rId4" Type="http://schemas.openxmlformats.org/officeDocument/2006/relationships/image" Target="../media/image124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14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6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150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148.xml"/><Relationship Id="rId6" Type="http://schemas.microsoft.com/office/2007/relationships/hdphoto" Target="../media/hdphoto33.wdp"/><Relationship Id="rId5" Type="http://schemas.openxmlformats.org/officeDocument/2006/relationships/image" Target="../media/image130.png"/><Relationship Id="rId4" Type="http://schemas.microsoft.com/office/2007/relationships/hdphoto" Target="../media/hdphoto32.wdp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8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3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6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6.xml"/><Relationship Id="rId5" Type="http://schemas.openxmlformats.org/officeDocument/2006/relationships/chart" Target="../charts/chart4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6.xml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7.xml"/><Relationship Id="rId4" Type="http://schemas.microsoft.com/office/2007/relationships/hdphoto" Target="../media/hdphoto3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7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1.xml"/><Relationship Id="rId4" Type="http://schemas.microsoft.com/office/2007/relationships/hdphoto" Target="../media/hdphoto4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1.xml"/><Relationship Id="rId4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9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9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books/NBK538265/" TargetMode="External"/><Relationship Id="rId2" Type="http://schemas.openxmlformats.org/officeDocument/2006/relationships/hyperlink" Target="https://www.ncbi.nlm.nih.gov/books/NBK587366/" TargetMode="External"/><Relationship Id="rId1" Type="http://schemas.openxmlformats.org/officeDocument/2006/relationships/slideLayout" Target="../slideLayouts/slideLayout5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6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6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6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6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5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5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59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7" Type="http://schemas.openxmlformats.org/officeDocument/2006/relationships/image" Target="../media/image6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31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5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8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8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8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8.xml"/><Relationship Id="rId5" Type="http://schemas.microsoft.com/office/2007/relationships/hdphoto" Target="../media/hdphoto6.wdp"/><Relationship Id="rId4" Type="http://schemas.openxmlformats.org/officeDocument/2006/relationships/image" Target="../media/image69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8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8.xml"/><Relationship Id="rId4" Type="http://schemas.microsoft.com/office/2007/relationships/hdphoto" Target="../media/hdphoto7.wdp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1.xml"/><Relationship Id="rId4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80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73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1.xml"/><Relationship Id="rId6" Type="http://schemas.microsoft.com/office/2007/relationships/hdphoto" Target="../media/hdphoto10.wdp"/><Relationship Id="rId5" Type="http://schemas.openxmlformats.org/officeDocument/2006/relationships/image" Target="../media/image74.png"/><Relationship Id="rId4" Type="http://schemas.microsoft.com/office/2007/relationships/hdphoto" Target="../media/hdphoto9.wdp"/><Relationship Id="rId9" Type="http://schemas.openxmlformats.org/officeDocument/2006/relationships/image" Target="../media/image76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8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8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8.xml"/><Relationship Id="rId4" Type="http://schemas.microsoft.com/office/2007/relationships/hdphoto" Target="../media/hdphoto12.wdp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1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8.xml"/><Relationship Id="rId6" Type="http://schemas.microsoft.com/office/2007/relationships/hdphoto" Target="../media/hdphoto14.wdp"/><Relationship Id="rId5" Type="http://schemas.openxmlformats.org/officeDocument/2006/relationships/image" Target="../media/image80.png"/><Relationship Id="rId4" Type="http://schemas.microsoft.com/office/2007/relationships/hdphoto" Target="../media/hdphoto13.wdp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8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2.xml"/><Relationship Id="rId4" Type="http://schemas.microsoft.com/office/2007/relationships/hdphoto" Target="../media/hdphoto15.wdp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8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8.xml"/><Relationship Id="rId4" Type="http://schemas.microsoft.com/office/2007/relationships/hdphoto" Target="../media/hdphoto1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8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8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8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43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44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44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44.xml"/><Relationship Id="rId4" Type="http://schemas.microsoft.com/office/2007/relationships/hdphoto" Target="../media/hdphoto17.wdp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44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6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16BFDB-EF39-CED0-5432-A69C5D3C5A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AD974-98E8-8916-20F0-3FBE3F4BA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987" y="83127"/>
            <a:ext cx="11262167" cy="106146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800" dirty="0"/>
              <a:t>Module 6: Desmoid Tumors and Soft Tissue Sarcoma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72CEEA5-4DFC-C74D-5610-854DAD0A2D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987" y="1144587"/>
            <a:ext cx="11262167" cy="5257800"/>
          </a:xfrm>
        </p:spPr>
        <p:txBody>
          <a:bodyPr lIns="365760" tIns="274320" rIns="365760">
            <a:noAutofit/>
          </a:bodyPr>
          <a:lstStyle/>
          <a:p>
            <a:pPr>
              <a:lnSpc>
                <a:spcPct val="100000"/>
              </a:lnSpc>
              <a:spcBef>
                <a:spcPts val="3000"/>
              </a:spcBef>
            </a:pPr>
            <a:r>
              <a:rPr lang="en-US" sz="3000" dirty="0"/>
              <a:t>Desmoid Tumors — </a:t>
            </a:r>
            <a:r>
              <a:rPr lang="en-US" sz="3000" b="0" dirty="0"/>
              <a:t>Dr Gounder</a:t>
            </a:r>
          </a:p>
          <a:p>
            <a:pPr>
              <a:lnSpc>
                <a:spcPct val="100000"/>
              </a:lnSpc>
              <a:spcBef>
                <a:spcPts val="3000"/>
              </a:spcBef>
            </a:pPr>
            <a:r>
              <a:rPr lang="en-US" sz="3000" dirty="0"/>
              <a:t>Soft Tissue Sarcoma — </a:t>
            </a:r>
            <a:r>
              <a:rPr lang="en-US" sz="3000" b="0" dirty="0"/>
              <a:t>Dr Riedel</a:t>
            </a:r>
          </a:p>
        </p:txBody>
      </p:sp>
    </p:spTree>
    <p:extLst>
      <p:ext uri="{BB962C8B-B14F-4D97-AF65-F5344CB8AC3E}">
        <p14:creationId xmlns:p14="http://schemas.microsoft.com/office/powerpoint/2010/main" val="2325798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7CFDBE-DF6E-A0BF-0135-D33EE1B842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D2D08D0-AD85-59BF-2B5C-FDA391816E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Rare</a:t>
            </a:r>
          </a:p>
          <a:p>
            <a:pPr lvl="1"/>
            <a:r>
              <a:rPr lang="en-US" dirty="0"/>
              <a:t>&lt;3% of all soft tissue tumors</a:t>
            </a:r>
          </a:p>
          <a:p>
            <a:pPr lvl="1"/>
            <a:r>
              <a:rPr lang="en-US" dirty="0"/>
              <a:t>Incidence 2-4 cases/1,000,000 individuals</a:t>
            </a:r>
          </a:p>
          <a:p>
            <a:r>
              <a:rPr lang="en-US" dirty="0"/>
              <a:t>Also known as…</a:t>
            </a:r>
          </a:p>
          <a:p>
            <a:pPr lvl="1"/>
            <a:r>
              <a:rPr lang="en-US" dirty="0"/>
              <a:t>Aggressive fibromatosis (AF), Deep fibromatosis, Desmoid-type fibromatosis</a:t>
            </a:r>
          </a:p>
          <a:p>
            <a:r>
              <a:rPr lang="en-US" dirty="0"/>
              <a:t>Fibrous tissue proliferation</a:t>
            </a:r>
          </a:p>
          <a:p>
            <a:pPr lvl="1"/>
            <a:r>
              <a:rPr lang="en-US" dirty="0"/>
              <a:t>Often indolent</a:t>
            </a:r>
          </a:p>
          <a:p>
            <a:pPr lvl="1"/>
            <a:r>
              <a:rPr lang="en-US" dirty="0"/>
              <a:t>Can be locally invasive and aggressive</a:t>
            </a:r>
          </a:p>
          <a:p>
            <a:r>
              <a:rPr lang="en-US" dirty="0"/>
              <a:t>No metastatic potential</a:t>
            </a:r>
          </a:p>
          <a:p>
            <a:pPr lvl="1"/>
            <a:r>
              <a:rPr lang="en-US" dirty="0"/>
              <a:t>Can be associated with morbidity and mortality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5828751-AC35-51A2-34C1-957745E71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81123"/>
            <a:ext cx="10972800" cy="848483"/>
          </a:xfrm>
        </p:spPr>
        <p:txBody>
          <a:bodyPr/>
          <a:lstStyle/>
          <a:p>
            <a:r>
              <a:rPr lang="en-US" dirty="0"/>
              <a:t>Overview: </a:t>
            </a:r>
            <a:r>
              <a:rPr lang="en-US" sz="2800" i="1" dirty="0"/>
              <a:t>Desmoid Tumors (DT)</a:t>
            </a:r>
            <a:endParaRPr lang="en-US" i="1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EE339D-2332-9686-9B23-C1224A17D8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Desmoid Tumor Working Group. </a:t>
            </a:r>
            <a:r>
              <a:rPr lang="en-US" i="1" dirty="0" err="1"/>
              <a:t>Eur</a:t>
            </a:r>
            <a:r>
              <a:rPr lang="en-US" i="1" dirty="0"/>
              <a:t> J Cancer</a:t>
            </a:r>
            <a:r>
              <a:rPr lang="en-US" dirty="0"/>
              <a:t>. 2020;127:96-107.</a:t>
            </a:r>
          </a:p>
        </p:txBody>
      </p:sp>
    </p:spTree>
    <p:extLst>
      <p:ext uri="{BB962C8B-B14F-4D97-AF65-F5344CB8AC3E}">
        <p14:creationId xmlns:p14="http://schemas.microsoft.com/office/powerpoint/2010/main" val="102043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E828C9-7A93-C411-E637-829A1FD4CE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09AB8-F522-AB1E-D1B7-90C2FB07441E}"/>
              </a:ext>
            </a:extLst>
          </p:cNvPr>
          <p:cNvSpPr txBox="1">
            <a:spLocks/>
          </p:cNvSpPr>
          <p:nvPr/>
        </p:nvSpPr>
        <p:spPr>
          <a:xfrm>
            <a:off x="2438400" y="2856706"/>
            <a:ext cx="7315200" cy="1143000"/>
          </a:xfrm>
          <a:prstGeom prst="rect">
            <a:avLst/>
          </a:prstGeom>
          <a:solidFill>
            <a:srgbClr val="367BB9"/>
          </a:solidFill>
          <a:ln w="25400">
            <a:solidFill>
              <a:schemeClr val="tx1"/>
            </a:solidFill>
          </a:ln>
          <a:effectLst>
            <a:glow rad="152400">
              <a:schemeClr val="tx1">
                <a:alpha val="10000"/>
              </a:schemeClr>
            </a:glo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2656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ctr" defTabSz="914400" rtl="0" eaLnBrk="0" fontAlgn="auto" latinLnBrk="0" hangingPunct="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-1" charset="0"/>
                <a:ea typeface="ＭＳ Ｐゴシック" pitchFamily="-1" charset="-128"/>
                <a:cs typeface="Arial" charset="0"/>
              </a:rPr>
              <a:t>QUESTIONS?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-1" charset="0"/>
              <a:ea typeface="ＭＳ Ｐゴシック" pitchFamily="-1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79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543C70-EDB8-0E48-17CC-B16FAA8CC2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7A0061F-A494-46A9-E6FC-FD7E501CB849}"/>
              </a:ext>
            </a:extLst>
          </p:cNvPr>
          <p:cNvSpPr/>
          <p:nvPr/>
        </p:nvSpPr>
        <p:spPr bwMode="auto">
          <a:xfrm>
            <a:off x="684426" y="3080140"/>
            <a:ext cx="10731324" cy="1154236"/>
          </a:xfrm>
          <a:prstGeom prst="rect">
            <a:avLst/>
          </a:prstGeom>
          <a:solidFill>
            <a:srgbClr val="0432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MS PGothic" charset="0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02FB14-DF3C-FC82-9497-D12EBB01B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987" y="83127"/>
            <a:ext cx="11262167" cy="106146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800" dirty="0"/>
              <a:t>Module 7: Urothelial Bladder Cancer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D0DE274-00F4-88D1-E0C5-7ECC23BD27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987" y="1144587"/>
            <a:ext cx="11262167" cy="5257800"/>
          </a:xfrm>
        </p:spPr>
        <p:txBody>
          <a:bodyPr lIns="365760" tIns="274320" rIns="365760">
            <a:noAutofit/>
          </a:bodyPr>
          <a:lstStyle/>
          <a:p>
            <a:pPr>
              <a:lnSpc>
                <a:spcPct val="100000"/>
              </a:lnSpc>
              <a:spcBef>
                <a:spcPts val="3000"/>
              </a:spcBef>
            </a:pPr>
            <a:r>
              <a:rPr lang="en-US" sz="3000" dirty="0"/>
              <a:t>Role of Immunotherapeutic Strategies in the Management of Nonmetastatic UBC; Emerging Utility of Circulating Tumor DNA (ctDNA) Evaluation — </a:t>
            </a:r>
            <a:r>
              <a:rPr lang="en-US" sz="3000" b="0" dirty="0"/>
              <a:t>Dr Friedlander</a:t>
            </a:r>
          </a:p>
          <a:p>
            <a:pPr>
              <a:lnSpc>
                <a:spcPct val="100000"/>
              </a:lnSpc>
              <a:spcBef>
                <a:spcPts val="3000"/>
              </a:spcBef>
            </a:pPr>
            <a:r>
              <a:rPr lang="en-US" sz="3000" dirty="0">
                <a:solidFill>
                  <a:schemeClr val="bg1"/>
                </a:solidFill>
              </a:rPr>
              <a:t>Other Novel Agents and Strategies for Nonmetastatic and Metastatic UBC — </a:t>
            </a:r>
            <a:r>
              <a:rPr lang="en-US" sz="3000" b="0" dirty="0">
                <a:solidFill>
                  <a:schemeClr val="bg1"/>
                </a:solidFill>
              </a:rPr>
              <a:t>Dr </a:t>
            </a:r>
            <a:r>
              <a:rPr lang="en-US" sz="3000" b="0" dirty="0" err="1">
                <a:solidFill>
                  <a:schemeClr val="bg1"/>
                </a:solidFill>
              </a:rPr>
              <a:t>Petrylak</a:t>
            </a:r>
            <a:endParaRPr lang="en-US" sz="30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98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Title 3">
            <a:extLst>
              <a:ext uri="{FF2B5EF4-FFF2-40B4-BE49-F238E27FC236}">
                <a16:creationId xmlns:a16="http://schemas.microsoft.com/office/drawing/2014/main" id="{FD776480-FDE2-0097-A10B-E1FDA6D0526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883228" y="743090"/>
            <a:ext cx="8588829" cy="2389136"/>
          </a:xfrm>
        </p:spPr>
        <p:txBody>
          <a:bodyPr/>
          <a:lstStyle/>
          <a:p>
            <a:pPr marL="0" marR="0">
              <a:buNone/>
            </a:pPr>
            <a:r>
              <a:rPr lang="en-US" sz="54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 </a:t>
            </a:r>
            <a:r>
              <a:rPr lang="en-US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 </a:t>
            </a:r>
            <a:br>
              <a:rPr lang="en-US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</a:br>
            <a:r>
              <a:rPr lang="en-US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Other Novel Agents and Strategies for Nonmetastatic and Metastatic UBC </a:t>
            </a:r>
            <a:endParaRPr lang="en-US" altLang="en-US" sz="5400" dirty="0"/>
          </a:p>
        </p:txBody>
      </p:sp>
      <p:sp>
        <p:nvSpPr>
          <p:cNvPr id="152579" name="Subtitle 4">
            <a:extLst>
              <a:ext uri="{FF2B5EF4-FFF2-40B4-BE49-F238E27FC236}">
                <a16:creationId xmlns:a16="http://schemas.microsoft.com/office/drawing/2014/main" id="{5A798BFC-32F2-BB05-DD24-6814600E5E7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895600" y="3875315"/>
            <a:ext cx="6400800" cy="1752600"/>
          </a:xfrm>
        </p:spPr>
        <p:txBody>
          <a:bodyPr/>
          <a:lstStyle/>
          <a:p>
            <a:r>
              <a:rPr lang="en-US" altLang="en-US" sz="2400" dirty="0"/>
              <a:t>Daniel P. </a:t>
            </a:r>
            <a:r>
              <a:rPr lang="en-US" altLang="en-US" sz="2400" dirty="0" err="1"/>
              <a:t>Petrylak</a:t>
            </a:r>
            <a:r>
              <a:rPr lang="en-US" altLang="en-US" sz="2400" dirty="0"/>
              <a:t>, MD</a:t>
            </a:r>
          </a:p>
          <a:p>
            <a:r>
              <a:rPr lang="en-US" altLang="en-US" sz="2400" dirty="0"/>
              <a:t>Professor of Medicine and Urology</a:t>
            </a:r>
          </a:p>
          <a:p>
            <a:r>
              <a:rPr lang="en-US" altLang="en-US" sz="2400" dirty="0"/>
              <a:t>Division Chief, Genitourinary Cancer</a:t>
            </a:r>
          </a:p>
          <a:p>
            <a:r>
              <a:rPr lang="en-US" altLang="en-US" sz="2400" dirty="0"/>
              <a:t>Smilow Cancer Center, Yale University</a:t>
            </a:r>
          </a:p>
          <a:p>
            <a:endParaRPr lang="en-US" alt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7BE73AA-F824-14A4-10DA-8BF1C9667A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Metastatic Bladder Cancer/Urothelial Carcinoma: Navigating First-line to Salvage Therapies</a:t>
            </a:r>
            <a:r>
              <a:rPr kumimoji="0" lang="en-US" alt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>
            <a:extLst>
              <a:ext uri="{FF2B5EF4-FFF2-40B4-BE49-F238E27FC236}">
                <a16:creationId xmlns:a16="http://schemas.microsoft.com/office/drawing/2014/main" id="{42B91C6D-B018-DD10-6218-F0D662C93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025" y="600854"/>
            <a:ext cx="9650585" cy="696594"/>
          </a:xfrm>
        </p:spPr>
        <p:txBody>
          <a:bodyPr/>
          <a:lstStyle/>
          <a:p>
            <a:r>
              <a:rPr lang="en-US" altLang="en-US" b="1" dirty="0"/>
              <a:t>Disclosures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F6A9C01-943C-2CE2-FA05-F54A0847CDDD}"/>
              </a:ext>
            </a:extLst>
          </p:cNvPr>
          <p:cNvGraphicFramePr>
            <a:graphicFrameLocks noGrp="1"/>
          </p:cNvGraphicFramePr>
          <p:nvPr/>
        </p:nvGraphicFramePr>
        <p:xfrm>
          <a:off x="1720852" y="1958976"/>
          <a:ext cx="8493125" cy="15129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93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512939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No relevant conflicts of interest to disclose.</a:t>
                      </a:r>
                    </a:p>
                  </a:txBody>
                  <a:tcPr marL="91430" marR="91430" marT="45705" marB="457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8843" y="1721739"/>
            <a:ext cx="5333491" cy="300012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8288" y="956246"/>
            <a:ext cx="12174220" cy="9525"/>
          </a:xfrm>
          <a:custGeom>
            <a:avLst/>
            <a:gdLst/>
            <a:ahLst/>
            <a:cxnLst/>
            <a:rect l="l" t="t" r="r" b="b"/>
            <a:pathLst>
              <a:path w="12174220" h="9525">
                <a:moveTo>
                  <a:pt x="12173712" y="0"/>
                </a:moveTo>
                <a:lnTo>
                  <a:pt x="0" y="0"/>
                </a:lnTo>
                <a:lnTo>
                  <a:pt x="0" y="9525"/>
                </a:lnTo>
                <a:lnTo>
                  <a:pt x="12173711" y="9525"/>
                </a:lnTo>
                <a:lnTo>
                  <a:pt x="1217371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7927" rIns="0" bIns="0" rtlCol="0">
            <a:spAutoFit/>
          </a:bodyPr>
          <a:lstStyle/>
          <a:p>
            <a:pPr marL="813435">
              <a:lnSpc>
                <a:spcPct val="100000"/>
              </a:lnSpc>
              <a:spcBef>
                <a:spcPts val="100"/>
              </a:spcBef>
            </a:pPr>
            <a:r>
              <a:rPr sz="3200" spc="-80" dirty="0"/>
              <a:t>TAR-</a:t>
            </a:r>
            <a:r>
              <a:rPr sz="3200" dirty="0"/>
              <a:t>200:</a:t>
            </a:r>
            <a:r>
              <a:rPr sz="3200" spc="-45" dirty="0"/>
              <a:t> </a:t>
            </a:r>
            <a:r>
              <a:rPr sz="3200" spc="-20" dirty="0"/>
              <a:t>Intravesical</a:t>
            </a:r>
            <a:r>
              <a:rPr sz="3200" spc="-55" dirty="0"/>
              <a:t> </a:t>
            </a:r>
            <a:r>
              <a:rPr sz="3200" dirty="0"/>
              <a:t>Drug</a:t>
            </a:r>
            <a:r>
              <a:rPr sz="3200" spc="-55" dirty="0"/>
              <a:t> </a:t>
            </a:r>
            <a:r>
              <a:rPr sz="3200" dirty="0"/>
              <a:t>Eluting</a:t>
            </a:r>
            <a:r>
              <a:rPr sz="3200" spc="-15" dirty="0"/>
              <a:t> </a:t>
            </a:r>
            <a:r>
              <a:rPr sz="3200" spc="-10" dirty="0"/>
              <a:t>Device-Gemcitabine</a:t>
            </a:r>
            <a:endParaRPr sz="3200"/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948987" y="1926952"/>
            <a:ext cx="4239459" cy="2887740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727659" y="5226177"/>
            <a:ext cx="6563359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marR="0" lvl="0" indent="-342265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354965" algn="l"/>
              </a:tabLst>
              <a:defRPr/>
            </a:pP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High</a:t>
            </a:r>
            <a:r>
              <a:rPr kumimoji="0" sz="20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CR</a:t>
            </a:r>
            <a:r>
              <a:rPr kumimoji="0" sz="20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rate</a:t>
            </a:r>
            <a:r>
              <a:rPr kumimoji="0" sz="20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83%</a:t>
            </a:r>
            <a:r>
              <a:rPr kumimoji="0" sz="20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</a:t>
            </a:r>
            <a:r>
              <a:rPr kumimoji="0" sz="20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CIS</a:t>
            </a:r>
            <a:r>
              <a:rPr kumimoji="0" sz="20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NMIBC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54965" marR="0" lvl="0" indent="-342265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354965" algn="l"/>
              </a:tabLst>
              <a:defRPr/>
            </a:pP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Onset</a:t>
            </a:r>
            <a:r>
              <a:rPr kumimoji="0" sz="20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</a:t>
            </a:r>
            <a:r>
              <a:rPr kumimoji="0" sz="20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response</a:t>
            </a:r>
            <a:r>
              <a:rPr kumimoji="0" sz="20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rapid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812165" marR="0" lvl="1" indent="-34226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812165" algn="l"/>
              </a:tabLst>
              <a:defRPr/>
            </a:pP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98%</a:t>
            </a:r>
            <a:r>
              <a:rPr kumimoji="0" sz="20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CRs</a:t>
            </a:r>
            <a:r>
              <a:rPr kumimoji="0" sz="20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observed</a:t>
            </a:r>
            <a:r>
              <a:rPr kumimoji="0" sz="20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</a:t>
            </a:r>
            <a:r>
              <a:rPr kumimoji="0" sz="20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first</a:t>
            </a:r>
            <a:r>
              <a:rPr kumimoji="0" sz="20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assessment</a:t>
            </a:r>
            <a:r>
              <a:rPr kumimoji="0" sz="20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</a:t>
            </a:r>
            <a:r>
              <a:rPr kumimoji="0" sz="20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week</a:t>
            </a:r>
            <a:r>
              <a:rPr kumimoji="0" sz="20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12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151366" y="6447535"/>
            <a:ext cx="252412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Jacob</a:t>
            </a:r>
            <a:r>
              <a:rPr kumimoji="0" sz="20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et</a:t>
            </a:r>
            <a:r>
              <a:rPr kumimoji="0" sz="20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al.</a:t>
            </a:r>
            <a:r>
              <a:rPr kumimoji="0" sz="2000" b="0" i="0" u="none" strike="noStrike" kern="0" cap="none" spc="-1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AUA</a:t>
            </a:r>
            <a:r>
              <a:rPr kumimoji="0" sz="2000" b="0" i="0" u="none" strike="noStrike" kern="0" cap="none" spc="-1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2024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7C254930-F729-CB45-576B-9FEC822E1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8" y="2136775"/>
            <a:ext cx="11430000" cy="347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540F7A-1DF7-0204-6072-D8C58FEA2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875" y="644525"/>
            <a:ext cx="12203113" cy="1325563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b="1" dirty="0">
                <a:solidFill>
                  <a:srgbClr val="C00000"/>
                </a:solidFill>
                <a:latin typeface="+mn-lt"/>
              </a:rPr>
              <a:t>TAR-200 ± </a:t>
            </a:r>
            <a:r>
              <a:rPr lang="en-US" sz="4000" b="1" dirty="0" err="1">
                <a:solidFill>
                  <a:srgbClr val="C00000"/>
                </a:solidFill>
                <a:latin typeface="+mn-lt"/>
              </a:rPr>
              <a:t>Cetrelimab</a:t>
            </a:r>
            <a:r>
              <a:rPr lang="en-US" sz="4000" b="1" dirty="0">
                <a:solidFill>
                  <a:srgbClr val="C00000"/>
                </a:solidFill>
                <a:latin typeface="+mn-lt"/>
              </a:rPr>
              <a:t> and </a:t>
            </a:r>
            <a:r>
              <a:rPr lang="en-US" sz="4000" b="1" dirty="0" err="1">
                <a:solidFill>
                  <a:srgbClr val="C00000"/>
                </a:solidFill>
                <a:latin typeface="+mn-lt"/>
              </a:rPr>
              <a:t>Cetrelimab</a:t>
            </a:r>
            <a:r>
              <a:rPr lang="en-US" sz="4000" b="1" dirty="0">
                <a:solidFill>
                  <a:srgbClr val="C00000"/>
                </a:solidFill>
                <a:latin typeface="+mn-lt"/>
              </a:rPr>
              <a:t> Alone in BCG-Unresponsive High-Risk NMIBC: Updated Results from SunRISe-1</a:t>
            </a:r>
            <a:br>
              <a:rPr lang="en-US" sz="4000" dirty="0">
                <a:solidFill>
                  <a:srgbClr val="FF601F"/>
                </a:solidFill>
                <a:latin typeface="+mn-lt"/>
              </a:rPr>
            </a:br>
            <a:endParaRPr lang="en-US" sz="4000" dirty="0">
              <a:latin typeface="+mn-lt"/>
            </a:endParaRPr>
          </a:p>
        </p:txBody>
      </p:sp>
      <p:sp>
        <p:nvSpPr>
          <p:cNvPr id="3" name="object 7">
            <a:extLst>
              <a:ext uri="{FF2B5EF4-FFF2-40B4-BE49-F238E27FC236}">
                <a16:creationId xmlns:a16="http://schemas.microsoft.com/office/drawing/2014/main" id="{BA8BBF85-0D44-1C6A-C6EB-5A9119D9189F}"/>
              </a:ext>
            </a:extLst>
          </p:cNvPr>
          <p:cNvSpPr txBox="1"/>
          <p:nvPr/>
        </p:nvSpPr>
        <p:spPr>
          <a:xfrm>
            <a:off x="8692308" y="6447535"/>
            <a:ext cx="2983183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Clark</a:t>
            </a:r>
            <a:r>
              <a:rPr kumimoji="0" sz="20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et</a:t>
            </a:r>
            <a:r>
              <a:rPr kumimoji="0" sz="20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al.</a:t>
            </a:r>
            <a:r>
              <a:rPr kumimoji="0" sz="2000" b="0" i="0" u="none" strike="noStrike" kern="0" cap="none" spc="-1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0" cap="none" spc="-1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SES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AU</a:t>
            </a:r>
            <a:r>
              <a:rPr kumimoji="0" lang="en-US" sz="2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</a:t>
            </a:r>
            <a:r>
              <a:rPr kumimoji="0" sz="20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202</a:t>
            </a:r>
            <a:r>
              <a:rPr kumimoji="0" lang="en-US" sz="20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BE767291-313A-41FA-24AC-16C75612F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25" y="0"/>
            <a:ext cx="80327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648FE9-131D-8137-00F4-B007FCA70207}"/>
              </a:ext>
            </a:extLst>
          </p:cNvPr>
          <p:cNvSpPr txBox="1"/>
          <p:nvPr/>
        </p:nvSpPr>
        <p:spPr>
          <a:xfrm>
            <a:off x="609600" y="288925"/>
            <a:ext cx="60960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SunRISe-1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bject 7">
            <a:extLst>
              <a:ext uri="{FF2B5EF4-FFF2-40B4-BE49-F238E27FC236}">
                <a16:creationId xmlns:a16="http://schemas.microsoft.com/office/drawing/2014/main" id="{AB2ECED4-6BB4-EBB5-4B06-398B873F9DB8}"/>
              </a:ext>
            </a:extLst>
          </p:cNvPr>
          <p:cNvSpPr txBox="1"/>
          <p:nvPr/>
        </p:nvSpPr>
        <p:spPr>
          <a:xfrm>
            <a:off x="8692308" y="6447535"/>
            <a:ext cx="2983183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Clark</a:t>
            </a:r>
            <a:r>
              <a:rPr kumimoji="0" sz="20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et</a:t>
            </a:r>
            <a:r>
              <a:rPr kumimoji="0" sz="20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al.</a:t>
            </a:r>
            <a:r>
              <a:rPr kumimoji="0" sz="2000" b="0" i="0" u="none" strike="noStrike" kern="0" cap="none" spc="-1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0" cap="none" spc="-1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SES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AU</a:t>
            </a:r>
            <a:r>
              <a:rPr kumimoji="0" lang="en-US" sz="2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</a:t>
            </a:r>
            <a:r>
              <a:rPr kumimoji="0" sz="20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202</a:t>
            </a:r>
            <a:r>
              <a:rPr kumimoji="0" lang="en-US" sz="20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C3BBC11-A794-DED0-B8DD-8442023DED09}"/>
              </a:ext>
            </a:extLst>
          </p:cNvPr>
          <p:cNvSpPr txBox="1"/>
          <p:nvPr/>
        </p:nvSpPr>
        <p:spPr>
          <a:xfrm>
            <a:off x="609600" y="288925"/>
            <a:ext cx="60960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SunRISe-1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435" name="Picture 2">
            <a:extLst>
              <a:ext uri="{FF2B5EF4-FFF2-40B4-BE49-F238E27FC236}">
                <a16:creationId xmlns:a16="http://schemas.microsoft.com/office/drawing/2014/main" id="{757F3318-C33F-39D3-9296-B3A3E1CF1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996950"/>
            <a:ext cx="10839450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ject 7">
            <a:extLst>
              <a:ext uri="{FF2B5EF4-FFF2-40B4-BE49-F238E27FC236}">
                <a16:creationId xmlns:a16="http://schemas.microsoft.com/office/drawing/2014/main" id="{093653EC-A205-ADCC-F29A-4E4CD83939A4}"/>
              </a:ext>
            </a:extLst>
          </p:cNvPr>
          <p:cNvSpPr txBox="1"/>
          <p:nvPr/>
        </p:nvSpPr>
        <p:spPr>
          <a:xfrm>
            <a:off x="8692308" y="6447535"/>
            <a:ext cx="2983183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Clark</a:t>
            </a:r>
            <a:r>
              <a:rPr kumimoji="0" sz="20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et</a:t>
            </a:r>
            <a:r>
              <a:rPr kumimoji="0" sz="20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al.</a:t>
            </a:r>
            <a:r>
              <a:rPr kumimoji="0" sz="2000" b="0" i="0" u="none" strike="noStrike" kern="0" cap="none" spc="-1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0" cap="none" spc="-1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SES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AU</a:t>
            </a:r>
            <a:r>
              <a:rPr kumimoji="0" lang="en-US" sz="2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</a:t>
            </a:r>
            <a:r>
              <a:rPr kumimoji="0" sz="20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202</a:t>
            </a:r>
            <a:r>
              <a:rPr kumimoji="0" lang="en-US" sz="20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69FFA-3918-4E16-AB38-CCCB9D2D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D221A6-8C55-40C8-B9D3-301BD156E2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nagit_SNGOUT3">
            <a:extLst>
              <a:ext uri="{FF2B5EF4-FFF2-40B4-BE49-F238E27FC236}">
                <a16:creationId xmlns:a16="http://schemas.microsoft.com/office/drawing/2014/main" id="{4832A9B6-EC6A-474F-9892-051DA0C743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69"/>
            <a:ext cx="12192000" cy="682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804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33E3F-BF8F-45E5-8DE5-23A608BBC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E53B2E-E6C9-49E0-A56C-C32D8EFAE3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nagit_SNGOUT6">
            <a:extLst>
              <a:ext uri="{FF2B5EF4-FFF2-40B4-BE49-F238E27FC236}">
                <a16:creationId xmlns:a16="http://schemas.microsoft.com/office/drawing/2014/main" id="{0A0EB053-5808-4812-9C61-D14490CB9E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2" y="119742"/>
            <a:ext cx="12140957" cy="659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319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EA3A42FF-549B-8D19-ECF1-4F253287779E}"/>
              </a:ext>
            </a:extLst>
          </p:cNvPr>
          <p:cNvGraphicFramePr/>
          <p:nvPr/>
        </p:nvGraphicFramePr>
        <p:xfrm>
          <a:off x="316329" y="3097498"/>
          <a:ext cx="3944625" cy="32248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id="{A305E3FB-5319-2F06-03ED-02C025932F96}"/>
              </a:ext>
            </a:extLst>
          </p:cNvPr>
          <p:cNvSpPr txBox="1">
            <a:spLocks/>
          </p:cNvSpPr>
          <p:nvPr/>
        </p:nvSpPr>
        <p:spPr>
          <a:xfrm>
            <a:off x="174595" y="1"/>
            <a:ext cx="11712604" cy="8660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Incidence of Desmoid Tumors Globally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8409B63-04CB-1A61-5928-CF6FCE309E54}"/>
              </a:ext>
            </a:extLst>
          </p:cNvPr>
          <p:cNvSpPr txBox="1">
            <a:spLocks noChangeArrowheads="1"/>
          </p:cNvSpPr>
          <p:nvPr/>
        </p:nvSpPr>
        <p:spPr>
          <a:xfrm>
            <a:off x="121920" y="5646382"/>
            <a:ext cx="4286341" cy="457236"/>
          </a:xfrm>
          <a:prstGeom prst="rect">
            <a:avLst/>
          </a:prstGeom>
          <a:noFill/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730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70000"/>
              <a:buFont typeface="Wingdings 2" panose="05020102010507070707" pitchFamily="18" charset="2"/>
              <a:buChar char="®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»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0.5-0.6/100,000/y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3E8F509-08BE-4154-B577-D08E9510D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671" y="881390"/>
            <a:ext cx="2772778" cy="20850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0F63F27-1F96-1D65-A819-F6EF5ACE02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17" y="1337967"/>
            <a:ext cx="2772777" cy="208610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828A6BA-E939-52E8-4ED7-4C2687A3748D}"/>
              </a:ext>
            </a:extLst>
          </p:cNvPr>
          <p:cNvGrpSpPr/>
          <p:nvPr/>
        </p:nvGrpSpPr>
        <p:grpSpPr>
          <a:xfrm>
            <a:off x="4823649" y="1973282"/>
            <a:ext cx="7319364" cy="3567509"/>
            <a:chOff x="4872636" y="1973282"/>
            <a:chExt cx="7319364" cy="356750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6853D98-08F2-1E7C-FDEE-6DFED86CB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72636" y="1973282"/>
              <a:ext cx="7319364" cy="3562522"/>
            </a:xfrm>
            <a:prstGeom prst="rect">
              <a:avLst/>
            </a:prstGeom>
            <a:ln w="19050">
              <a:solidFill>
                <a:schemeClr val="tx2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9D48233-4BA6-2999-4F0B-4D751CFB9372}"/>
                </a:ext>
              </a:extLst>
            </p:cNvPr>
            <p:cNvSpPr/>
            <p:nvPr/>
          </p:nvSpPr>
          <p:spPr>
            <a:xfrm>
              <a:off x="4888965" y="5225143"/>
              <a:ext cx="695407" cy="315648"/>
            </a:xfrm>
            <a:prstGeom prst="rect">
              <a:avLst/>
            </a:prstGeom>
            <a:solidFill>
              <a:srgbClr val="B2D5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04813D0-D357-24CD-A1E0-3F6D8ABDAE2D}"/>
                </a:ext>
              </a:extLst>
            </p:cNvPr>
            <p:cNvSpPr txBox="1"/>
            <p:nvPr/>
          </p:nvSpPr>
          <p:spPr>
            <a:xfrm>
              <a:off x="6096000" y="3424069"/>
              <a:ext cx="1136146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200-250/y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B8E71BD-BCC9-B0D0-3F4C-A2D87C237128}"/>
                </a:ext>
              </a:extLst>
            </p:cNvPr>
            <p:cNvSpPr txBox="1"/>
            <p:nvPr/>
          </p:nvSpPr>
          <p:spPr>
            <a:xfrm>
              <a:off x="9503229" y="3754543"/>
              <a:ext cx="1453241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1300-2300/y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056EE66-F05D-40A2-7508-224E4DC4ED59}"/>
                </a:ext>
              </a:extLst>
            </p:cNvPr>
            <p:cNvSpPr txBox="1"/>
            <p:nvPr/>
          </p:nvSpPr>
          <p:spPr>
            <a:xfrm>
              <a:off x="6128658" y="4308778"/>
              <a:ext cx="1195456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900-1,500/y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F92CC9AF-6134-F7BE-808B-093CD4777A6A}"/>
              </a:ext>
            </a:extLst>
          </p:cNvPr>
          <p:cNvSpPr txBox="1"/>
          <p:nvPr/>
        </p:nvSpPr>
        <p:spPr>
          <a:xfrm>
            <a:off x="0" y="6581001"/>
            <a:ext cx="36884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Obeidin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F,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Alexiev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B.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PathologyOutlines.com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website.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100A035-2A94-F629-D23C-3FF33B77139F}"/>
              </a:ext>
            </a:extLst>
          </p:cNvPr>
          <p:cNvSpPr txBox="1"/>
          <p:nvPr/>
        </p:nvSpPr>
        <p:spPr>
          <a:xfrm>
            <a:off x="8029001" y="6211668"/>
            <a:ext cx="41629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Desmoid Tumor Research Foundation.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Desmoid Tumor Foundation of Canada.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Desmoid Tumor Working Group.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Eur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J Cancer. 2020;127:96-107.</a:t>
            </a:r>
          </a:p>
        </p:txBody>
      </p:sp>
    </p:spTree>
    <p:extLst>
      <p:ext uri="{BB962C8B-B14F-4D97-AF65-F5344CB8AC3E}">
        <p14:creationId xmlns:p14="http://schemas.microsoft.com/office/powerpoint/2010/main" val="191375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48D6A4-B13F-4A3C-8524-CBB008073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DF2A56-B878-4A76-A86B-0AD2F90084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nagit_SNGOUT8">
            <a:extLst>
              <a:ext uri="{FF2B5EF4-FFF2-40B4-BE49-F238E27FC236}">
                <a16:creationId xmlns:a16="http://schemas.microsoft.com/office/drawing/2014/main" id="{C7B89210-D4D7-4FF6-96DC-A9268BE50E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857"/>
            <a:ext cx="12163553" cy="664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987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A2DF8-01A8-4BCA-9FF3-CCCF428B1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C17466-D484-4FE3-B244-2E72A36097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nagit_SNGOUT9">
            <a:extLst>
              <a:ext uri="{FF2B5EF4-FFF2-40B4-BE49-F238E27FC236}">
                <a16:creationId xmlns:a16="http://schemas.microsoft.com/office/drawing/2014/main" id="{6641A313-DF56-4ED4-8B2B-2A8D44FA86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279"/>
            <a:ext cx="12192000" cy="6673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731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FFB822A-E6FD-69C6-C02F-512E8193D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33F7A0-71F0-446B-9DE8-6D75BE64EE0F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2E019F-AE9C-22CB-8E00-BB4B1BA0B7E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B173F8-C735-C314-7E62-97BFDD8A1B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947"/>
            <a:ext cx="12170833" cy="6869947"/>
          </a:xfrm>
          <a:prstGeom prst="rect">
            <a:avLst/>
          </a:prstGeom>
        </p:spPr>
      </p:pic>
      <p:sp>
        <p:nvSpPr>
          <p:cNvPr id="6" name="object 7">
            <a:extLst>
              <a:ext uri="{FF2B5EF4-FFF2-40B4-BE49-F238E27FC236}">
                <a16:creationId xmlns:a16="http://schemas.microsoft.com/office/drawing/2014/main" id="{516F8AEE-17FC-9644-D9F2-00FE7CEB2CDD}"/>
              </a:ext>
            </a:extLst>
          </p:cNvPr>
          <p:cNvSpPr txBox="1"/>
          <p:nvPr/>
        </p:nvSpPr>
        <p:spPr>
          <a:xfrm>
            <a:off x="8989764" y="24998"/>
            <a:ext cx="3390807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Vulsteke</a:t>
            </a:r>
            <a:r>
              <a:rPr kumimoji="0" sz="20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et</a:t>
            </a:r>
            <a:r>
              <a:rPr kumimoji="0" sz="20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al.</a:t>
            </a:r>
            <a:r>
              <a:rPr kumimoji="0" sz="2000" b="0" i="0" u="none" strike="noStrike" kern="0" cap="none" spc="-1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0" cap="none" spc="-1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ESMO 2025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332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1ED5CFE-31CC-F396-C56E-341D84BF1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33F7A0-71F0-446B-9DE8-6D75BE64EE0F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628FEF-D8D2-DAB2-2256-D1F42F546F9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877A0B-ECC8-9548-2967-4D548BD56F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14"/>
            <a:ext cx="12192000" cy="6832973"/>
          </a:xfrm>
          <a:prstGeom prst="rect">
            <a:avLst/>
          </a:prstGeom>
        </p:spPr>
      </p:pic>
      <p:sp>
        <p:nvSpPr>
          <p:cNvPr id="6" name="object 7">
            <a:extLst>
              <a:ext uri="{FF2B5EF4-FFF2-40B4-BE49-F238E27FC236}">
                <a16:creationId xmlns:a16="http://schemas.microsoft.com/office/drawing/2014/main" id="{E2F1ACAE-47AC-F055-0B89-AC9A9157F608}"/>
              </a:ext>
            </a:extLst>
          </p:cNvPr>
          <p:cNvSpPr txBox="1"/>
          <p:nvPr/>
        </p:nvSpPr>
        <p:spPr>
          <a:xfrm>
            <a:off x="8989764" y="24998"/>
            <a:ext cx="3390807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Vulsteke</a:t>
            </a:r>
            <a:r>
              <a:rPr kumimoji="0" sz="20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et</a:t>
            </a:r>
            <a:r>
              <a:rPr kumimoji="0" sz="20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al.</a:t>
            </a:r>
            <a:r>
              <a:rPr kumimoji="0" sz="2000" b="0" i="0" u="none" strike="noStrike" kern="0" cap="none" spc="-1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0" cap="none" spc="-1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ESMO 2025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5441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4EE09-3200-C8A5-365E-1828D808F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119" y="297338"/>
            <a:ext cx="11139762" cy="492443"/>
          </a:xfrm>
        </p:spPr>
        <p:txBody>
          <a:bodyPr/>
          <a:lstStyle/>
          <a:p>
            <a:r>
              <a:rPr lang="en-US" dirty="0"/>
              <a:t>EV-304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309A8D-5E1A-EB34-30B3-F787BE7A01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5475" y="849449"/>
            <a:ext cx="10051216" cy="5584009"/>
          </a:xfrm>
          <a:prstGeom prst="rect">
            <a:avLst/>
          </a:prstGeom>
        </p:spPr>
      </p:pic>
      <p:sp>
        <p:nvSpPr>
          <p:cNvPr id="3" name="object 7">
            <a:extLst>
              <a:ext uri="{FF2B5EF4-FFF2-40B4-BE49-F238E27FC236}">
                <a16:creationId xmlns:a16="http://schemas.microsoft.com/office/drawing/2014/main" id="{16715282-2B29-89B6-8E5B-1C9A9BC2D3A2}"/>
              </a:ext>
            </a:extLst>
          </p:cNvPr>
          <p:cNvSpPr txBox="1"/>
          <p:nvPr/>
        </p:nvSpPr>
        <p:spPr>
          <a:xfrm>
            <a:off x="8989764" y="125582"/>
            <a:ext cx="3390807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Galsky</a:t>
            </a:r>
            <a:r>
              <a:rPr kumimoji="0" sz="20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et</a:t>
            </a:r>
            <a:r>
              <a:rPr kumimoji="0" sz="20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al.</a:t>
            </a:r>
            <a:r>
              <a:rPr kumimoji="0" sz="2000" b="0" i="0" u="none" strike="noStrike" kern="0" cap="none" spc="-1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0" cap="none" spc="-1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ASCO GU 2026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567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6152FA-189D-16B5-24F4-6015156D78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7">
            <a:extLst>
              <a:ext uri="{FF2B5EF4-FFF2-40B4-BE49-F238E27FC236}">
                <a16:creationId xmlns:a16="http://schemas.microsoft.com/office/drawing/2014/main" id="{5456DA71-D5A9-A2A4-AA65-B4145F5B5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826" y="313267"/>
            <a:ext cx="11436349" cy="914660"/>
          </a:xfrm>
        </p:spPr>
        <p:txBody>
          <a:bodyPr>
            <a:normAutofit/>
          </a:bodyPr>
          <a:lstStyle/>
          <a:p>
            <a:r>
              <a:rPr lang="en-US" dirty="0"/>
              <a:t>Primary Endpoint: EFS by BICR </a:t>
            </a:r>
            <a:br>
              <a:rPr lang="en-US" dirty="0"/>
            </a:br>
            <a:r>
              <a:rPr lang="en-US" sz="2700" dirty="0"/>
              <a:t>ITT Population</a:t>
            </a:r>
          </a:p>
        </p:txBody>
      </p:sp>
      <p:graphicFrame>
        <p:nvGraphicFramePr>
          <p:cNvPr id="2" name="Content Placeholder 8">
            <a:extLst>
              <a:ext uri="{FF2B5EF4-FFF2-40B4-BE49-F238E27FC236}">
                <a16:creationId xmlns:a16="http://schemas.microsoft.com/office/drawing/2014/main" id="{0F52A9E4-70E9-E837-4AD1-630783DFB5CE}"/>
              </a:ext>
            </a:extLst>
          </p:cNvPr>
          <p:cNvGraphicFramePr>
            <a:graphicFrameLocks/>
          </p:cNvGraphicFramePr>
          <p:nvPr/>
        </p:nvGraphicFramePr>
        <p:xfrm>
          <a:off x="7195084" y="1259174"/>
          <a:ext cx="4630723" cy="1407482"/>
        </p:xfrm>
        <a:graphic>
          <a:graphicData uri="http://schemas.openxmlformats.org/drawingml/2006/table">
            <a:tbl>
              <a:tblPr firstRow="1"/>
              <a:tblGrid>
                <a:gridCol w="19338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84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84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20653">
                <a:tc>
                  <a:txBody>
                    <a:bodyPr/>
                    <a:lstStyle>
                      <a:lvl1pPr marL="0" algn="l" defTabSz="457250" rtl="0" eaLnBrk="1" latinLnBrk="0" hangingPunct="1">
                        <a:defRPr sz="1867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50" algn="l" defTabSz="457250" rtl="0" eaLnBrk="1" latinLnBrk="0" hangingPunct="1">
                        <a:defRPr sz="1867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98" algn="l" defTabSz="457250" rtl="0" eaLnBrk="1" latinLnBrk="0" hangingPunct="1">
                        <a:defRPr sz="1867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748" algn="l" defTabSz="457250" rtl="0" eaLnBrk="1" latinLnBrk="0" hangingPunct="1">
                        <a:defRPr sz="1867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998" algn="l" defTabSz="457250" rtl="0" eaLnBrk="1" latinLnBrk="0" hangingPunct="1">
                        <a:defRPr sz="1867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248" algn="l" defTabSz="457250" rtl="0" eaLnBrk="1" latinLnBrk="0" hangingPunct="1">
                        <a:defRPr sz="1867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497" algn="l" defTabSz="457250" rtl="0" eaLnBrk="1" latinLnBrk="0" hangingPunct="1">
                        <a:defRPr sz="1867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747" algn="l" defTabSz="457250" rtl="0" eaLnBrk="1" latinLnBrk="0" hangingPunct="1">
                        <a:defRPr sz="1867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997" algn="l" defTabSz="457250" rtl="0" eaLnBrk="1" latinLnBrk="0" hangingPunct="1">
                        <a:defRPr sz="1867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5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301" marR="47301" marT="23651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500" b="1" kern="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EV + </a:t>
                      </a:r>
                      <a:r>
                        <a:rPr lang="pt-BR" sz="1500" b="1" kern="0" dirty="0" err="1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pembro</a:t>
                      </a:r>
                      <a:endParaRPr lang="pt-BR" sz="1500" b="1" kern="0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500" b="1" kern="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N = 405</a:t>
                      </a:r>
                    </a:p>
                  </a:txBody>
                  <a:tcPr marL="34595" marR="34595" marT="73152" marB="73152" anchor="ctr">
                    <a:lnL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 kern="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Cis + gem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 kern="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N = 403</a:t>
                      </a:r>
                      <a:endParaRPr lang="en-US" sz="1500" b="1" kern="10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4595" marR="34595" marT="73152" marB="73152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232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Events, n (%)</a:t>
                      </a:r>
                    </a:p>
                  </a:txBody>
                  <a:tcPr marL="47301" marR="47301" marT="23651" marB="2365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5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 (21.5)</a:t>
                      </a:r>
                    </a:p>
                  </a:txBody>
                  <a:tcPr marL="47301" marR="47301" marT="23651" marB="23651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5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146 (36.2) </a:t>
                      </a:r>
                    </a:p>
                  </a:txBody>
                  <a:tcPr marL="47301" marR="47301" marT="23651" marB="23651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434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Median, mo (95% CI)</a:t>
                      </a:r>
                    </a:p>
                  </a:txBody>
                  <a:tcPr marL="47301" marR="47301" marT="23651" marB="2365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5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 (NR–NR)</a:t>
                      </a:r>
                    </a:p>
                  </a:txBody>
                  <a:tcPr marL="47301" marR="47301" marT="23651" marB="23651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5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48.5 (43.3–NR)</a:t>
                      </a:r>
                    </a:p>
                  </a:txBody>
                  <a:tcPr marL="47301" marR="47301" marT="23651" marB="23651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AFE31A66-2F23-40DA-5DCE-A2E38C94A5E2}"/>
              </a:ext>
            </a:extLst>
          </p:cNvPr>
          <p:cNvSpPr txBox="1">
            <a:spLocks/>
          </p:cNvSpPr>
          <p:nvPr/>
        </p:nvSpPr>
        <p:spPr>
          <a:xfrm>
            <a:off x="9887922" y="6354884"/>
            <a:ext cx="2235101" cy="501651"/>
          </a:xfrm>
          <a:prstGeom prst="rect">
            <a:avLst/>
          </a:prstGeom>
        </p:spPr>
        <p:txBody>
          <a:bodyPr vert="horz" lIns="137160" tIns="0" rIns="137160" bIns="91440" rtlCol="0" anchor="b" anchorCtr="0"/>
          <a:lstStyle>
            <a:defPPr>
              <a:defRPr lang="en-US"/>
            </a:defPPr>
            <a:lvl1pPr marL="0" algn="l" defTabSz="457250" rtl="0" eaLnBrk="1" latinLnBrk="0" hangingPunct="1">
              <a:defRPr sz="10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50" algn="l" defTabSz="457250" rtl="0" eaLnBrk="1" latinLnBrk="0" hangingPunct="1"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98" algn="l" defTabSz="457250" rtl="0" eaLnBrk="1" latinLnBrk="0" hangingPunct="1"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748" algn="l" defTabSz="457250" rtl="0" eaLnBrk="1" latinLnBrk="0" hangingPunct="1"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998" algn="l" defTabSz="457250" rtl="0" eaLnBrk="1" latinLnBrk="0" hangingPunct="1"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248" algn="l" defTabSz="457250" rtl="0" eaLnBrk="1" latinLnBrk="0" hangingPunct="1"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497" algn="l" defTabSz="457250" rtl="0" eaLnBrk="1" latinLnBrk="0" hangingPunct="1"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747" algn="l" defTabSz="457250" rtl="0" eaLnBrk="1" latinLnBrk="0" hangingPunct="1"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997" algn="l" defTabSz="457250" rtl="0" eaLnBrk="1" latinLnBrk="0" hangingPunct="1"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Data cutoff date: 27 October 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080C01-98B2-A1A3-91BD-5BA457F7D4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841" y="6195125"/>
            <a:ext cx="10313893" cy="662875"/>
          </a:xfrm>
        </p:spPr>
        <p:txBody>
          <a:bodyPr/>
          <a:lstStyle/>
          <a:p>
            <a:pPr marL="0" marR="0" lvl="0" indent="0" algn="l" defTabSz="4572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NR, not reached. * denotes statistical significance (one-sided boundary 0.0082).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82F372-D91E-BE02-EF32-D83718268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439" y="1591465"/>
            <a:ext cx="10313892" cy="5057907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A8ADA8D-017F-6543-1AEB-109BDA0EDC8C}"/>
              </a:ext>
            </a:extLst>
          </p:cNvPr>
          <p:cNvSpPr/>
          <p:nvPr/>
        </p:nvSpPr>
        <p:spPr>
          <a:xfrm>
            <a:off x="8876580" y="4301298"/>
            <a:ext cx="2958309" cy="553284"/>
          </a:xfrm>
          <a:prstGeom prst="roundRect">
            <a:avLst/>
          </a:prstGeom>
          <a:noFill/>
          <a:ln w="19050" cap="flat" cmpd="sng" algn="ctr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600" cap="none" spc="3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HR 0.53, 95% CI 0.41–0.70,</a:t>
            </a:r>
          </a:p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600" cap="none" spc="3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1-</a:t>
            </a:r>
            <a:r>
              <a:rPr kumimoji="0" lang="it-IT" sz="1600" b="1" i="0" u="none" strike="noStrike" kern="600" cap="none" spc="3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sided</a:t>
            </a:r>
            <a:r>
              <a:rPr kumimoji="0" lang="it-IT" sz="1600" b="1" i="0" u="none" strike="noStrike" kern="600" cap="none" spc="3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1600" b="1" i="1" u="none" strike="noStrike" kern="600" cap="none" spc="3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P </a:t>
            </a:r>
            <a:r>
              <a:rPr kumimoji="0" lang="it-IT" sz="1600" b="1" i="0" u="none" strike="noStrike" kern="600" cap="none" spc="3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&lt;.0001*</a:t>
            </a:r>
          </a:p>
        </p:txBody>
      </p:sp>
      <p:sp>
        <p:nvSpPr>
          <p:cNvPr id="5" name="object 7">
            <a:extLst>
              <a:ext uri="{FF2B5EF4-FFF2-40B4-BE49-F238E27FC236}">
                <a16:creationId xmlns:a16="http://schemas.microsoft.com/office/drawing/2014/main" id="{95EB7288-E713-539F-D717-C37C59929BEB}"/>
              </a:ext>
            </a:extLst>
          </p:cNvPr>
          <p:cNvSpPr txBox="1"/>
          <p:nvPr/>
        </p:nvSpPr>
        <p:spPr>
          <a:xfrm>
            <a:off x="8989764" y="125582"/>
            <a:ext cx="3390807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Galsky</a:t>
            </a:r>
            <a:r>
              <a:rPr kumimoji="0" sz="20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et</a:t>
            </a:r>
            <a:r>
              <a:rPr kumimoji="0" sz="20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al.</a:t>
            </a:r>
            <a:r>
              <a:rPr kumimoji="0" sz="2000" b="0" i="0" u="none" strike="noStrike" kern="0" cap="none" spc="-1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0" cap="none" spc="-1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ASCO GU 2026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0045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A13EF5-5DD6-7545-FBD8-3D0F8F21AD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A82B20-ADC5-3E0A-FCF8-E27BC4CFAC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185703"/>
            <a:ext cx="10433307" cy="662875"/>
          </a:xfrm>
        </p:spPr>
        <p:txBody>
          <a:bodyPr/>
          <a:lstStyle/>
          <a:p>
            <a:pPr marL="0" marR="0" lvl="0" indent="0" algn="l" defTabSz="4572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NR, not reached. * denotes statistical significance (one-sided boundary 0.0038).</a:t>
            </a:r>
          </a:p>
        </p:txBody>
      </p:sp>
      <p:sp>
        <p:nvSpPr>
          <p:cNvPr id="9" name="Title 7">
            <a:extLst>
              <a:ext uri="{FF2B5EF4-FFF2-40B4-BE49-F238E27FC236}">
                <a16:creationId xmlns:a16="http://schemas.microsoft.com/office/drawing/2014/main" id="{1578788B-7E03-7ED9-36E6-138774E6E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826" y="193521"/>
            <a:ext cx="11436349" cy="914660"/>
          </a:xfrm>
        </p:spPr>
        <p:txBody>
          <a:bodyPr>
            <a:normAutofit/>
          </a:bodyPr>
          <a:lstStyle/>
          <a:p>
            <a:r>
              <a:rPr lang="en-US" dirty="0"/>
              <a:t>Key Secondary Endpoint: OS </a:t>
            </a:r>
            <a:br>
              <a:rPr lang="en-US" dirty="0"/>
            </a:br>
            <a:r>
              <a:rPr lang="en-US" sz="2700" dirty="0"/>
              <a:t>ITT Population</a:t>
            </a:r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55700BA6-09EB-D6AE-9404-1EB9B71EB1F4}"/>
              </a:ext>
            </a:extLst>
          </p:cNvPr>
          <p:cNvSpPr txBox="1">
            <a:spLocks/>
          </p:cNvSpPr>
          <p:nvPr/>
        </p:nvSpPr>
        <p:spPr>
          <a:xfrm>
            <a:off x="9911337" y="6324323"/>
            <a:ext cx="2235101" cy="501651"/>
          </a:xfrm>
          <a:prstGeom prst="rect">
            <a:avLst/>
          </a:prstGeom>
        </p:spPr>
        <p:txBody>
          <a:bodyPr vert="horz" lIns="137160" tIns="0" rIns="137160" bIns="91440" rtlCol="0" anchor="b" anchorCtr="0"/>
          <a:lstStyle>
            <a:defPPr>
              <a:defRPr lang="en-US"/>
            </a:defPPr>
            <a:lvl1pPr marL="0" algn="l" defTabSz="457250" rtl="0" eaLnBrk="1" latinLnBrk="0" hangingPunct="1">
              <a:defRPr sz="10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50" algn="l" defTabSz="457250" rtl="0" eaLnBrk="1" latinLnBrk="0" hangingPunct="1"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98" algn="l" defTabSz="457250" rtl="0" eaLnBrk="1" latinLnBrk="0" hangingPunct="1"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748" algn="l" defTabSz="457250" rtl="0" eaLnBrk="1" latinLnBrk="0" hangingPunct="1"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998" algn="l" defTabSz="457250" rtl="0" eaLnBrk="1" latinLnBrk="0" hangingPunct="1"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248" algn="l" defTabSz="457250" rtl="0" eaLnBrk="1" latinLnBrk="0" hangingPunct="1"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497" algn="l" defTabSz="457250" rtl="0" eaLnBrk="1" latinLnBrk="0" hangingPunct="1"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747" algn="l" defTabSz="457250" rtl="0" eaLnBrk="1" latinLnBrk="0" hangingPunct="1"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997" algn="l" defTabSz="457250" rtl="0" eaLnBrk="1" latinLnBrk="0" hangingPunct="1"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Data cutoff date: 27 October 2025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85723E-71A2-C294-7BE0-ACB548AF89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783" y="1094779"/>
            <a:ext cx="10326548" cy="4992741"/>
          </a:xfrm>
          <a:prstGeom prst="rect">
            <a:avLst/>
          </a:prstGeom>
        </p:spPr>
      </p:pic>
      <p:graphicFrame>
        <p:nvGraphicFramePr>
          <p:cNvPr id="7" name="Content Placeholder 8">
            <a:extLst>
              <a:ext uri="{FF2B5EF4-FFF2-40B4-BE49-F238E27FC236}">
                <a16:creationId xmlns:a16="http://schemas.microsoft.com/office/drawing/2014/main" id="{5C9BC6E3-A1D1-3E09-F6DD-4CAB90DD5646}"/>
              </a:ext>
            </a:extLst>
          </p:cNvPr>
          <p:cNvGraphicFramePr>
            <a:graphicFrameLocks/>
          </p:cNvGraphicFramePr>
          <p:nvPr/>
        </p:nvGraphicFramePr>
        <p:xfrm>
          <a:off x="7248105" y="2624125"/>
          <a:ext cx="4630723" cy="1383908"/>
        </p:xfrm>
        <a:graphic>
          <a:graphicData uri="http://schemas.openxmlformats.org/drawingml/2006/table">
            <a:tbl>
              <a:tblPr firstRow="1"/>
              <a:tblGrid>
                <a:gridCol w="19338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84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84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93344">
                <a:tc>
                  <a:txBody>
                    <a:bodyPr/>
                    <a:lstStyle>
                      <a:lvl1pPr marL="0" algn="l" defTabSz="457250" rtl="0" eaLnBrk="1" latinLnBrk="0" hangingPunct="1">
                        <a:defRPr sz="1867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50" algn="l" defTabSz="457250" rtl="0" eaLnBrk="1" latinLnBrk="0" hangingPunct="1">
                        <a:defRPr sz="1867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98" algn="l" defTabSz="457250" rtl="0" eaLnBrk="1" latinLnBrk="0" hangingPunct="1">
                        <a:defRPr sz="1867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748" algn="l" defTabSz="457250" rtl="0" eaLnBrk="1" latinLnBrk="0" hangingPunct="1">
                        <a:defRPr sz="1867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998" algn="l" defTabSz="457250" rtl="0" eaLnBrk="1" latinLnBrk="0" hangingPunct="1">
                        <a:defRPr sz="1867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248" algn="l" defTabSz="457250" rtl="0" eaLnBrk="1" latinLnBrk="0" hangingPunct="1">
                        <a:defRPr sz="1867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497" algn="l" defTabSz="457250" rtl="0" eaLnBrk="1" latinLnBrk="0" hangingPunct="1">
                        <a:defRPr sz="1867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747" algn="l" defTabSz="457250" rtl="0" eaLnBrk="1" latinLnBrk="0" hangingPunct="1">
                        <a:defRPr sz="1867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997" algn="l" defTabSz="457250" rtl="0" eaLnBrk="1" latinLnBrk="0" hangingPunct="1">
                        <a:defRPr sz="1867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5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301" marR="47301" marT="23651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500" b="1" kern="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EV + </a:t>
                      </a:r>
                      <a:r>
                        <a:rPr lang="pt-BR" sz="1500" b="1" kern="0" dirty="0" err="1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pembro</a:t>
                      </a:r>
                      <a:endParaRPr lang="pt-BR" sz="1500" b="1" kern="0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500" b="1" kern="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N = 405</a:t>
                      </a:r>
                    </a:p>
                  </a:txBody>
                  <a:tcPr marL="34595" marR="34595" marT="73152" marB="73152" anchor="ctr">
                    <a:lnL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 kern="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Cis + gem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 kern="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N = 403</a:t>
                      </a:r>
                      <a:endParaRPr lang="en-US" sz="1500" b="1" kern="10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4595" marR="34595" marT="73152" marB="73152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082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Events, n (%)</a:t>
                      </a:r>
                    </a:p>
                  </a:txBody>
                  <a:tcPr marL="47301" marR="47301" marT="23651" marB="2365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5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 (17.0)</a:t>
                      </a:r>
                    </a:p>
                  </a:txBody>
                  <a:tcPr marL="47301" marR="47301" marT="23651" marB="23651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5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 (24.6) </a:t>
                      </a:r>
                    </a:p>
                  </a:txBody>
                  <a:tcPr marL="47301" marR="47301" marT="23651" marB="23651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082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Median, mo (95% CI)</a:t>
                      </a:r>
                    </a:p>
                  </a:txBody>
                  <a:tcPr marL="47301" marR="47301" marT="23651" marB="2365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5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 (NR–NR)</a:t>
                      </a:r>
                    </a:p>
                  </a:txBody>
                  <a:tcPr marL="47301" marR="47301" marT="23651" marB="23651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5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 (NR–NR)</a:t>
                      </a:r>
                    </a:p>
                  </a:txBody>
                  <a:tcPr marL="47301" marR="47301" marT="23651" marB="23651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B45292E5-9096-4E7A-A2AB-4B71C600BE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581" y="6074117"/>
            <a:ext cx="10529619" cy="501032"/>
          </a:xfrm>
        </p:spPr>
        <p:txBody>
          <a:bodyPr>
            <a:noAutofit/>
          </a:bodyPr>
          <a:lstStyle/>
          <a:p>
            <a:r>
              <a:rPr lang="en-US" sz="1400" dirty="0"/>
              <a:t>In total, 44/87 (50.6%) of pts with an EFS event in the EV + </a:t>
            </a:r>
            <a:r>
              <a:rPr lang="en-US" sz="1400" dirty="0" err="1"/>
              <a:t>pembro</a:t>
            </a:r>
            <a:r>
              <a:rPr lang="en-US" sz="1400" dirty="0"/>
              <a:t> arm and 86/146 (58.9%) of pts with an EFS event in the cis + gem arm received any subsequent systemic therapy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ED8E3CE-D20E-65A2-936A-9580EF0B6BEF}"/>
              </a:ext>
            </a:extLst>
          </p:cNvPr>
          <p:cNvSpPr/>
          <p:nvPr/>
        </p:nvSpPr>
        <p:spPr>
          <a:xfrm>
            <a:off x="8870733" y="4042646"/>
            <a:ext cx="3008095" cy="553284"/>
          </a:xfrm>
          <a:prstGeom prst="roundRect">
            <a:avLst/>
          </a:prstGeom>
          <a:noFill/>
          <a:ln w="19050" cap="flat" cmpd="sng" algn="ctr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600" cap="none" spc="3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HR 0.65, 95% CI 0.48–0.89, </a:t>
            </a:r>
          </a:p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600" cap="none" spc="3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1-</a:t>
            </a:r>
            <a:r>
              <a:rPr kumimoji="0" lang="it-IT" sz="1600" b="1" i="0" u="none" strike="noStrike" kern="600" cap="none" spc="3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sided</a:t>
            </a:r>
            <a:r>
              <a:rPr kumimoji="0" lang="it-IT" sz="1600" b="1" i="0" u="none" strike="noStrike" kern="600" cap="none" spc="3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1600" b="1" i="1" u="none" strike="noStrike" kern="600" cap="none" spc="3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P </a:t>
            </a:r>
            <a:r>
              <a:rPr kumimoji="0" lang="it-IT" sz="1600" b="1" i="0" u="none" strike="noStrike" kern="600" cap="none" spc="3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=.0029*</a:t>
            </a:r>
          </a:p>
        </p:txBody>
      </p:sp>
      <p:sp>
        <p:nvSpPr>
          <p:cNvPr id="2" name="object 7">
            <a:extLst>
              <a:ext uri="{FF2B5EF4-FFF2-40B4-BE49-F238E27FC236}">
                <a16:creationId xmlns:a16="http://schemas.microsoft.com/office/drawing/2014/main" id="{68B5F58D-F7CD-3FF5-D61B-A5DFD4082761}"/>
              </a:ext>
            </a:extLst>
          </p:cNvPr>
          <p:cNvSpPr txBox="1"/>
          <p:nvPr/>
        </p:nvSpPr>
        <p:spPr>
          <a:xfrm>
            <a:off x="8989764" y="125582"/>
            <a:ext cx="3390807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Galsky</a:t>
            </a:r>
            <a:r>
              <a:rPr kumimoji="0" sz="20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et</a:t>
            </a:r>
            <a:r>
              <a:rPr kumimoji="0" sz="20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al.</a:t>
            </a:r>
            <a:r>
              <a:rPr kumimoji="0" sz="2000" b="0" i="0" u="none" strike="noStrike" kern="0" cap="none" spc="-1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0" cap="none" spc="-1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ASCO GU 2026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8635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27520"/>
          </a:xfrm>
          <a:prstGeom prst="rect">
            <a:avLst/>
          </a:prstGeom>
        </p:spPr>
      </p:pic>
      <p:sp>
        <p:nvSpPr>
          <p:cNvPr id="3" name="object 7">
            <a:extLst>
              <a:ext uri="{FF2B5EF4-FFF2-40B4-BE49-F238E27FC236}">
                <a16:creationId xmlns:a16="http://schemas.microsoft.com/office/drawing/2014/main" id="{5DBB434E-239F-008A-7AA2-DE8E294A8900}"/>
              </a:ext>
            </a:extLst>
          </p:cNvPr>
          <p:cNvSpPr txBox="1"/>
          <p:nvPr/>
        </p:nvSpPr>
        <p:spPr>
          <a:xfrm>
            <a:off x="8989764" y="24998"/>
            <a:ext cx="3390807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Galsky</a:t>
            </a:r>
            <a:r>
              <a:rPr kumimoji="0" sz="20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et</a:t>
            </a:r>
            <a:r>
              <a:rPr kumimoji="0" sz="20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al.</a:t>
            </a:r>
            <a:r>
              <a:rPr kumimoji="0" sz="2000" b="0" i="0" u="none" strike="noStrike" kern="0" cap="none" spc="-1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0" cap="none" spc="-1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ASCO GU 2026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27520"/>
          </a:xfrm>
          <a:prstGeom prst="rect">
            <a:avLst/>
          </a:prstGeom>
        </p:spPr>
      </p:pic>
      <p:sp>
        <p:nvSpPr>
          <p:cNvPr id="3" name="object 7">
            <a:extLst>
              <a:ext uri="{FF2B5EF4-FFF2-40B4-BE49-F238E27FC236}">
                <a16:creationId xmlns:a16="http://schemas.microsoft.com/office/drawing/2014/main" id="{80E44194-08ED-B50B-5551-773ABEE8810D}"/>
              </a:ext>
            </a:extLst>
          </p:cNvPr>
          <p:cNvSpPr txBox="1"/>
          <p:nvPr/>
        </p:nvSpPr>
        <p:spPr>
          <a:xfrm>
            <a:off x="8989764" y="24998"/>
            <a:ext cx="3390807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Galsky</a:t>
            </a:r>
            <a:r>
              <a:rPr kumimoji="0" sz="20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et</a:t>
            </a:r>
            <a:r>
              <a:rPr kumimoji="0" sz="20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al.</a:t>
            </a:r>
            <a:r>
              <a:rPr kumimoji="0" sz="2000" b="0" i="0" u="none" strike="noStrike" kern="0" cap="none" spc="-1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0" cap="none" spc="-1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ASCO GU 2026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B3D6C-95EB-DC91-D79C-D1325D3CB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Biomarker Testing in Metastatic Urothelial Cancer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4F9818-7929-5480-19D9-15C0B93D2EA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761 patients(pts)received post platinum therapy from 4/1/2019 to 9/1/2021</a:t>
            </a:r>
          </a:p>
          <a:p>
            <a:r>
              <a:rPr lang="en-US" dirty="0"/>
              <a:t>343 pts (41%) underwent FGFR testing</a:t>
            </a:r>
          </a:p>
          <a:p>
            <a:r>
              <a:rPr lang="en-US" dirty="0"/>
              <a:t>305 pts had tissue-based testing and 74 had blood-based testing</a:t>
            </a:r>
          </a:p>
          <a:p>
            <a:pPr lvl="1"/>
            <a:r>
              <a:rPr lang="en-US" dirty="0"/>
              <a:t>71 pts (20.7%) had susceptible FGFR alterations</a:t>
            </a:r>
          </a:p>
          <a:p>
            <a:pPr lvl="1"/>
            <a:r>
              <a:rPr lang="en-US" dirty="0"/>
              <a:t>30 pts (30%) received Erdafitinib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52761C-9EEE-486F-B1D9-B45681DEC02F}"/>
              </a:ext>
            </a:extLst>
          </p:cNvPr>
          <p:cNvSpPr txBox="1"/>
          <p:nvPr/>
        </p:nvSpPr>
        <p:spPr>
          <a:xfrm>
            <a:off x="6889898" y="5326912"/>
            <a:ext cx="40296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Nimgaonkar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et al </a:t>
            </a:r>
            <a:r>
              <a:rPr kumimoji="0" lang="it-IT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uardian TextSans Web"/>
                <a:ea typeface="+mn-ea"/>
                <a:cs typeface="+mn-cs"/>
              </a:rPr>
              <a:t>JAMA Oncol. 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uardian TextSans Web"/>
                <a:ea typeface="+mn-ea"/>
                <a:cs typeface="+mn-cs"/>
              </a:rPr>
              <a:t>2022;8(7):1070-1072. doi:10.1001/jamaoncol.2022.1167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977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A489F2F-BF68-C62D-13D0-3F5DCA0D3A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4396" y="1292088"/>
            <a:ext cx="10658004" cy="4525963"/>
          </a:xfrm>
        </p:spPr>
        <p:txBody>
          <a:bodyPr/>
          <a:lstStyle/>
          <a:p>
            <a:r>
              <a:rPr lang="en-US" dirty="0"/>
              <a:t>Varied symptoms</a:t>
            </a:r>
          </a:p>
          <a:p>
            <a:pPr lvl="1"/>
            <a:r>
              <a:rPr lang="en-US" dirty="0"/>
              <a:t>Painless or painful</a:t>
            </a:r>
          </a:p>
          <a:p>
            <a:r>
              <a:rPr lang="en-US" dirty="0"/>
              <a:t>Vast majority occur spontaneously</a:t>
            </a:r>
          </a:p>
          <a:p>
            <a:pPr lvl="1"/>
            <a:r>
              <a:rPr lang="en-US" dirty="0"/>
              <a:t>Association with FAP (Gardner’s syndrome) </a:t>
            </a:r>
          </a:p>
          <a:p>
            <a:r>
              <a:rPr lang="en-US" dirty="0"/>
              <a:t>Can occur anywhere in the body</a:t>
            </a:r>
          </a:p>
          <a:p>
            <a:pPr lvl="1"/>
            <a:r>
              <a:rPr lang="en-US" dirty="0"/>
              <a:t>Palpable mass in the extremities or trunk</a:t>
            </a:r>
          </a:p>
          <a:p>
            <a:pPr lvl="1"/>
            <a:r>
              <a:rPr lang="en-US" dirty="0"/>
              <a:t>Intra-abdominal desmoid tumors (FAP) </a:t>
            </a:r>
          </a:p>
          <a:p>
            <a:r>
              <a:rPr lang="en-US" dirty="0"/>
              <a:t>Reports of desmoid tumors in conjunctions with pregnancy, breast implants, orthopedic hardware, etc.</a:t>
            </a:r>
          </a:p>
          <a:p>
            <a:r>
              <a:rPr lang="en-US" dirty="0"/>
              <a:t>Often misdiagnosed as other sarcomas, leading to poor outcomes due to incorrect management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AF834A-0C16-1141-35F0-F38899994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Presentation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ECCACB-1F4F-045B-61CB-02DC01D3C5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Desmoid Tumor Working Group. </a:t>
            </a:r>
            <a:r>
              <a:rPr lang="en-US" i="1" dirty="0" err="1"/>
              <a:t>Eur</a:t>
            </a:r>
            <a:r>
              <a:rPr lang="en-US" i="1" dirty="0"/>
              <a:t> J Cancer</a:t>
            </a:r>
            <a:r>
              <a:rPr lang="en-US" dirty="0"/>
              <a:t>. 2020;127:96-107.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41517C-7546-B3B1-26F3-7168BC5321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3581" y="274638"/>
            <a:ext cx="4657748" cy="413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63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object 2">
            <a:extLst>
              <a:ext uri="{FF2B5EF4-FFF2-40B4-BE49-F238E27FC236}">
                <a16:creationId xmlns:a16="http://schemas.microsoft.com/office/drawing/2014/main" id="{8E30983F-6A2B-2F83-1AE3-332A0FEA65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0080" y="0"/>
            <a:ext cx="10972800" cy="1371600"/>
          </a:xfrm>
        </p:spPr>
        <p:txBody>
          <a:bodyPr/>
          <a:lstStyle/>
          <a:p>
            <a:pPr eaLnBrk="1" hangingPunct="1"/>
            <a:r>
              <a:rPr lang="en-US" altLang="en-US" dirty="0"/>
              <a:t>FGFR3—Fibroblast Growth Factor Receptor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BE78F222-92A1-0EF7-7BFC-8CDA0F2AAD8F}"/>
              </a:ext>
            </a:extLst>
          </p:cNvPr>
          <p:cNvSpPr txBox="1"/>
          <p:nvPr/>
        </p:nvSpPr>
        <p:spPr>
          <a:xfrm>
            <a:off x="640081" y="1502456"/>
            <a:ext cx="4744224" cy="38574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66217" marR="0" lvl="0" indent="-256693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tabLst>
                <a:tab pos="266693" algn="l"/>
              </a:tabLst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Calibri"/>
              </a:rPr>
              <a:t>A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Calibri"/>
              </a:rPr>
              <a:t> </a:t>
            </a:r>
            <a:r>
              <a:rPr kumimoji="0" sz="1600" b="0" i="0" u="none" strike="noStrike" kern="1200" cap="none" spc="-8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Calibri"/>
              </a:rPr>
              <a:t>m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Calibri"/>
              </a:rPr>
              <a:t>e</a:t>
            </a:r>
            <a:r>
              <a:rPr kumimoji="0" sz="1600" b="0" i="0" u="none" strike="noStrike" kern="1200" cap="none" spc="-8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Calibri"/>
              </a:rPr>
              <a:t>m</a:t>
            </a:r>
            <a:r>
              <a:rPr kumimoji="0" sz="1600" b="0" i="0" u="none" strike="noStrike" kern="1200" cap="none" spc="-4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Calibri"/>
              </a:rPr>
              <a:t>b</a:t>
            </a:r>
            <a:r>
              <a:rPr kumimoji="0" sz="1600" b="0" i="0" u="none" strike="noStrike" kern="120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Calibri"/>
              </a:rPr>
              <a:t>r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Calibri"/>
              </a:rPr>
              <a:t>ane </a:t>
            </a:r>
            <a:r>
              <a:rPr kumimoji="0" sz="1600" b="0" i="0" u="none" strike="noStrike" kern="1200" cap="none" spc="-4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Calibri"/>
              </a:rPr>
              <a:t>base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Calibri"/>
              </a:rPr>
              <a:t>d</a:t>
            </a:r>
            <a:r>
              <a:rPr kumimoji="0" sz="1600" b="0" i="0" u="none" strike="noStrike" kern="1200" cap="none" spc="4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Calibri"/>
              </a:rPr>
              <a:t> </a:t>
            </a:r>
            <a:r>
              <a:rPr kumimoji="0" lang="en-US" sz="1600" b="0" i="0" u="none" strike="noStrike" kern="1200" cap="none" spc="4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Calibri"/>
              </a:rPr>
              <a:t>TKR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Calibri"/>
              </a:rPr>
              <a:t> </a:t>
            </a:r>
            <a:r>
              <a:rPr kumimoji="0" sz="1600" b="0" i="0" u="none" strike="noStrike" kern="1200" cap="none" spc="-8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Calibri"/>
              </a:rPr>
              <a:t>i</a:t>
            </a:r>
            <a:r>
              <a:rPr kumimoji="0" sz="1600" b="0" i="0" u="none" strike="noStrike" kern="1200" cap="none" spc="-26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Calibri"/>
              </a:rPr>
              <a:t>n</a:t>
            </a:r>
            <a:r>
              <a:rPr kumimoji="0" sz="1600" b="0" i="0" u="none" strike="noStrike" kern="1200" cap="none" spc="-23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Calibri"/>
              </a:rPr>
              <a:t>v</a:t>
            </a:r>
            <a:r>
              <a:rPr kumimoji="0" sz="1600" b="0" i="0" u="none" strike="noStrike" kern="1200" cap="none" spc="-4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Calibri"/>
              </a:rPr>
              <a:t>ol</a:t>
            </a:r>
            <a:r>
              <a:rPr kumimoji="0" sz="1600" b="0" i="0" u="none" strike="noStrike" kern="1200" cap="none" spc="-23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Calibri"/>
              </a:rPr>
              <a:t>v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Calibri"/>
              </a:rPr>
              <a:t>ed</a:t>
            </a:r>
            <a:r>
              <a:rPr kumimoji="0" sz="1600" b="0" i="0" u="none" strike="noStrike" kern="1200" cap="none" spc="8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Calibri"/>
              </a:rPr>
              <a:t>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Calibri"/>
              </a:rPr>
              <a:t>in</a:t>
            </a:r>
            <a:r>
              <a:rPr kumimoji="0" sz="1600" b="0" i="0" u="none" strike="noStrike" kern="1200" cap="none" spc="-1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Calibri"/>
              </a:rPr>
              <a:t>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Calibri"/>
              </a:rPr>
              <a:t>cel</a:t>
            </a:r>
            <a:r>
              <a:rPr kumimoji="0" sz="1600" b="0" i="0" u="none" strike="noStrike" kern="1200" cap="none" spc="-8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Calibri"/>
              </a:rPr>
              <a:t>l</a:t>
            </a:r>
            <a:r>
              <a:rPr kumimoji="0" sz="1600" b="0" i="0" u="none" strike="noStrike" kern="1200" cap="none" spc="-4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Calibri"/>
              </a:rPr>
              <a:t>ular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Calibri"/>
              </a:rPr>
              <a:t> </a:t>
            </a:r>
            <a:r>
              <a:rPr kumimoji="0" sz="1600" b="0" i="0" u="none" strike="noStrike" kern="1200" cap="none" spc="-4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Calibri"/>
              </a:rPr>
              <a:t>p</a:t>
            </a:r>
            <a:r>
              <a:rPr kumimoji="0" sz="1600" b="0" i="0" u="none" strike="noStrike" kern="120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Calibri"/>
              </a:rPr>
              <a:t>r</a:t>
            </a:r>
            <a:r>
              <a:rPr kumimoji="0" sz="1600" b="0" i="0" u="none" strike="noStrike" kern="1200" cap="none" spc="-4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Calibri"/>
              </a:rPr>
              <a:t>ol</a:t>
            </a:r>
            <a:r>
              <a:rPr kumimoji="0" sz="1600" b="0" i="0" u="none" strike="noStrike" kern="1200" cap="none" spc="-8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Calibri"/>
              </a:rPr>
              <a:t>i</a:t>
            </a:r>
            <a:r>
              <a:rPr kumimoji="0" sz="1600" b="0" i="0" u="none" strike="noStrike" kern="1200" cap="none" spc="-38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Calibri"/>
              </a:rPr>
              <a:t>f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Calibri"/>
              </a:rPr>
              <a:t>e</a:t>
            </a:r>
            <a:r>
              <a:rPr kumimoji="0" sz="1600" b="0" i="0" u="none" strike="noStrike" kern="1200" cap="none" spc="-34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Calibri"/>
              </a:rPr>
              <a:t>r</a:t>
            </a:r>
            <a:r>
              <a:rPr kumimoji="0" sz="1600" b="0" i="0" u="none" strike="noStrike" kern="1200" cap="none" spc="-19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Calibri"/>
              </a:rPr>
              <a:t>a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Calibri"/>
              </a:rPr>
              <a:t>tion,</a:t>
            </a:r>
            <a:r>
              <a:rPr kumimoji="0" sz="1600" b="0" i="0" u="none" strike="noStrike" kern="1200" cap="none" spc="-8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Calibri"/>
              </a:rPr>
              <a:t> </a:t>
            </a:r>
            <a:r>
              <a:rPr kumimoji="0" sz="1600" b="0" i="0" u="none" strike="noStrike" kern="1200" cap="none" spc="-4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Calibri"/>
              </a:rPr>
              <a:t>di</a:t>
            </a:r>
            <a:r>
              <a:rPr kumimoji="0" sz="1600" b="0" i="0" u="none" strike="noStrike" kern="1200" cap="none" spc="-19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Calibri"/>
              </a:rPr>
              <a:t>f</a:t>
            </a:r>
            <a:r>
              <a:rPr kumimoji="0" sz="1600" b="0" i="0" u="none" strike="noStrike" kern="1200" cap="none" spc="-38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Calibri"/>
              </a:rPr>
              <a:t>f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Calibri"/>
              </a:rPr>
              <a:t>e</a:t>
            </a:r>
            <a:r>
              <a:rPr kumimoji="0" sz="1600" b="0" i="0" u="none" strike="noStrike" kern="1200" cap="none" spc="-23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Calibri"/>
              </a:rPr>
              <a:t>r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Calibri"/>
              </a:rPr>
              <a:t>e</a:t>
            </a:r>
            <a:r>
              <a:rPr kumimoji="0" sz="1600" b="0" i="0" u="none" strike="noStrike" kern="1200" cap="none" spc="-19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Calibri"/>
              </a:rPr>
              <a:t>n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Calibri"/>
              </a:rPr>
              <a:t>ti</a:t>
            </a:r>
            <a:r>
              <a:rPr kumimoji="0" sz="1600" b="0" i="0" u="none" strike="noStrike" kern="1200" cap="none" spc="-23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Calibri"/>
              </a:rPr>
              <a:t>a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Calibri"/>
              </a:rPr>
              <a:t>tion,</a:t>
            </a:r>
            <a:r>
              <a:rPr kumimoji="0" sz="1600" b="0" i="0" u="none" strike="noStrike" kern="1200" cap="none" spc="19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Calibri"/>
              </a:rPr>
              <a:t>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Calibri"/>
              </a:rPr>
              <a:t>and</a:t>
            </a:r>
            <a:r>
              <a:rPr kumimoji="0" sz="1600" b="0" i="0" u="none" strike="noStrike" kern="1200" cap="none" spc="-4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Calibri"/>
              </a:rPr>
              <a:t> </a:t>
            </a:r>
            <a:r>
              <a:rPr kumimoji="0" sz="1600" b="0" i="0" u="none" strike="noStrike" kern="1200" cap="none" spc="-23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Calibri"/>
              </a:rPr>
              <a:t>s</a:t>
            </a:r>
            <a:r>
              <a:rPr kumimoji="0" sz="1600" b="0" i="0" u="none" strike="noStrike" kern="1200" cap="none" spc="-19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Calibri"/>
              </a:rPr>
              <a:t>t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Calibri"/>
              </a:rPr>
              <a:t>e</a:t>
            </a:r>
            <a:r>
              <a:rPr kumimoji="0" sz="1600" b="0" i="0" u="none" strike="noStrike" kern="1200" cap="none" spc="-34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Calibri"/>
              </a:rPr>
              <a:t>r</a:t>
            </a:r>
            <a:r>
              <a:rPr kumimoji="0" sz="1600" b="0" i="0" u="none" strike="noStrike" kern="1200" cap="none" spc="-4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Calibri"/>
              </a:rPr>
              <a:t>oi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Calibri"/>
              </a:rPr>
              <a:t>d</a:t>
            </a:r>
            <a:r>
              <a:rPr kumimoji="0" sz="1600" b="0" i="0" u="none" strike="noStrike" kern="1200" cap="none" spc="1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Calibri"/>
              </a:rPr>
              <a:t> </a:t>
            </a:r>
            <a:r>
              <a:rPr kumimoji="0" sz="2000" b="0" i="0" u="none" strike="noStrike" kern="1200" cap="none" spc="-4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Calibri"/>
              </a:rPr>
              <a:t>bio</a:t>
            </a:r>
            <a:r>
              <a:rPr kumimoji="0" sz="2000" b="0" i="0" u="none" strike="noStrike" kern="120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Calibri"/>
              </a:rPr>
              <a:t>s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Calibri"/>
              </a:rPr>
              <a:t>y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Calibri"/>
              </a:rPr>
              <a:t>n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Calibri"/>
              </a:rPr>
              <a:t>thesi</a:t>
            </a:r>
            <a:r>
              <a:rPr kumimoji="0" sz="2000" b="0" i="0" u="none" strike="noStrike" kern="1200" cap="none" spc="-8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Calibri"/>
              </a:rPr>
              <a:t>s</a:t>
            </a:r>
            <a:r>
              <a:rPr kumimoji="0" lang="en-US" sz="2000" b="0" i="0" u="none" strike="noStrike" kern="1200" cap="none" spc="-8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Calibri"/>
              </a:rPr>
              <a:t> (</a:t>
            </a:r>
            <a:r>
              <a:rPr kumimoji="0" lang="en-US" sz="2000" b="0" i="1" u="none" strike="noStrike" kern="1200" cap="none" spc="-8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Calibri"/>
              </a:rPr>
              <a:t>image, right</a:t>
            </a:r>
            <a:r>
              <a:rPr kumimoji="0" lang="en-US" sz="2000" b="0" i="0" u="none" strike="noStrike" kern="1200" cap="none" spc="-8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Calibri"/>
              </a:rPr>
              <a:t>)</a:t>
            </a:r>
            <a:r>
              <a:rPr kumimoji="0" lang="en-US" sz="2000" b="0" i="0" u="none" strike="noStrike" kern="1200" cap="none" spc="-8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Calibri"/>
              </a:rPr>
              <a:t>1</a:t>
            </a:r>
          </a:p>
          <a:p>
            <a:pPr marL="266217" marR="0" lvl="0" indent="-256693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tabLst>
                <a:tab pos="266693" algn="l"/>
              </a:tabLst>
              <a:defRPr/>
            </a:pPr>
            <a:r>
              <a:rPr kumimoji="0" lang="en-US" sz="2800" b="0" i="0" u="none" strike="noStrike" kern="1200" cap="none" spc="-8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Calibri"/>
              </a:rPr>
              <a:t>There are 4 distinct FGFR subtypes </a:t>
            </a:r>
          </a:p>
          <a:p>
            <a:pPr marL="285743" marR="0" lvl="0" indent="-285743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FGFR mutations and overexpression have been implicated in bladder cancer</a:t>
            </a:r>
            <a:r>
              <a:rPr kumimoji="0" lang="en-US" altLang="en-US" sz="16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2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  <a:p>
            <a:pPr marL="285743" marR="0" lvl="0" indent="-285743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April 12, 2019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– FDA granted accelerated approval to the FGFR inhibitor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erdafitinib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for locally advanced/metastatic bladder cancer with a FGFR2 or FGFR3 alteration, that has progressed during or after platinum chemotherapy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3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 </a:t>
            </a:r>
          </a:p>
          <a:p>
            <a:pPr marL="285743" marR="0" lvl="0" indent="-285743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FGFR inhibitors and anti-FGFR ADCs are in ongoing and upcoming trials in advanced UC</a:t>
            </a:r>
            <a:r>
              <a:rPr kumimoji="0" lang="en-US" altLang="en-US" sz="16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4</a:t>
            </a:r>
          </a:p>
        </p:txBody>
      </p:sp>
      <p:sp>
        <p:nvSpPr>
          <p:cNvPr id="99332" name="object 4">
            <a:extLst>
              <a:ext uri="{FF2B5EF4-FFF2-40B4-BE49-F238E27FC236}">
                <a16:creationId xmlns:a16="http://schemas.microsoft.com/office/drawing/2014/main" id="{09D3DDB0-29A1-7FEB-335F-6DA3B8B68E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9091" y="1132114"/>
            <a:ext cx="5890245" cy="4517572"/>
          </a:xfrm>
          <a:prstGeom prst="rect">
            <a:avLst/>
          </a:prstGeom>
          <a:blipFill dpi="0"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/>
            <a:stretch>
              <a:fillRect t="-3978" b="1"/>
            </a:stretch>
          </a:blipFill>
          <a:ln>
            <a:noFill/>
          </a:ln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+mn-cs"/>
            </a:endParaRPr>
          </a:p>
        </p:txBody>
      </p:sp>
      <p:sp>
        <p:nvSpPr>
          <p:cNvPr id="110599" name="TextBox 4">
            <a:extLst>
              <a:ext uri="{FF2B5EF4-FFF2-40B4-BE49-F238E27FC236}">
                <a16:creationId xmlns:a16="http://schemas.microsoft.com/office/drawing/2014/main" id="{61A316E4-F852-B23A-053D-52DACB0106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9091" y="5839885"/>
            <a:ext cx="493102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marL="0" marR="0" lvl="0" indent="0" algn="l" defTabSz="9128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1. Wu X-R. 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Nat Rev Cancer. 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2005;5:713-725; 2. Turo R, et al. 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J Urol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. 2015;193:325-330; 3. 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  <a:hlinkClick r:id="rId5"/>
              </a:rPr>
              <a:t>https://www.fda.gov/drugs/resources-information-approved-drugs/fda-grants-accelerated-approval-erdafitinib-metastatic-urothelial-carcinoma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; 4. ClinicalTrials.gov.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4BF7A-7F42-07C5-AAB2-4A654D09A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83660"/>
          </a:xfrm>
        </p:spPr>
        <p:txBody>
          <a:bodyPr>
            <a:normAutofit/>
          </a:bodyPr>
          <a:lstStyle/>
          <a:p>
            <a:r>
              <a:rPr lang="en-US" sz="3600">
                <a:cs typeface="Arial" panose="020B0604020202020204" pitchFamily="34" charset="0"/>
              </a:rPr>
              <a:t>Phase 3 THOR Trial: Study Design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2F3937-6435-1D98-3CFF-9162D3CBF6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9339" y="2482803"/>
            <a:ext cx="25400" cy="12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F3A2DD-821C-8685-745E-F008FF0215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9339" y="2482803"/>
            <a:ext cx="25400" cy="12700"/>
          </a:xfrm>
          <a:prstGeom prst="rect">
            <a:avLst/>
          </a:prstGeom>
        </p:spPr>
      </p:pic>
      <p:sp>
        <p:nvSpPr>
          <p:cNvPr id="6" name="Rounded Rectangle 38">
            <a:extLst>
              <a:ext uri="{FF2B5EF4-FFF2-40B4-BE49-F238E27FC236}">
                <a16:creationId xmlns:a16="http://schemas.microsoft.com/office/drawing/2014/main" id="{04F642BD-AF9C-1BB8-E534-6CD7537513C6}"/>
              </a:ext>
            </a:extLst>
          </p:cNvPr>
          <p:cNvSpPr/>
          <p:nvPr/>
        </p:nvSpPr>
        <p:spPr>
          <a:xfrm>
            <a:off x="8219743" y="2158757"/>
            <a:ext cx="3183535" cy="583974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lIns="47999" tIns="47999" rIns="47999" bIns="47999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Docetaxel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or </a:t>
            </a:r>
            <a:r>
              <a:rPr kumimoji="0" lang="en-US" sz="14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Vinflunine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IV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Day 1 of a 21-day cycle, N = 140</a:t>
            </a:r>
          </a:p>
        </p:txBody>
      </p:sp>
      <p:sp>
        <p:nvSpPr>
          <p:cNvPr id="7" name="Rounded Rectangle 39">
            <a:extLst>
              <a:ext uri="{FF2B5EF4-FFF2-40B4-BE49-F238E27FC236}">
                <a16:creationId xmlns:a16="http://schemas.microsoft.com/office/drawing/2014/main" id="{E580001F-FC49-A5B5-CA32-A6F108129BCC}"/>
              </a:ext>
            </a:extLst>
          </p:cNvPr>
          <p:cNvSpPr/>
          <p:nvPr/>
        </p:nvSpPr>
        <p:spPr>
          <a:xfrm>
            <a:off x="8215234" y="1591068"/>
            <a:ext cx="3197436" cy="345611"/>
          </a:xfrm>
          <a:prstGeom prst="roundRect">
            <a:avLst/>
          </a:prstGeom>
          <a:solidFill>
            <a:srgbClr val="6700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lIns="47999" tIns="47999" rIns="47999" bIns="47999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Erdafitinib 8 mg po </a:t>
            </a:r>
            <a:r>
              <a:rPr kumimoji="0" lang="en-US" sz="14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qd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N = 140</a:t>
            </a:r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A103A7F5-E78E-496C-DDF3-4055DD900459}"/>
              </a:ext>
            </a:extLst>
          </p:cNvPr>
          <p:cNvSpPr/>
          <p:nvPr/>
        </p:nvSpPr>
        <p:spPr>
          <a:xfrm>
            <a:off x="8125682" y="1417962"/>
            <a:ext cx="121955" cy="1393613"/>
          </a:xfrm>
          <a:prstGeom prst="leftBrace">
            <a:avLst/>
          </a:prstGeom>
          <a:noFill/>
          <a:ln w="28575" cap="flat" cmpd="sng" algn="ctr">
            <a:solidFill>
              <a:srgbClr val="123054"/>
            </a:solidFill>
            <a:prstDash val="solid"/>
            <a:miter lim="800000"/>
          </a:ln>
          <a:effectLst/>
        </p:spPr>
        <p:txBody>
          <a:bodyPr lIns="121917" tIns="60958" rIns="121917" bIns="60958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Left Brace 8">
            <a:extLst>
              <a:ext uri="{FF2B5EF4-FFF2-40B4-BE49-F238E27FC236}">
                <a16:creationId xmlns:a16="http://schemas.microsoft.com/office/drawing/2014/main" id="{9E117B95-D974-8391-1FAA-EBF325DF7E50}"/>
              </a:ext>
            </a:extLst>
          </p:cNvPr>
          <p:cNvSpPr/>
          <p:nvPr/>
        </p:nvSpPr>
        <p:spPr>
          <a:xfrm flipH="1">
            <a:off x="11352189" y="1423699"/>
            <a:ext cx="131841" cy="1357629"/>
          </a:xfrm>
          <a:prstGeom prst="leftBrace">
            <a:avLst/>
          </a:prstGeom>
          <a:noFill/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121917" tIns="60958" rIns="121917" bIns="60958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: Rounded Corners 49">
            <a:extLst>
              <a:ext uri="{FF2B5EF4-FFF2-40B4-BE49-F238E27FC236}">
                <a16:creationId xmlns:a16="http://schemas.microsoft.com/office/drawing/2014/main" id="{22A7C165-9B98-A469-5C9F-26C151D29E48}"/>
              </a:ext>
            </a:extLst>
          </p:cNvPr>
          <p:cNvSpPr/>
          <p:nvPr/>
        </p:nvSpPr>
        <p:spPr>
          <a:xfrm>
            <a:off x="700260" y="1891526"/>
            <a:ext cx="3568454" cy="220585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21917" tIns="60958" rIns="121917" bIns="60958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Key Inclusion Criteria: </a:t>
            </a:r>
          </a:p>
          <a:p>
            <a:pPr marL="228594" marR="0" lvl="0" indent="-228594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Locally advanced, unresectable, or metastatic UC (minority component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histologies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allowed)</a:t>
            </a:r>
          </a:p>
          <a:p>
            <a:pPr marL="228594" marR="0" lvl="0" indent="-228594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FGFR inhibitor Clinical Trial Assay to determine molecular eligibility</a:t>
            </a:r>
          </a:p>
          <a:p>
            <a:pPr marL="228594" marR="0" lvl="0" indent="-228594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Only one line of prior systemic therapy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594" marR="0" lvl="0" indent="-228594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ECOG PS 0, 1, or 2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Rectangle: Rounded Corners 49">
            <a:extLst>
              <a:ext uri="{FF2B5EF4-FFF2-40B4-BE49-F238E27FC236}">
                <a16:creationId xmlns:a16="http://schemas.microsoft.com/office/drawing/2014/main" id="{6FE7DAD0-9348-5BC7-2BD9-3708B22BACAD}"/>
              </a:ext>
            </a:extLst>
          </p:cNvPr>
          <p:cNvSpPr/>
          <p:nvPr/>
        </p:nvSpPr>
        <p:spPr>
          <a:xfrm>
            <a:off x="7856642" y="1261191"/>
            <a:ext cx="269040" cy="1668051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vert="wordArtVert" lIns="121917" tIns="60958" rIns="121917" bIns="60958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RANDOMIZE</a:t>
            </a:r>
          </a:p>
        </p:txBody>
      </p:sp>
      <p:sp>
        <p:nvSpPr>
          <p:cNvPr id="12" name="Rectangle: Rounded Corners 49">
            <a:extLst>
              <a:ext uri="{FF2B5EF4-FFF2-40B4-BE49-F238E27FC236}">
                <a16:creationId xmlns:a16="http://schemas.microsoft.com/office/drawing/2014/main" id="{328976D3-1884-E2A9-9FD7-E15ACE6466D1}"/>
              </a:ext>
            </a:extLst>
          </p:cNvPr>
          <p:cNvSpPr/>
          <p:nvPr/>
        </p:nvSpPr>
        <p:spPr>
          <a:xfrm>
            <a:off x="780978" y="4514639"/>
            <a:ext cx="6374615" cy="1235265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21917" tIns="60958" rIns="121917" bIns="60958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3475" algn="l"/>
                <a:tab pos="4540137" algn="l"/>
              </a:tabLst>
              <a:defRPr/>
            </a:pPr>
            <a:r>
              <a:rPr kumimoji="0" lang="en-US" sz="1400" b="1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Primary Endpoint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Overall survival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3475" algn="l"/>
                <a:tab pos="4540137" algn="l"/>
              </a:tabLst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3475" algn="l"/>
                <a:tab pos="4540137" algn="l"/>
              </a:tabLst>
              <a:defRPr/>
            </a:pPr>
            <a:r>
              <a:rPr kumimoji="0" lang="en-US" sz="1400" b="1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Secondary Endpoints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PFS, ORR, duration of response, safety, patient-reported outcomes, pharmacokinetics. </a:t>
            </a:r>
            <a:endParaRPr kumimoji="0" lang="en-US" sz="1400" b="0" i="0" u="none" strike="sng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A0A5653-7CE7-C710-F7DF-8E74FE459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6780" y="4629097"/>
            <a:ext cx="25400" cy="127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811CDFB-785F-CB25-6D32-BEA61BFE0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6780" y="4629097"/>
            <a:ext cx="25400" cy="12700"/>
          </a:xfrm>
          <a:prstGeom prst="rect">
            <a:avLst/>
          </a:prstGeom>
        </p:spPr>
      </p:pic>
      <p:sp>
        <p:nvSpPr>
          <p:cNvPr id="15" name="TextBox 7">
            <a:extLst>
              <a:ext uri="{FF2B5EF4-FFF2-40B4-BE49-F238E27FC236}">
                <a16:creationId xmlns:a16="http://schemas.microsoft.com/office/drawing/2014/main" id="{1C7BD492-50D6-5032-4864-99F344AC89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3327" y="3121971"/>
            <a:ext cx="1075267" cy="3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1:1</a:t>
            </a:r>
          </a:p>
        </p:txBody>
      </p:sp>
      <p:sp>
        <p:nvSpPr>
          <p:cNvPr id="16" name="Rounded Rectangle 50">
            <a:extLst>
              <a:ext uri="{FF2B5EF4-FFF2-40B4-BE49-F238E27FC236}">
                <a16:creationId xmlns:a16="http://schemas.microsoft.com/office/drawing/2014/main" id="{5C946CBF-BDFB-5C5E-16E1-BDB83085B99F}"/>
              </a:ext>
            </a:extLst>
          </p:cNvPr>
          <p:cNvSpPr/>
          <p:nvPr/>
        </p:nvSpPr>
        <p:spPr>
          <a:xfrm>
            <a:off x="8237184" y="4305051"/>
            <a:ext cx="3148454" cy="583974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lIns="47999" tIns="47999" rIns="47999" bIns="47999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Pembrolizumab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IV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Day 1 of a 21-day cycle, N = 175</a:t>
            </a:r>
          </a:p>
        </p:txBody>
      </p:sp>
      <p:sp>
        <p:nvSpPr>
          <p:cNvPr id="17" name="Rounded Rectangle 51">
            <a:extLst>
              <a:ext uri="{FF2B5EF4-FFF2-40B4-BE49-F238E27FC236}">
                <a16:creationId xmlns:a16="http://schemas.microsoft.com/office/drawing/2014/main" id="{DD8F5C3F-DF53-C0CE-F434-8B5EF65C63C4}"/>
              </a:ext>
            </a:extLst>
          </p:cNvPr>
          <p:cNvSpPr/>
          <p:nvPr/>
        </p:nvSpPr>
        <p:spPr>
          <a:xfrm>
            <a:off x="8232674" y="3737362"/>
            <a:ext cx="3178364" cy="345611"/>
          </a:xfrm>
          <a:prstGeom prst="roundRect">
            <a:avLst/>
          </a:prstGeom>
          <a:solidFill>
            <a:srgbClr val="6700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lIns="47999" tIns="47999" rIns="47999" bIns="47999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Erdafitinib 8 mg po </a:t>
            </a:r>
            <a:r>
              <a:rPr kumimoji="0" lang="en-US" sz="14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qd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N = 175</a:t>
            </a:r>
          </a:p>
        </p:txBody>
      </p:sp>
      <p:sp>
        <p:nvSpPr>
          <p:cNvPr id="18" name="Left Brace 17">
            <a:extLst>
              <a:ext uri="{FF2B5EF4-FFF2-40B4-BE49-F238E27FC236}">
                <a16:creationId xmlns:a16="http://schemas.microsoft.com/office/drawing/2014/main" id="{D0E18D88-4235-4718-94AF-4A3C970EF9F2}"/>
              </a:ext>
            </a:extLst>
          </p:cNvPr>
          <p:cNvSpPr/>
          <p:nvPr/>
        </p:nvSpPr>
        <p:spPr>
          <a:xfrm>
            <a:off x="8143123" y="3564256"/>
            <a:ext cx="121955" cy="1393613"/>
          </a:xfrm>
          <a:prstGeom prst="leftBrace">
            <a:avLst/>
          </a:prstGeom>
          <a:noFill/>
          <a:ln w="28575" cap="flat" cmpd="sng" algn="ctr">
            <a:solidFill>
              <a:srgbClr val="123054"/>
            </a:solidFill>
            <a:prstDash val="solid"/>
            <a:miter lim="800000"/>
          </a:ln>
          <a:effectLst/>
        </p:spPr>
        <p:txBody>
          <a:bodyPr lIns="121917" tIns="60958" rIns="121917" bIns="60958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Left Brace 18">
            <a:extLst>
              <a:ext uri="{FF2B5EF4-FFF2-40B4-BE49-F238E27FC236}">
                <a16:creationId xmlns:a16="http://schemas.microsoft.com/office/drawing/2014/main" id="{46133D66-4980-CBE2-C2D4-31667C48938F}"/>
              </a:ext>
            </a:extLst>
          </p:cNvPr>
          <p:cNvSpPr/>
          <p:nvPr/>
        </p:nvSpPr>
        <p:spPr>
          <a:xfrm flipH="1">
            <a:off x="11351990" y="3587631"/>
            <a:ext cx="131841" cy="1357629"/>
          </a:xfrm>
          <a:prstGeom prst="leftBrace">
            <a:avLst/>
          </a:prstGeom>
          <a:noFill/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121917" tIns="60958" rIns="121917" bIns="60958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Rectangle: Rounded Corners 49">
            <a:extLst>
              <a:ext uri="{FF2B5EF4-FFF2-40B4-BE49-F238E27FC236}">
                <a16:creationId xmlns:a16="http://schemas.microsoft.com/office/drawing/2014/main" id="{0CB8045D-9DC4-EF7D-4C2B-143A8CE9B3D1}"/>
              </a:ext>
            </a:extLst>
          </p:cNvPr>
          <p:cNvSpPr/>
          <p:nvPr/>
        </p:nvSpPr>
        <p:spPr>
          <a:xfrm>
            <a:off x="7865263" y="3407485"/>
            <a:ext cx="269040" cy="1668051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vert="wordArtVert" lIns="121917" tIns="60958" rIns="121917" bIns="60958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RANDOMIZE</a:t>
            </a:r>
          </a:p>
        </p:txBody>
      </p:sp>
      <p:sp>
        <p:nvSpPr>
          <p:cNvPr id="21" name="Rectangle: Rounded Corners 49">
            <a:extLst>
              <a:ext uri="{FF2B5EF4-FFF2-40B4-BE49-F238E27FC236}">
                <a16:creationId xmlns:a16="http://schemas.microsoft.com/office/drawing/2014/main" id="{B3859672-76E3-8AB1-4427-C718E1F04AD6}"/>
              </a:ext>
            </a:extLst>
          </p:cNvPr>
          <p:cNvSpPr/>
          <p:nvPr/>
        </p:nvSpPr>
        <p:spPr>
          <a:xfrm>
            <a:off x="4577400" y="1668068"/>
            <a:ext cx="2578193" cy="114652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21917" tIns="60958" rIns="121917" bIns="60958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Cohort 1 </a:t>
            </a:r>
            <a:r>
              <a:rPr kumimoji="0" lang="mr-IN" sz="1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Mangal" panose="02040503050203030202" pitchFamily="18" charset="0"/>
              </a:rPr>
              <a:t>–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Prior PD-1/PD-L1 treatment</a:t>
            </a:r>
          </a:p>
        </p:txBody>
      </p:sp>
      <p:sp>
        <p:nvSpPr>
          <p:cNvPr id="22" name="Rectangle: Rounded Corners 49">
            <a:extLst>
              <a:ext uri="{FF2B5EF4-FFF2-40B4-BE49-F238E27FC236}">
                <a16:creationId xmlns:a16="http://schemas.microsoft.com/office/drawing/2014/main" id="{2B62AD67-EAE7-664B-6D99-8C6ECBF88635}"/>
              </a:ext>
            </a:extLst>
          </p:cNvPr>
          <p:cNvSpPr/>
          <p:nvPr/>
        </p:nvSpPr>
        <p:spPr>
          <a:xfrm>
            <a:off x="4590544" y="3260391"/>
            <a:ext cx="2578193" cy="114652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21917" tIns="60958" rIns="121917" bIns="60958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Cohort 2 </a:t>
            </a:r>
            <a:r>
              <a:rPr kumimoji="0" lang="mr-IN" sz="1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Mangal" panose="02040503050203030202" pitchFamily="18" charset="0"/>
              </a:rPr>
              <a:t>–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No prior PD-1/PD-L1 treatment</a:t>
            </a:r>
          </a:p>
        </p:txBody>
      </p:sp>
      <p:sp>
        <p:nvSpPr>
          <p:cNvPr id="23" name="Line 4">
            <a:extLst>
              <a:ext uri="{FF2B5EF4-FFF2-40B4-BE49-F238E27FC236}">
                <a16:creationId xmlns:a16="http://schemas.microsoft.com/office/drawing/2014/main" id="{F9A0086A-2B48-B302-B4DD-EEF55625AB1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168737" y="1891525"/>
            <a:ext cx="696526" cy="389107"/>
          </a:xfrm>
          <a:prstGeom prst="line">
            <a:avLst/>
          </a:prstGeom>
          <a:noFill/>
          <a:ln w="57150">
            <a:solidFill>
              <a:srgbClr val="3D7AA5"/>
            </a:solidFill>
            <a:round/>
            <a:headEnd type="none" w="sm" len="sm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Line 4">
            <a:extLst>
              <a:ext uri="{FF2B5EF4-FFF2-40B4-BE49-F238E27FC236}">
                <a16:creationId xmlns:a16="http://schemas.microsoft.com/office/drawing/2014/main" id="{87FCDB70-A149-6A67-91FE-262F58F25411}"/>
              </a:ext>
            </a:extLst>
          </p:cNvPr>
          <p:cNvSpPr>
            <a:spLocks noChangeShapeType="1"/>
          </p:cNvSpPr>
          <p:nvPr/>
        </p:nvSpPr>
        <p:spPr bwMode="auto">
          <a:xfrm>
            <a:off x="7168737" y="3849289"/>
            <a:ext cx="696526" cy="421709"/>
          </a:xfrm>
          <a:prstGeom prst="line">
            <a:avLst/>
          </a:prstGeom>
          <a:noFill/>
          <a:ln w="57150">
            <a:solidFill>
              <a:srgbClr val="3D7AA5"/>
            </a:solidFill>
            <a:round/>
            <a:headEnd type="none" w="sm" len="sm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Line 4">
            <a:extLst>
              <a:ext uri="{FF2B5EF4-FFF2-40B4-BE49-F238E27FC236}">
                <a16:creationId xmlns:a16="http://schemas.microsoft.com/office/drawing/2014/main" id="{0F1D9624-7AF2-B1BB-FEB7-2BBC13DA094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68714" y="2393275"/>
            <a:ext cx="321830" cy="0"/>
          </a:xfrm>
          <a:prstGeom prst="line">
            <a:avLst/>
          </a:prstGeom>
          <a:noFill/>
          <a:ln w="57150">
            <a:solidFill>
              <a:srgbClr val="3D7AA5"/>
            </a:solidFill>
            <a:round/>
            <a:headEnd type="none" w="sm" len="sm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6" name="Line 4">
            <a:extLst>
              <a:ext uri="{FF2B5EF4-FFF2-40B4-BE49-F238E27FC236}">
                <a16:creationId xmlns:a16="http://schemas.microsoft.com/office/drawing/2014/main" id="{E438B352-21CC-8769-1B8A-217539AAB85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68714" y="3736262"/>
            <a:ext cx="321830" cy="0"/>
          </a:xfrm>
          <a:prstGeom prst="line">
            <a:avLst/>
          </a:prstGeom>
          <a:noFill/>
          <a:ln w="57150">
            <a:solidFill>
              <a:srgbClr val="3D7AA5"/>
            </a:solidFill>
            <a:round/>
            <a:headEnd type="none" w="sm" len="sm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0EB3091B-53A8-1D18-844F-CE4B3BB062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Loriot</a:t>
            </a:r>
            <a:r>
              <a:rPr lang="en-US" dirty="0"/>
              <a:t> Y, et al</a:t>
            </a:r>
            <a:r>
              <a:rPr lang="en-US" i="1" dirty="0"/>
              <a:t>. N Engl J Med</a:t>
            </a:r>
            <a:r>
              <a:rPr lang="en-US" dirty="0"/>
              <a:t>. 2023;389(21):1961-1971. NCT03390504.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511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4BF7A-7F42-07C5-AAB2-4A654D09A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t">
            <a:normAutofit/>
          </a:bodyPr>
          <a:lstStyle/>
          <a:p>
            <a:r>
              <a:rPr lang="en-US"/>
              <a:t>THOR (Cohort 1): Safety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9C4A6DC-24C3-A68C-9BF9-D31A8ADF23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26"/>
            <a:ext cx="4480757" cy="1858274"/>
          </a:xfrm>
        </p:spPr>
        <p:txBody>
          <a:bodyPr>
            <a:normAutofit/>
          </a:bodyPr>
          <a:lstStyle/>
          <a:p>
            <a:pPr lvl="0"/>
            <a:r>
              <a:rPr lang="en-US" sz="2000" noProof="0" dirty="0"/>
              <a:t>1 treatment-related death in the erdafitinib group (sudden death)</a:t>
            </a:r>
          </a:p>
          <a:p>
            <a:pPr lvl="0"/>
            <a:r>
              <a:rPr lang="en-US" sz="2000" noProof="0" dirty="0"/>
              <a:t>11 patients (8.1%) discontinued study treatment with erdafitinib due to treatment-related AEs</a:t>
            </a:r>
          </a:p>
          <a:p>
            <a:endParaRPr lang="en-US" sz="2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ECD4D1-FB30-2B50-7E5A-CB5BC1F249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9349" y="6343528"/>
            <a:ext cx="7397122" cy="298694"/>
          </a:xfrm>
        </p:spPr>
        <p:txBody>
          <a:bodyPr/>
          <a:lstStyle/>
          <a:p>
            <a:pPr lvl="0"/>
            <a:r>
              <a:rPr lang="en-US" noProof="0" dirty="0" err="1"/>
              <a:t>Loriot</a:t>
            </a:r>
            <a:r>
              <a:rPr lang="en-US" noProof="0" dirty="0"/>
              <a:t> Y, et al. </a:t>
            </a:r>
            <a:r>
              <a:rPr lang="en-US" i="1" noProof="0" dirty="0"/>
              <a:t>N Engl J Med. </a:t>
            </a:r>
            <a:r>
              <a:rPr lang="en-US" noProof="0" dirty="0"/>
              <a:t>2023;389(21):1961-1971.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84A8AE8-FE71-4BDE-6120-0054C2F11285}"/>
              </a:ext>
            </a:extLst>
          </p:cNvPr>
          <p:cNvGraphicFramePr>
            <a:graphicFrameLocks noGrp="1"/>
          </p:cNvGraphicFramePr>
          <p:nvPr/>
        </p:nvGraphicFramePr>
        <p:xfrm>
          <a:off x="5318957" y="1221686"/>
          <a:ext cx="6106330" cy="2318211"/>
        </p:xfrm>
        <a:graphic>
          <a:graphicData uri="http://schemas.openxmlformats.org/drawingml/2006/table">
            <a:tbl>
              <a:tblPr firstRow="1" bandRow="1"/>
              <a:tblGrid>
                <a:gridCol w="3371758">
                  <a:extLst>
                    <a:ext uri="{9D8B030D-6E8A-4147-A177-3AD203B41FA5}">
                      <a16:colId xmlns:a16="http://schemas.microsoft.com/office/drawing/2014/main" val="2683924896"/>
                    </a:ext>
                  </a:extLst>
                </a:gridCol>
                <a:gridCol w="1367286">
                  <a:extLst>
                    <a:ext uri="{9D8B030D-6E8A-4147-A177-3AD203B41FA5}">
                      <a16:colId xmlns:a16="http://schemas.microsoft.com/office/drawing/2014/main" val="3956243111"/>
                    </a:ext>
                  </a:extLst>
                </a:gridCol>
                <a:gridCol w="1367286">
                  <a:extLst>
                    <a:ext uri="{9D8B030D-6E8A-4147-A177-3AD203B41FA5}">
                      <a16:colId xmlns:a16="http://schemas.microsoft.com/office/drawing/2014/main" val="1592086628"/>
                    </a:ext>
                  </a:extLst>
                </a:gridCol>
              </a:tblGrid>
              <a:tr h="257579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AEs occurring in ≥30% (any grade) or </a:t>
                      </a:r>
                      <a:b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≥5% (grade 3-4) of patients</a:t>
                      </a:r>
                    </a:p>
                  </a:txBody>
                  <a:tcPr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7B16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Erdafitinib (n = 135)</a:t>
                      </a:r>
                    </a:p>
                  </a:txBody>
                  <a:tcPr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47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7441281"/>
                  </a:ext>
                </a:extLst>
              </a:tr>
              <a:tr h="25757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Any Grade</a:t>
                      </a:r>
                    </a:p>
                  </a:txBody>
                  <a:tcPr marT="0" marB="0" anchor="ctr">
                    <a:lnL w="381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7B1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Grade 3-4</a:t>
                      </a:r>
                    </a:p>
                  </a:txBody>
                  <a:tcPr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7B1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9913819"/>
                  </a:ext>
                </a:extLst>
              </a:tr>
              <a:tr h="2575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≥1 treatment-related AE</a:t>
                      </a:r>
                    </a:p>
                  </a:txBody>
                  <a:tcPr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7B1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131 (97.0%)</a:t>
                      </a:r>
                    </a:p>
                  </a:txBody>
                  <a:tcPr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7B1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 (45.9%)</a:t>
                      </a:r>
                    </a:p>
                  </a:txBody>
                  <a:tcPr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7B1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1524451"/>
                  </a:ext>
                </a:extLst>
              </a:tr>
              <a:tr h="2575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Hyperphosphatemia</a:t>
                      </a:r>
                    </a:p>
                  </a:txBody>
                  <a:tcPr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7B1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106 (78.5%)</a:t>
                      </a:r>
                    </a:p>
                  </a:txBody>
                  <a:tcPr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7B1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(5.2%)</a:t>
                      </a:r>
                    </a:p>
                  </a:txBody>
                  <a:tcPr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7B1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5086869"/>
                  </a:ext>
                </a:extLst>
              </a:tr>
              <a:tr h="2575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Diarrhea</a:t>
                      </a:r>
                    </a:p>
                  </a:txBody>
                  <a:tcPr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7B1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 (54.8%)</a:t>
                      </a:r>
                    </a:p>
                  </a:txBody>
                  <a:tcPr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7B1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(3.0%)</a:t>
                      </a:r>
                    </a:p>
                  </a:txBody>
                  <a:tcPr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7B1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6704469"/>
                  </a:ext>
                </a:extLst>
              </a:tr>
              <a:tr h="2575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Stomatitis</a:t>
                      </a:r>
                    </a:p>
                  </a:txBody>
                  <a:tcPr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7B1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 (45.9%)</a:t>
                      </a:r>
                    </a:p>
                  </a:txBody>
                  <a:tcPr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7B1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(8.1%)</a:t>
                      </a:r>
                    </a:p>
                  </a:txBody>
                  <a:tcPr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7B1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7574280"/>
                  </a:ext>
                </a:extLst>
              </a:tr>
              <a:tr h="2575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Dry mouth</a:t>
                      </a:r>
                    </a:p>
                  </a:txBody>
                  <a:tcPr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7B1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 (38.5%)</a:t>
                      </a:r>
                    </a:p>
                  </a:txBody>
                  <a:tcPr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7B1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7B1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4832592"/>
                  </a:ext>
                </a:extLst>
              </a:tr>
              <a:tr h="2575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PPE syndrome</a:t>
                      </a:r>
                    </a:p>
                  </a:txBody>
                  <a:tcPr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7B1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 (30.4%)</a:t>
                      </a:r>
                    </a:p>
                  </a:txBody>
                  <a:tcPr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7B1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(9.6%)</a:t>
                      </a:r>
                    </a:p>
                  </a:txBody>
                  <a:tcPr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7B1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5501823"/>
                  </a:ext>
                </a:extLst>
              </a:tr>
              <a:tr h="2575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Onycholysis</a:t>
                      </a:r>
                    </a:p>
                  </a:txBody>
                  <a:tcPr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7B1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 (23.0%)</a:t>
                      </a:r>
                    </a:p>
                  </a:txBody>
                  <a:tcPr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7B1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(5.9%)</a:t>
                      </a:r>
                    </a:p>
                  </a:txBody>
                  <a:tcPr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7B1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327231"/>
                  </a:ext>
                </a:extLst>
              </a:tr>
            </a:tbl>
          </a:graphicData>
        </a:graphic>
      </p:graphicFrame>
      <p:graphicFrame>
        <p:nvGraphicFramePr>
          <p:cNvPr id="5" name="Table 3">
            <a:extLst>
              <a:ext uri="{FF2B5EF4-FFF2-40B4-BE49-F238E27FC236}">
                <a16:creationId xmlns:a16="http://schemas.microsoft.com/office/drawing/2014/main" id="{30F0944B-E561-71A4-422C-82969AD3E04F}"/>
              </a:ext>
            </a:extLst>
          </p:cNvPr>
          <p:cNvGraphicFramePr>
            <a:graphicFrameLocks noGrp="1"/>
          </p:cNvGraphicFramePr>
          <p:nvPr/>
        </p:nvGraphicFramePr>
        <p:xfrm>
          <a:off x="699911" y="3674834"/>
          <a:ext cx="10725376" cy="1844772"/>
        </p:xfrm>
        <a:graphic>
          <a:graphicData uri="http://schemas.openxmlformats.org/drawingml/2006/table">
            <a:tbl>
              <a:tblPr firstRow="1" bandRow="1"/>
              <a:tblGrid>
                <a:gridCol w="4726104">
                  <a:extLst>
                    <a:ext uri="{9D8B030D-6E8A-4147-A177-3AD203B41FA5}">
                      <a16:colId xmlns:a16="http://schemas.microsoft.com/office/drawing/2014/main" val="2683924896"/>
                    </a:ext>
                  </a:extLst>
                </a:gridCol>
                <a:gridCol w="1499818">
                  <a:extLst>
                    <a:ext uri="{9D8B030D-6E8A-4147-A177-3AD203B41FA5}">
                      <a16:colId xmlns:a16="http://schemas.microsoft.com/office/drawing/2014/main" val="3956243111"/>
                    </a:ext>
                  </a:extLst>
                </a:gridCol>
                <a:gridCol w="1499818">
                  <a:extLst>
                    <a:ext uri="{9D8B030D-6E8A-4147-A177-3AD203B41FA5}">
                      <a16:colId xmlns:a16="http://schemas.microsoft.com/office/drawing/2014/main" val="1592086628"/>
                    </a:ext>
                  </a:extLst>
                </a:gridCol>
                <a:gridCol w="1499818">
                  <a:extLst>
                    <a:ext uri="{9D8B030D-6E8A-4147-A177-3AD203B41FA5}">
                      <a16:colId xmlns:a16="http://schemas.microsoft.com/office/drawing/2014/main" val="1667827045"/>
                    </a:ext>
                  </a:extLst>
                </a:gridCol>
                <a:gridCol w="1499818">
                  <a:extLst>
                    <a:ext uri="{9D8B030D-6E8A-4147-A177-3AD203B41FA5}">
                      <a16:colId xmlns:a16="http://schemas.microsoft.com/office/drawing/2014/main" val="564228642"/>
                    </a:ext>
                  </a:extLst>
                </a:gridCol>
              </a:tblGrid>
              <a:tr h="307462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AEs of interest</a:t>
                      </a:r>
                    </a:p>
                  </a:txBody>
                  <a:tcPr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7B16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Erdafitinib (n = 135)</a:t>
                      </a:r>
                    </a:p>
                  </a:txBody>
                  <a:tcPr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47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Chemotherapy (N = 112)</a:t>
                      </a:r>
                    </a:p>
                  </a:txBody>
                  <a:tcPr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5994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7441281"/>
                  </a:ext>
                </a:extLst>
              </a:tr>
              <a:tr h="3074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Any Grade</a:t>
                      </a:r>
                    </a:p>
                  </a:txBody>
                  <a:tcPr marT="0" marB="0" anchor="ctr">
                    <a:lnL w="381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7B1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Grade 3-4</a:t>
                      </a:r>
                    </a:p>
                  </a:txBody>
                  <a:tcPr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7B1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Any Grade</a:t>
                      </a:r>
                    </a:p>
                  </a:txBody>
                  <a:tcPr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7B1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Grade 3-4</a:t>
                      </a:r>
                    </a:p>
                  </a:txBody>
                  <a:tcPr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7B1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9913819"/>
                  </a:ext>
                </a:extLst>
              </a:tr>
              <a:tr h="30746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Nail disorders</a:t>
                      </a:r>
                    </a:p>
                  </a:txBody>
                  <a:tcPr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7B1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 (66.7%)</a:t>
                      </a:r>
                    </a:p>
                  </a:txBody>
                  <a:tcPr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7B1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(11.1%)</a:t>
                      </a:r>
                    </a:p>
                  </a:txBody>
                  <a:tcPr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7B1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(5.4%)</a:t>
                      </a:r>
                    </a:p>
                  </a:txBody>
                  <a:tcPr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7B1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7B1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1524451"/>
                  </a:ext>
                </a:extLst>
              </a:tr>
              <a:tr h="30746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Skin disorders</a:t>
                      </a:r>
                    </a:p>
                  </a:txBody>
                  <a:tcPr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7B1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 (54.8%)</a:t>
                      </a:r>
                    </a:p>
                  </a:txBody>
                  <a:tcPr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7B1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 (11.9%)</a:t>
                      </a:r>
                    </a:p>
                  </a:txBody>
                  <a:tcPr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7B1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(12.5%)</a:t>
                      </a:r>
                    </a:p>
                  </a:txBody>
                  <a:tcPr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7B1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7B1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5086869"/>
                  </a:ext>
                </a:extLst>
              </a:tr>
              <a:tr h="30746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Eye disorders (excluding central serous retinopathy)</a:t>
                      </a:r>
                    </a:p>
                  </a:txBody>
                  <a:tcPr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7B1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 (42.2%)</a:t>
                      </a:r>
                    </a:p>
                  </a:txBody>
                  <a:tcPr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7B1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(2.2%)</a:t>
                      </a:r>
                    </a:p>
                  </a:txBody>
                  <a:tcPr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7B1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(5.4%)</a:t>
                      </a:r>
                    </a:p>
                  </a:txBody>
                  <a:tcPr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7B1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7B1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6704469"/>
                  </a:ext>
                </a:extLst>
              </a:tr>
              <a:tr h="30746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Central serous retinopathy</a:t>
                      </a:r>
                    </a:p>
                  </a:txBody>
                  <a:tcPr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7B1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 (17.0%)</a:t>
                      </a:r>
                    </a:p>
                  </a:txBody>
                  <a:tcPr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7B1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(2.2%)</a:t>
                      </a:r>
                    </a:p>
                  </a:txBody>
                  <a:tcPr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7B1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7B1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7B1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75742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9257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4BF7A-7F42-07C5-AAB2-4A654D09A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sz="3600"/>
              <a:t>THOR (Cohort 1): Overall Survival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ECD4D1-FB30-2B50-7E5A-CB5BC1F249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4372" y="6492874"/>
            <a:ext cx="7397122" cy="29869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A7E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6E7E83">
                    <a:lumMod val="5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</a:rPr>
              <a:t>Loriot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6E7E83">
                    <a:lumMod val="5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</a:rPr>
              <a:t> Y, et al. </a:t>
            </a: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solidFill>
                  <a:srgbClr val="6E7E83">
                    <a:lumMod val="5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</a:rPr>
              <a:t>N Engl J Med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6E7E83">
                    <a:lumMod val="5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cs typeface="Arial" panose="020B0604020202020204" pitchFamily="34" charset="0"/>
              </a:rPr>
              <a:t>. 2023;389(21):1961-1971.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6472BEE5-A278-D870-2FE1-09DBF8BC00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3464" y="1490863"/>
            <a:ext cx="6019899" cy="3876273"/>
          </a:xfrm>
          <a:prstGeom prst="rect">
            <a:avLst/>
          </a:prstGeom>
        </p:spPr>
      </p:pic>
      <p:graphicFrame>
        <p:nvGraphicFramePr>
          <p:cNvPr id="37" name="Table 8">
            <a:extLst>
              <a:ext uri="{FF2B5EF4-FFF2-40B4-BE49-F238E27FC236}">
                <a16:creationId xmlns:a16="http://schemas.microsoft.com/office/drawing/2014/main" id="{FC91E87F-6970-BC3E-EF41-F72EFD129933}"/>
              </a:ext>
            </a:extLst>
          </p:cNvPr>
          <p:cNvGraphicFramePr>
            <a:graphicFrameLocks noGrp="1"/>
          </p:cNvGraphicFramePr>
          <p:nvPr/>
        </p:nvGraphicFramePr>
        <p:xfrm>
          <a:off x="8677618" y="1831966"/>
          <a:ext cx="3143481" cy="1097280"/>
        </p:xfrm>
        <a:graphic>
          <a:graphicData uri="http://schemas.openxmlformats.org/drawingml/2006/table">
            <a:tbl>
              <a:tblPr firstRow="1" bandRow="1"/>
              <a:tblGrid>
                <a:gridCol w="1313313">
                  <a:extLst>
                    <a:ext uri="{9D8B030D-6E8A-4147-A177-3AD203B41FA5}">
                      <a16:colId xmlns:a16="http://schemas.microsoft.com/office/drawing/2014/main" val="546079327"/>
                    </a:ext>
                  </a:extLst>
                </a:gridCol>
                <a:gridCol w="1830168">
                  <a:extLst>
                    <a:ext uri="{9D8B030D-6E8A-4147-A177-3AD203B41FA5}">
                      <a16:colId xmlns:a16="http://schemas.microsoft.com/office/drawing/2014/main" val="1972233813"/>
                    </a:ext>
                  </a:extLst>
                </a:gridCol>
              </a:tblGrid>
              <a:tr h="1471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D7AA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Median OS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D7A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5473831"/>
                  </a:ext>
                </a:extLst>
              </a:tr>
              <a:tr h="1471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Erdafitinib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47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12.1</a:t>
                      </a:r>
                      <a:r>
                        <a:rPr lang="en-US" sz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mo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4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2273053"/>
                  </a:ext>
                </a:extLst>
              </a:tr>
              <a:tr h="1471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Chemotherapy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5994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7.8</a:t>
                      </a:r>
                      <a:r>
                        <a:rPr lang="en-US" sz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mo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599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5734368"/>
                  </a:ext>
                </a:extLst>
              </a:tr>
              <a:tr h="147187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b="1" dirty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 0.64 </a:t>
                      </a:r>
                      <a:r>
                        <a:rPr lang="en-US" sz="1200" dirty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(95% CI, 0.47-0.88), </a:t>
                      </a:r>
                      <a:r>
                        <a:rPr lang="en-US" sz="1200" i="1" dirty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 </a:t>
                      </a:r>
                      <a:r>
                        <a:rPr lang="en-US" sz="1200" dirty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 0.005</a:t>
                      </a:r>
                      <a:endParaRPr lang="en-US" sz="1200" i="1" dirty="0">
                        <a:solidFill>
                          <a:schemeClr val="accent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3054">
                        <a:alpha val="1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r>
                        <a:rPr lang="en-US"/>
                        <a:t>HR: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1893411"/>
                  </a:ext>
                </a:extLst>
              </a:tr>
            </a:tbl>
          </a:graphicData>
        </a:graphic>
      </p:graphicFrame>
      <p:sp>
        <p:nvSpPr>
          <p:cNvPr id="38" name="Rectangle 37">
            <a:extLst>
              <a:ext uri="{FF2B5EF4-FFF2-40B4-BE49-F238E27FC236}">
                <a16:creationId xmlns:a16="http://schemas.microsoft.com/office/drawing/2014/main" id="{881EBBC2-B62B-7ADC-C8D8-91C3B0A2C2C3}"/>
              </a:ext>
            </a:extLst>
          </p:cNvPr>
          <p:cNvSpPr/>
          <p:nvPr/>
        </p:nvSpPr>
        <p:spPr>
          <a:xfrm>
            <a:off x="370901" y="1303128"/>
            <a:ext cx="4863062" cy="4126121"/>
          </a:xfrm>
          <a:prstGeom prst="rect">
            <a:avLst/>
          </a:prstGeom>
          <a:solidFill>
            <a:srgbClr val="CC7B16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075C8EB-F52B-68D5-B1F6-1266D77D4C4C}"/>
              </a:ext>
            </a:extLst>
          </p:cNvPr>
          <p:cNvGrpSpPr/>
          <p:nvPr/>
        </p:nvGrpSpPr>
        <p:grpSpPr>
          <a:xfrm>
            <a:off x="474373" y="4447454"/>
            <a:ext cx="4656119" cy="849159"/>
            <a:chOff x="4705781" y="1748751"/>
            <a:chExt cx="4690091" cy="1380226"/>
          </a:xfrm>
        </p:grpSpPr>
        <p:sp>
          <p:nvSpPr>
            <p:cNvPr id="40" name="Rounded Rectangle 10">
              <a:extLst>
                <a:ext uri="{FF2B5EF4-FFF2-40B4-BE49-F238E27FC236}">
                  <a16:creationId xmlns:a16="http://schemas.microsoft.com/office/drawing/2014/main" id="{D68C2700-8A1E-49BD-BB38-227CF3826B93}"/>
                </a:ext>
              </a:extLst>
            </p:cNvPr>
            <p:cNvSpPr/>
            <p:nvPr/>
          </p:nvSpPr>
          <p:spPr>
            <a:xfrm>
              <a:off x="4705781" y="1752448"/>
              <a:ext cx="2284828" cy="1371365"/>
            </a:xfrm>
            <a:prstGeom prst="roundRect">
              <a:avLst>
                <a:gd name="adj" fmla="val 0"/>
              </a:avLst>
            </a:prstGeom>
            <a:solidFill>
              <a:srgbClr val="003479"/>
            </a:solidFill>
            <a:ln w="19050" cap="flat" cmpd="sng" algn="ctr">
              <a:solidFill>
                <a:srgbClr val="CC7B16">
                  <a:lumMod val="20000"/>
                  <a:lumOff val="8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Erdafitinib (n = 136)</a:t>
              </a: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8 mg PO once daily; </a:t>
              </a:r>
              <a:b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up-titration to 9 mg</a:t>
              </a:r>
            </a:p>
          </p:txBody>
        </p:sp>
        <p:sp>
          <p:nvSpPr>
            <p:cNvPr id="41" name="Rounded Rectangle 11">
              <a:extLst>
                <a:ext uri="{FF2B5EF4-FFF2-40B4-BE49-F238E27FC236}">
                  <a16:creationId xmlns:a16="http://schemas.microsoft.com/office/drawing/2014/main" id="{3D4A7DAE-9AD5-BD71-76CC-9C9648591B66}"/>
                </a:ext>
              </a:extLst>
            </p:cNvPr>
            <p:cNvSpPr/>
            <p:nvPr/>
          </p:nvSpPr>
          <p:spPr>
            <a:xfrm>
              <a:off x="7111044" y="1748751"/>
              <a:ext cx="2284828" cy="1380226"/>
            </a:xfrm>
            <a:prstGeom prst="roundRect">
              <a:avLst>
                <a:gd name="adj" fmla="val 0"/>
              </a:avLst>
            </a:prstGeom>
            <a:solidFill>
              <a:srgbClr val="359942"/>
            </a:solidFill>
            <a:ln w="19050" cap="flat" cmpd="sng" algn="ctr">
              <a:solidFill>
                <a:srgbClr val="CC7B16">
                  <a:lumMod val="20000"/>
                  <a:lumOff val="8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Chemo (n = 130)</a:t>
              </a: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Docetaxel or vinflunine every 3 weeks</a:t>
              </a:r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7FF4FA7A-FEBE-FEE0-5629-EA90412F8B51}"/>
              </a:ext>
            </a:extLst>
          </p:cNvPr>
          <p:cNvSpPr/>
          <p:nvPr/>
        </p:nvSpPr>
        <p:spPr>
          <a:xfrm>
            <a:off x="474372" y="2677458"/>
            <a:ext cx="4656120" cy="1663548"/>
          </a:xfrm>
          <a:prstGeom prst="rect">
            <a:avLst/>
          </a:prstGeom>
          <a:solidFill>
            <a:srgbClr val="F0F3F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Key eligibility criteria</a:t>
            </a:r>
            <a:endParaRPr kumimoji="0" lang="en-US" sz="1050" b="1" i="0" u="none" strike="noStrike" kern="0" cap="none" spc="-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77750" marR="0" lvl="0" indent="-177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7B16"/>
              </a:buClr>
              <a:buSzPct val="8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Unresectable or metastatic UC</a:t>
            </a:r>
          </a:p>
          <a:p>
            <a:pPr marL="177750" marR="0" lvl="0" indent="-177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7B16"/>
              </a:buClr>
              <a:buSzPct val="8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Progressed on or after ≥1 prior treatment that included an anti–PD-(L)1</a:t>
            </a:r>
          </a:p>
          <a:p>
            <a:pPr marL="177750" marR="0" lvl="0" indent="-177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7B16"/>
              </a:buClr>
              <a:buSzPct val="8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Select </a:t>
            </a:r>
            <a:r>
              <a:rPr kumimoji="0" lang="en-US" sz="1600" b="0" i="1" u="none" strike="noStrike" kern="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FGFR3/2alt</a:t>
            </a:r>
            <a:r>
              <a:rPr kumimoji="0" lang="en-US" sz="1600" b="0" i="0" u="none" strike="noStrike" kern="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(mutation/fusion)</a:t>
            </a:r>
          </a:p>
          <a:p>
            <a:pPr marL="177750" marR="0" lvl="0" indent="-177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7B16"/>
              </a:buClr>
              <a:buSzPct val="8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ECOG PS 0-2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B2BF2D1-0BBD-35FD-6DE0-AEC0708316DC}"/>
              </a:ext>
            </a:extLst>
          </p:cNvPr>
          <p:cNvSpPr/>
          <p:nvPr/>
        </p:nvSpPr>
        <p:spPr>
          <a:xfrm>
            <a:off x="474372" y="1417163"/>
            <a:ext cx="4656120" cy="1156122"/>
          </a:xfrm>
          <a:prstGeom prst="rect">
            <a:avLst/>
          </a:prstGeom>
          <a:solidFill>
            <a:srgbClr val="E7E6E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177750" marR="0" lvl="0" indent="-177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7B16"/>
              </a:buClr>
              <a:buSzPct val="8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~20% of patients with advanced UC have </a:t>
            </a:r>
            <a:r>
              <a:rPr kumimoji="0" lang="en-US" sz="1600" b="0" i="1" u="none" strike="noStrike" kern="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FGFR</a:t>
            </a:r>
            <a:r>
              <a:rPr kumimoji="0" lang="en-US" sz="1600" b="0" i="0" u="none" strike="noStrike" kern="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alterations</a:t>
            </a:r>
          </a:p>
          <a:p>
            <a:pPr marL="177750" marR="0" lvl="0" indent="-177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7B16"/>
              </a:buClr>
              <a:buSzPct val="8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Erdafitinib is an oral selective pan-FGFR tyrosine kinase inhibitor</a:t>
            </a:r>
          </a:p>
        </p:txBody>
      </p:sp>
    </p:spTree>
    <p:extLst>
      <p:ext uri="{BB962C8B-B14F-4D97-AF65-F5344CB8AC3E}">
        <p14:creationId xmlns:p14="http://schemas.microsoft.com/office/powerpoint/2010/main" val="380308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65EB7-61DB-AE0A-B309-42BD42D44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8B8A247-C6EC-FB84-5D3C-84155F6B4E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AB0F204-E563-1DDF-FFB6-8CC8A93DA890}"/>
              </a:ext>
            </a:extLst>
          </p:cNvPr>
          <p:cNvSpPr/>
          <p:nvPr/>
        </p:nvSpPr>
        <p:spPr>
          <a:xfrm>
            <a:off x="11680371" y="141514"/>
            <a:ext cx="326572" cy="283029"/>
          </a:xfrm>
          <a:prstGeom prst="rect">
            <a:avLst/>
          </a:prstGeom>
          <a:solidFill>
            <a:srgbClr val="00255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C809BB-BF1C-4453-00E7-BB3947E964AF}"/>
              </a:ext>
            </a:extLst>
          </p:cNvPr>
          <p:cNvSpPr/>
          <p:nvPr/>
        </p:nvSpPr>
        <p:spPr>
          <a:xfrm>
            <a:off x="3272010" y="6533002"/>
            <a:ext cx="3877937" cy="176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4128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783015" y="6518296"/>
            <a:ext cx="7044421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1.</a:t>
            </a:r>
            <a:r>
              <a:rPr kumimoji="0" sz="14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Tarantino</a:t>
            </a:r>
            <a:r>
              <a:rPr kumimoji="0" sz="1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P.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Nat</a:t>
            </a:r>
            <a:r>
              <a:rPr kumimoji="0" sz="14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Rev</a:t>
            </a:r>
            <a:r>
              <a:rPr kumimoji="0" sz="1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Clin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Oncol.</a:t>
            </a:r>
            <a:r>
              <a:rPr kumimoji="0" sz="14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2023.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2.</a:t>
            </a:r>
            <a:r>
              <a:rPr kumimoji="0" sz="14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Shi</a:t>
            </a:r>
            <a:r>
              <a:rPr kumimoji="0" sz="14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F.</a:t>
            </a:r>
            <a:r>
              <a:rPr kumimoji="0" sz="14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Drug</a:t>
            </a:r>
            <a:r>
              <a:rPr kumimoji="0" sz="14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Deliv.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2022.</a:t>
            </a:r>
            <a:r>
              <a:rPr kumimoji="0" lang="en-US" sz="1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3. Meric-Bernstam F. ASCO 2023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2885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HER2-</a:t>
            </a:r>
            <a:r>
              <a:rPr dirty="0"/>
              <a:t>TARGETED</a:t>
            </a:r>
            <a:r>
              <a:rPr spc="-40" dirty="0"/>
              <a:t> </a:t>
            </a:r>
            <a:r>
              <a:rPr dirty="0"/>
              <a:t>ADCs</a:t>
            </a:r>
            <a:r>
              <a:rPr spc="5" dirty="0"/>
              <a:t> </a:t>
            </a:r>
            <a:r>
              <a:rPr dirty="0"/>
              <a:t>IN</a:t>
            </a:r>
            <a:r>
              <a:rPr spc="5" dirty="0"/>
              <a:t> </a:t>
            </a:r>
            <a:r>
              <a:rPr spc="-10" dirty="0"/>
              <a:t>la/mUC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A5F4A92-90B7-F699-1490-7926707620A0}"/>
              </a:ext>
            </a:extLst>
          </p:cNvPr>
          <p:cNvGrpSpPr/>
          <p:nvPr/>
        </p:nvGrpSpPr>
        <p:grpSpPr>
          <a:xfrm>
            <a:off x="329718" y="3794758"/>
            <a:ext cx="5766282" cy="2468245"/>
            <a:chOff x="641921" y="3794759"/>
            <a:chExt cx="5198110" cy="2225040"/>
          </a:xfrm>
        </p:grpSpPr>
        <p:sp>
          <p:nvSpPr>
            <p:cNvPr id="4" name="object 4"/>
            <p:cNvSpPr txBox="1"/>
            <p:nvPr/>
          </p:nvSpPr>
          <p:spPr>
            <a:xfrm>
              <a:off x="641921" y="3794759"/>
              <a:ext cx="5198110" cy="2225040"/>
            </a:xfrm>
            <a:prstGeom prst="rect">
              <a:avLst/>
            </a:prstGeom>
            <a:ln w="9525">
              <a:solidFill>
                <a:srgbClr val="D9D9D9"/>
              </a:solidFill>
            </a:ln>
          </p:spPr>
          <p:txBody>
            <a:bodyPr vert="horz" wrap="square" lIns="0" tIns="118110" rIns="0" bIns="0" rtlCol="0">
              <a:spAutoFit/>
            </a:bodyPr>
            <a:lstStyle/>
            <a:p>
              <a:pPr marL="0" marR="52069" lvl="0" indent="0" algn="ctr" defTabSz="914400" rtl="0" eaLnBrk="1" fontAlgn="auto" latinLnBrk="0" hangingPunct="1">
                <a:lnSpc>
                  <a:spcPct val="100000"/>
                </a:lnSpc>
                <a:spcBef>
                  <a:spcPts val="93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1" i="0" u="none" strike="noStrike" kern="1200" cap="none" spc="-10" normalizeH="0" baseline="0" noProof="0" dirty="0">
                  <a:ln>
                    <a:noFill/>
                  </a:ln>
                  <a:solidFill>
                    <a:srgbClr val="0768A9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Trastuzumab</a:t>
              </a:r>
              <a:r>
                <a:rPr kumimoji="0" sz="1800" b="1" i="0" u="none" strike="noStrike" kern="1200" cap="none" spc="-75" normalizeH="0" baseline="0" noProof="0" dirty="0">
                  <a:ln>
                    <a:noFill/>
                  </a:ln>
                  <a:solidFill>
                    <a:srgbClr val="0768A9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 </a:t>
              </a:r>
              <a:r>
                <a:rPr kumimoji="0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768A9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deruxtecan</a:t>
              </a:r>
              <a:r>
                <a:rPr kumimoji="0" sz="1800" b="1" i="0" u="none" strike="noStrike" kern="1200" cap="none" spc="-70" normalizeH="0" baseline="0" noProof="0" dirty="0">
                  <a:ln>
                    <a:noFill/>
                  </a:ln>
                  <a:solidFill>
                    <a:srgbClr val="0768A9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 </a:t>
              </a:r>
              <a:r>
                <a:rPr kumimoji="0" sz="1800" b="1" i="0" u="none" strike="noStrike" kern="1200" cap="none" spc="-10" normalizeH="0" baseline="0" noProof="0" dirty="0">
                  <a:ln>
                    <a:noFill/>
                  </a:ln>
                  <a:solidFill>
                    <a:srgbClr val="0768A9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(T-</a:t>
              </a:r>
              <a:r>
                <a:rPr kumimoji="0" sz="1800" b="1" i="0" u="none" strike="noStrike" kern="1200" cap="none" spc="-20" normalizeH="0" baseline="0" noProof="0" dirty="0">
                  <a:ln>
                    <a:noFill/>
                  </a:ln>
                  <a:solidFill>
                    <a:srgbClr val="0768A9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DXd)</a:t>
              </a: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06272" y="4439078"/>
              <a:ext cx="4904464" cy="1391697"/>
            </a:xfrm>
            <a:prstGeom prst="rect">
              <a:avLst/>
            </a:prstGeom>
          </p:spPr>
        </p:pic>
      </p:grp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452437" y="1084580"/>
          <a:ext cx="11195684" cy="24682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37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17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95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072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099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018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779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791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20"/>
                        </a:spcBef>
                      </a:pPr>
                      <a:r>
                        <a:rPr sz="16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ADC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15494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1F5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20"/>
                        </a:spcBef>
                      </a:pPr>
                      <a:r>
                        <a:rPr sz="16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Target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1549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1F5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20"/>
                        </a:spcBef>
                      </a:pPr>
                      <a:r>
                        <a:rPr sz="16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Linker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1549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1F5F"/>
                    </a:solidFill>
                  </a:tcPr>
                </a:tc>
                <a:tc>
                  <a:txBody>
                    <a:bodyPr/>
                    <a:lstStyle/>
                    <a:p>
                      <a:pPr marL="570865">
                        <a:lnSpc>
                          <a:spcPct val="100000"/>
                        </a:lnSpc>
                        <a:spcBef>
                          <a:spcPts val="1220"/>
                        </a:spcBef>
                      </a:pPr>
                      <a:r>
                        <a:rPr sz="16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Payload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1549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1F5F"/>
                    </a:solidFill>
                  </a:tcPr>
                </a:tc>
                <a:tc>
                  <a:txBody>
                    <a:bodyPr/>
                    <a:lstStyle/>
                    <a:p>
                      <a:pPr marL="374015" marR="207010" indent="-158750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Average </a:t>
                      </a:r>
                      <a:r>
                        <a:rPr sz="16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DAR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1F5F"/>
                    </a:solidFill>
                  </a:tcPr>
                </a:tc>
                <a:tc>
                  <a:txBody>
                    <a:bodyPr/>
                    <a:lstStyle/>
                    <a:p>
                      <a:pPr marL="414020">
                        <a:lnSpc>
                          <a:spcPct val="100000"/>
                        </a:lnSpc>
                        <a:spcBef>
                          <a:spcPts val="1220"/>
                        </a:spcBef>
                      </a:pPr>
                      <a:r>
                        <a:rPr sz="16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Tumor</a:t>
                      </a:r>
                      <a:r>
                        <a:rPr sz="1600" b="1" spc="-7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Types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1549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1F5F"/>
                    </a:solidFill>
                  </a:tcPr>
                </a:tc>
                <a:tc>
                  <a:txBody>
                    <a:bodyPr/>
                    <a:lstStyle/>
                    <a:p>
                      <a:pPr marL="592455" marR="196215" indent="-387350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First</a:t>
                      </a:r>
                      <a:r>
                        <a:rPr sz="1600" b="1" spc="-7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Approval Date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1F5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26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b="1" spc="-20" dirty="0">
                          <a:latin typeface="Calibri"/>
                          <a:cs typeface="Calibri"/>
                        </a:rPr>
                        <a:t>Trastuzumab</a:t>
                      </a:r>
                      <a:r>
                        <a:rPr sz="1400" b="1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latin typeface="Calibri"/>
                          <a:cs typeface="Calibri"/>
                        </a:rPr>
                        <a:t>deruxtecan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b="1" spc="-10" dirty="0">
                          <a:latin typeface="Calibri"/>
                          <a:cs typeface="Calibri"/>
                        </a:rPr>
                        <a:t>(T-DXd)</a:t>
                      </a:r>
                      <a:r>
                        <a:rPr sz="1350" b="1" spc="-15" baseline="24691" dirty="0">
                          <a:latin typeface="Calibri"/>
                          <a:cs typeface="Calibri"/>
                        </a:rPr>
                        <a:t>1</a:t>
                      </a:r>
                      <a:endParaRPr sz="1350" baseline="24691">
                        <a:latin typeface="Calibri"/>
                        <a:cs typeface="Calibri"/>
                      </a:endParaRPr>
                    </a:p>
                  </a:txBody>
                  <a:tcPr marL="0" marR="0" marT="4318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  <a:solidFill>
                      <a:srgbClr val="BEE3F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180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spc="-20" dirty="0">
                          <a:latin typeface="Calibri"/>
                          <a:cs typeface="Calibri"/>
                        </a:rPr>
                        <a:t>HER2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9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  <a:solidFill>
                      <a:srgbClr val="BEE3F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1400" spc="-30" dirty="0">
                          <a:latin typeface="Calibri"/>
                          <a:cs typeface="Calibri"/>
                        </a:rPr>
                        <a:t>Tetrapeptide-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based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cleavable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  <a:solidFill>
                      <a:srgbClr val="BEE3FB"/>
                    </a:solidFill>
                  </a:tcPr>
                </a:tc>
                <a:tc>
                  <a:txBody>
                    <a:bodyPr/>
                    <a:lstStyle/>
                    <a:p>
                      <a:pPr marL="296545" marR="287655" indent="1270" algn="ctr">
                        <a:lnSpc>
                          <a:spcPct val="100000"/>
                        </a:lnSpc>
                        <a:spcBef>
                          <a:spcPts val="1110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Deruxtecan (topoisomerase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I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inhibitor)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09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  <a:solidFill>
                      <a:srgbClr val="BEE3F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180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7-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8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9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  <a:solidFill>
                      <a:srgbClr val="BEE3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10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Breast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cancer,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GEJ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cancer,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NSCLC,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sz="1400" spc="-20" dirty="0">
                          <a:latin typeface="Calibri"/>
                          <a:cs typeface="Calibri"/>
                        </a:rPr>
                        <a:t>Tumor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agnostic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09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  <a:solidFill>
                      <a:srgbClr val="BEE3FB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Breast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cancer: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12/2019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213360" marR="203200" algn="ctr">
                        <a:lnSpc>
                          <a:spcPct val="100000"/>
                        </a:lnSpc>
                      </a:pPr>
                      <a:r>
                        <a:rPr sz="1400" spc="-20" dirty="0">
                          <a:latin typeface="Calibri"/>
                          <a:cs typeface="Calibri"/>
                        </a:rPr>
                        <a:t>Tumor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agnostic: 4/2024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  <a:solidFill>
                      <a:srgbClr val="BEE3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264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  <a:p>
                      <a:pPr marL="267970" marR="260985" indent="44450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b="1" spc="-10" dirty="0" err="1">
                          <a:latin typeface="Calibri"/>
                          <a:cs typeface="Calibri"/>
                        </a:rPr>
                        <a:t>Disit</a:t>
                      </a:r>
                      <a:r>
                        <a:rPr lang="en-US" sz="1400" b="1" spc="-10" dirty="0" err="1">
                          <a:latin typeface="Calibri"/>
                          <a:cs typeface="Calibri"/>
                        </a:rPr>
                        <a:t>a</a:t>
                      </a:r>
                      <a:r>
                        <a:rPr sz="1400" b="1" spc="-10" dirty="0" err="1">
                          <a:latin typeface="Calibri"/>
                          <a:cs typeface="Calibri"/>
                        </a:rPr>
                        <a:t>mab</a:t>
                      </a:r>
                      <a:r>
                        <a:rPr sz="14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vedotin</a:t>
                      </a:r>
                      <a:r>
                        <a:rPr sz="1400" b="1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(RC48</a:t>
                      </a:r>
                      <a:r>
                        <a:rPr sz="140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or</a:t>
                      </a:r>
                      <a:r>
                        <a:rPr sz="14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20" dirty="0">
                          <a:latin typeface="Calibri"/>
                          <a:cs typeface="Calibri"/>
                        </a:rPr>
                        <a:t>DV)</a:t>
                      </a:r>
                      <a:r>
                        <a:rPr sz="1350" b="1" spc="-30" baseline="24691" dirty="0">
                          <a:latin typeface="Calibri"/>
                          <a:cs typeface="Calibri"/>
                        </a:rPr>
                        <a:t>2</a:t>
                      </a:r>
                      <a:endParaRPr sz="1350" baseline="24691" dirty="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9525">
                      <a:solidFill>
                        <a:srgbClr val="FF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  <a:solidFill>
                      <a:srgbClr val="BEE3F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35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spc="-20" dirty="0">
                          <a:latin typeface="Calibri"/>
                          <a:cs typeface="Calibri"/>
                        </a:rPr>
                        <a:t>HER2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1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  <a:solidFill>
                      <a:srgbClr val="BEE3F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Protease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cleavable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(mc‒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VC‒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PABC)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  <a:solidFill>
                      <a:srgbClr val="BEE3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70"/>
                        </a:spcBef>
                      </a:pPr>
                      <a:r>
                        <a:rPr sz="1400" spc="-20" dirty="0">
                          <a:latin typeface="Calibri"/>
                          <a:cs typeface="Calibri"/>
                        </a:rPr>
                        <a:t>MMAE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287020" marR="278765" indent="1270" algn="ctr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(microtubule-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disrupting</a:t>
                      </a:r>
                      <a:r>
                        <a:rPr sz="14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agent)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31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  <a:solidFill>
                      <a:srgbClr val="BEE3F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35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spc="-50" dirty="0">
                          <a:latin typeface="Calibri"/>
                          <a:cs typeface="Calibri"/>
                        </a:rPr>
                        <a:t>4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1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  <a:solidFill>
                      <a:srgbClr val="BEE3F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712470" marR="161290" indent="-5429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Urothelial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cancer,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GEJ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cancer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  <a:solidFill>
                      <a:srgbClr val="BEE3FB"/>
                    </a:solidFill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China: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6/2021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  <a:p>
                      <a:pPr marL="356235" marR="34734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Not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yet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FDA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approved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165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  <a:solidFill>
                      <a:srgbClr val="BEE3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object 8"/>
          <p:cNvSpPr txBox="1"/>
          <p:nvPr/>
        </p:nvSpPr>
        <p:spPr>
          <a:xfrm>
            <a:off x="6314092" y="3794756"/>
            <a:ext cx="5601910" cy="2468245"/>
          </a:xfrm>
          <a:prstGeom prst="rect">
            <a:avLst/>
          </a:prstGeom>
          <a:ln w="25400">
            <a:solidFill>
              <a:srgbClr val="FF0000"/>
            </a:solidFill>
          </a:ln>
        </p:spPr>
        <p:txBody>
          <a:bodyPr vert="horz" wrap="square" lIns="0" tIns="121285" rIns="0" bIns="0" rtlCol="0">
            <a:noAutofit/>
          </a:bodyPr>
          <a:lstStyle/>
          <a:p>
            <a:pPr marL="0" marR="196215" lvl="0" indent="0" algn="ctr" defTabSz="914400" rtl="0" eaLnBrk="1" fontAlgn="auto" latinLnBrk="0" hangingPunct="1">
              <a:lnSpc>
                <a:spcPct val="100000"/>
              </a:lnSpc>
              <a:spcBef>
                <a:spcPts val="9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768A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Disit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768A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768A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mab</a:t>
            </a:r>
            <a:r>
              <a:rPr kumimoji="0" sz="1800" b="1" i="0" u="none" strike="noStrike" kern="1200" cap="none" spc="-60" normalizeH="0" baseline="0" noProof="0" dirty="0">
                <a:ln>
                  <a:noFill/>
                </a:ln>
                <a:solidFill>
                  <a:srgbClr val="0768A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0768A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vedotin</a:t>
            </a:r>
            <a:r>
              <a:rPr kumimoji="0" sz="1800" b="1" i="0" u="none" strike="noStrike" kern="1200" cap="none" spc="-60" normalizeH="0" baseline="0" noProof="0" dirty="0">
                <a:ln>
                  <a:noFill/>
                </a:ln>
                <a:solidFill>
                  <a:srgbClr val="0768A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0768A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(RC48</a:t>
            </a:r>
            <a:r>
              <a:rPr kumimoji="0" sz="1800" b="1" i="0" u="none" strike="noStrike" kern="1200" cap="none" spc="-20" normalizeH="0" baseline="0" noProof="0" dirty="0">
                <a:ln>
                  <a:noFill/>
                </a:ln>
                <a:solidFill>
                  <a:srgbClr val="0768A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0768A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or</a:t>
            </a:r>
            <a:r>
              <a:rPr kumimoji="0" sz="1800" b="1" i="0" u="none" strike="noStrike" kern="1200" cap="none" spc="-30" normalizeH="0" baseline="0" noProof="0" dirty="0">
                <a:ln>
                  <a:noFill/>
                </a:ln>
                <a:solidFill>
                  <a:srgbClr val="0768A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0" u="none" strike="noStrike" kern="1200" cap="none" spc="-25" normalizeH="0" baseline="0" noProof="0" dirty="0">
                <a:ln>
                  <a:noFill/>
                </a:ln>
                <a:solidFill>
                  <a:srgbClr val="0768A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DV)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4D30A81-B5BC-90DF-C683-BA57949220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237" y="4331067"/>
            <a:ext cx="4416029" cy="17222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E46B813-EE7C-449D-8CE3-4AE1F55E9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1153" y="1690688"/>
            <a:ext cx="8060847" cy="376769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00B264C-A9D2-4DF8-AEE7-E2C6208BC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/>
              <a:t>DESTINY-PanTumor02: Study Design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E87AAD-3461-49C0-A442-64350FE75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3414311" cy="4066128"/>
          </a:xfrm>
        </p:spPr>
        <p:txBody>
          <a:bodyPr>
            <a:normAutofit/>
          </a:bodyPr>
          <a:lstStyle/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/>
              <a:t>Advanced solid tumors not eligible for curative therapy 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/>
              <a:t>2L patient population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/>
              <a:t>HER2 (IHC 3+ or 2+)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/>
              <a:t>Prior HER2-targeting agents allowed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/>
              <a:t>ECOG PS 0-1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9E0BD2-6A92-4286-A7FE-CB50134C95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9348" y="6485248"/>
            <a:ext cx="7397122" cy="298694"/>
          </a:xfrm>
        </p:spPr>
        <p:txBody>
          <a:bodyPr/>
          <a:lstStyle/>
          <a:p>
            <a:r>
              <a:rPr lang="en-US" dirty="0"/>
              <a:t>Meric-Bernstam F et al. ASCO 2023; Meric-Bernstam F, et al. </a:t>
            </a:r>
            <a:r>
              <a:rPr lang="it-IT" i="1" dirty="0" err="1"/>
              <a:t>J</a:t>
            </a:r>
            <a:r>
              <a:rPr lang="it-IT" i="1" dirty="0"/>
              <a:t> </a:t>
            </a:r>
            <a:r>
              <a:rPr lang="it-IT" i="1" dirty="0" err="1"/>
              <a:t>Clin</a:t>
            </a:r>
            <a:r>
              <a:rPr lang="it-IT" i="1" dirty="0"/>
              <a:t> </a:t>
            </a:r>
            <a:r>
              <a:rPr lang="it-IT" i="1" dirty="0" err="1"/>
              <a:t>Oncol</a:t>
            </a:r>
            <a:r>
              <a:rPr lang="it-IT" dirty="0"/>
              <a:t>. 2024;42(1):47-58.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F2EA84-56AD-47EB-BBF3-65A411603C09}"/>
              </a:ext>
            </a:extLst>
          </p:cNvPr>
          <p:cNvSpPr/>
          <p:nvPr/>
        </p:nvSpPr>
        <p:spPr>
          <a:xfrm>
            <a:off x="3859937" y="4714204"/>
            <a:ext cx="2144111" cy="9062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Cohorts with no objective responses in the first 15 patients were to be closed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CAB5285-1A60-429C-97D3-2EC774DA27A1}"/>
              </a:ext>
            </a:extLst>
          </p:cNvPr>
          <p:cNvGrpSpPr/>
          <p:nvPr/>
        </p:nvGrpSpPr>
        <p:grpSpPr>
          <a:xfrm>
            <a:off x="10192268" y="2540774"/>
            <a:ext cx="937120" cy="1486045"/>
            <a:chOff x="9917880" y="2540774"/>
            <a:chExt cx="937120" cy="148604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FB867EC-2BF7-4317-8401-1D97A2E46B97}"/>
                </a:ext>
              </a:extLst>
            </p:cNvPr>
            <p:cNvSpPr/>
            <p:nvPr/>
          </p:nvSpPr>
          <p:spPr>
            <a:xfrm>
              <a:off x="10697344" y="2540774"/>
              <a:ext cx="157656" cy="1786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xima Nova Rg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F0398CA-977C-4892-AC8B-E4178DA83B31}"/>
                </a:ext>
              </a:extLst>
            </p:cNvPr>
            <p:cNvSpPr/>
            <p:nvPr/>
          </p:nvSpPr>
          <p:spPr>
            <a:xfrm>
              <a:off x="9958554" y="3208283"/>
              <a:ext cx="157656" cy="1786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xima Nova Rg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AE35E8C-B949-4582-99F3-EABBF9EA6A5B}"/>
                </a:ext>
              </a:extLst>
            </p:cNvPr>
            <p:cNvSpPr/>
            <p:nvPr/>
          </p:nvSpPr>
          <p:spPr>
            <a:xfrm>
              <a:off x="9958554" y="3514607"/>
              <a:ext cx="157656" cy="1786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xima Nova Rg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74EBF22-2F43-40BE-AC30-1F94EA9796F2}"/>
                </a:ext>
              </a:extLst>
            </p:cNvPr>
            <p:cNvSpPr/>
            <p:nvPr/>
          </p:nvSpPr>
          <p:spPr>
            <a:xfrm>
              <a:off x="9917880" y="3848143"/>
              <a:ext cx="157656" cy="1786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xima Nova Rg"/>
                <a:ea typeface="+mn-ea"/>
                <a:cs typeface="+mn-cs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85303B5-7FEC-498F-8CB8-D1A744446AC3}"/>
              </a:ext>
            </a:extLst>
          </p:cNvPr>
          <p:cNvSpPr/>
          <p:nvPr/>
        </p:nvSpPr>
        <p:spPr>
          <a:xfrm>
            <a:off x="6365174" y="4391032"/>
            <a:ext cx="2968831" cy="44222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oxima Nova Rg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392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5FED98-F002-A0AD-44D8-349830978978}"/>
              </a:ext>
            </a:extLst>
          </p:cNvPr>
          <p:cNvSpPr/>
          <p:nvPr/>
        </p:nvSpPr>
        <p:spPr>
          <a:xfrm>
            <a:off x="9504218" y="5007880"/>
            <a:ext cx="2687782" cy="1325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FEADECF-9F6B-F3CC-62A9-335ABDB32B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9329" t="26528" r="1022" b="55694"/>
          <a:stretch/>
        </p:blipFill>
        <p:spPr>
          <a:xfrm>
            <a:off x="6970278" y="1023202"/>
            <a:ext cx="4485440" cy="265630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0B9F38A-2BDB-F602-22AE-7AF2E15D779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7365" t="26667" r="2705" b="56372"/>
          <a:stretch/>
        </p:blipFill>
        <p:spPr>
          <a:xfrm>
            <a:off x="7055440" y="3364629"/>
            <a:ext cx="4897555" cy="253426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00B264C-A9D2-4DF8-AEE7-E2C6208BC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947"/>
            <a:ext cx="10515600" cy="952255"/>
          </a:xfrm>
        </p:spPr>
        <p:txBody>
          <a:bodyPr>
            <a:normAutofit/>
          </a:bodyPr>
          <a:lstStyle/>
          <a:p>
            <a:r>
              <a:rPr lang="en-US" sz="3200" dirty="0"/>
              <a:t>DESTINY-PanTumor02: Efficacy in Bladder Cancer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9E0BD2-6A92-4286-A7FE-CB50134C95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8430" y="6559306"/>
            <a:ext cx="7397122" cy="298694"/>
          </a:xfrm>
        </p:spPr>
        <p:txBody>
          <a:bodyPr/>
          <a:lstStyle/>
          <a:p>
            <a:r>
              <a:rPr lang="en-US" dirty="0"/>
              <a:t>Meric-Bernstam F et al. ASCO 2023; Meric-Bernstam F, et al. </a:t>
            </a:r>
            <a:r>
              <a:rPr lang="it-IT" i="1" dirty="0" err="1"/>
              <a:t>J</a:t>
            </a:r>
            <a:r>
              <a:rPr lang="it-IT" i="1" dirty="0"/>
              <a:t> </a:t>
            </a:r>
            <a:r>
              <a:rPr lang="it-IT" i="1" dirty="0" err="1"/>
              <a:t>Clin</a:t>
            </a:r>
            <a:r>
              <a:rPr lang="it-IT" i="1" dirty="0"/>
              <a:t> </a:t>
            </a:r>
            <a:r>
              <a:rPr lang="it-IT" i="1" dirty="0" err="1"/>
              <a:t>Oncol</a:t>
            </a:r>
            <a:r>
              <a:rPr lang="it-IT" dirty="0"/>
              <a:t>. 2024;42(1):47-58.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D1EC358-2CD1-1926-969C-7F2232C43D45}"/>
              </a:ext>
            </a:extLst>
          </p:cNvPr>
          <p:cNvGrpSpPr/>
          <p:nvPr/>
        </p:nvGrpSpPr>
        <p:grpSpPr>
          <a:xfrm>
            <a:off x="577740" y="1013562"/>
            <a:ext cx="6395180" cy="2529819"/>
            <a:chOff x="1093553" y="1371826"/>
            <a:chExt cx="5489517" cy="2171555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7A7CF62C-FAE1-45B9-AFEC-E485490A49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1168" t="5324" r="691" b="55218"/>
            <a:stretch/>
          </p:blipFill>
          <p:spPr>
            <a:xfrm>
              <a:off x="1093553" y="1371826"/>
              <a:ext cx="5489517" cy="2036570"/>
            </a:xfrm>
            <a:prstGeom prst="rect">
              <a:avLst/>
            </a:prstGeom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D28E04A-4D49-846D-52D2-9049A936A690}"/>
                </a:ext>
              </a:extLst>
            </p:cNvPr>
            <p:cNvSpPr/>
            <p:nvPr/>
          </p:nvSpPr>
          <p:spPr>
            <a:xfrm>
              <a:off x="3544199" y="1847291"/>
              <a:ext cx="771469" cy="1696090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4CF64E4-7EA0-4ABA-C896-C18355C40791}"/>
              </a:ext>
            </a:extLst>
          </p:cNvPr>
          <p:cNvGrpSpPr/>
          <p:nvPr/>
        </p:nvGrpSpPr>
        <p:grpSpPr>
          <a:xfrm>
            <a:off x="578176" y="3563572"/>
            <a:ext cx="6392102" cy="2888615"/>
            <a:chOff x="1093553" y="3529147"/>
            <a:chExt cx="5486876" cy="247954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4681960-BA07-FE66-1153-9952D964E0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t="49114"/>
            <a:stretch/>
          </p:blipFill>
          <p:spPr>
            <a:xfrm>
              <a:off x="1093553" y="3529147"/>
              <a:ext cx="5486876" cy="2413590"/>
            </a:xfrm>
            <a:prstGeom prst="rect">
              <a:avLst/>
            </a:prstGeom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127736D-5A0B-1CFB-2EE0-F329A44CCE79}"/>
                </a:ext>
              </a:extLst>
            </p:cNvPr>
            <p:cNvSpPr/>
            <p:nvPr/>
          </p:nvSpPr>
          <p:spPr>
            <a:xfrm>
              <a:off x="2562225" y="4327431"/>
              <a:ext cx="416930" cy="1681256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D11BD0DA-BA4C-CB79-85A8-F98B70651031}"/>
                </a:ext>
              </a:extLst>
            </p:cNvPr>
            <p:cNvSpPr/>
            <p:nvPr/>
          </p:nvSpPr>
          <p:spPr>
            <a:xfrm>
              <a:off x="4139215" y="4692333"/>
              <a:ext cx="1519117" cy="485404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570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7E23D07-768B-57D4-3F28-6D914E38ABF5}"/>
              </a:ext>
            </a:extLst>
          </p:cNvPr>
          <p:cNvSpPr/>
          <p:nvPr/>
        </p:nvSpPr>
        <p:spPr>
          <a:xfrm>
            <a:off x="9504218" y="5007880"/>
            <a:ext cx="2687782" cy="1325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00B264C-A9D2-4DF8-AEE7-E2C6208BC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sz="3600"/>
              <a:t>DESTINY-PanTumor02: Safety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9E0BD2-6A92-4286-A7FE-CB50134C95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6879" y="6481789"/>
            <a:ext cx="7397122" cy="298694"/>
          </a:xfrm>
        </p:spPr>
        <p:txBody>
          <a:bodyPr anchor="b"/>
          <a:lstStyle/>
          <a:p>
            <a:pPr lvl="0">
              <a:buClr>
                <a:srgbClr val="00A7E1"/>
              </a:buClr>
              <a:defRPr/>
            </a:pPr>
            <a:r>
              <a:rPr lang="en-US" dirty="0"/>
              <a:t>Meric-Bernstam F et al. ASCO 2023;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6E7E83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Meric-Bernstam F, et al. </a:t>
            </a:r>
            <a:r>
              <a:rPr kumimoji="0" lang="it-IT" sz="1000" b="0" i="1" u="none" strike="noStrike" kern="1200" cap="none" spc="0" normalizeH="0" baseline="0" noProof="0" dirty="0" err="1">
                <a:ln>
                  <a:noFill/>
                </a:ln>
                <a:solidFill>
                  <a:srgbClr val="6E7E83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J</a:t>
            </a:r>
            <a:r>
              <a:rPr kumimoji="0" lang="it-IT" sz="1000" b="0" i="1" u="none" strike="noStrike" kern="1200" cap="none" spc="0" normalizeH="0" baseline="0" noProof="0" dirty="0">
                <a:ln>
                  <a:noFill/>
                </a:ln>
                <a:solidFill>
                  <a:srgbClr val="6E7E83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it-IT" sz="1000" b="0" i="1" u="none" strike="noStrike" kern="1200" cap="none" spc="0" normalizeH="0" baseline="0" noProof="0" dirty="0" err="1">
                <a:ln>
                  <a:noFill/>
                </a:ln>
                <a:solidFill>
                  <a:srgbClr val="6E7E83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Clin</a:t>
            </a:r>
            <a:r>
              <a:rPr kumimoji="0" lang="it-IT" sz="1000" b="0" i="1" u="none" strike="noStrike" kern="1200" cap="none" spc="0" normalizeH="0" baseline="0" noProof="0" dirty="0">
                <a:ln>
                  <a:noFill/>
                </a:ln>
                <a:solidFill>
                  <a:srgbClr val="6E7E83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it-IT" sz="1000" b="0" i="1" u="none" strike="noStrike" kern="1200" cap="none" spc="0" normalizeH="0" baseline="0" noProof="0" dirty="0" err="1">
                <a:ln>
                  <a:noFill/>
                </a:ln>
                <a:solidFill>
                  <a:srgbClr val="6E7E83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Oncol</a:t>
            </a: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srgbClr val="6E7E83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. 2024;42(1):47-58.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895C4E-FB65-42FA-BB55-B1D752F1D8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367" y="982268"/>
            <a:ext cx="6654841" cy="24963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CB9070-3980-4D0E-90AB-E514D300C8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89" y="3656730"/>
            <a:ext cx="6303628" cy="26767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5C37E92-7DDE-4C88-AC53-18E00AEB9F17}"/>
              </a:ext>
            </a:extLst>
          </p:cNvPr>
          <p:cNvSpPr txBox="1"/>
          <p:nvPr/>
        </p:nvSpPr>
        <p:spPr>
          <a:xfrm>
            <a:off x="719668" y="1098732"/>
            <a:ext cx="3521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Overall safety summary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7AC4D89-CC5D-4E46-A7DB-60FACF0CAAE9}"/>
              </a:ext>
            </a:extLst>
          </p:cNvPr>
          <p:cNvSpPr txBox="1"/>
          <p:nvPr/>
        </p:nvSpPr>
        <p:spPr>
          <a:xfrm>
            <a:off x="3261808" y="4838603"/>
            <a:ext cx="40675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7484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Drug-related TEAEs in ≥ 10% patients 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86181E51-9D09-4CE1-80BC-86CC303D09E2}"/>
              </a:ext>
            </a:extLst>
          </p:cNvPr>
          <p:cNvGraphicFramePr>
            <a:graphicFrameLocks noGrp="1"/>
          </p:cNvGraphicFramePr>
          <p:nvPr/>
        </p:nvGraphicFramePr>
        <p:xfrm>
          <a:off x="7504001" y="969887"/>
          <a:ext cx="4360632" cy="265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0316">
                  <a:extLst>
                    <a:ext uri="{9D8B030D-6E8A-4147-A177-3AD203B41FA5}">
                      <a16:colId xmlns:a16="http://schemas.microsoft.com/office/drawing/2014/main" val="3406465162"/>
                    </a:ext>
                  </a:extLst>
                </a:gridCol>
                <a:gridCol w="2180316">
                  <a:extLst>
                    <a:ext uri="{9D8B030D-6E8A-4147-A177-3AD203B41FA5}">
                      <a16:colId xmlns:a16="http://schemas.microsoft.com/office/drawing/2014/main" val="866727107"/>
                    </a:ext>
                  </a:extLst>
                </a:gridCol>
              </a:tblGrid>
              <a:tr h="182789">
                <a:tc gridSpan="2">
                  <a:txBody>
                    <a:bodyPr/>
                    <a:lstStyle/>
                    <a:p>
                      <a:r>
                        <a:rPr lang="en-US" sz="1400" b="1" i="0">
                          <a:latin typeface="+mj-lt"/>
                        </a:rPr>
                        <a:t>ILD/pneumonitis adjudicated as T-DXd related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2136571"/>
                  </a:ext>
                </a:extLst>
              </a:tr>
              <a:tr h="31074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>
                          <a:solidFill>
                            <a:schemeClr val="tx1"/>
                          </a:solidFill>
                          <a:latin typeface="+mj-lt"/>
                        </a:rPr>
                        <a:t>Grade</a:t>
                      </a:r>
                    </a:p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>
                          <a:solidFill>
                            <a:schemeClr val="tx1"/>
                          </a:solidFill>
                          <a:latin typeface="+mj-lt"/>
                        </a:rPr>
                        <a:t>All patients, n (%) </a:t>
                      </a:r>
                    </a:p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  <a:latin typeface="+mj-lt"/>
                        </a:rPr>
                        <a:t>n = 267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4004482"/>
                  </a:ext>
                </a:extLst>
              </a:tr>
              <a:tr h="182789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>
                          <a:latin typeface="+mj-lt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>
                          <a:latin typeface="+mj-lt"/>
                        </a:rPr>
                        <a:t>6 (2.2)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2910011"/>
                  </a:ext>
                </a:extLst>
              </a:tr>
              <a:tr h="182789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>
                          <a:latin typeface="+mj-lt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>
                          <a:latin typeface="+mj-lt"/>
                        </a:rPr>
                        <a:t>12 (4.5)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3621548"/>
                  </a:ext>
                </a:extLst>
              </a:tr>
              <a:tr h="182789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>
                          <a:latin typeface="+mj-lt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>
                          <a:latin typeface="+mj-lt"/>
                        </a:rPr>
                        <a:t>1 (0.4)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145581"/>
                  </a:ext>
                </a:extLst>
              </a:tr>
              <a:tr h="182789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latin typeface="+mj-lt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>
                          <a:latin typeface="+mj-lt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7524155"/>
                  </a:ext>
                </a:extLst>
              </a:tr>
              <a:tr h="182789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>
                          <a:latin typeface="+mj-lt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>
                          <a:latin typeface="+mj-lt"/>
                        </a:rPr>
                        <a:t>1 (0.4)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9269141"/>
                  </a:ext>
                </a:extLst>
              </a:tr>
              <a:tr h="182789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>
                          <a:latin typeface="+mj-lt"/>
                        </a:rPr>
                        <a:t>Any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latin typeface="+mj-lt"/>
                        </a:rPr>
                        <a:t>20 (7.5)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1129838"/>
                  </a:ext>
                </a:extLst>
              </a:tr>
            </a:tbl>
          </a:graphicData>
        </a:graphic>
      </p:graphicFrame>
      <p:graphicFrame>
        <p:nvGraphicFramePr>
          <p:cNvPr id="21" name="Table 9">
            <a:extLst>
              <a:ext uri="{FF2B5EF4-FFF2-40B4-BE49-F238E27FC236}">
                <a16:creationId xmlns:a16="http://schemas.microsoft.com/office/drawing/2014/main" id="{35162313-04C0-4A20-9324-7C2D0B456AC6}"/>
              </a:ext>
            </a:extLst>
          </p:cNvPr>
          <p:cNvGraphicFramePr>
            <a:graphicFrameLocks noGrp="1"/>
          </p:cNvGraphicFramePr>
          <p:nvPr/>
        </p:nvGraphicFramePr>
        <p:xfrm>
          <a:off x="7504001" y="3682000"/>
          <a:ext cx="4360632" cy="265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0316">
                  <a:extLst>
                    <a:ext uri="{9D8B030D-6E8A-4147-A177-3AD203B41FA5}">
                      <a16:colId xmlns:a16="http://schemas.microsoft.com/office/drawing/2014/main" val="3406465162"/>
                    </a:ext>
                  </a:extLst>
                </a:gridCol>
                <a:gridCol w="2180316">
                  <a:extLst>
                    <a:ext uri="{9D8B030D-6E8A-4147-A177-3AD203B41FA5}">
                      <a16:colId xmlns:a16="http://schemas.microsoft.com/office/drawing/2014/main" val="866727107"/>
                    </a:ext>
                  </a:extLst>
                </a:gridCol>
              </a:tblGrid>
              <a:tr h="229727">
                <a:tc gridSpan="2">
                  <a:txBody>
                    <a:bodyPr/>
                    <a:lstStyle/>
                    <a:p>
                      <a:r>
                        <a:rPr lang="en-US" sz="1400" b="1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Left ventricular dysfunction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2136571"/>
                  </a:ext>
                </a:extLst>
              </a:tr>
              <a:tr h="39053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Grade</a:t>
                      </a:r>
                    </a:p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 patients, n (%) </a:t>
                      </a:r>
                    </a:p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 = 267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4004482"/>
                  </a:ext>
                </a:extLst>
              </a:tr>
              <a:tr h="229727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(0.4)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2910011"/>
                  </a:ext>
                </a:extLst>
              </a:tr>
              <a:tr h="229727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(4.5)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3621548"/>
                  </a:ext>
                </a:extLst>
              </a:tr>
              <a:tr h="229727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(0.4)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145581"/>
                  </a:ext>
                </a:extLst>
              </a:tr>
              <a:tr h="229727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7524155"/>
                  </a:ext>
                </a:extLst>
              </a:tr>
              <a:tr h="229727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9269141"/>
                  </a:ext>
                </a:extLst>
              </a:tr>
              <a:tr h="229727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(2.6)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11298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329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010400" y="1681352"/>
            <a:ext cx="4925060" cy="2964815"/>
            <a:chOff x="7010400" y="1681352"/>
            <a:chExt cx="4925060" cy="29648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010400" y="1681352"/>
              <a:ext cx="4924552" cy="2964561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315200" y="4038574"/>
              <a:ext cx="2286000" cy="570230"/>
            </a:xfrm>
            <a:custGeom>
              <a:avLst/>
              <a:gdLst/>
              <a:ahLst/>
              <a:cxnLst/>
              <a:rect l="l" t="t" r="r" b="b"/>
              <a:pathLst>
                <a:path w="2286000" h="570229">
                  <a:moveTo>
                    <a:pt x="0" y="570128"/>
                  </a:moveTo>
                  <a:lnTo>
                    <a:pt x="2286000" y="570128"/>
                  </a:lnTo>
                  <a:lnTo>
                    <a:pt x="2286000" y="0"/>
                  </a:lnTo>
                  <a:lnTo>
                    <a:pt x="0" y="0"/>
                  </a:lnTo>
                  <a:lnTo>
                    <a:pt x="0" y="570128"/>
                  </a:lnTo>
                  <a:close/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212763" y="1681352"/>
            <a:ext cx="6657975" cy="2964815"/>
            <a:chOff x="212763" y="1681352"/>
            <a:chExt cx="6657975" cy="296481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2763" y="1681352"/>
              <a:ext cx="6645275" cy="2964561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483863" y="2150427"/>
              <a:ext cx="3374390" cy="2445385"/>
            </a:xfrm>
            <a:custGeom>
              <a:avLst/>
              <a:gdLst/>
              <a:ahLst/>
              <a:cxnLst/>
              <a:rect l="l" t="t" r="r" b="b"/>
              <a:pathLst>
                <a:path w="3374390" h="2445385">
                  <a:moveTo>
                    <a:pt x="0" y="2445321"/>
                  </a:moveTo>
                  <a:lnTo>
                    <a:pt x="3374136" y="2445321"/>
                  </a:lnTo>
                  <a:lnTo>
                    <a:pt x="3374136" y="1432052"/>
                  </a:lnTo>
                  <a:lnTo>
                    <a:pt x="0" y="1432052"/>
                  </a:lnTo>
                  <a:lnTo>
                    <a:pt x="0" y="2445321"/>
                  </a:lnTo>
                  <a:close/>
                </a:path>
                <a:path w="3374390" h="2445385">
                  <a:moveTo>
                    <a:pt x="76200" y="634682"/>
                  </a:moveTo>
                  <a:lnTo>
                    <a:pt x="3374136" y="634682"/>
                  </a:lnTo>
                  <a:lnTo>
                    <a:pt x="3374136" y="0"/>
                  </a:lnTo>
                  <a:lnTo>
                    <a:pt x="76200" y="0"/>
                  </a:lnTo>
                  <a:lnTo>
                    <a:pt x="76200" y="634682"/>
                  </a:lnTo>
                  <a:close/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8811514" y="4665345"/>
            <a:ext cx="157734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mPFS:</a:t>
            </a:r>
            <a:r>
              <a:rPr kumimoji="0" sz="1600" b="1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5.5</a:t>
            </a:r>
            <a:r>
              <a:rPr kumimoji="0" sz="1600" b="1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months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mOS:</a:t>
            </a:r>
            <a:r>
              <a:rPr kumimoji="0" sz="1600" b="1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16.4</a:t>
            </a:r>
            <a:r>
              <a:rPr kumimoji="0" sz="1600" b="1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months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714625" y="4665345"/>
            <a:ext cx="157734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mPFS:</a:t>
            </a:r>
            <a:r>
              <a:rPr kumimoji="0" sz="1600" b="1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5.9</a:t>
            </a:r>
            <a:r>
              <a:rPr kumimoji="0" sz="1600" b="1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months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mOS:</a:t>
            </a:r>
            <a:r>
              <a:rPr kumimoji="0" sz="1600" b="1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14.2</a:t>
            </a:r>
            <a:r>
              <a:rPr kumimoji="0" sz="1600" b="1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months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85800" y="5373471"/>
            <a:ext cx="10668000" cy="646430"/>
          </a:xfrm>
          <a:custGeom>
            <a:avLst/>
            <a:gdLst/>
            <a:ahLst/>
            <a:cxnLst/>
            <a:rect l="l" t="t" r="r" b="b"/>
            <a:pathLst>
              <a:path w="10668000" h="646429">
                <a:moveTo>
                  <a:pt x="0" y="646328"/>
                </a:moveTo>
                <a:lnTo>
                  <a:pt x="10668000" y="646328"/>
                </a:lnTo>
                <a:lnTo>
                  <a:pt x="10668000" y="0"/>
                </a:lnTo>
                <a:lnTo>
                  <a:pt x="0" y="0"/>
                </a:lnTo>
                <a:lnTo>
                  <a:pt x="0" y="646328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75360" y="5349621"/>
            <a:ext cx="10675620" cy="1157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89560" marR="0" lvl="0" indent="-28956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89560" algn="l"/>
              </a:tabLst>
              <a:defRPr/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Promising</a:t>
            </a:r>
            <a:r>
              <a:rPr kumimoji="0" sz="16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results</a:t>
            </a:r>
            <a:r>
              <a:rPr kumimoji="0" sz="16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from</a:t>
            </a:r>
            <a:r>
              <a:rPr kumimoji="0" sz="16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DV</a:t>
            </a:r>
            <a:r>
              <a:rPr kumimoji="0" sz="16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trials</a:t>
            </a:r>
            <a:r>
              <a:rPr kumimoji="0" sz="16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</a:t>
            </a:r>
            <a:r>
              <a:rPr kumimoji="0" sz="16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China</a:t>
            </a:r>
            <a:r>
              <a:rPr kumimoji="0" sz="16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led</a:t>
            </a:r>
            <a:r>
              <a:rPr kumimoji="0" sz="16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</a:t>
            </a:r>
            <a:r>
              <a:rPr kumimoji="0" sz="16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breakthrough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therapy</a:t>
            </a:r>
            <a:r>
              <a:rPr kumimoji="0" sz="16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designation</a:t>
            </a:r>
            <a:r>
              <a:rPr kumimoji="0" sz="16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by</a:t>
            </a:r>
            <a:r>
              <a:rPr kumimoji="0" sz="16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</a:t>
            </a:r>
            <a:r>
              <a:rPr kumimoji="0" sz="16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FDA</a:t>
            </a:r>
            <a:r>
              <a:rPr kumimoji="0" sz="16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</a:t>
            </a:r>
            <a:r>
              <a:rPr kumimoji="0" sz="16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9/2020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289560" marR="0" lvl="0" indent="-28956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89560" algn="l"/>
              </a:tabLst>
              <a:defRPr/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Phase</a:t>
            </a:r>
            <a:r>
              <a:rPr kumimoji="0" sz="16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II</a:t>
            </a:r>
            <a:r>
              <a:rPr kumimoji="0" sz="16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&amp;</a:t>
            </a:r>
            <a:r>
              <a:rPr kumimoji="0" sz="16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III</a:t>
            </a:r>
            <a:r>
              <a:rPr kumimoji="0" sz="16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global</a:t>
            </a:r>
            <a:r>
              <a:rPr kumimoji="0" sz="16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registrational</a:t>
            </a:r>
            <a:r>
              <a:rPr kumimoji="0" sz="16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studies</a:t>
            </a:r>
            <a:r>
              <a:rPr kumimoji="0" sz="16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are</a:t>
            </a:r>
            <a:r>
              <a:rPr kumimoji="0" sz="16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accruing</a:t>
            </a:r>
            <a:r>
              <a:rPr kumimoji="0" sz="16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(DV</a:t>
            </a:r>
            <a:r>
              <a:rPr kumimoji="0" sz="16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monotherapy</a:t>
            </a:r>
            <a:r>
              <a:rPr kumimoji="0" sz="16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post-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platinum</a:t>
            </a:r>
            <a:r>
              <a:rPr kumimoji="0" sz="16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&amp;</a:t>
            </a:r>
            <a:r>
              <a:rPr kumimoji="0" sz="16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</a:t>
            </a:r>
            <a:r>
              <a:rPr kumimoji="0" sz="16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combination</a:t>
            </a:r>
            <a:r>
              <a:rPr kumimoji="0" sz="16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with</a:t>
            </a:r>
            <a:r>
              <a:rPr kumimoji="0" sz="16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ICI)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15531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1.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Sheng</a:t>
            </a:r>
            <a:r>
              <a:rPr kumimoji="0" sz="14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X.</a:t>
            </a:r>
            <a:r>
              <a:rPr kumimoji="0" sz="14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ASCO</a:t>
            </a:r>
            <a:r>
              <a:rPr kumimoji="0" sz="14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2022.</a:t>
            </a:r>
            <a:r>
              <a:rPr kumimoji="0" sz="14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Abstract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4520.</a:t>
            </a:r>
            <a:r>
              <a:rPr kumimoji="0" sz="14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2.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Sheng</a:t>
            </a:r>
            <a:r>
              <a:rPr kumimoji="0" sz="14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X.</a:t>
            </a:r>
            <a:r>
              <a:rPr kumimoji="0" sz="14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J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Clin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Oncol.</a:t>
            </a:r>
            <a:r>
              <a:rPr kumimoji="0" sz="14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2023.</a:t>
            </a:r>
            <a:r>
              <a:rPr kumimoji="0" sz="14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3.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Xu</a:t>
            </a:r>
            <a:r>
              <a:rPr kumimoji="0" sz="14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H.</a:t>
            </a:r>
            <a:r>
              <a:rPr kumimoji="0" sz="14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ASCO</a:t>
            </a:r>
            <a:r>
              <a:rPr kumimoji="0" sz="14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2022.</a:t>
            </a:r>
            <a:r>
              <a:rPr kumimoji="0" sz="14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Abstract</a:t>
            </a:r>
            <a:r>
              <a:rPr kumimoji="0" sz="14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4519.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577708" y="6525336"/>
            <a:ext cx="4075429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4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Slide</a:t>
            </a:r>
            <a:r>
              <a:rPr kumimoji="0" sz="14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adapted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with</a:t>
            </a:r>
            <a:r>
              <a:rPr kumimoji="0" sz="14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permission</a:t>
            </a:r>
            <a:r>
              <a:rPr kumimoji="0" sz="14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from</a:t>
            </a:r>
            <a:r>
              <a:rPr kumimoji="0" sz="14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Vadim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Koshkin,</a:t>
            </a:r>
            <a:r>
              <a:rPr kumimoji="0" sz="14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MD.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2" name="object 12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2885">
              <a:lnSpc>
                <a:spcPct val="100000"/>
              </a:lnSpc>
              <a:spcBef>
                <a:spcPts val="100"/>
              </a:spcBef>
            </a:pPr>
            <a:r>
              <a:rPr sz="3600" dirty="0"/>
              <a:t>DISIT</a:t>
            </a:r>
            <a:r>
              <a:rPr lang="en-US" sz="3600" dirty="0"/>
              <a:t>A</a:t>
            </a:r>
            <a:r>
              <a:rPr sz="3600" dirty="0"/>
              <a:t>MAB</a:t>
            </a:r>
            <a:r>
              <a:rPr sz="3600" spc="-100" dirty="0"/>
              <a:t> </a:t>
            </a:r>
            <a:r>
              <a:rPr sz="3600" dirty="0"/>
              <a:t>VEDOTIN</a:t>
            </a:r>
            <a:r>
              <a:rPr sz="3600" spc="-105" dirty="0"/>
              <a:t> </a:t>
            </a:r>
            <a:r>
              <a:rPr sz="3600" dirty="0"/>
              <a:t>(DV)</a:t>
            </a:r>
            <a:r>
              <a:rPr sz="3600" spc="-100" dirty="0"/>
              <a:t> </a:t>
            </a:r>
            <a:r>
              <a:rPr sz="3600" dirty="0"/>
              <a:t>IN</a:t>
            </a:r>
            <a:r>
              <a:rPr sz="3600" spc="-105" dirty="0"/>
              <a:t> </a:t>
            </a:r>
            <a:r>
              <a:rPr sz="3600" spc="-10" dirty="0"/>
              <a:t>PRE-</a:t>
            </a:r>
            <a:r>
              <a:rPr sz="3600" dirty="0"/>
              <a:t>TREATED</a:t>
            </a:r>
            <a:r>
              <a:rPr sz="3600" spc="-110" dirty="0"/>
              <a:t> </a:t>
            </a:r>
            <a:r>
              <a:rPr sz="3600" spc="-10" dirty="0"/>
              <a:t>la/mUC</a:t>
            </a:r>
            <a:endParaRPr sz="3600" dirty="0"/>
          </a:p>
        </p:txBody>
      </p:sp>
      <p:sp>
        <p:nvSpPr>
          <p:cNvPr id="13" name="object 13"/>
          <p:cNvSpPr txBox="1"/>
          <p:nvPr/>
        </p:nvSpPr>
        <p:spPr>
          <a:xfrm>
            <a:off x="442264" y="1016888"/>
            <a:ext cx="6182995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Activity</a:t>
            </a:r>
            <a:r>
              <a:rPr kumimoji="0" sz="2000" b="1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</a:t>
            </a:r>
            <a:r>
              <a:rPr kumimoji="0" sz="2000" b="1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HER2-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positive</a:t>
            </a:r>
            <a:r>
              <a:rPr kumimoji="0" sz="2000" b="1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patients</a:t>
            </a:r>
            <a:r>
              <a:rPr kumimoji="0" sz="2000" b="1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(IHC</a:t>
            </a:r>
            <a:r>
              <a:rPr kumimoji="0" sz="2000" b="1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2+/FISH+</a:t>
            </a:r>
            <a:r>
              <a:rPr kumimoji="0" sz="2000" b="1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or</a:t>
            </a:r>
            <a:r>
              <a:rPr kumimoji="0" sz="2000" b="1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IHC</a:t>
            </a:r>
            <a:r>
              <a:rPr kumimoji="0" sz="2000" b="1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1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3+)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0033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Phase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II</a:t>
            </a:r>
            <a:r>
              <a:rPr kumimoji="0" sz="20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RC48-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C005</a:t>
            </a:r>
            <a:r>
              <a:rPr kumimoji="0" sz="20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&amp;</a:t>
            </a:r>
            <a:r>
              <a:rPr kumimoji="0" sz="20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RC48-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C009</a:t>
            </a:r>
            <a:r>
              <a:rPr kumimoji="0" sz="20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Trials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in</a:t>
            </a:r>
            <a:r>
              <a:rPr kumimoji="0" sz="20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China</a:t>
            </a:r>
            <a:r>
              <a:rPr kumimoji="0" sz="20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(N=107)</a:t>
            </a:r>
            <a:r>
              <a:rPr kumimoji="0" sz="1950" b="0" i="0" u="none" strike="noStrike" kern="0" cap="none" spc="-15" normalizeH="0" baseline="25641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1,2</a:t>
            </a:r>
            <a:endParaRPr kumimoji="0" sz="1950" b="0" i="0" u="none" strike="noStrike" kern="0" cap="none" spc="0" normalizeH="0" baseline="25641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227696" y="1014221"/>
            <a:ext cx="4490085" cy="635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Activity</a:t>
            </a:r>
            <a:r>
              <a:rPr kumimoji="0" sz="2000" b="1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</a:t>
            </a:r>
            <a:r>
              <a:rPr kumimoji="0" sz="2000" b="1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HER2-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low</a:t>
            </a:r>
            <a:r>
              <a:rPr kumimoji="0" sz="2000" b="1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patients</a:t>
            </a:r>
            <a:r>
              <a:rPr kumimoji="0" sz="2000" b="1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(IHC</a:t>
            </a:r>
            <a:r>
              <a:rPr kumimoji="0" sz="2000" b="1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0</a:t>
            </a:r>
            <a:r>
              <a:rPr kumimoji="0" sz="2000" b="1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or</a:t>
            </a:r>
            <a:r>
              <a:rPr kumimoji="0" sz="2000" b="1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1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1+)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3843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Phase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II</a:t>
            </a:r>
            <a:r>
              <a:rPr kumimoji="0" sz="20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RC48-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C011</a:t>
            </a:r>
            <a:r>
              <a:rPr kumimoji="0" sz="20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Trial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</a:t>
            </a:r>
            <a:r>
              <a:rPr kumimoji="0" sz="20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China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(N=19)</a:t>
            </a:r>
            <a:r>
              <a:rPr kumimoji="0" sz="1950" b="0" i="0" u="none" strike="noStrike" kern="0" cap="none" spc="-15" normalizeH="0" baseline="25641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3</a:t>
            </a:r>
            <a:endParaRPr kumimoji="0" sz="1950" b="0" i="0" u="none" strike="noStrike" kern="0" cap="none" spc="0" normalizeH="0" baseline="25641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CBAE37E-0CFF-8BDC-84AD-F276208040F9}"/>
              </a:ext>
            </a:extLst>
          </p:cNvPr>
          <p:cNvSpPr txBox="1"/>
          <p:nvPr/>
        </p:nvSpPr>
        <p:spPr>
          <a:xfrm>
            <a:off x="322729" y="6347012"/>
            <a:ext cx="174811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E7CB13C-664F-285E-F64E-42E447CF17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Whole body staging is not necessary</a:t>
            </a:r>
          </a:p>
          <a:p>
            <a:r>
              <a:rPr lang="en-US" dirty="0"/>
              <a:t>Ultrasound and PET imaging have limited use</a:t>
            </a:r>
          </a:p>
          <a:p>
            <a:r>
              <a:rPr lang="en-US" dirty="0"/>
              <a:t>CT and MRI are the preferred imaging modalities</a:t>
            </a:r>
          </a:p>
          <a:p>
            <a:pPr lvl="1"/>
            <a:r>
              <a:rPr lang="en-US" dirty="0"/>
              <a:t>CT for intra-abdominal disease</a:t>
            </a:r>
          </a:p>
          <a:p>
            <a:pPr lvl="1"/>
            <a:r>
              <a:rPr lang="en-US" dirty="0"/>
              <a:t>MRI for extra-abdominal/extremity disease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F044D9-483A-4B9C-428B-59A532025C4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Braschi-Amirfarzan M et al. </a:t>
            </a:r>
            <a:r>
              <a:rPr lang="en-US" i="1" dirty="0"/>
              <a:t>Radiographics</a:t>
            </a:r>
            <a:r>
              <a:rPr lang="en-US" dirty="0"/>
              <a:t>. 2016;36(3):767-82.</a:t>
            </a:r>
          </a:p>
          <a:p>
            <a:endParaRPr lang="en-US" dirty="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16D27983-BC54-10F7-2554-B487A01FF111}"/>
              </a:ext>
            </a:extLst>
          </p:cNvPr>
          <p:cNvSpPr txBox="1">
            <a:spLocks/>
          </p:cNvSpPr>
          <p:nvPr/>
        </p:nvSpPr>
        <p:spPr>
          <a:xfrm>
            <a:off x="609600" y="307594"/>
            <a:ext cx="10972800" cy="848483"/>
          </a:xfrm>
          <a:prstGeom prst="rect">
            <a:avLst/>
          </a:prstGeom>
          <a:noFill/>
          <a:ln w="25400">
            <a:noFill/>
          </a:ln>
          <a:effectLst/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2E5E9E"/>
                </a:solidFill>
                <a:latin typeface="Helvetica"/>
                <a:ea typeface="+mj-ea"/>
                <a:cs typeface="Helvetica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5E9E"/>
                </a:solidFill>
                <a:effectLst/>
                <a:uLnTx/>
                <a:uFillTx/>
                <a:latin typeface="Helvetica"/>
                <a:ea typeface="+mj-ea"/>
              </a:rPr>
              <a:t>Role of Imaging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2E5E9E"/>
              </a:solidFill>
              <a:effectLst/>
              <a:uLnTx/>
              <a:uFillTx/>
              <a:latin typeface="Helvetic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53292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2885">
              <a:lnSpc>
                <a:spcPct val="100000"/>
              </a:lnSpc>
              <a:spcBef>
                <a:spcPts val="100"/>
              </a:spcBef>
            </a:pPr>
            <a:r>
              <a:rPr dirty="0"/>
              <a:t>PH</a:t>
            </a:r>
            <a:r>
              <a:rPr spc="-10" dirty="0"/>
              <a:t> </a:t>
            </a:r>
            <a:r>
              <a:rPr dirty="0"/>
              <a:t>III</a:t>
            </a:r>
            <a:r>
              <a:rPr spc="-10" dirty="0"/>
              <a:t> RC48-</a:t>
            </a:r>
            <a:r>
              <a:rPr dirty="0"/>
              <a:t>C016:</a:t>
            </a:r>
            <a:r>
              <a:rPr spc="-35" dirty="0"/>
              <a:t> </a:t>
            </a:r>
            <a:r>
              <a:rPr dirty="0"/>
              <a:t>DV</a:t>
            </a:r>
            <a:r>
              <a:rPr spc="-15" dirty="0"/>
              <a:t> </a:t>
            </a:r>
            <a:r>
              <a:rPr dirty="0"/>
              <a:t>+</a:t>
            </a:r>
            <a:r>
              <a:rPr spc="-10" dirty="0"/>
              <a:t> </a:t>
            </a:r>
            <a:r>
              <a:rPr dirty="0"/>
              <a:t>TORIPALIMAB</a:t>
            </a:r>
            <a:r>
              <a:rPr spc="-30" dirty="0"/>
              <a:t> </a:t>
            </a:r>
            <a:r>
              <a:rPr dirty="0"/>
              <a:t>VS.</a:t>
            </a:r>
            <a:r>
              <a:rPr spc="-10" dirty="0"/>
              <a:t> </a:t>
            </a:r>
            <a:r>
              <a:rPr spc="-25" dirty="0"/>
              <a:t>PBC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020204" y="1228761"/>
            <a:ext cx="9890760" cy="4652645"/>
            <a:chOff x="1020204" y="1228761"/>
            <a:chExt cx="9890760" cy="465264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20204" y="1228761"/>
              <a:ext cx="9890554" cy="465201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219199" y="2286000"/>
              <a:ext cx="2667000" cy="990600"/>
            </a:xfrm>
            <a:custGeom>
              <a:avLst/>
              <a:gdLst/>
              <a:ahLst/>
              <a:cxnLst/>
              <a:rect l="l" t="t" r="r" b="b"/>
              <a:pathLst>
                <a:path w="2667000" h="990600">
                  <a:moveTo>
                    <a:pt x="0" y="990600"/>
                  </a:moveTo>
                  <a:lnTo>
                    <a:pt x="2667000" y="990600"/>
                  </a:lnTo>
                  <a:lnTo>
                    <a:pt x="2667000" y="0"/>
                  </a:lnTo>
                  <a:lnTo>
                    <a:pt x="0" y="0"/>
                  </a:lnTo>
                  <a:lnTo>
                    <a:pt x="0" y="990600"/>
                  </a:lnTo>
                  <a:close/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9217914" y="6311976"/>
            <a:ext cx="2437130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4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Sheng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X.</a:t>
            </a:r>
            <a:r>
              <a:rPr kumimoji="0" sz="14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Abstr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LBA7.</a:t>
            </a:r>
            <a:r>
              <a:rPr kumimoji="0" sz="14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ESMO</a:t>
            </a:r>
            <a:r>
              <a:rPr kumimoji="0" sz="14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2025.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EF7ACA-0AE6-46B3-38A0-75D08F0F2079}"/>
              </a:ext>
            </a:extLst>
          </p:cNvPr>
          <p:cNvSpPr txBox="1"/>
          <p:nvPr/>
        </p:nvSpPr>
        <p:spPr>
          <a:xfrm>
            <a:off x="349622" y="6311976"/>
            <a:ext cx="2056121" cy="411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DE9E01-09C2-5F6B-6533-7DBFF44BF7D7}"/>
              </a:ext>
            </a:extLst>
          </p:cNvPr>
          <p:cNvSpPr txBox="1"/>
          <p:nvPr/>
        </p:nvSpPr>
        <p:spPr>
          <a:xfrm>
            <a:off x="2634095" y="3612574"/>
            <a:ext cx="836467" cy="3231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cisplatin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673100" y="3541521"/>
          <a:ext cx="7543799" cy="251777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93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87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681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573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0863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solidFill>
                      <a:srgbClr val="001F5F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4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DV+T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(n=243)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solidFill>
                      <a:srgbClr val="001F5F"/>
                    </a:solidFill>
                  </a:tcPr>
                </a:tc>
                <a:tc>
                  <a:txBody>
                    <a:bodyPr/>
                    <a:lstStyle/>
                    <a:p>
                      <a:pPr marL="492759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Chemo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471805">
                        <a:lnSpc>
                          <a:spcPct val="100000"/>
                        </a:lnSpc>
                      </a:pP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(n=241)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solidFill>
                      <a:srgbClr val="001F5F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075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95%</a:t>
                      </a:r>
                      <a:r>
                        <a:rPr sz="14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CI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65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solidFill>
                      <a:srgbClr val="001F5F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075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p-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value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65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solidFill>
                      <a:srgbClr val="001F5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8634">
                <a:tc>
                  <a:txBody>
                    <a:bodyPr/>
                    <a:lstStyle/>
                    <a:p>
                      <a:pPr marL="82550">
                        <a:lnSpc>
                          <a:spcPct val="100000"/>
                        </a:lnSpc>
                        <a:spcBef>
                          <a:spcPts val="1080"/>
                        </a:spcBef>
                      </a:pPr>
                      <a:r>
                        <a:rPr sz="1400" b="1" spc="-25" dirty="0">
                          <a:latin typeface="Calibri"/>
                          <a:cs typeface="Calibri"/>
                        </a:rPr>
                        <a:t>ORR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7160" marB="0">
                    <a:lnL w="12700">
                      <a:solidFill>
                        <a:srgbClr val="000000"/>
                      </a:solidFill>
                      <a:prstDash val="solid"/>
                    </a:lnL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080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76.1%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7160" marB="0"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80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50.2%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7160" marB="0"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Risk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Diff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26.0%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(95% CI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17.6-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34.1)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080"/>
                        </a:spcBef>
                      </a:pPr>
                      <a:r>
                        <a:rPr sz="1400" spc="-25" dirty="0">
                          <a:latin typeface="Calibri"/>
                          <a:cs typeface="Calibri"/>
                        </a:rPr>
                        <a:t>N/A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7160" marB="0">
                    <a:lnR w="12700">
                      <a:solidFill>
                        <a:srgbClr val="000000"/>
                      </a:solidFill>
                      <a:prstDash val="solid"/>
                    </a:lnR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2765">
                <a:tc>
                  <a:txBody>
                    <a:bodyPr/>
                    <a:lstStyle/>
                    <a:p>
                      <a:pPr marL="82550">
                        <a:lnSpc>
                          <a:spcPct val="100000"/>
                        </a:lnSpc>
                        <a:spcBef>
                          <a:spcPts val="1080"/>
                        </a:spcBef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Median</a:t>
                      </a:r>
                      <a:r>
                        <a:rPr sz="140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DoR,</a:t>
                      </a:r>
                      <a:r>
                        <a:rPr sz="1400" b="1" spc="-25" dirty="0">
                          <a:latin typeface="Calibri"/>
                          <a:cs typeface="Calibri"/>
                        </a:rPr>
                        <a:t> mos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7160" marB="0">
                    <a:lnL w="12700">
                      <a:solidFill>
                        <a:srgbClr val="000000"/>
                      </a:solidFill>
                      <a:prstDash val="solid"/>
                    </a:lnL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080"/>
                        </a:spcBef>
                      </a:pPr>
                      <a:r>
                        <a:rPr sz="1400" spc="-20" dirty="0">
                          <a:latin typeface="Calibri"/>
                          <a:cs typeface="Calibri"/>
                        </a:rPr>
                        <a:t>14.6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7160" marB="0"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80"/>
                        </a:spcBef>
                      </a:pPr>
                      <a:r>
                        <a:rPr sz="1400" spc="-25" dirty="0">
                          <a:latin typeface="Calibri"/>
                          <a:cs typeface="Calibri"/>
                        </a:rPr>
                        <a:t>5.6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7160" marB="0"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6068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400" spc="-20" dirty="0">
                          <a:latin typeface="Calibri"/>
                          <a:cs typeface="Calibri"/>
                        </a:rPr>
                        <a:t>DV+T: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11.3-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18.7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803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Chemo: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5.3-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5.8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9845" marB="0"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080"/>
                        </a:spcBef>
                      </a:pPr>
                      <a:r>
                        <a:rPr sz="1400" spc="-25" dirty="0">
                          <a:latin typeface="Calibri"/>
                          <a:cs typeface="Calibri"/>
                        </a:rPr>
                        <a:t>N/A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7160" marB="0">
                    <a:lnR w="12700">
                      <a:solidFill>
                        <a:srgbClr val="000000"/>
                      </a:solidFill>
                      <a:prstDash val="solid"/>
                    </a:lnR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4505">
                <a:tc>
                  <a:txBody>
                    <a:bodyPr/>
                    <a:lstStyle/>
                    <a:p>
                      <a:pPr marL="82550">
                        <a:lnSpc>
                          <a:spcPct val="100000"/>
                        </a:lnSpc>
                        <a:spcBef>
                          <a:spcPts val="890"/>
                        </a:spcBef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Median</a:t>
                      </a:r>
                      <a:r>
                        <a:rPr sz="140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PFS,</a:t>
                      </a:r>
                      <a:r>
                        <a:rPr sz="1400" b="1" spc="-25" dirty="0">
                          <a:latin typeface="Calibri"/>
                          <a:cs typeface="Calibri"/>
                        </a:rPr>
                        <a:t> mos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13030" marB="0">
                    <a:lnL w="28575">
                      <a:solidFill>
                        <a:srgbClr val="FF0000"/>
                      </a:solidFill>
                      <a:prstDash val="solid"/>
                    </a:lnL>
                    <a:lnT w="28575">
                      <a:solidFill>
                        <a:srgbClr val="FF0000"/>
                      </a:solidFill>
                      <a:prstDash val="solid"/>
                    </a:lnT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90"/>
                        </a:spcBef>
                      </a:pPr>
                      <a:r>
                        <a:rPr sz="1400" spc="-20" dirty="0">
                          <a:latin typeface="Calibri"/>
                          <a:cs typeface="Calibri"/>
                        </a:rPr>
                        <a:t>13.1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13030" marB="0">
                    <a:lnT w="28575">
                      <a:solidFill>
                        <a:srgbClr val="FF0000"/>
                      </a:solidFill>
                      <a:prstDash val="solid"/>
                    </a:lnT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90"/>
                        </a:spcBef>
                      </a:pPr>
                      <a:r>
                        <a:rPr sz="1400" spc="-25" dirty="0">
                          <a:latin typeface="Calibri"/>
                          <a:cs typeface="Calibri"/>
                        </a:rPr>
                        <a:t>6.5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13030" marB="0">
                    <a:lnT w="28575">
                      <a:solidFill>
                        <a:srgbClr val="FF0000"/>
                      </a:solidFill>
                      <a:prstDash val="solid"/>
                    </a:lnT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HR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0.36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(95%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CI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0.28-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0.46)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T w="28575">
                      <a:solidFill>
                        <a:srgbClr val="FF0000"/>
                      </a:solidFill>
                      <a:prstDash val="solid"/>
                    </a:lnT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890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&lt;0.0001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13030" marB="0"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3234">
                <a:tc>
                  <a:txBody>
                    <a:bodyPr/>
                    <a:lstStyle/>
                    <a:p>
                      <a:pPr marL="82550">
                        <a:lnSpc>
                          <a:spcPct val="100000"/>
                        </a:lnSpc>
                        <a:spcBef>
                          <a:spcPts val="1080"/>
                        </a:spcBef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Median</a:t>
                      </a:r>
                      <a:r>
                        <a:rPr sz="14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OS,</a:t>
                      </a:r>
                      <a:r>
                        <a:rPr sz="140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25" dirty="0">
                          <a:latin typeface="Calibri"/>
                          <a:cs typeface="Calibri"/>
                        </a:rPr>
                        <a:t>mos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7160" marB="0">
                    <a:lnL w="28575">
                      <a:solidFill>
                        <a:srgbClr val="FF0000"/>
                      </a:solidFill>
                      <a:prstDash val="solid"/>
                    </a:lnL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080"/>
                        </a:spcBef>
                      </a:pPr>
                      <a:r>
                        <a:rPr sz="1400" spc="-20" dirty="0">
                          <a:latin typeface="Calibri"/>
                          <a:cs typeface="Calibri"/>
                        </a:rPr>
                        <a:t>31.5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7160" marB="0"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080"/>
                        </a:spcBef>
                      </a:pPr>
                      <a:r>
                        <a:rPr sz="1400" spc="-20" dirty="0">
                          <a:latin typeface="Calibri"/>
                          <a:cs typeface="Calibri"/>
                        </a:rPr>
                        <a:t>16.9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7160" marB="0"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HR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0.54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(95%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CI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0.41-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0.73)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1080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&lt;0.0001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7160" marB="0">
                    <a:lnR w="28575">
                      <a:solidFill>
                        <a:srgbClr val="FF0000"/>
                      </a:solidFill>
                      <a:prstDash val="solid"/>
                    </a:lnR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380491" y="245490"/>
            <a:ext cx="9117965" cy="605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PH</a:t>
            </a:r>
            <a:r>
              <a:rPr spc="-10" dirty="0"/>
              <a:t> </a:t>
            </a:r>
            <a:r>
              <a:rPr dirty="0"/>
              <a:t>III</a:t>
            </a:r>
            <a:r>
              <a:rPr spc="-10" dirty="0"/>
              <a:t> RC48-</a:t>
            </a:r>
            <a:r>
              <a:rPr dirty="0"/>
              <a:t>C016:</a:t>
            </a:r>
            <a:r>
              <a:rPr spc="-35" dirty="0"/>
              <a:t> </a:t>
            </a:r>
            <a:r>
              <a:rPr dirty="0"/>
              <a:t>DV</a:t>
            </a:r>
            <a:r>
              <a:rPr spc="-15" dirty="0"/>
              <a:t> </a:t>
            </a:r>
            <a:r>
              <a:rPr dirty="0"/>
              <a:t>+</a:t>
            </a:r>
            <a:r>
              <a:rPr spc="-10" dirty="0"/>
              <a:t> </a:t>
            </a:r>
            <a:r>
              <a:rPr dirty="0"/>
              <a:t>TORIPALIMAB</a:t>
            </a:r>
            <a:r>
              <a:rPr spc="-30" dirty="0"/>
              <a:t> </a:t>
            </a:r>
            <a:r>
              <a:rPr dirty="0"/>
              <a:t>VS.</a:t>
            </a:r>
            <a:r>
              <a:rPr spc="-10" dirty="0"/>
              <a:t> </a:t>
            </a:r>
            <a:r>
              <a:rPr spc="-25" dirty="0"/>
              <a:t>PBC</a:t>
            </a:r>
          </a:p>
        </p:txBody>
      </p:sp>
      <p:pic>
        <p:nvPicPr>
          <p:cNvPr id="4" name="object 4" descr="A graph of a bar graph  AI-generated content may be incorrect.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39371" y="3506830"/>
            <a:ext cx="2701636" cy="2586706"/>
          </a:xfrm>
          <a:prstGeom prst="rect">
            <a:avLst/>
          </a:prstGeom>
        </p:spPr>
      </p:pic>
      <p:pic>
        <p:nvPicPr>
          <p:cNvPr id="5" name="object 5" descr="A graph of a disease  AI-generated content may be incorrect.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8934" y="1255718"/>
            <a:ext cx="5377053" cy="2175821"/>
          </a:xfrm>
          <a:prstGeom prst="rect">
            <a:avLst/>
          </a:prstGeom>
        </p:spPr>
      </p:pic>
      <p:pic>
        <p:nvPicPr>
          <p:cNvPr id="6" name="object 6" descr="A graph of a disease  AI-generated content may be incorrect.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37248" y="990600"/>
            <a:ext cx="5208143" cy="2438273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531063" y="1237234"/>
            <a:ext cx="3581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PFS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217914" y="6311976"/>
            <a:ext cx="2437130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4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Sheng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X.</a:t>
            </a:r>
            <a:r>
              <a:rPr kumimoji="0" sz="14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Abstr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LBA7.</a:t>
            </a:r>
            <a:r>
              <a:rPr kumimoji="0" sz="14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ESMO</a:t>
            </a:r>
            <a:r>
              <a:rPr kumimoji="0" sz="14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2025.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328028" y="1161415"/>
            <a:ext cx="2870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OS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740392" y="229082"/>
            <a:ext cx="2027555" cy="646430"/>
          </a:xfrm>
          <a:prstGeom prst="rect">
            <a:avLst/>
          </a:prstGeom>
          <a:solidFill>
            <a:srgbClr val="BEE3FB"/>
          </a:solidFill>
          <a:ln w="9525">
            <a:solidFill>
              <a:srgbClr val="000000"/>
            </a:solidFill>
          </a:ln>
        </p:spPr>
        <p:txBody>
          <a:bodyPr vert="horz" wrap="square" lIns="0" tIns="33655" rIns="0" bIns="0" rtlCol="0">
            <a:spAutoFit/>
          </a:bodyPr>
          <a:lstStyle/>
          <a:p>
            <a:pPr marL="146050" marR="0" lvl="0" indent="0" algn="l" defTabSz="914400" rtl="0" eaLnBrk="1" fontAlgn="auto" latinLnBrk="0" hangingPunct="1">
              <a:lnSpc>
                <a:spcPct val="100000"/>
              </a:lnSpc>
              <a:spcBef>
                <a:spcPts val="2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Median</a:t>
            </a:r>
            <a:r>
              <a:rPr kumimoji="0" sz="1800" b="1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follow</a:t>
            </a:r>
            <a:r>
              <a:rPr kumimoji="0" sz="1800" b="1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up: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216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18.2 </a:t>
            </a:r>
            <a:r>
              <a:rPr kumimoji="0" sz="18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months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C978FB-C90B-A2CD-59FC-C58089845084}"/>
              </a:ext>
            </a:extLst>
          </p:cNvPr>
          <p:cNvSpPr txBox="1"/>
          <p:nvPr/>
        </p:nvSpPr>
        <p:spPr>
          <a:xfrm>
            <a:off x="380491" y="6311976"/>
            <a:ext cx="1797933" cy="411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A7F66-7C8F-EFF1-25D4-03BF4F44D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4509C1-937E-809A-1EBC-52FEDB0136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TAR-200 is a novel delivery system for gemcitabine in non-muscle invasive urothelial cancer</a:t>
            </a:r>
          </a:p>
          <a:p>
            <a:r>
              <a:rPr lang="en-US">
                <a:solidFill>
                  <a:schemeClr val="bg2"/>
                </a:solidFill>
              </a:rPr>
              <a:t>EVP </a:t>
            </a:r>
            <a:r>
              <a:rPr lang="en-US" dirty="0">
                <a:solidFill>
                  <a:schemeClr val="bg2"/>
                </a:solidFill>
              </a:rPr>
              <a:t>demonstrates consistent </a:t>
            </a:r>
            <a:r>
              <a:rPr lang="en-US" dirty="0" err="1">
                <a:solidFill>
                  <a:schemeClr val="bg2"/>
                </a:solidFill>
              </a:rPr>
              <a:t>pCR</a:t>
            </a:r>
            <a:r>
              <a:rPr lang="en-US" dirty="0">
                <a:solidFill>
                  <a:schemeClr val="bg2"/>
                </a:solidFill>
              </a:rPr>
              <a:t> rates of approximately 60% in both cisplatin eligible and ineligible patients</a:t>
            </a:r>
          </a:p>
          <a:p>
            <a:r>
              <a:rPr lang="en-US" dirty="0">
                <a:solidFill>
                  <a:schemeClr val="bg2"/>
                </a:solidFill>
              </a:rPr>
              <a:t>Second line treatment should be based on biomarker approaches</a:t>
            </a:r>
          </a:p>
          <a:p>
            <a:r>
              <a:rPr lang="en-US" dirty="0">
                <a:solidFill>
                  <a:schemeClr val="bg2"/>
                </a:solidFill>
              </a:rPr>
              <a:t>Regimens for second line therapy include gemcitabine + cis/carboplatin, FGF targeted therapies and Her-2 neu targeted therapies. </a:t>
            </a:r>
          </a:p>
        </p:txBody>
      </p:sp>
    </p:spTree>
    <p:extLst>
      <p:ext uri="{BB962C8B-B14F-4D97-AF65-F5344CB8AC3E}">
        <p14:creationId xmlns:p14="http://schemas.microsoft.com/office/powerpoint/2010/main" val="1567656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E828C9-7A93-C411-E637-829A1FD4CE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09AB8-F522-AB1E-D1B7-90C2FB07441E}"/>
              </a:ext>
            </a:extLst>
          </p:cNvPr>
          <p:cNvSpPr txBox="1">
            <a:spLocks/>
          </p:cNvSpPr>
          <p:nvPr/>
        </p:nvSpPr>
        <p:spPr>
          <a:xfrm>
            <a:off x="2438400" y="2856706"/>
            <a:ext cx="7315200" cy="1143000"/>
          </a:xfrm>
          <a:prstGeom prst="rect">
            <a:avLst/>
          </a:prstGeom>
          <a:solidFill>
            <a:srgbClr val="367BB9"/>
          </a:solidFill>
          <a:ln w="25400">
            <a:solidFill>
              <a:schemeClr val="tx1"/>
            </a:solidFill>
          </a:ln>
          <a:effectLst>
            <a:glow rad="152400">
              <a:schemeClr val="tx1">
                <a:alpha val="10000"/>
              </a:schemeClr>
            </a:glo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2656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ctr" defTabSz="914400" rtl="0" eaLnBrk="0" fontAlgn="auto" latinLnBrk="0" hangingPunct="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-1" charset="0"/>
                <a:ea typeface="ＭＳ Ｐゴシック" pitchFamily="-1" charset="-128"/>
                <a:cs typeface="Arial" charset="0"/>
              </a:rPr>
              <a:t>QUESTIONS?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-1" charset="0"/>
              <a:ea typeface="ＭＳ Ｐゴシック" pitchFamily="-1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19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1A98C-EE93-0A49-9377-CD2356126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332656"/>
            <a:ext cx="10358967" cy="5832648"/>
          </a:xfrm>
        </p:spPr>
        <p:txBody>
          <a:bodyPr/>
          <a:lstStyle/>
          <a:p>
            <a:pPr>
              <a:lnSpc>
                <a:spcPts val="3640"/>
              </a:lnSpc>
            </a:pPr>
            <a:r>
              <a:rPr lang="en-US" sz="4400" i="1" dirty="0"/>
              <a:t>We are taking a short break!</a:t>
            </a:r>
            <a:br>
              <a:rPr lang="en-US" sz="4400" dirty="0"/>
            </a:br>
            <a:r>
              <a:rPr lang="en-US" dirty="0"/>
              <a:t> </a:t>
            </a:r>
            <a:br>
              <a:rPr lang="en-US" dirty="0"/>
            </a:br>
            <a:r>
              <a:rPr lang="en-US" sz="3200" dirty="0"/>
              <a:t>The program </a:t>
            </a:r>
            <a:r>
              <a:rPr lang="en-US" sz="3200" dirty="0">
                <a:solidFill>
                  <a:srgbClr val="3232FD"/>
                </a:solidFill>
              </a:rPr>
              <a:t>will resume at 3:20 PM ET</a:t>
            </a:r>
            <a:br>
              <a:rPr lang="en-US" sz="3200" dirty="0"/>
            </a:br>
            <a:r>
              <a:rPr lang="en-US" dirty="0"/>
              <a:t> </a:t>
            </a:r>
            <a:br>
              <a:rPr lang="en-US" dirty="0"/>
            </a:br>
            <a:r>
              <a:rPr lang="en-US" sz="4400" i="1" dirty="0"/>
              <a:t>Up Next…</a:t>
            </a:r>
            <a:br>
              <a:rPr lang="en-US" sz="4400" dirty="0"/>
            </a:br>
            <a:r>
              <a:rPr lang="en-US" dirty="0"/>
              <a:t> </a:t>
            </a:r>
            <a:br>
              <a:rPr lang="en-US" dirty="0"/>
            </a:br>
            <a:r>
              <a:rPr lang="en-US" sz="3200" dirty="0"/>
              <a:t>Drs </a:t>
            </a:r>
            <a:r>
              <a:rPr lang="en-US" dirty="0"/>
              <a:t>Adam M </a:t>
            </a:r>
            <a:r>
              <a:rPr lang="en-US" dirty="0" err="1"/>
              <a:t>Brufsky</a:t>
            </a:r>
            <a:r>
              <a:rPr lang="en-US" dirty="0"/>
              <a:t> and Kevin Kalinsky </a:t>
            </a:r>
            <a:r>
              <a:rPr lang="en-US" sz="3200" dirty="0"/>
              <a:t>discuss </a:t>
            </a:r>
            <a:br>
              <a:rPr lang="en-US" sz="3200" dirty="0"/>
            </a:br>
            <a:r>
              <a:rPr lang="en-US" sz="3200" dirty="0"/>
              <a:t>the management of triple-negative breast cancer</a:t>
            </a:r>
          </a:p>
        </p:txBody>
      </p:sp>
    </p:spTree>
    <p:extLst>
      <p:ext uri="{BB962C8B-B14F-4D97-AF65-F5344CB8AC3E}">
        <p14:creationId xmlns:p14="http://schemas.microsoft.com/office/powerpoint/2010/main" val="363471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36CF920-7C61-4EEF-BD43-AF7559A5D0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3510" y="5629066"/>
            <a:ext cx="10048010" cy="789810"/>
          </a:xfrm>
        </p:spPr>
        <p:txBody>
          <a:bodyPr>
            <a:normAutofit/>
          </a:bodyPr>
          <a:lstStyle/>
          <a:p>
            <a:pPr>
              <a:spcAft>
                <a:spcPts val="4000"/>
              </a:spcAft>
            </a:pPr>
            <a:r>
              <a:rPr lang="en-US" sz="2000" dirty="0"/>
              <a:t>Both are mediators of the wingless signaling pathway, which gives rise to an uncontrolled proliferation of fibroblasts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A63279B-2D5A-4A72-49A3-903732DD98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04451" y="1013835"/>
            <a:ext cx="7983098" cy="440013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E70DA7A-940A-A0C0-842E-EFA77ADD07FA}"/>
              </a:ext>
            </a:extLst>
          </p:cNvPr>
          <p:cNvSpPr txBox="1"/>
          <p:nvPr/>
        </p:nvSpPr>
        <p:spPr>
          <a:xfrm>
            <a:off x="346465" y="337073"/>
            <a:ext cx="116821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Either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CTNNB1 (beta-catenin)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loss (FAP) mutations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3A924F-3A91-6F71-4BAC-836826CB662A}"/>
              </a:ext>
            </a:extLst>
          </p:cNvPr>
          <p:cNvSpPr txBox="1"/>
          <p:nvPr/>
        </p:nvSpPr>
        <p:spPr>
          <a:xfrm>
            <a:off x="117984" y="6486399"/>
            <a:ext cx="70054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Desmoid Tumor Working Group.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J Cancer. 2020 Mar:127:96-107.</a:t>
            </a:r>
          </a:p>
        </p:txBody>
      </p:sp>
    </p:spTree>
    <p:extLst>
      <p:ext uri="{BB962C8B-B14F-4D97-AF65-F5344CB8AC3E}">
        <p14:creationId xmlns:p14="http://schemas.microsoft.com/office/powerpoint/2010/main" val="405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BB9126-A076-F89F-41CA-4C19D4B3ED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163536-3B26-3512-D0CB-9A63AC6866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1. Colombo C et al. </a:t>
            </a:r>
            <a:r>
              <a:rPr lang="en-US" i="1" dirty="0"/>
              <a:t>Clin Cancer Res</a:t>
            </a:r>
            <a:r>
              <a:rPr lang="en-US" dirty="0"/>
              <a:t>. 2022;28:4027-4032. 2. Schut AW et al. </a:t>
            </a:r>
            <a:r>
              <a:rPr lang="en-US" i="1" dirty="0"/>
              <a:t>Ann Surg</a:t>
            </a:r>
            <a:r>
              <a:rPr lang="en-US" dirty="0"/>
              <a:t>. 2023;277(4):689-696. </a:t>
            </a:r>
            <a:r>
              <a:rPr lang="en-US" dirty="0" err="1"/>
              <a:t>doi</a:t>
            </a:r>
            <a:r>
              <a:rPr lang="en-US" dirty="0"/>
              <a:t>: 10.1097/SLA.0000000000005415.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E4BC5D7-23FB-136D-8DB4-5EBE1FC30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Spontaneous Regression After Progression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7A3255-DE4C-0923-3162-792E2235AFD4}"/>
              </a:ext>
            </a:extLst>
          </p:cNvPr>
          <p:cNvSpPr txBox="1"/>
          <p:nvPr/>
        </p:nvSpPr>
        <p:spPr>
          <a:xfrm>
            <a:off x="1136295" y="1442624"/>
            <a:ext cx="43064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Italian Observational Study</a:t>
            </a:r>
            <a:r>
              <a:rPr kumimoji="0" lang="en-US" sz="2000" b="1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1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B5E6A18B-32E7-120F-9349-18FD9ABBB062}"/>
              </a:ext>
            </a:extLst>
          </p:cNvPr>
          <p:cNvGraphicFramePr/>
          <p:nvPr/>
        </p:nvGraphicFramePr>
        <p:xfrm>
          <a:off x="6044712" y="1795789"/>
          <a:ext cx="5674401" cy="46232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Freeform 12">
            <a:extLst>
              <a:ext uri="{FF2B5EF4-FFF2-40B4-BE49-F238E27FC236}">
                <a16:creationId xmlns:a16="http://schemas.microsoft.com/office/drawing/2014/main" id="{AC63115E-E99A-A688-0C32-994120991CB6}"/>
              </a:ext>
            </a:extLst>
          </p:cNvPr>
          <p:cNvSpPr/>
          <p:nvPr/>
        </p:nvSpPr>
        <p:spPr>
          <a:xfrm>
            <a:off x="6836361" y="4531801"/>
            <a:ext cx="4626465" cy="0"/>
          </a:xfrm>
          <a:custGeom>
            <a:avLst/>
            <a:gdLst>
              <a:gd name="connsiteX0" fmla="*/ 0 w 3307742"/>
              <a:gd name="connsiteY0" fmla="*/ 0 h 0"/>
              <a:gd name="connsiteX1" fmla="*/ 3307742 w 3307742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07742">
                <a:moveTo>
                  <a:pt x="0" y="0"/>
                </a:moveTo>
                <a:lnTo>
                  <a:pt x="3307742" y="0"/>
                </a:lnTo>
              </a:path>
            </a:pathLst>
          </a:custGeom>
          <a:noFill/>
          <a:ln w="158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30DEC267-B61F-EE44-8124-D1960A4E2F82}"/>
              </a:ext>
            </a:extLst>
          </p:cNvPr>
          <p:cNvSpPr/>
          <p:nvPr/>
        </p:nvSpPr>
        <p:spPr>
          <a:xfrm>
            <a:off x="6825237" y="4298960"/>
            <a:ext cx="4626467" cy="0"/>
          </a:xfrm>
          <a:custGeom>
            <a:avLst/>
            <a:gdLst>
              <a:gd name="connsiteX0" fmla="*/ 0 w 3307743"/>
              <a:gd name="connsiteY0" fmla="*/ 0 h 0"/>
              <a:gd name="connsiteX1" fmla="*/ 3307743 w 3307743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07743">
                <a:moveTo>
                  <a:pt x="0" y="0"/>
                </a:moveTo>
                <a:lnTo>
                  <a:pt x="3307743" y="0"/>
                </a:lnTo>
              </a:path>
            </a:pathLst>
          </a:custGeom>
          <a:noFill/>
          <a:ln w="12700" cap="flat" cmpd="sng" algn="ctr">
            <a:solidFill>
              <a:sysClr val="windowText" lastClr="000000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CD92642F-F903-02A4-A083-BD98B45C7648}"/>
              </a:ext>
            </a:extLst>
          </p:cNvPr>
          <p:cNvSpPr/>
          <p:nvPr/>
        </p:nvSpPr>
        <p:spPr>
          <a:xfrm>
            <a:off x="6825237" y="4886613"/>
            <a:ext cx="4626467" cy="0"/>
          </a:xfrm>
          <a:custGeom>
            <a:avLst/>
            <a:gdLst>
              <a:gd name="connsiteX0" fmla="*/ 0 w 3307743"/>
              <a:gd name="connsiteY0" fmla="*/ 0 h 0"/>
              <a:gd name="connsiteX1" fmla="*/ 3307743 w 3307743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07743">
                <a:moveTo>
                  <a:pt x="0" y="0"/>
                </a:moveTo>
                <a:lnTo>
                  <a:pt x="3307743" y="0"/>
                </a:lnTo>
              </a:path>
            </a:pathLst>
          </a:custGeom>
          <a:noFill/>
          <a:ln w="12700" cap="flat" cmpd="sng" algn="ctr">
            <a:solidFill>
              <a:sysClr val="windowText" lastClr="000000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6316BB9-0EB1-8F96-1BD9-15878A4B0D7F}"/>
              </a:ext>
            </a:extLst>
          </p:cNvPr>
          <p:cNvSpPr txBox="1"/>
          <p:nvPr/>
        </p:nvSpPr>
        <p:spPr>
          <a:xfrm>
            <a:off x="7134466" y="1457507"/>
            <a:ext cx="4024691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The GRAFITI Study</a:t>
            </a:r>
            <a:r>
              <a:rPr kumimoji="0" lang="en-US" sz="2000" b="1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2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FB46D7D-E71D-242F-E736-3012CC257F17}"/>
              </a:ext>
            </a:extLst>
          </p:cNvPr>
          <p:cNvGrpSpPr/>
          <p:nvPr/>
        </p:nvGrpSpPr>
        <p:grpSpPr>
          <a:xfrm>
            <a:off x="6825238" y="2602535"/>
            <a:ext cx="4643149" cy="3100135"/>
            <a:chOff x="5017273" y="1959997"/>
            <a:chExt cx="3319670" cy="1852653"/>
          </a:xfrm>
        </p:grpSpPr>
        <p:sp>
          <p:nvSpPr>
            <p:cNvPr id="18" name="Freeform 95">
              <a:extLst>
                <a:ext uri="{FF2B5EF4-FFF2-40B4-BE49-F238E27FC236}">
                  <a16:creationId xmlns:a16="http://schemas.microsoft.com/office/drawing/2014/main" id="{FEA9F78D-4C3A-E011-71F2-83B81CD76089}"/>
                </a:ext>
              </a:extLst>
            </p:cNvPr>
            <p:cNvSpPr/>
            <p:nvPr/>
          </p:nvSpPr>
          <p:spPr>
            <a:xfrm>
              <a:off x="5025224" y="2810786"/>
              <a:ext cx="1323893" cy="1001864"/>
            </a:xfrm>
            <a:custGeom>
              <a:avLst/>
              <a:gdLst>
                <a:gd name="connsiteX0" fmla="*/ 1323893 w 1323893"/>
                <a:gd name="connsiteY0" fmla="*/ 1001864 h 1001864"/>
                <a:gd name="connsiteX1" fmla="*/ 671886 w 1323893"/>
                <a:gd name="connsiteY1" fmla="*/ 19878 h 1001864"/>
                <a:gd name="connsiteX2" fmla="*/ 659959 w 1323893"/>
                <a:gd name="connsiteY2" fmla="*/ 0 h 1001864"/>
                <a:gd name="connsiteX3" fmla="*/ 337931 w 1323893"/>
                <a:gd name="connsiteY3" fmla="*/ 0 h 1001864"/>
                <a:gd name="connsiteX4" fmla="*/ 0 w 1323893"/>
                <a:gd name="connsiteY4" fmla="*/ 294198 h 1001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3893" h="1001864">
                  <a:moveTo>
                    <a:pt x="1323893" y="1001864"/>
                  </a:moveTo>
                  <a:lnTo>
                    <a:pt x="671886" y="19878"/>
                  </a:lnTo>
                  <a:lnTo>
                    <a:pt x="659959" y="0"/>
                  </a:lnTo>
                  <a:lnTo>
                    <a:pt x="337931" y="0"/>
                  </a:lnTo>
                  <a:lnTo>
                    <a:pt x="0" y="294198"/>
                  </a:lnTo>
                </a:path>
              </a:pathLst>
            </a:custGeom>
            <a:noFill/>
            <a:ln w="190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96">
              <a:extLst>
                <a:ext uri="{FF2B5EF4-FFF2-40B4-BE49-F238E27FC236}">
                  <a16:creationId xmlns:a16="http://schemas.microsoft.com/office/drawing/2014/main" id="{601F8128-6F72-D2A9-9656-EEA1C379F88A}"/>
                </a:ext>
              </a:extLst>
            </p:cNvPr>
            <p:cNvSpPr/>
            <p:nvPr/>
          </p:nvSpPr>
          <p:spPr>
            <a:xfrm>
              <a:off x="5017273" y="2667663"/>
              <a:ext cx="1335819" cy="974034"/>
            </a:xfrm>
            <a:custGeom>
              <a:avLst/>
              <a:gdLst>
                <a:gd name="connsiteX0" fmla="*/ 1335819 w 1335819"/>
                <a:gd name="connsiteY0" fmla="*/ 974034 h 974034"/>
                <a:gd name="connsiteX1" fmla="*/ 667910 w 1335819"/>
                <a:gd name="connsiteY1" fmla="*/ 131196 h 974034"/>
                <a:gd name="connsiteX2" fmla="*/ 341906 w 1335819"/>
                <a:gd name="connsiteY2" fmla="*/ 0 h 974034"/>
                <a:gd name="connsiteX3" fmla="*/ 0 w 1335819"/>
                <a:gd name="connsiteY3" fmla="*/ 433346 h 974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5819" h="974034">
                  <a:moveTo>
                    <a:pt x="1335819" y="974034"/>
                  </a:moveTo>
                  <a:lnTo>
                    <a:pt x="667910" y="131196"/>
                  </a:lnTo>
                  <a:lnTo>
                    <a:pt x="341906" y="0"/>
                  </a:lnTo>
                  <a:lnTo>
                    <a:pt x="0" y="433346"/>
                  </a:lnTo>
                </a:path>
              </a:pathLst>
            </a:custGeom>
            <a:noFill/>
            <a:ln w="190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97">
              <a:extLst>
                <a:ext uri="{FF2B5EF4-FFF2-40B4-BE49-F238E27FC236}">
                  <a16:creationId xmlns:a16="http://schemas.microsoft.com/office/drawing/2014/main" id="{64F2092E-5473-5522-F3CD-19275400BE2E}"/>
                </a:ext>
              </a:extLst>
            </p:cNvPr>
            <p:cNvSpPr/>
            <p:nvPr/>
          </p:nvSpPr>
          <p:spPr>
            <a:xfrm>
              <a:off x="5017273" y="2655736"/>
              <a:ext cx="3315694" cy="1041621"/>
            </a:xfrm>
            <a:custGeom>
              <a:avLst/>
              <a:gdLst>
                <a:gd name="connsiteX0" fmla="*/ 3315694 w 3315694"/>
                <a:gd name="connsiteY0" fmla="*/ 1041621 h 1041621"/>
                <a:gd name="connsiteX1" fmla="*/ 2643809 w 3315694"/>
                <a:gd name="connsiteY1" fmla="*/ 942229 h 1041621"/>
                <a:gd name="connsiteX2" fmla="*/ 1983850 w 3315694"/>
                <a:gd name="connsiteY2" fmla="*/ 719593 h 1041621"/>
                <a:gd name="connsiteX3" fmla="*/ 1327868 w 3315694"/>
                <a:gd name="connsiteY3" fmla="*/ 755374 h 1041621"/>
                <a:gd name="connsiteX4" fmla="*/ 993913 w 3315694"/>
                <a:gd name="connsiteY4" fmla="*/ 0 h 1041621"/>
                <a:gd name="connsiteX5" fmla="*/ 337930 w 3315694"/>
                <a:gd name="connsiteY5" fmla="*/ 111318 h 1041621"/>
                <a:gd name="connsiteX6" fmla="*/ 0 w 3315694"/>
                <a:gd name="connsiteY6" fmla="*/ 445273 h 1041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15694" h="1041621">
                  <a:moveTo>
                    <a:pt x="3315694" y="1041621"/>
                  </a:moveTo>
                  <a:lnTo>
                    <a:pt x="2643809" y="942229"/>
                  </a:lnTo>
                  <a:lnTo>
                    <a:pt x="1983850" y="719593"/>
                  </a:lnTo>
                  <a:lnTo>
                    <a:pt x="1327868" y="755374"/>
                  </a:lnTo>
                  <a:lnTo>
                    <a:pt x="993913" y="0"/>
                  </a:lnTo>
                  <a:lnTo>
                    <a:pt x="337930" y="111318"/>
                  </a:lnTo>
                  <a:lnTo>
                    <a:pt x="0" y="445273"/>
                  </a:lnTo>
                </a:path>
              </a:pathLst>
            </a:custGeom>
            <a:noFill/>
            <a:ln w="190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 98">
              <a:extLst>
                <a:ext uri="{FF2B5EF4-FFF2-40B4-BE49-F238E27FC236}">
                  <a16:creationId xmlns:a16="http://schemas.microsoft.com/office/drawing/2014/main" id="{9C3AD846-8D62-A727-C4BD-9DD0C428243E}"/>
                </a:ext>
              </a:extLst>
            </p:cNvPr>
            <p:cNvSpPr/>
            <p:nvPr/>
          </p:nvSpPr>
          <p:spPr>
            <a:xfrm>
              <a:off x="5017273" y="2902226"/>
              <a:ext cx="3319670" cy="361784"/>
            </a:xfrm>
            <a:custGeom>
              <a:avLst/>
              <a:gdLst>
                <a:gd name="connsiteX0" fmla="*/ 3319670 w 3319670"/>
                <a:gd name="connsiteY0" fmla="*/ 361784 h 361784"/>
                <a:gd name="connsiteX1" fmla="*/ 1812897 w 3319670"/>
                <a:gd name="connsiteY1" fmla="*/ 361784 h 361784"/>
                <a:gd name="connsiteX2" fmla="*/ 1339795 w 3319670"/>
                <a:gd name="connsiteY2" fmla="*/ 329979 h 361784"/>
                <a:gd name="connsiteX3" fmla="*/ 858741 w 3319670"/>
                <a:gd name="connsiteY3" fmla="*/ 123245 h 361784"/>
                <a:gd name="connsiteX4" fmla="*/ 759350 w 3319670"/>
                <a:gd name="connsiteY4" fmla="*/ 91440 h 361784"/>
                <a:gd name="connsiteX5" fmla="*/ 333955 w 3319670"/>
                <a:gd name="connsiteY5" fmla="*/ 0 h 361784"/>
                <a:gd name="connsiteX6" fmla="*/ 0 w 3319670"/>
                <a:gd name="connsiteY6" fmla="*/ 206734 h 361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19670" h="361784">
                  <a:moveTo>
                    <a:pt x="3319670" y="361784"/>
                  </a:moveTo>
                  <a:lnTo>
                    <a:pt x="1812897" y="361784"/>
                  </a:lnTo>
                  <a:lnTo>
                    <a:pt x="1339795" y="329979"/>
                  </a:lnTo>
                  <a:lnTo>
                    <a:pt x="858741" y="123245"/>
                  </a:lnTo>
                  <a:lnTo>
                    <a:pt x="759350" y="91440"/>
                  </a:lnTo>
                  <a:lnTo>
                    <a:pt x="333955" y="0"/>
                  </a:lnTo>
                  <a:lnTo>
                    <a:pt x="0" y="206734"/>
                  </a:lnTo>
                </a:path>
              </a:pathLst>
            </a:custGeom>
            <a:noFill/>
            <a:ln w="190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 99">
              <a:extLst>
                <a:ext uri="{FF2B5EF4-FFF2-40B4-BE49-F238E27FC236}">
                  <a16:creationId xmlns:a16="http://schemas.microsoft.com/office/drawing/2014/main" id="{DE35BDE9-135E-645C-0FF4-9CBC4D22B1BF}"/>
                </a:ext>
              </a:extLst>
            </p:cNvPr>
            <p:cNvSpPr/>
            <p:nvPr/>
          </p:nvSpPr>
          <p:spPr>
            <a:xfrm>
              <a:off x="5033176" y="3033423"/>
              <a:ext cx="1971923" cy="246490"/>
            </a:xfrm>
            <a:custGeom>
              <a:avLst/>
              <a:gdLst>
                <a:gd name="connsiteX0" fmla="*/ 1971923 w 1971923"/>
                <a:gd name="connsiteY0" fmla="*/ 246490 h 246490"/>
                <a:gd name="connsiteX1" fmla="*/ 914400 w 1971923"/>
                <a:gd name="connsiteY1" fmla="*/ 0 h 246490"/>
                <a:gd name="connsiteX2" fmla="*/ 540688 w 1971923"/>
                <a:gd name="connsiteY2" fmla="*/ 35780 h 246490"/>
                <a:gd name="connsiteX3" fmla="*/ 326003 w 1971923"/>
                <a:gd name="connsiteY3" fmla="*/ 15902 h 246490"/>
                <a:gd name="connsiteX4" fmla="*/ 0 w 1971923"/>
                <a:gd name="connsiteY4" fmla="*/ 71561 h 246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1923" h="246490">
                  <a:moveTo>
                    <a:pt x="1971923" y="246490"/>
                  </a:moveTo>
                  <a:lnTo>
                    <a:pt x="914400" y="0"/>
                  </a:lnTo>
                  <a:lnTo>
                    <a:pt x="540688" y="35780"/>
                  </a:lnTo>
                  <a:lnTo>
                    <a:pt x="326003" y="15902"/>
                  </a:lnTo>
                  <a:lnTo>
                    <a:pt x="0" y="71561"/>
                  </a:lnTo>
                </a:path>
              </a:pathLst>
            </a:custGeom>
            <a:noFill/>
            <a:ln w="190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 100">
              <a:extLst>
                <a:ext uri="{FF2B5EF4-FFF2-40B4-BE49-F238E27FC236}">
                  <a16:creationId xmlns:a16="http://schemas.microsoft.com/office/drawing/2014/main" id="{4749BE5B-3A3E-EF9A-69FD-D1F8F96B186E}"/>
                </a:ext>
              </a:extLst>
            </p:cNvPr>
            <p:cNvSpPr/>
            <p:nvPr/>
          </p:nvSpPr>
          <p:spPr>
            <a:xfrm>
              <a:off x="5061005" y="2981739"/>
              <a:ext cx="1908313" cy="278296"/>
            </a:xfrm>
            <a:custGeom>
              <a:avLst/>
              <a:gdLst>
                <a:gd name="connsiteX0" fmla="*/ 1908313 w 1908313"/>
                <a:gd name="connsiteY0" fmla="*/ 278296 h 278296"/>
                <a:gd name="connsiteX1" fmla="*/ 1276185 w 1908313"/>
                <a:gd name="connsiteY1" fmla="*/ 0 h 278296"/>
                <a:gd name="connsiteX2" fmla="*/ 906449 w 1908313"/>
                <a:gd name="connsiteY2" fmla="*/ 31805 h 278296"/>
                <a:gd name="connsiteX3" fmla="*/ 624178 w 1908313"/>
                <a:gd name="connsiteY3" fmla="*/ 27830 h 278296"/>
                <a:gd name="connsiteX4" fmla="*/ 377687 w 1908313"/>
                <a:gd name="connsiteY4" fmla="*/ 71562 h 278296"/>
                <a:gd name="connsiteX5" fmla="*/ 290223 w 1908313"/>
                <a:gd name="connsiteY5" fmla="*/ 71562 h 278296"/>
                <a:gd name="connsiteX6" fmla="*/ 0 w 1908313"/>
                <a:gd name="connsiteY6" fmla="*/ 107343 h 278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08313" h="278296">
                  <a:moveTo>
                    <a:pt x="1908313" y="278296"/>
                  </a:moveTo>
                  <a:lnTo>
                    <a:pt x="1276185" y="0"/>
                  </a:lnTo>
                  <a:lnTo>
                    <a:pt x="906449" y="31805"/>
                  </a:lnTo>
                  <a:lnTo>
                    <a:pt x="624178" y="27830"/>
                  </a:lnTo>
                  <a:lnTo>
                    <a:pt x="377687" y="71562"/>
                  </a:lnTo>
                  <a:lnTo>
                    <a:pt x="290223" y="71562"/>
                  </a:lnTo>
                  <a:lnTo>
                    <a:pt x="0" y="107343"/>
                  </a:lnTo>
                </a:path>
              </a:pathLst>
            </a:custGeom>
            <a:noFill/>
            <a:ln w="190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 101">
              <a:extLst>
                <a:ext uri="{FF2B5EF4-FFF2-40B4-BE49-F238E27FC236}">
                  <a16:creationId xmlns:a16="http://schemas.microsoft.com/office/drawing/2014/main" id="{10791CD7-B9C2-5EB4-F1EB-55FED10DD8D8}"/>
                </a:ext>
              </a:extLst>
            </p:cNvPr>
            <p:cNvSpPr/>
            <p:nvPr/>
          </p:nvSpPr>
          <p:spPr>
            <a:xfrm>
              <a:off x="5025224" y="2389367"/>
              <a:ext cx="1979875" cy="838863"/>
            </a:xfrm>
            <a:custGeom>
              <a:avLst/>
              <a:gdLst>
                <a:gd name="connsiteX0" fmla="*/ 1979875 w 1979875"/>
                <a:gd name="connsiteY0" fmla="*/ 838863 h 838863"/>
                <a:gd name="connsiteX1" fmla="*/ 989938 w 1979875"/>
                <a:gd name="connsiteY1" fmla="*/ 0 h 838863"/>
                <a:gd name="connsiteX2" fmla="*/ 500933 w 1979875"/>
                <a:gd name="connsiteY2" fmla="*/ 139148 h 838863"/>
                <a:gd name="connsiteX3" fmla="*/ 155051 w 1979875"/>
                <a:gd name="connsiteY3" fmla="*/ 254442 h 838863"/>
                <a:gd name="connsiteX4" fmla="*/ 0 w 1979875"/>
                <a:gd name="connsiteY4" fmla="*/ 711642 h 838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9875" h="838863">
                  <a:moveTo>
                    <a:pt x="1979875" y="838863"/>
                  </a:moveTo>
                  <a:lnTo>
                    <a:pt x="989938" y="0"/>
                  </a:lnTo>
                  <a:lnTo>
                    <a:pt x="500933" y="139148"/>
                  </a:lnTo>
                  <a:lnTo>
                    <a:pt x="155051" y="254442"/>
                  </a:lnTo>
                  <a:lnTo>
                    <a:pt x="0" y="711642"/>
                  </a:lnTo>
                </a:path>
              </a:pathLst>
            </a:custGeom>
            <a:noFill/>
            <a:ln w="190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 102">
              <a:extLst>
                <a:ext uri="{FF2B5EF4-FFF2-40B4-BE49-F238E27FC236}">
                  <a16:creationId xmlns:a16="http://schemas.microsoft.com/office/drawing/2014/main" id="{6154511A-C516-B759-2EB1-87E6D6C6F031}"/>
                </a:ext>
              </a:extLst>
            </p:cNvPr>
            <p:cNvSpPr/>
            <p:nvPr/>
          </p:nvSpPr>
          <p:spPr>
            <a:xfrm>
              <a:off x="5041127" y="1991802"/>
              <a:ext cx="2635857" cy="1347746"/>
            </a:xfrm>
            <a:custGeom>
              <a:avLst/>
              <a:gdLst>
                <a:gd name="connsiteX0" fmla="*/ 2635857 w 2635857"/>
                <a:gd name="connsiteY0" fmla="*/ 1347746 h 1347746"/>
                <a:gd name="connsiteX1" fmla="*/ 1963972 w 2635857"/>
                <a:gd name="connsiteY1" fmla="*/ 838862 h 1347746"/>
                <a:gd name="connsiteX2" fmla="*/ 1304014 w 2635857"/>
                <a:gd name="connsiteY2" fmla="*/ 318052 h 1347746"/>
                <a:gd name="connsiteX3" fmla="*/ 655983 w 2635857"/>
                <a:gd name="connsiteY3" fmla="*/ 0 h 1347746"/>
                <a:gd name="connsiteX4" fmla="*/ 318052 w 2635857"/>
                <a:gd name="connsiteY4" fmla="*/ 230588 h 1347746"/>
                <a:gd name="connsiteX5" fmla="*/ 143123 w 2635857"/>
                <a:gd name="connsiteY5" fmla="*/ 401541 h 1347746"/>
                <a:gd name="connsiteX6" fmla="*/ 0 w 2635857"/>
                <a:gd name="connsiteY6" fmla="*/ 1081377 h 1347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35857" h="1347746">
                  <a:moveTo>
                    <a:pt x="2635857" y="1347746"/>
                  </a:moveTo>
                  <a:lnTo>
                    <a:pt x="1963972" y="838862"/>
                  </a:lnTo>
                  <a:lnTo>
                    <a:pt x="1304014" y="318052"/>
                  </a:lnTo>
                  <a:lnTo>
                    <a:pt x="655983" y="0"/>
                  </a:lnTo>
                  <a:lnTo>
                    <a:pt x="318052" y="230588"/>
                  </a:lnTo>
                  <a:lnTo>
                    <a:pt x="143123" y="401541"/>
                  </a:lnTo>
                  <a:lnTo>
                    <a:pt x="0" y="1081377"/>
                  </a:lnTo>
                </a:path>
              </a:pathLst>
            </a:custGeom>
            <a:noFill/>
            <a:ln w="190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 103">
              <a:extLst>
                <a:ext uri="{FF2B5EF4-FFF2-40B4-BE49-F238E27FC236}">
                  <a16:creationId xmlns:a16="http://schemas.microsoft.com/office/drawing/2014/main" id="{F00BD008-CF41-C0FB-5B7B-3B052CB58BD3}"/>
                </a:ext>
              </a:extLst>
            </p:cNvPr>
            <p:cNvSpPr/>
            <p:nvPr/>
          </p:nvSpPr>
          <p:spPr>
            <a:xfrm>
              <a:off x="5064981" y="2445026"/>
              <a:ext cx="2604052" cy="711642"/>
            </a:xfrm>
            <a:custGeom>
              <a:avLst/>
              <a:gdLst>
                <a:gd name="connsiteX0" fmla="*/ 2604052 w 2604052"/>
                <a:gd name="connsiteY0" fmla="*/ 711642 h 711642"/>
                <a:gd name="connsiteX1" fmla="*/ 1856629 w 2604052"/>
                <a:gd name="connsiteY1" fmla="*/ 389614 h 711642"/>
                <a:gd name="connsiteX2" fmla="*/ 1276184 w 2604052"/>
                <a:gd name="connsiteY2" fmla="*/ 143124 h 711642"/>
                <a:gd name="connsiteX3" fmla="*/ 616226 w 2604052"/>
                <a:gd name="connsiteY3" fmla="*/ 0 h 711642"/>
                <a:gd name="connsiteX4" fmla="*/ 302149 w 2604052"/>
                <a:gd name="connsiteY4" fmla="*/ 230588 h 711642"/>
                <a:gd name="connsiteX5" fmla="*/ 0 w 2604052"/>
                <a:gd name="connsiteY5" fmla="*/ 616226 h 711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04052" h="711642">
                  <a:moveTo>
                    <a:pt x="2604052" y="711642"/>
                  </a:moveTo>
                  <a:lnTo>
                    <a:pt x="1856629" y="389614"/>
                  </a:lnTo>
                  <a:lnTo>
                    <a:pt x="1276184" y="143124"/>
                  </a:lnTo>
                  <a:lnTo>
                    <a:pt x="616226" y="0"/>
                  </a:lnTo>
                  <a:lnTo>
                    <a:pt x="302149" y="230588"/>
                  </a:lnTo>
                  <a:lnTo>
                    <a:pt x="0" y="616226"/>
                  </a:lnTo>
                </a:path>
              </a:pathLst>
            </a:custGeom>
            <a:noFill/>
            <a:ln w="190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 104">
              <a:extLst>
                <a:ext uri="{FF2B5EF4-FFF2-40B4-BE49-F238E27FC236}">
                  <a16:creationId xmlns:a16="http://schemas.microsoft.com/office/drawing/2014/main" id="{E7C6B437-F218-69A7-9877-37EE09F1AD9E}"/>
                </a:ext>
              </a:extLst>
            </p:cNvPr>
            <p:cNvSpPr/>
            <p:nvPr/>
          </p:nvSpPr>
          <p:spPr>
            <a:xfrm>
              <a:off x="5072932" y="2977763"/>
              <a:ext cx="1948070" cy="103367"/>
            </a:xfrm>
            <a:custGeom>
              <a:avLst/>
              <a:gdLst>
                <a:gd name="connsiteX0" fmla="*/ 1948070 w 1948070"/>
                <a:gd name="connsiteY0" fmla="*/ 0 h 103367"/>
                <a:gd name="connsiteX1" fmla="*/ 1109207 w 1948070"/>
                <a:gd name="connsiteY1" fmla="*/ 0 h 103367"/>
                <a:gd name="connsiteX2" fmla="*/ 322028 w 1948070"/>
                <a:gd name="connsiteY2" fmla="*/ 0 h 103367"/>
                <a:gd name="connsiteX3" fmla="*/ 0 w 1948070"/>
                <a:gd name="connsiteY3" fmla="*/ 103367 h 103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48070" h="103367">
                  <a:moveTo>
                    <a:pt x="1948070" y="0"/>
                  </a:moveTo>
                  <a:lnTo>
                    <a:pt x="1109207" y="0"/>
                  </a:lnTo>
                  <a:lnTo>
                    <a:pt x="322028" y="0"/>
                  </a:lnTo>
                  <a:lnTo>
                    <a:pt x="0" y="103367"/>
                  </a:lnTo>
                </a:path>
              </a:pathLst>
            </a:custGeom>
            <a:noFill/>
            <a:ln w="190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105">
              <a:extLst>
                <a:ext uri="{FF2B5EF4-FFF2-40B4-BE49-F238E27FC236}">
                  <a16:creationId xmlns:a16="http://schemas.microsoft.com/office/drawing/2014/main" id="{5FAFAF91-D30D-3F5A-0261-CF0CCAE12FEA}"/>
                </a:ext>
              </a:extLst>
            </p:cNvPr>
            <p:cNvSpPr/>
            <p:nvPr/>
          </p:nvSpPr>
          <p:spPr>
            <a:xfrm>
              <a:off x="5029200" y="2930056"/>
              <a:ext cx="1979875" cy="190831"/>
            </a:xfrm>
            <a:custGeom>
              <a:avLst/>
              <a:gdLst>
                <a:gd name="connsiteX0" fmla="*/ 1979875 w 1979875"/>
                <a:gd name="connsiteY0" fmla="*/ 0 h 190831"/>
                <a:gd name="connsiteX1" fmla="*/ 981986 w 1979875"/>
                <a:gd name="connsiteY1" fmla="*/ 182880 h 190831"/>
                <a:gd name="connsiteX2" fmla="*/ 580445 w 1979875"/>
                <a:gd name="connsiteY2" fmla="*/ 139147 h 190831"/>
                <a:gd name="connsiteX3" fmla="*/ 401541 w 1979875"/>
                <a:gd name="connsiteY3" fmla="*/ 127221 h 190831"/>
                <a:gd name="connsiteX4" fmla="*/ 318052 w 1979875"/>
                <a:gd name="connsiteY4" fmla="*/ 190831 h 190831"/>
                <a:gd name="connsiteX5" fmla="*/ 0 w 1979875"/>
                <a:gd name="connsiteY5" fmla="*/ 174928 h 190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79875" h="190831">
                  <a:moveTo>
                    <a:pt x="1979875" y="0"/>
                  </a:moveTo>
                  <a:lnTo>
                    <a:pt x="981986" y="182880"/>
                  </a:lnTo>
                  <a:lnTo>
                    <a:pt x="580445" y="139147"/>
                  </a:lnTo>
                  <a:lnTo>
                    <a:pt x="401541" y="127221"/>
                  </a:lnTo>
                  <a:lnTo>
                    <a:pt x="318052" y="190831"/>
                  </a:lnTo>
                  <a:lnTo>
                    <a:pt x="0" y="174928"/>
                  </a:lnTo>
                </a:path>
              </a:pathLst>
            </a:custGeom>
            <a:noFill/>
            <a:ln w="190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106">
              <a:extLst>
                <a:ext uri="{FF2B5EF4-FFF2-40B4-BE49-F238E27FC236}">
                  <a16:creationId xmlns:a16="http://schemas.microsoft.com/office/drawing/2014/main" id="{5F2F7B37-BB49-D7EC-A100-CB1355D70325}"/>
                </a:ext>
              </a:extLst>
            </p:cNvPr>
            <p:cNvSpPr/>
            <p:nvPr/>
          </p:nvSpPr>
          <p:spPr>
            <a:xfrm>
              <a:off x="5088835" y="2655736"/>
              <a:ext cx="2576222" cy="377687"/>
            </a:xfrm>
            <a:custGeom>
              <a:avLst/>
              <a:gdLst>
                <a:gd name="connsiteX0" fmla="*/ 2576222 w 2576222"/>
                <a:gd name="connsiteY0" fmla="*/ 314076 h 377687"/>
                <a:gd name="connsiteX1" fmla="*/ 1924215 w 2576222"/>
                <a:gd name="connsiteY1" fmla="*/ 127221 h 377687"/>
                <a:gd name="connsiteX2" fmla="*/ 1260282 w 2576222"/>
                <a:gd name="connsiteY2" fmla="*/ 147099 h 377687"/>
                <a:gd name="connsiteX3" fmla="*/ 604299 w 2576222"/>
                <a:gd name="connsiteY3" fmla="*/ 0 h 377687"/>
                <a:gd name="connsiteX4" fmla="*/ 0 w 2576222"/>
                <a:gd name="connsiteY4" fmla="*/ 377687 h 377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6222" h="377687">
                  <a:moveTo>
                    <a:pt x="2576222" y="314076"/>
                  </a:moveTo>
                  <a:lnTo>
                    <a:pt x="1924215" y="127221"/>
                  </a:lnTo>
                  <a:lnTo>
                    <a:pt x="1260282" y="147099"/>
                  </a:lnTo>
                  <a:lnTo>
                    <a:pt x="604299" y="0"/>
                  </a:lnTo>
                  <a:lnTo>
                    <a:pt x="0" y="377687"/>
                  </a:lnTo>
                </a:path>
              </a:pathLst>
            </a:custGeom>
            <a:noFill/>
            <a:ln w="190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107">
              <a:extLst>
                <a:ext uri="{FF2B5EF4-FFF2-40B4-BE49-F238E27FC236}">
                  <a16:creationId xmlns:a16="http://schemas.microsoft.com/office/drawing/2014/main" id="{764A1EDB-4956-C779-1C98-22FD13B64F88}"/>
                </a:ext>
              </a:extLst>
            </p:cNvPr>
            <p:cNvSpPr/>
            <p:nvPr/>
          </p:nvSpPr>
          <p:spPr>
            <a:xfrm>
              <a:off x="5088835" y="2938007"/>
              <a:ext cx="3248108" cy="143123"/>
            </a:xfrm>
            <a:custGeom>
              <a:avLst/>
              <a:gdLst>
                <a:gd name="connsiteX0" fmla="*/ 3248108 w 3248108"/>
                <a:gd name="connsiteY0" fmla="*/ 0 h 143123"/>
                <a:gd name="connsiteX1" fmla="*/ 1276184 w 3248108"/>
                <a:gd name="connsiteY1" fmla="*/ 0 h 143123"/>
                <a:gd name="connsiteX2" fmla="*/ 763325 w 3248108"/>
                <a:gd name="connsiteY2" fmla="*/ 63610 h 143123"/>
                <a:gd name="connsiteX3" fmla="*/ 560567 w 3248108"/>
                <a:gd name="connsiteY3" fmla="*/ 67586 h 143123"/>
                <a:gd name="connsiteX4" fmla="*/ 365760 w 3248108"/>
                <a:gd name="connsiteY4" fmla="*/ 59635 h 143123"/>
                <a:gd name="connsiteX5" fmla="*/ 0 w 3248108"/>
                <a:gd name="connsiteY5" fmla="*/ 143123 h 143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48108" h="143123">
                  <a:moveTo>
                    <a:pt x="3248108" y="0"/>
                  </a:moveTo>
                  <a:lnTo>
                    <a:pt x="1276184" y="0"/>
                  </a:lnTo>
                  <a:lnTo>
                    <a:pt x="763325" y="63610"/>
                  </a:lnTo>
                  <a:lnTo>
                    <a:pt x="560567" y="67586"/>
                  </a:lnTo>
                  <a:lnTo>
                    <a:pt x="365760" y="59635"/>
                  </a:lnTo>
                  <a:lnTo>
                    <a:pt x="0" y="143123"/>
                  </a:lnTo>
                </a:path>
              </a:pathLst>
            </a:custGeom>
            <a:noFill/>
            <a:ln w="190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108">
              <a:extLst>
                <a:ext uri="{FF2B5EF4-FFF2-40B4-BE49-F238E27FC236}">
                  <a16:creationId xmlns:a16="http://schemas.microsoft.com/office/drawing/2014/main" id="{5EF734C3-2237-BF23-A1DE-52383DAF48F0}"/>
                </a:ext>
              </a:extLst>
            </p:cNvPr>
            <p:cNvSpPr/>
            <p:nvPr/>
          </p:nvSpPr>
          <p:spPr>
            <a:xfrm>
              <a:off x="5064981" y="2707419"/>
              <a:ext cx="2608028" cy="393590"/>
            </a:xfrm>
            <a:custGeom>
              <a:avLst/>
              <a:gdLst>
                <a:gd name="connsiteX0" fmla="*/ 2608028 w 2608028"/>
                <a:gd name="connsiteY0" fmla="*/ 0 h 393590"/>
                <a:gd name="connsiteX1" fmla="*/ 1025718 w 2608028"/>
                <a:gd name="connsiteY1" fmla="*/ 262393 h 393590"/>
                <a:gd name="connsiteX2" fmla="*/ 715617 w 2608028"/>
                <a:gd name="connsiteY2" fmla="*/ 210710 h 393590"/>
                <a:gd name="connsiteX3" fmla="*/ 616226 w 2608028"/>
                <a:gd name="connsiteY3" fmla="*/ 198783 h 393590"/>
                <a:gd name="connsiteX4" fmla="*/ 481054 w 2608028"/>
                <a:gd name="connsiteY4" fmla="*/ 230588 h 393590"/>
                <a:gd name="connsiteX5" fmla="*/ 298174 w 2608028"/>
                <a:gd name="connsiteY5" fmla="*/ 377687 h 393590"/>
                <a:gd name="connsiteX6" fmla="*/ 0 w 2608028"/>
                <a:gd name="connsiteY6" fmla="*/ 393590 h 393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08028" h="393590">
                  <a:moveTo>
                    <a:pt x="2608028" y="0"/>
                  </a:moveTo>
                  <a:lnTo>
                    <a:pt x="1025718" y="262393"/>
                  </a:lnTo>
                  <a:lnTo>
                    <a:pt x="715617" y="210710"/>
                  </a:lnTo>
                  <a:lnTo>
                    <a:pt x="616226" y="198783"/>
                  </a:lnTo>
                  <a:lnTo>
                    <a:pt x="481054" y="230588"/>
                  </a:lnTo>
                  <a:lnTo>
                    <a:pt x="298174" y="377687"/>
                  </a:lnTo>
                  <a:lnTo>
                    <a:pt x="0" y="393590"/>
                  </a:lnTo>
                </a:path>
              </a:pathLst>
            </a:custGeom>
            <a:noFill/>
            <a:ln w="190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 109">
              <a:extLst>
                <a:ext uri="{FF2B5EF4-FFF2-40B4-BE49-F238E27FC236}">
                  <a16:creationId xmlns:a16="http://schemas.microsoft.com/office/drawing/2014/main" id="{76786C55-77FF-C6B5-0AEB-0A47B385AEC2}"/>
                </a:ext>
              </a:extLst>
            </p:cNvPr>
            <p:cNvSpPr/>
            <p:nvPr/>
          </p:nvSpPr>
          <p:spPr>
            <a:xfrm>
              <a:off x="5053054" y="2449002"/>
              <a:ext cx="2075290" cy="604299"/>
            </a:xfrm>
            <a:custGeom>
              <a:avLst/>
              <a:gdLst>
                <a:gd name="connsiteX0" fmla="*/ 2075290 w 2075290"/>
                <a:gd name="connsiteY0" fmla="*/ 345881 h 604299"/>
                <a:gd name="connsiteX1" fmla="*/ 1296063 w 2075290"/>
                <a:gd name="connsiteY1" fmla="*/ 552615 h 604299"/>
                <a:gd name="connsiteX2" fmla="*/ 1164866 w 2075290"/>
                <a:gd name="connsiteY2" fmla="*/ 504908 h 604299"/>
                <a:gd name="connsiteX3" fmla="*/ 958132 w 2075290"/>
                <a:gd name="connsiteY3" fmla="*/ 524786 h 604299"/>
                <a:gd name="connsiteX4" fmla="*/ 751398 w 2075290"/>
                <a:gd name="connsiteY4" fmla="*/ 536713 h 604299"/>
                <a:gd name="connsiteX5" fmla="*/ 687788 w 2075290"/>
                <a:gd name="connsiteY5" fmla="*/ 552615 h 604299"/>
                <a:gd name="connsiteX6" fmla="*/ 659958 w 2075290"/>
                <a:gd name="connsiteY6" fmla="*/ 528761 h 604299"/>
                <a:gd name="connsiteX7" fmla="*/ 298174 w 2075290"/>
                <a:gd name="connsiteY7" fmla="*/ 0 h 604299"/>
                <a:gd name="connsiteX8" fmla="*/ 0 w 2075290"/>
                <a:gd name="connsiteY8" fmla="*/ 604299 h 604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75290" h="604299">
                  <a:moveTo>
                    <a:pt x="2075290" y="345881"/>
                  </a:moveTo>
                  <a:lnTo>
                    <a:pt x="1296063" y="552615"/>
                  </a:lnTo>
                  <a:lnTo>
                    <a:pt x="1164866" y="504908"/>
                  </a:lnTo>
                  <a:lnTo>
                    <a:pt x="958132" y="524786"/>
                  </a:lnTo>
                  <a:lnTo>
                    <a:pt x="751398" y="536713"/>
                  </a:lnTo>
                  <a:lnTo>
                    <a:pt x="687788" y="552615"/>
                  </a:lnTo>
                  <a:lnTo>
                    <a:pt x="659958" y="528761"/>
                  </a:lnTo>
                  <a:lnTo>
                    <a:pt x="298174" y="0"/>
                  </a:lnTo>
                  <a:lnTo>
                    <a:pt x="0" y="604299"/>
                  </a:lnTo>
                </a:path>
              </a:pathLst>
            </a:custGeom>
            <a:noFill/>
            <a:ln w="190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110">
              <a:extLst>
                <a:ext uri="{FF2B5EF4-FFF2-40B4-BE49-F238E27FC236}">
                  <a16:creationId xmlns:a16="http://schemas.microsoft.com/office/drawing/2014/main" id="{2B0AC274-E2BA-2D16-F96B-3B01772BBF24}"/>
                </a:ext>
              </a:extLst>
            </p:cNvPr>
            <p:cNvSpPr/>
            <p:nvPr/>
          </p:nvSpPr>
          <p:spPr>
            <a:xfrm>
              <a:off x="5080883" y="2878372"/>
              <a:ext cx="1264258" cy="190831"/>
            </a:xfrm>
            <a:custGeom>
              <a:avLst/>
              <a:gdLst>
                <a:gd name="connsiteX0" fmla="*/ 1264258 w 1264258"/>
                <a:gd name="connsiteY0" fmla="*/ 190831 h 190831"/>
                <a:gd name="connsiteX1" fmla="*/ 954157 w 1264258"/>
                <a:gd name="connsiteY1" fmla="*/ 51684 h 190831"/>
                <a:gd name="connsiteX2" fmla="*/ 707667 w 1264258"/>
                <a:gd name="connsiteY2" fmla="*/ 23854 h 190831"/>
                <a:gd name="connsiteX3" fmla="*/ 600324 w 1264258"/>
                <a:gd name="connsiteY3" fmla="*/ 19878 h 190831"/>
                <a:gd name="connsiteX4" fmla="*/ 453225 w 1264258"/>
                <a:gd name="connsiteY4" fmla="*/ 0 h 190831"/>
                <a:gd name="connsiteX5" fmla="*/ 0 w 1264258"/>
                <a:gd name="connsiteY5" fmla="*/ 182880 h 190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64258" h="190831">
                  <a:moveTo>
                    <a:pt x="1264258" y="190831"/>
                  </a:moveTo>
                  <a:lnTo>
                    <a:pt x="954157" y="51684"/>
                  </a:lnTo>
                  <a:lnTo>
                    <a:pt x="707667" y="23854"/>
                  </a:lnTo>
                  <a:lnTo>
                    <a:pt x="600324" y="19878"/>
                  </a:lnTo>
                  <a:lnTo>
                    <a:pt x="453225" y="0"/>
                  </a:lnTo>
                  <a:lnTo>
                    <a:pt x="0" y="182880"/>
                  </a:lnTo>
                </a:path>
              </a:pathLst>
            </a:custGeom>
            <a:noFill/>
            <a:ln w="190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111">
              <a:extLst>
                <a:ext uri="{FF2B5EF4-FFF2-40B4-BE49-F238E27FC236}">
                  <a16:creationId xmlns:a16="http://schemas.microsoft.com/office/drawing/2014/main" id="{5C4B80FC-00C0-EC4F-E7A9-792C816E8610}"/>
                </a:ext>
              </a:extLst>
            </p:cNvPr>
            <p:cNvSpPr/>
            <p:nvPr/>
          </p:nvSpPr>
          <p:spPr>
            <a:xfrm>
              <a:off x="6420678" y="2826689"/>
              <a:ext cx="572494" cy="107342"/>
            </a:xfrm>
            <a:custGeom>
              <a:avLst/>
              <a:gdLst>
                <a:gd name="connsiteX0" fmla="*/ 572494 w 572494"/>
                <a:gd name="connsiteY0" fmla="*/ 0 h 107342"/>
                <a:gd name="connsiteX1" fmla="*/ 0 w 572494"/>
                <a:gd name="connsiteY1" fmla="*/ 107342 h 107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2494" h="107342">
                  <a:moveTo>
                    <a:pt x="572494" y="0"/>
                  </a:moveTo>
                  <a:lnTo>
                    <a:pt x="0" y="107342"/>
                  </a:lnTo>
                </a:path>
              </a:pathLst>
            </a:custGeom>
            <a:noFill/>
            <a:ln w="190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112">
              <a:extLst>
                <a:ext uri="{FF2B5EF4-FFF2-40B4-BE49-F238E27FC236}">
                  <a16:creationId xmlns:a16="http://schemas.microsoft.com/office/drawing/2014/main" id="{4CED32BA-379E-EA93-9867-6457548DEBB2}"/>
                </a:ext>
              </a:extLst>
            </p:cNvPr>
            <p:cNvSpPr/>
            <p:nvPr/>
          </p:nvSpPr>
          <p:spPr>
            <a:xfrm>
              <a:off x="5550010" y="2639833"/>
              <a:ext cx="1463040" cy="306125"/>
            </a:xfrm>
            <a:custGeom>
              <a:avLst/>
              <a:gdLst>
                <a:gd name="connsiteX0" fmla="*/ 1463040 w 1463040"/>
                <a:gd name="connsiteY0" fmla="*/ 0 h 306125"/>
                <a:gd name="connsiteX1" fmla="*/ 787180 w 1463040"/>
                <a:gd name="connsiteY1" fmla="*/ 163002 h 306125"/>
                <a:gd name="connsiteX2" fmla="*/ 198783 w 1463040"/>
                <a:gd name="connsiteY2" fmla="*/ 242515 h 306125"/>
                <a:gd name="connsiteX3" fmla="*/ 135173 w 1463040"/>
                <a:gd name="connsiteY3" fmla="*/ 258417 h 306125"/>
                <a:gd name="connsiteX4" fmla="*/ 0 w 1463040"/>
                <a:gd name="connsiteY4" fmla="*/ 306125 h 306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3040" h="306125">
                  <a:moveTo>
                    <a:pt x="1463040" y="0"/>
                  </a:moveTo>
                  <a:lnTo>
                    <a:pt x="787180" y="163002"/>
                  </a:lnTo>
                  <a:lnTo>
                    <a:pt x="198783" y="242515"/>
                  </a:lnTo>
                  <a:lnTo>
                    <a:pt x="135173" y="258417"/>
                  </a:lnTo>
                  <a:lnTo>
                    <a:pt x="0" y="306125"/>
                  </a:lnTo>
                </a:path>
              </a:pathLst>
            </a:custGeom>
            <a:noFill/>
            <a:ln w="190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113">
              <a:extLst>
                <a:ext uri="{FF2B5EF4-FFF2-40B4-BE49-F238E27FC236}">
                  <a16:creationId xmlns:a16="http://schemas.microsoft.com/office/drawing/2014/main" id="{3CB5900B-7E21-4920-2113-99847EFCF241}"/>
                </a:ext>
              </a:extLst>
            </p:cNvPr>
            <p:cNvSpPr/>
            <p:nvPr/>
          </p:nvSpPr>
          <p:spPr>
            <a:xfrm>
              <a:off x="5557962" y="2755127"/>
              <a:ext cx="457200" cy="174929"/>
            </a:xfrm>
            <a:custGeom>
              <a:avLst/>
              <a:gdLst>
                <a:gd name="connsiteX0" fmla="*/ 457200 w 457200"/>
                <a:gd name="connsiteY0" fmla="*/ 0 h 174929"/>
                <a:gd name="connsiteX1" fmla="*/ 131196 w 457200"/>
                <a:gd name="connsiteY1" fmla="*/ 79513 h 174929"/>
                <a:gd name="connsiteX2" fmla="*/ 71561 w 457200"/>
                <a:gd name="connsiteY2" fmla="*/ 107343 h 174929"/>
                <a:gd name="connsiteX3" fmla="*/ 0 w 457200"/>
                <a:gd name="connsiteY3" fmla="*/ 174929 h 174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7200" h="174929">
                  <a:moveTo>
                    <a:pt x="457200" y="0"/>
                  </a:moveTo>
                  <a:lnTo>
                    <a:pt x="131196" y="79513"/>
                  </a:lnTo>
                  <a:lnTo>
                    <a:pt x="71561" y="107343"/>
                  </a:lnTo>
                  <a:lnTo>
                    <a:pt x="0" y="174929"/>
                  </a:lnTo>
                </a:path>
              </a:pathLst>
            </a:custGeom>
            <a:noFill/>
            <a:ln w="190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114">
              <a:extLst>
                <a:ext uri="{FF2B5EF4-FFF2-40B4-BE49-F238E27FC236}">
                  <a16:creationId xmlns:a16="http://schemas.microsoft.com/office/drawing/2014/main" id="{030EE0BE-5B54-B42D-D791-1689B8C6548D}"/>
                </a:ext>
              </a:extLst>
            </p:cNvPr>
            <p:cNvSpPr/>
            <p:nvPr/>
          </p:nvSpPr>
          <p:spPr>
            <a:xfrm>
              <a:off x="5132567" y="2854518"/>
              <a:ext cx="512859" cy="222637"/>
            </a:xfrm>
            <a:custGeom>
              <a:avLst/>
              <a:gdLst>
                <a:gd name="connsiteX0" fmla="*/ 512859 w 512859"/>
                <a:gd name="connsiteY0" fmla="*/ 0 h 222637"/>
                <a:gd name="connsiteX1" fmla="*/ 0 w 512859"/>
                <a:gd name="connsiteY1" fmla="*/ 222637 h 222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12859" h="222637">
                  <a:moveTo>
                    <a:pt x="512859" y="0"/>
                  </a:moveTo>
                  <a:lnTo>
                    <a:pt x="0" y="222637"/>
                  </a:lnTo>
                </a:path>
              </a:pathLst>
            </a:custGeom>
            <a:noFill/>
            <a:ln w="190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115">
              <a:extLst>
                <a:ext uri="{FF2B5EF4-FFF2-40B4-BE49-F238E27FC236}">
                  <a16:creationId xmlns:a16="http://schemas.microsoft.com/office/drawing/2014/main" id="{DF48BE3A-CE2C-19B5-8D74-3EDDF8268169}"/>
                </a:ext>
              </a:extLst>
            </p:cNvPr>
            <p:cNvSpPr/>
            <p:nvPr/>
          </p:nvSpPr>
          <p:spPr>
            <a:xfrm>
              <a:off x="5132567" y="2349610"/>
              <a:ext cx="1872532" cy="675861"/>
            </a:xfrm>
            <a:custGeom>
              <a:avLst/>
              <a:gdLst>
                <a:gd name="connsiteX0" fmla="*/ 1872532 w 1872532"/>
                <a:gd name="connsiteY0" fmla="*/ 0 h 675861"/>
                <a:gd name="connsiteX1" fmla="*/ 1208598 w 1872532"/>
                <a:gd name="connsiteY1" fmla="*/ 174929 h 675861"/>
                <a:gd name="connsiteX2" fmla="*/ 552616 w 1872532"/>
                <a:gd name="connsiteY2" fmla="*/ 401541 h 675861"/>
                <a:gd name="connsiteX3" fmla="*/ 461176 w 1872532"/>
                <a:gd name="connsiteY3" fmla="*/ 409493 h 675861"/>
                <a:gd name="connsiteX4" fmla="*/ 385638 w 1872532"/>
                <a:gd name="connsiteY4" fmla="*/ 413468 h 675861"/>
                <a:gd name="connsiteX5" fmla="*/ 314076 w 1872532"/>
                <a:gd name="connsiteY5" fmla="*/ 409493 h 675861"/>
                <a:gd name="connsiteX6" fmla="*/ 282271 w 1872532"/>
                <a:gd name="connsiteY6" fmla="*/ 461176 h 675861"/>
                <a:gd name="connsiteX7" fmla="*/ 0 w 1872532"/>
                <a:gd name="connsiteY7" fmla="*/ 675861 h 675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72532" h="675861">
                  <a:moveTo>
                    <a:pt x="1872532" y="0"/>
                  </a:moveTo>
                  <a:lnTo>
                    <a:pt x="1208598" y="174929"/>
                  </a:lnTo>
                  <a:lnTo>
                    <a:pt x="552616" y="401541"/>
                  </a:lnTo>
                  <a:lnTo>
                    <a:pt x="461176" y="409493"/>
                  </a:lnTo>
                  <a:lnTo>
                    <a:pt x="385638" y="413468"/>
                  </a:lnTo>
                  <a:lnTo>
                    <a:pt x="314076" y="409493"/>
                  </a:lnTo>
                  <a:lnTo>
                    <a:pt x="282271" y="461176"/>
                  </a:lnTo>
                  <a:lnTo>
                    <a:pt x="0" y="675861"/>
                  </a:lnTo>
                </a:path>
              </a:pathLst>
            </a:custGeom>
            <a:noFill/>
            <a:ln w="190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116">
              <a:extLst>
                <a:ext uri="{FF2B5EF4-FFF2-40B4-BE49-F238E27FC236}">
                  <a16:creationId xmlns:a16="http://schemas.microsoft.com/office/drawing/2014/main" id="{3E60535E-7B64-F132-5880-D0755CB6B1DE}"/>
                </a:ext>
              </a:extLst>
            </p:cNvPr>
            <p:cNvSpPr/>
            <p:nvPr/>
          </p:nvSpPr>
          <p:spPr>
            <a:xfrm>
              <a:off x="5061005" y="2468880"/>
              <a:ext cx="954157" cy="552616"/>
            </a:xfrm>
            <a:custGeom>
              <a:avLst/>
              <a:gdLst>
                <a:gd name="connsiteX0" fmla="*/ 954157 w 954157"/>
                <a:gd name="connsiteY0" fmla="*/ 0 h 552616"/>
                <a:gd name="connsiteX1" fmla="*/ 0 w 954157"/>
                <a:gd name="connsiteY1" fmla="*/ 552616 h 552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4157" h="552616">
                  <a:moveTo>
                    <a:pt x="954157" y="0"/>
                  </a:moveTo>
                  <a:lnTo>
                    <a:pt x="0" y="552616"/>
                  </a:lnTo>
                </a:path>
              </a:pathLst>
            </a:custGeom>
            <a:noFill/>
            <a:ln w="190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117">
              <a:extLst>
                <a:ext uri="{FF2B5EF4-FFF2-40B4-BE49-F238E27FC236}">
                  <a16:creationId xmlns:a16="http://schemas.microsoft.com/office/drawing/2014/main" id="{27649982-4F14-069E-7BC5-FE67DBC9FBD6}"/>
                </a:ext>
              </a:extLst>
            </p:cNvPr>
            <p:cNvSpPr/>
            <p:nvPr/>
          </p:nvSpPr>
          <p:spPr>
            <a:xfrm>
              <a:off x="5168348" y="2572247"/>
              <a:ext cx="524786" cy="381663"/>
            </a:xfrm>
            <a:custGeom>
              <a:avLst/>
              <a:gdLst>
                <a:gd name="connsiteX0" fmla="*/ 524786 w 524786"/>
                <a:gd name="connsiteY0" fmla="*/ 0 h 381663"/>
                <a:gd name="connsiteX1" fmla="*/ 0 w 524786"/>
                <a:gd name="connsiteY1" fmla="*/ 381663 h 381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24786" h="381663">
                  <a:moveTo>
                    <a:pt x="524786" y="0"/>
                  </a:moveTo>
                  <a:lnTo>
                    <a:pt x="0" y="381663"/>
                  </a:lnTo>
                </a:path>
              </a:pathLst>
            </a:custGeom>
            <a:noFill/>
            <a:ln w="190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118">
              <a:extLst>
                <a:ext uri="{FF2B5EF4-FFF2-40B4-BE49-F238E27FC236}">
                  <a16:creationId xmlns:a16="http://schemas.microsoft.com/office/drawing/2014/main" id="{C9376014-F9AF-290C-C5D3-74A7DA6AEDFF}"/>
                </a:ext>
              </a:extLst>
            </p:cNvPr>
            <p:cNvSpPr/>
            <p:nvPr/>
          </p:nvSpPr>
          <p:spPr>
            <a:xfrm>
              <a:off x="5152445" y="2647784"/>
              <a:ext cx="373712" cy="401541"/>
            </a:xfrm>
            <a:custGeom>
              <a:avLst/>
              <a:gdLst>
                <a:gd name="connsiteX0" fmla="*/ 373712 w 373712"/>
                <a:gd name="connsiteY0" fmla="*/ 0 h 401541"/>
                <a:gd name="connsiteX1" fmla="*/ 15903 w 373712"/>
                <a:gd name="connsiteY1" fmla="*/ 397566 h 401541"/>
                <a:gd name="connsiteX2" fmla="*/ 0 w 373712"/>
                <a:gd name="connsiteY2" fmla="*/ 401541 h 401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3712" h="401541">
                  <a:moveTo>
                    <a:pt x="373712" y="0"/>
                  </a:moveTo>
                  <a:lnTo>
                    <a:pt x="15903" y="397566"/>
                  </a:lnTo>
                  <a:lnTo>
                    <a:pt x="0" y="401541"/>
                  </a:lnTo>
                </a:path>
              </a:pathLst>
            </a:custGeom>
            <a:noFill/>
            <a:ln w="190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119">
              <a:extLst>
                <a:ext uri="{FF2B5EF4-FFF2-40B4-BE49-F238E27FC236}">
                  <a16:creationId xmlns:a16="http://schemas.microsoft.com/office/drawing/2014/main" id="{0C58E5EA-F684-9737-745E-8B28B7B0E951}"/>
                </a:ext>
              </a:extLst>
            </p:cNvPr>
            <p:cNvSpPr/>
            <p:nvPr/>
          </p:nvSpPr>
          <p:spPr>
            <a:xfrm>
              <a:off x="5076908" y="2417197"/>
              <a:ext cx="938254" cy="592372"/>
            </a:xfrm>
            <a:custGeom>
              <a:avLst/>
              <a:gdLst>
                <a:gd name="connsiteX0" fmla="*/ 938254 w 938254"/>
                <a:gd name="connsiteY0" fmla="*/ 35780 h 592372"/>
                <a:gd name="connsiteX1" fmla="*/ 612250 w 938254"/>
                <a:gd name="connsiteY1" fmla="*/ 0 h 592372"/>
                <a:gd name="connsiteX2" fmla="*/ 421419 w 938254"/>
                <a:gd name="connsiteY2" fmla="*/ 163001 h 592372"/>
                <a:gd name="connsiteX3" fmla="*/ 270344 w 938254"/>
                <a:gd name="connsiteY3" fmla="*/ 151074 h 592372"/>
                <a:gd name="connsiteX4" fmla="*/ 0 w 938254"/>
                <a:gd name="connsiteY4" fmla="*/ 592372 h 592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8254" h="592372">
                  <a:moveTo>
                    <a:pt x="938254" y="35780"/>
                  </a:moveTo>
                  <a:lnTo>
                    <a:pt x="612250" y="0"/>
                  </a:lnTo>
                  <a:lnTo>
                    <a:pt x="421419" y="163001"/>
                  </a:lnTo>
                  <a:lnTo>
                    <a:pt x="270344" y="151074"/>
                  </a:lnTo>
                  <a:lnTo>
                    <a:pt x="0" y="592372"/>
                  </a:lnTo>
                </a:path>
              </a:pathLst>
            </a:custGeom>
            <a:noFill/>
            <a:ln w="190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120">
              <a:extLst>
                <a:ext uri="{FF2B5EF4-FFF2-40B4-BE49-F238E27FC236}">
                  <a16:creationId xmlns:a16="http://schemas.microsoft.com/office/drawing/2014/main" id="{2240E70E-2B83-082E-1796-1E3A4AF31D62}"/>
                </a:ext>
              </a:extLst>
            </p:cNvPr>
            <p:cNvSpPr/>
            <p:nvPr/>
          </p:nvSpPr>
          <p:spPr>
            <a:xfrm>
              <a:off x="5057030" y="1959997"/>
              <a:ext cx="3271961" cy="1049572"/>
            </a:xfrm>
            <a:custGeom>
              <a:avLst/>
              <a:gdLst>
                <a:gd name="connsiteX0" fmla="*/ 3271961 w 3271961"/>
                <a:gd name="connsiteY0" fmla="*/ 588396 h 1049572"/>
                <a:gd name="connsiteX1" fmla="*/ 2619954 w 3271961"/>
                <a:gd name="connsiteY1" fmla="*/ 337930 h 1049572"/>
                <a:gd name="connsiteX2" fmla="*/ 1952045 w 3271961"/>
                <a:gd name="connsiteY2" fmla="*/ 99391 h 1049572"/>
                <a:gd name="connsiteX3" fmla="*/ 1288111 w 3271961"/>
                <a:gd name="connsiteY3" fmla="*/ 0 h 1049572"/>
                <a:gd name="connsiteX4" fmla="*/ 926327 w 3271961"/>
                <a:gd name="connsiteY4" fmla="*/ 7951 h 1049572"/>
                <a:gd name="connsiteX5" fmla="*/ 473102 w 3271961"/>
                <a:gd name="connsiteY5" fmla="*/ 23853 h 1049572"/>
                <a:gd name="connsiteX6" fmla="*/ 302149 w 3271961"/>
                <a:gd name="connsiteY6" fmla="*/ 274320 h 1049572"/>
                <a:gd name="connsiteX7" fmla="*/ 139147 w 3271961"/>
                <a:gd name="connsiteY7" fmla="*/ 612250 h 1049572"/>
                <a:gd name="connsiteX8" fmla="*/ 0 w 3271961"/>
                <a:gd name="connsiteY8" fmla="*/ 1049572 h 1049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71961" h="1049572">
                  <a:moveTo>
                    <a:pt x="3271961" y="588396"/>
                  </a:moveTo>
                  <a:lnTo>
                    <a:pt x="2619954" y="337930"/>
                  </a:lnTo>
                  <a:lnTo>
                    <a:pt x="1952045" y="99391"/>
                  </a:lnTo>
                  <a:lnTo>
                    <a:pt x="1288111" y="0"/>
                  </a:lnTo>
                  <a:lnTo>
                    <a:pt x="926327" y="7951"/>
                  </a:lnTo>
                  <a:lnTo>
                    <a:pt x="473102" y="23853"/>
                  </a:lnTo>
                  <a:lnTo>
                    <a:pt x="302149" y="274320"/>
                  </a:lnTo>
                  <a:lnTo>
                    <a:pt x="139147" y="612250"/>
                  </a:lnTo>
                  <a:lnTo>
                    <a:pt x="0" y="1049572"/>
                  </a:lnTo>
                </a:path>
              </a:pathLst>
            </a:custGeom>
            <a:noFill/>
            <a:ln w="190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 121">
              <a:extLst>
                <a:ext uri="{FF2B5EF4-FFF2-40B4-BE49-F238E27FC236}">
                  <a16:creationId xmlns:a16="http://schemas.microsoft.com/office/drawing/2014/main" id="{E52840F2-F55F-B9F9-B87B-DC41D2EED805}"/>
                </a:ext>
              </a:extLst>
            </p:cNvPr>
            <p:cNvSpPr/>
            <p:nvPr/>
          </p:nvSpPr>
          <p:spPr>
            <a:xfrm>
              <a:off x="5068957" y="2234317"/>
              <a:ext cx="282271" cy="787179"/>
            </a:xfrm>
            <a:custGeom>
              <a:avLst/>
              <a:gdLst>
                <a:gd name="connsiteX0" fmla="*/ 282271 w 282271"/>
                <a:gd name="connsiteY0" fmla="*/ 0 h 787179"/>
                <a:gd name="connsiteX1" fmla="*/ 0 w 282271"/>
                <a:gd name="connsiteY1" fmla="*/ 787179 h 787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2271" h="787179">
                  <a:moveTo>
                    <a:pt x="282271" y="0"/>
                  </a:moveTo>
                  <a:lnTo>
                    <a:pt x="0" y="787179"/>
                  </a:lnTo>
                </a:path>
              </a:pathLst>
            </a:custGeom>
            <a:noFill/>
            <a:ln w="190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122">
              <a:extLst>
                <a:ext uri="{FF2B5EF4-FFF2-40B4-BE49-F238E27FC236}">
                  <a16:creationId xmlns:a16="http://schemas.microsoft.com/office/drawing/2014/main" id="{58B21F42-1326-48BD-5543-8AF1D443F806}"/>
                </a:ext>
              </a:extLst>
            </p:cNvPr>
            <p:cNvSpPr/>
            <p:nvPr/>
          </p:nvSpPr>
          <p:spPr>
            <a:xfrm>
              <a:off x="5033176" y="2321781"/>
              <a:ext cx="159026" cy="783203"/>
            </a:xfrm>
            <a:custGeom>
              <a:avLst/>
              <a:gdLst>
                <a:gd name="connsiteX0" fmla="*/ 159026 w 159026"/>
                <a:gd name="connsiteY0" fmla="*/ 0 h 783203"/>
                <a:gd name="connsiteX1" fmla="*/ 0 w 159026"/>
                <a:gd name="connsiteY1" fmla="*/ 783203 h 783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9026" h="783203">
                  <a:moveTo>
                    <a:pt x="159026" y="0"/>
                  </a:moveTo>
                  <a:lnTo>
                    <a:pt x="0" y="783203"/>
                  </a:lnTo>
                </a:path>
              </a:pathLst>
            </a:custGeom>
            <a:noFill/>
            <a:ln w="190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123">
              <a:extLst>
                <a:ext uri="{FF2B5EF4-FFF2-40B4-BE49-F238E27FC236}">
                  <a16:creationId xmlns:a16="http://schemas.microsoft.com/office/drawing/2014/main" id="{02E1CC32-CCF3-7109-D69F-D58B9FE06227}"/>
                </a:ext>
              </a:extLst>
            </p:cNvPr>
            <p:cNvSpPr/>
            <p:nvPr/>
          </p:nvSpPr>
          <p:spPr>
            <a:xfrm>
              <a:off x="5136543" y="3001617"/>
              <a:ext cx="544664" cy="79513"/>
            </a:xfrm>
            <a:custGeom>
              <a:avLst/>
              <a:gdLst>
                <a:gd name="connsiteX0" fmla="*/ 544664 w 544664"/>
                <a:gd name="connsiteY0" fmla="*/ 31806 h 79513"/>
                <a:gd name="connsiteX1" fmla="*/ 429370 w 544664"/>
                <a:gd name="connsiteY1" fmla="*/ 0 h 79513"/>
                <a:gd name="connsiteX2" fmla="*/ 222636 w 544664"/>
                <a:gd name="connsiteY2" fmla="*/ 79513 h 79513"/>
                <a:gd name="connsiteX3" fmla="*/ 0 w 544664"/>
                <a:gd name="connsiteY3" fmla="*/ 51684 h 79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4664" h="79513">
                  <a:moveTo>
                    <a:pt x="544664" y="31806"/>
                  </a:moveTo>
                  <a:lnTo>
                    <a:pt x="429370" y="0"/>
                  </a:lnTo>
                  <a:lnTo>
                    <a:pt x="222636" y="79513"/>
                  </a:lnTo>
                  <a:lnTo>
                    <a:pt x="0" y="51684"/>
                  </a:lnTo>
                </a:path>
              </a:pathLst>
            </a:custGeom>
            <a:noFill/>
            <a:ln w="190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7" name="Oval 46">
            <a:extLst>
              <a:ext uri="{FF2B5EF4-FFF2-40B4-BE49-F238E27FC236}">
                <a16:creationId xmlns:a16="http://schemas.microsoft.com/office/drawing/2014/main" id="{DF055270-F9B6-B9DE-060A-5CBC266E51B5}"/>
              </a:ext>
            </a:extLst>
          </p:cNvPr>
          <p:cNvSpPr/>
          <p:nvPr/>
        </p:nvSpPr>
        <p:spPr>
          <a:xfrm>
            <a:off x="11426680" y="5459849"/>
            <a:ext cx="72288" cy="86484"/>
          </a:xfrm>
          <a:prstGeom prst="ellipse">
            <a:avLst/>
          </a:prstGeom>
          <a:solidFill>
            <a:srgbClr val="4472C4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14C2008E-F1C1-F4E1-F7B6-7E871D2C097E}"/>
              </a:ext>
            </a:extLst>
          </p:cNvPr>
          <p:cNvSpPr/>
          <p:nvPr/>
        </p:nvSpPr>
        <p:spPr>
          <a:xfrm>
            <a:off x="10503612" y="5309058"/>
            <a:ext cx="72288" cy="86484"/>
          </a:xfrm>
          <a:prstGeom prst="ellipse">
            <a:avLst/>
          </a:prstGeom>
          <a:solidFill>
            <a:srgbClr val="4472C4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CB5E75BA-A132-2849-C8E8-10AD71FFE71E}"/>
              </a:ext>
            </a:extLst>
          </p:cNvPr>
          <p:cNvSpPr/>
          <p:nvPr/>
        </p:nvSpPr>
        <p:spPr>
          <a:xfrm>
            <a:off x="8657473" y="5657213"/>
            <a:ext cx="72288" cy="86484"/>
          </a:xfrm>
          <a:prstGeom prst="ellipse">
            <a:avLst/>
          </a:prstGeom>
          <a:solidFill>
            <a:srgbClr val="4472C4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0304C5F3-09E3-6885-4D90-D187531B6ACB}"/>
              </a:ext>
            </a:extLst>
          </p:cNvPr>
          <p:cNvSpPr/>
          <p:nvPr/>
        </p:nvSpPr>
        <p:spPr>
          <a:xfrm>
            <a:off x="8640793" y="5366715"/>
            <a:ext cx="72288" cy="86484"/>
          </a:xfrm>
          <a:prstGeom prst="ellipse">
            <a:avLst/>
          </a:prstGeom>
          <a:solidFill>
            <a:srgbClr val="4472C4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2D9E54DB-ECB1-FBA7-7F23-149A743C0C33}"/>
              </a:ext>
            </a:extLst>
          </p:cNvPr>
          <p:cNvSpPr/>
          <p:nvPr/>
        </p:nvSpPr>
        <p:spPr>
          <a:xfrm>
            <a:off x="9569421" y="4930965"/>
            <a:ext cx="72288" cy="86484"/>
          </a:xfrm>
          <a:prstGeom prst="ellipse">
            <a:avLst/>
          </a:prstGeom>
          <a:solidFill>
            <a:srgbClr val="4472C4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A68AD7ED-7A1D-0655-89D8-B2D1A347A630}"/>
              </a:ext>
            </a:extLst>
          </p:cNvPr>
          <p:cNvSpPr/>
          <p:nvPr/>
        </p:nvSpPr>
        <p:spPr>
          <a:xfrm>
            <a:off x="8660252" y="4989730"/>
            <a:ext cx="72288" cy="86484"/>
          </a:xfrm>
          <a:prstGeom prst="ellipse">
            <a:avLst/>
          </a:prstGeom>
          <a:solidFill>
            <a:srgbClr val="4472C4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56DD2779-5281-5DEC-E2D4-920FB6314B6B}"/>
              </a:ext>
            </a:extLst>
          </p:cNvPr>
          <p:cNvSpPr/>
          <p:nvPr/>
        </p:nvSpPr>
        <p:spPr>
          <a:xfrm>
            <a:off x="8657472" y="4689250"/>
            <a:ext cx="72288" cy="86484"/>
          </a:xfrm>
          <a:prstGeom prst="ellipse">
            <a:avLst/>
          </a:prstGeom>
          <a:solidFill>
            <a:srgbClr val="4472C4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0ECB6572-7B4C-1732-2A37-4B56373AE81C}"/>
              </a:ext>
            </a:extLst>
          </p:cNvPr>
          <p:cNvSpPr/>
          <p:nvPr/>
        </p:nvSpPr>
        <p:spPr>
          <a:xfrm>
            <a:off x="8190377" y="4487455"/>
            <a:ext cx="72288" cy="86484"/>
          </a:xfrm>
          <a:prstGeom prst="ellipse">
            <a:avLst/>
          </a:prstGeom>
          <a:solidFill>
            <a:srgbClr val="4472C4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D03D63C0-AABA-77CD-0394-77CA94A52C0A}"/>
              </a:ext>
            </a:extLst>
          </p:cNvPr>
          <p:cNvSpPr/>
          <p:nvPr/>
        </p:nvSpPr>
        <p:spPr>
          <a:xfrm>
            <a:off x="9571273" y="4770191"/>
            <a:ext cx="72288" cy="86484"/>
          </a:xfrm>
          <a:prstGeom prst="ellipse">
            <a:avLst/>
          </a:prstGeom>
          <a:solidFill>
            <a:srgbClr val="4472C4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F17221CD-9167-B60C-8D09-54ADD9DA1959}"/>
              </a:ext>
            </a:extLst>
          </p:cNvPr>
          <p:cNvSpPr/>
          <p:nvPr/>
        </p:nvSpPr>
        <p:spPr>
          <a:xfrm>
            <a:off x="10492489" y="4874415"/>
            <a:ext cx="72288" cy="86484"/>
          </a:xfrm>
          <a:prstGeom prst="ellipse">
            <a:avLst/>
          </a:prstGeom>
          <a:solidFill>
            <a:srgbClr val="4472C4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EC936534-68EB-0D0F-27A9-04507F1EB612}"/>
              </a:ext>
            </a:extLst>
          </p:cNvPr>
          <p:cNvSpPr/>
          <p:nvPr/>
        </p:nvSpPr>
        <p:spPr>
          <a:xfrm>
            <a:off x="11421120" y="4741362"/>
            <a:ext cx="72288" cy="86484"/>
          </a:xfrm>
          <a:prstGeom prst="ellipse">
            <a:avLst/>
          </a:prstGeom>
          <a:solidFill>
            <a:srgbClr val="4472C4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7E28587F-A00D-64FF-74ED-7F64134EAC48}"/>
              </a:ext>
            </a:extLst>
          </p:cNvPr>
          <p:cNvSpPr/>
          <p:nvPr/>
        </p:nvSpPr>
        <p:spPr>
          <a:xfrm>
            <a:off x="10498051" y="4580593"/>
            <a:ext cx="72288" cy="86484"/>
          </a:xfrm>
          <a:prstGeom prst="ellipse">
            <a:avLst/>
          </a:prstGeom>
          <a:solidFill>
            <a:srgbClr val="4472C4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F72323A4-1880-7902-F52D-6F371C433DC2}"/>
              </a:ext>
            </a:extLst>
          </p:cNvPr>
          <p:cNvSpPr/>
          <p:nvPr/>
        </p:nvSpPr>
        <p:spPr>
          <a:xfrm>
            <a:off x="9586103" y="4690361"/>
            <a:ext cx="72288" cy="86484"/>
          </a:xfrm>
          <a:prstGeom prst="ellipse">
            <a:avLst/>
          </a:prstGeom>
          <a:solidFill>
            <a:srgbClr val="4472C4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13E22F5E-E5AB-613F-B923-A203F7271988}"/>
              </a:ext>
            </a:extLst>
          </p:cNvPr>
          <p:cNvSpPr/>
          <p:nvPr/>
        </p:nvSpPr>
        <p:spPr>
          <a:xfrm>
            <a:off x="10503612" y="4265698"/>
            <a:ext cx="72288" cy="86484"/>
          </a:xfrm>
          <a:prstGeom prst="ellipse">
            <a:avLst/>
          </a:prstGeom>
          <a:solidFill>
            <a:srgbClr val="4472C4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9F27B69C-DDDD-5E5F-D093-C8DF24FB31E8}"/>
              </a:ext>
            </a:extLst>
          </p:cNvPr>
          <p:cNvSpPr/>
          <p:nvPr/>
        </p:nvSpPr>
        <p:spPr>
          <a:xfrm>
            <a:off x="10498051" y="4181431"/>
            <a:ext cx="72288" cy="86484"/>
          </a:xfrm>
          <a:prstGeom prst="ellipse">
            <a:avLst/>
          </a:prstGeom>
          <a:solidFill>
            <a:srgbClr val="4472C4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266945A2-42FD-443E-2294-E4439A97091B}"/>
              </a:ext>
            </a:extLst>
          </p:cNvPr>
          <p:cNvSpPr/>
          <p:nvPr/>
        </p:nvSpPr>
        <p:spPr>
          <a:xfrm>
            <a:off x="11426680" y="4183653"/>
            <a:ext cx="72288" cy="86484"/>
          </a:xfrm>
          <a:prstGeom prst="ellipse">
            <a:avLst/>
          </a:prstGeom>
          <a:solidFill>
            <a:srgbClr val="4472C4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8D51B492-8F4E-D879-3785-FCDFD36CFAD3}"/>
              </a:ext>
            </a:extLst>
          </p:cNvPr>
          <p:cNvSpPr/>
          <p:nvPr/>
        </p:nvSpPr>
        <p:spPr>
          <a:xfrm>
            <a:off x="9576833" y="4259051"/>
            <a:ext cx="72288" cy="86484"/>
          </a:xfrm>
          <a:prstGeom prst="ellipse">
            <a:avLst/>
          </a:prstGeom>
          <a:solidFill>
            <a:srgbClr val="4472C4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C897F341-1602-313C-D9F5-00384DA6C904}"/>
              </a:ext>
            </a:extLst>
          </p:cNvPr>
          <p:cNvSpPr/>
          <p:nvPr/>
        </p:nvSpPr>
        <p:spPr>
          <a:xfrm>
            <a:off x="7256188" y="4488562"/>
            <a:ext cx="72288" cy="86484"/>
          </a:xfrm>
          <a:prstGeom prst="ellipse">
            <a:avLst/>
          </a:prstGeom>
          <a:solidFill>
            <a:srgbClr val="4472C4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B506926C-9123-8098-CE1E-19D5ED284961}"/>
              </a:ext>
            </a:extLst>
          </p:cNvPr>
          <p:cNvSpPr/>
          <p:nvPr/>
        </p:nvSpPr>
        <p:spPr>
          <a:xfrm>
            <a:off x="7036543" y="4488559"/>
            <a:ext cx="72288" cy="86484"/>
          </a:xfrm>
          <a:prstGeom prst="ellipse">
            <a:avLst/>
          </a:prstGeom>
          <a:solidFill>
            <a:srgbClr val="4472C4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B7844E2F-B926-4979-EF88-D579FE1F66EB}"/>
              </a:ext>
            </a:extLst>
          </p:cNvPr>
          <p:cNvSpPr/>
          <p:nvPr/>
        </p:nvSpPr>
        <p:spPr>
          <a:xfrm>
            <a:off x="8657471" y="4190306"/>
            <a:ext cx="72288" cy="86484"/>
          </a:xfrm>
          <a:prstGeom prst="ellipse">
            <a:avLst/>
          </a:prstGeom>
          <a:solidFill>
            <a:srgbClr val="4472C4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0F9643E5-D043-EB15-8CA9-BD8B1F2DCFD3}"/>
              </a:ext>
            </a:extLst>
          </p:cNvPr>
          <p:cNvSpPr/>
          <p:nvPr/>
        </p:nvSpPr>
        <p:spPr>
          <a:xfrm>
            <a:off x="9576833" y="3933065"/>
            <a:ext cx="72288" cy="86484"/>
          </a:xfrm>
          <a:prstGeom prst="ellipse">
            <a:avLst/>
          </a:prstGeom>
          <a:solidFill>
            <a:srgbClr val="4472C4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D9BFC4C1-918E-265B-023E-A7255A5817A7}"/>
              </a:ext>
            </a:extLst>
          </p:cNvPr>
          <p:cNvSpPr/>
          <p:nvPr/>
        </p:nvSpPr>
        <p:spPr>
          <a:xfrm>
            <a:off x="9555521" y="4022875"/>
            <a:ext cx="72288" cy="86484"/>
          </a:xfrm>
          <a:prstGeom prst="ellipse">
            <a:avLst/>
          </a:prstGeom>
          <a:solidFill>
            <a:srgbClr val="4472C4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373D6C43-E3F0-9701-50EC-6F76DE2BDA23}"/>
              </a:ext>
            </a:extLst>
          </p:cNvPr>
          <p:cNvSpPr/>
          <p:nvPr/>
        </p:nvSpPr>
        <p:spPr>
          <a:xfrm>
            <a:off x="10512876" y="3809990"/>
            <a:ext cx="72288" cy="86484"/>
          </a:xfrm>
          <a:prstGeom prst="ellipse">
            <a:avLst/>
          </a:prstGeom>
          <a:solidFill>
            <a:srgbClr val="4472C4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EAB25EFC-0292-D29E-1D37-5CD952660960}"/>
              </a:ext>
            </a:extLst>
          </p:cNvPr>
          <p:cNvSpPr/>
          <p:nvPr/>
        </p:nvSpPr>
        <p:spPr>
          <a:xfrm>
            <a:off x="8651913" y="3966327"/>
            <a:ext cx="72288" cy="86484"/>
          </a:xfrm>
          <a:prstGeom prst="ellipse">
            <a:avLst/>
          </a:prstGeom>
          <a:solidFill>
            <a:srgbClr val="4472C4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1C2DFE11-7E5F-0B24-41AE-63B3B9270CCC}"/>
              </a:ext>
            </a:extLst>
          </p:cNvPr>
          <p:cNvSpPr/>
          <p:nvPr/>
        </p:nvSpPr>
        <p:spPr>
          <a:xfrm>
            <a:off x="9571273" y="3703549"/>
            <a:ext cx="72288" cy="86484"/>
          </a:xfrm>
          <a:prstGeom prst="ellipse">
            <a:avLst/>
          </a:prstGeom>
          <a:solidFill>
            <a:srgbClr val="4472C4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F8927757-D9DF-0A88-1600-6790D1707A2F}"/>
              </a:ext>
            </a:extLst>
          </p:cNvPr>
          <p:cNvSpPr/>
          <p:nvPr/>
        </p:nvSpPr>
        <p:spPr>
          <a:xfrm>
            <a:off x="8654695" y="3617065"/>
            <a:ext cx="72288" cy="86484"/>
          </a:xfrm>
          <a:prstGeom prst="ellipse">
            <a:avLst/>
          </a:prstGeom>
          <a:solidFill>
            <a:srgbClr val="4472C4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6369558D-6C3F-E35C-46E3-5F8142B58C52}"/>
              </a:ext>
            </a:extLst>
          </p:cNvPr>
          <p:cNvSpPr/>
          <p:nvPr/>
        </p:nvSpPr>
        <p:spPr>
          <a:xfrm>
            <a:off x="8650985" y="3493991"/>
            <a:ext cx="72288" cy="86484"/>
          </a:xfrm>
          <a:prstGeom prst="ellipse">
            <a:avLst/>
          </a:prstGeom>
          <a:solidFill>
            <a:srgbClr val="4472C4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BB41CA12-A438-86B5-8A56-C8A328837EAE}"/>
              </a:ext>
            </a:extLst>
          </p:cNvPr>
          <p:cNvSpPr/>
          <p:nvPr/>
        </p:nvSpPr>
        <p:spPr>
          <a:xfrm>
            <a:off x="9576833" y="3211251"/>
            <a:ext cx="72288" cy="86484"/>
          </a:xfrm>
          <a:prstGeom prst="ellipse">
            <a:avLst/>
          </a:prstGeom>
          <a:solidFill>
            <a:srgbClr val="4472C4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78079988-F9BF-284D-27F6-3DF739A8B7C4}"/>
              </a:ext>
            </a:extLst>
          </p:cNvPr>
          <p:cNvSpPr/>
          <p:nvPr/>
        </p:nvSpPr>
        <p:spPr>
          <a:xfrm>
            <a:off x="7734405" y="3979633"/>
            <a:ext cx="72288" cy="86484"/>
          </a:xfrm>
          <a:prstGeom prst="ellipse">
            <a:avLst/>
          </a:prstGeom>
          <a:solidFill>
            <a:srgbClr val="4472C4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9CD208F4-3C9C-C851-7AC2-46CDA14C45D8}"/>
              </a:ext>
            </a:extLst>
          </p:cNvPr>
          <p:cNvSpPr/>
          <p:nvPr/>
        </p:nvSpPr>
        <p:spPr>
          <a:xfrm>
            <a:off x="7263601" y="3981937"/>
            <a:ext cx="72288" cy="86484"/>
          </a:xfrm>
          <a:prstGeom prst="ellipse">
            <a:avLst/>
          </a:prstGeom>
          <a:solidFill>
            <a:srgbClr val="4472C4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F4F753B-D74F-FEA3-8199-DEAACE74E318}"/>
              </a:ext>
            </a:extLst>
          </p:cNvPr>
          <p:cNvSpPr/>
          <p:nvPr/>
        </p:nvSpPr>
        <p:spPr>
          <a:xfrm>
            <a:off x="7271015" y="3889822"/>
            <a:ext cx="72288" cy="86484"/>
          </a:xfrm>
          <a:prstGeom prst="ellipse">
            <a:avLst/>
          </a:prstGeom>
          <a:solidFill>
            <a:srgbClr val="4472C4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BF290C6F-E674-BC76-39E9-E8931BECF2A7}"/>
              </a:ext>
            </a:extLst>
          </p:cNvPr>
          <p:cNvSpPr/>
          <p:nvPr/>
        </p:nvSpPr>
        <p:spPr>
          <a:xfrm>
            <a:off x="7723283" y="3884285"/>
            <a:ext cx="72288" cy="86484"/>
          </a:xfrm>
          <a:prstGeom prst="ellipse">
            <a:avLst/>
          </a:prstGeom>
          <a:solidFill>
            <a:srgbClr val="4472C4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8ECF5D75-C775-A384-C464-76F76F75E650}"/>
              </a:ext>
            </a:extLst>
          </p:cNvPr>
          <p:cNvSpPr/>
          <p:nvPr/>
        </p:nvSpPr>
        <p:spPr>
          <a:xfrm>
            <a:off x="8183891" y="3733485"/>
            <a:ext cx="72288" cy="86484"/>
          </a:xfrm>
          <a:prstGeom prst="ellipse">
            <a:avLst/>
          </a:prstGeom>
          <a:solidFill>
            <a:srgbClr val="4472C4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9DEEDCD7-3DB9-C41A-1CD3-4E383E7C6B6F}"/>
              </a:ext>
            </a:extLst>
          </p:cNvPr>
          <p:cNvSpPr/>
          <p:nvPr/>
        </p:nvSpPr>
        <p:spPr>
          <a:xfrm>
            <a:off x="7031908" y="3995154"/>
            <a:ext cx="72288" cy="86484"/>
          </a:xfrm>
          <a:prstGeom prst="ellipse">
            <a:avLst/>
          </a:prstGeom>
          <a:solidFill>
            <a:srgbClr val="4472C4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F1D1D1EE-1604-71EE-5C1F-3A6E33082266}"/>
              </a:ext>
            </a:extLst>
          </p:cNvPr>
          <p:cNvSpPr/>
          <p:nvPr/>
        </p:nvSpPr>
        <p:spPr>
          <a:xfrm>
            <a:off x="7033763" y="3573822"/>
            <a:ext cx="72288" cy="86484"/>
          </a:xfrm>
          <a:prstGeom prst="ellipse">
            <a:avLst/>
          </a:prstGeom>
          <a:solidFill>
            <a:srgbClr val="4472C4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FB31EDED-41F9-B4B4-4FDD-6D58E29B63B2}"/>
              </a:ext>
            </a:extLst>
          </p:cNvPr>
          <p:cNvSpPr/>
          <p:nvPr/>
        </p:nvSpPr>
        <p:spPr>
          <a:xfrm>
            <a:off x="7263601" y="3377569"/>
            <a:ext cx="72288" cy="86484"/>
          </a:xfrm>
          <a:prstGeom prst="ellipse">
            <a:avLst/>
          </a:prstGeom>
          <a:solidFill>
            <a:srgbClr val="4472C4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32E65E41-5A27-D9AF-92ED-1D62810C87AA}"/>
              </a:ext>
            </a:extLst>
          </p:cNvPr>
          <p:cNvSpPr/>
          <p:nvPr/>
        </p:nvSpPr>
        <p:spPr>
          <a:xfrm>
            <a:off x="7271015" y="3580475"/>
            <a:ext cx="72288" cy="86484"/>
          </a:xfrm>
          <a:prstGeom prst="ellipse">
            <a:avLst/>
          </a:prstGeom>
          <a:solidFill>
            <a:srgbClr val="4472C4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21619AC4-9E23-4824-CC89-9B4901E08139}"/>
              </a:ext>
            </a:extLst>
          </p:cNvPr>
          <p:cNvSpPr/>
          <p:nvPr/>
        </p:nvSpPr>
        <p:spPr>
          <a:xfrm>
            <a:off x="7042100" y="3710202"/>
            <a:ext cx="72288" cy="86484"/>
          </a:xfrm>
          <a:prstGeom prst="ellipse">
            <a:avLst/>
          </a:prstGeom>
          <a:solidFill>
            <a:srgbClr val="4472C4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9A53788A-7D25-32E7-5713-B51166840A57}"/>
              </a:ext>
            </a:extLst>
          </p:cNvPr>
          <p:cNvSpPr/>
          <p:nvPr/>
        </p:nvSpPr>
        <p:spPr>
          <a:xfrm>
            <a:off x="7265453" y="3740137"/>
            <a:ext cx="72288" cy="86484"/>
          </a:xfrm>
          <a:prstGeom prst="ellipse">
            <a:avLst/>
          </a:prstGeom>
          <a:solidFill>
            <a:srgbClr val="4472C4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A20AD823-D6A5-E24A-369D-6FE93F71A137}"/>
              </a:ext>
            </a:extLst>
          </p:cNvPr>
          <p:cNvSpPr/>
          <p:nvPr/>
        </p:nvSpPr>
        <p:spPr>
          <a:xfrm>
            <a:off x="7272871" y="3796683"/>
            <a:ext cx="72288" cy="86484"/>
          </a:xfrm>
          <a:prstGeom prst="ellipse">
            <a:avLst/>
          </a:prstGeom>
          <a:solidFill>
            <a:srgbClr val="4472C4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E20B1221-B4C8-AAFC-D819-E7119EED10D7}"/>
              </a:ext>
            </a:extLst>
          </p:cNvPr>
          <p:cNvSpPr/>
          <p:nvPr/>
        </p:nvSpPr>
        <p:spPr>
          <a:xfrm>
            <a:off x="7498077" y="3510619"/>
            <a:ext cx="72288" cy="86484"/>
          </a:xfrm>
          <a:prstGeom prst="ellipse">
            <a:avLst/>
          </a:prstGeom>
          <a:solidFill>
            <a:srgbClr val="4472C4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BB526C40-5AEC-EE02-ADEC-8FB30C0E3970}"/>
              </a:ext>
            </a:extLst>
          </p:cNvPr>
          <p:cNvSpPr/>
          <p:nvPr/>
        </p:nvSpPr>
        <p:spPr>
          <a:xfrm>
            <a:off x="7727915" y="3321018"/>
            <a:ext cx="72288" cy="86484"/>
          </a:xfrm>
          <a:prstGeom prst="ellipse">
            <a:avLst/>
          </a:prstGeom>
          <a:solidFill>
            <a:srgbClr val="4472C4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67C5712D-FD06-A468-309A-7A23DCC78848}"/>
              </a:ext>
            </a:extLst>
          </p:cNvPr>
          <p:cNvSpPr/>
          <p:nvPr/>
        </p:nvSpPr>
        <p:spPr>
          <a:xfrm>
            <a:off x="7727915" y="3360931"/>
            <a:ext cx="72288" cy="86484"/>
          </a:xfrm>
          <a:prstGeom prst="ellipse">
            <a:avLst/>
          </a:prstGeom>
          <a:solidFill>
            <a:srgbClr val="4472C4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79D0A68B-E5BE-57CE-2EE6-34F7857E0D36}"/>
              </a:ext>
            </a:extLst>
          </p:cNvPr>
          <p:cNvSpPr/>
          <p:nvPr/>
        </p:nvSpPr>
        <p:spPr>
          <a:xfrm>
            <a:off x="8183891" y="3274451"/>
            <a:ext cx="72288" cy="86484"/>
          </a:xfrm>
          <a:prstGeom prst="ellipse">
            <a:avLst/>
          </a:prstGeom>
          <a:solidFill>
            <a:srgbClr val="4472C4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A1610A58-81C9-39FC-642D-AF67898E39D6}"/>
              </a:ext>
            </a:extLst>
          </p:cNvPr>
          <p:cNvSpPr/>
          <p:nvPr/>
        </p:nvSpPr>
        <p:spPr>
          <a:xfrm>
            <a:off x="8640793" y="3164683"/>
            <a:ext cx="72288" cy="86484"/>
          </a:xfrm>
          <a:prstGeom prst="ellipse">
            <a:avLst/>
          </a:prstGeom>
          <a:solidFill>
            <a:srgbClr val="4472C4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38BE112E-25B4-DF5E-DD52-72A2C1053E2C}"/>
              </a:ext>
            </a:extLst>
          </p:cNvPr>
          <p:cNvSpPr/>
          <p:nvPr/>
        </p:nvSpPr>
        <p:spPr>
          <a:xfrm>
            <a:off x="7711235" y="2612514"/>
            <a:ext cx="72288" cy="86484"/>
          </a:xfrm>
          <a:prstGeom prst="ellipse">
            <a:avLst/>
          </a:prstGeom>
          <a:solidFill>
            <a:srgbClr val="4472C4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98842DAC-A9C2-7AE9-44A1-EC334769A86C}"/>
              </a:ext>
            </a:extLst>
          </p:cNvPr>
          <p:cNvSpPr/>
          <p:nvPr/>
        </p:nvSpPr>
        <p:spPr>
          <a:xfrm>
            <a:off x="7492517" y="2602535"/>
            <a:ext cx="72288" cy="86484"/>
          </a:xfrm>
          <a:prstGeom prst="ellipse">
            <a:avLst/>
          </a:prstGeom>
          <a:solidFill>
            <a:srgbClr val="4472C4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DC9CA99E-232A-369D-2186-12595F717381}"/>
              </a:ext>
            </a:extLst>
          </p:cNvPr>
          <p:cNvSpPr/>
          <p:nvPr/>
        </p:nvSpPr>
        <p:spPr>
          <a:xfrm>
            <a:off x="8665813" y="2564837"/>
            <a:ext cx="72288" cy="86484"/>
          </a:xfrm>
          <a:prstGeom prst="ellipse">
            <a:avLst/>
          </a:prstGeom>
          <a:solidFill>
            <a:srgbClr val="4472C4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641A2393-5AC1-0F9C-8BB3-9E3BD63AE890}"/>
              </a:ext>
            </a:extLst>
          </p:cNvPr>
          <p:cNvSpPr/>
          <p:nvPr/>
        </p:nvSpPr>
        <p:spPr>
          <a:xfrm>
            <a:off x="9574983" y="2733371"/>
            <a:ext cx="72288" cy="86484"/>
          </a:xfrm>
          <a:prstGeom prst="ellipse">
            <a:avLst/>
          </a:prstGeom>
          <a:solidFill>
            <a:srgbClr val="4472C4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CF2F5335-6470-D382-4B15-BD9E9833A048}"/>
              </a:ext>
            </a:extLst>
          </p:cNvPr>
          <p:cNvSpPr/>
          <p:nvPr/>
        </p:nvSpPr>
        <p:spPr>
          <a:xfrm>
            <a:off x="10498051" y="3128093"/>
            <a:ext cx="72288" cy="86484"/>
          </a:xfrm>
          <a:prstGeom prst="ellipse">
            <a:avLst/>
          </a:prstGeom>
          <a:solidFill>
            <a:srgbClr val="4472C4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A837BA4C-2C58-5EC4-6F38-A63C35B24708}"/>
              </a:ext>
            </a:extLst>
          </p:cNvPr>
          <p:cNvSpPr/>
          <p:nvPr/>
        </p:nvSpPr>
        <p:spPr>
          <a:xfrm>
            <a:off x="11422972" y="3540554"/>
            <a:ext cx="72288" cy="86484"/>
          </a:xfrm>
          <a:prstGeom prst="ellipse">
            <a:avLst/>
          </a:prstGeom>
          <a:solidFill>
            <a:srgbClr val="4472C4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EA0F6879-A5E5-EC67-0B72-4F68478125B8}"/>
              </a:ext>
            </a:extLst>
          </p:cNvPr>
          <p:cNvSpPr/>
          <p:nvPr/>
        </p:nvSpPr>
        <p:spPr>
          <a:xfrm>
            <a:off x="7258036" y="4140410"/>
            <a:ext cx="72288" cy="86484"/>
          </a:xfrm>
          <a:prstGeom prst="ellipse">
            <a:avLst/>
          </a:prstGeom>
          <a:solidFill>
            <a:srgbClr val="4472C4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14633CDC-7931-BAA3-E007-E2C36B38FA8F}"/>
              </a:ext>
            </a:extLst>
          </p:cNvPr>
          <p:cNvSpPr/>
          <p:nvPr/>
        </p:nvSpPr>
        <p:spPr>
          <a:xfrm>
            <a:off x="7022641" y="3181317"/>
            <a:ext cx="72288" cy="86484"/>
          </a:xfrm>
          <a:prstGeom prst="rect">
            <a:avLst/>
          </a:prstGeom>
          <a:solidFill>
            <a:sysClr val="windowText" lastClr="000000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C41FFAD0-7450-64F6-860E-95189C112EEF}"/>
              </a:ext>
            </a:extLst>
          </p:cNvPr>
          <p:cNvSpPr/>
          <p:nvPr/>
        </p:nvSpPr>
        <p:spPr>
          <a:xfrm>
            <a:off x="7271013" y="3011673"/>
            <a:ext cx="72288" cy="86484"/>
          </a:xfrm>
          <a:prstGeom prst="rect">
            <a:avLst/>
          </a:prstGeom>
          <a:solidFill>
            <a:sysClr val="windowText" lastClr="000000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16324ECD-9183-8779-BE74-622A01F7B8D0}"/>
              </a:ext>
            </a:extLst>
          </p:cNvPr>
          <p:cNvSpPr/>
          <p:nvPr/>
        </p:nvSpPr>
        <p:spPr>
          <a:xfrm>
            <a:off x="7492512" y="3603757"/>
            <a:ext cx="72288" cy="86484"/>
          </a:xfrm>
          <a:prstGeom prst="rect">
            <a:avLst/>
          </a:prstGeom>
          <a:solidFill>
            <a:sysClr val="windowText" lastClr="000000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02DD5C9E-67CC-B614-CDE4-D59E7DB1D089}"/>
              </a:ext>
            </a:extLst>
          </p:cNvPr>
          <p:cNvSpPr/>
          <p:nvPr/>
        </p:nvSpPr>
        <p:spPr>
          <a:xfrm>
            <a:off x="7495296" y="3710202"/>
            <a:ext cx="72288" cy="86484"/>
          </a:xfrm>
          <a:prstGeom prst="rect">
            <a:avLst/>
          </a:prstGeom>
          <a:solidFill>
            <a:sysClr val="windowText" lastClr="000000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16296C67-F470-BFA7-D8C3-0E431F136EA3}"/>
              </a:ext>
            </a:extLst>
          </p:cNvPr>
          <p:cNvSpPr/>
          <p:nvPr/>
        </p:nvSpPr>
        <p:spPr>
          <a:xfrm>
            <a:off x="7726063" y="3580474"/>
            <a:ext cx="72288" cy="86484"/>
          </a:xfrm>
          <a:prstGeom prst="rect">
            <a:avLst/>
          </a:prstGeom>
          <a:solidFill>
            <a:sysClr val="windowText" lastClr="000000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F9934C7D-E1FE-D993-F478-00C4ED6E9734}"/>
              </a:ext>
            </a:extLst>
          </p:cNvPr>
          <p:cNvSpPr/>
          <p:nvPr/>
        </p:nvSpPr>
        <p:spPr>
          <a:xfrm>
            <a:off x="8190376" y="3379783"/>
            <a:ext cx="72288" cy="86484"/>
          </a:xfrm>
          <a:prstGeom prst="rect">
            <a:avLst/>
          </a:prstGeom>
          <a:solidFill>
            <a:sysClr val="windowText" lastClr="000000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BE562F25-93BD-8980-F294-8D123A7A57D6}"/>
              </a:ext>
            </a:extLst>
          </p:cNvPr>
          <p:cNvSpPr/>
          <p:nvPr/>
        </p:nvSpPr>
        <p:spPr>
          <a:xfrm>
            <a:off x="8183889" y="3444087"/>
            <a:ext cx="72288" cy="86484"/>
          </a:xfrm>
          <a:prstGeom prst="rect">
            <a:avLst/>
          </a:prstGeom>
          <a:solidFill>
            <a:sysClr val="windowText" lastClr="000000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EA1E4EA1-8EFC-0BDE-559C-68619710807D}"/>
              </a:ext>
            </a:extLst>
          </p:cNvPr>
          <p:cNvSpPr/>
          <p:nvPr/>
        </p:nvSpPr>
        <p:spPr>
          <a:xfrm>
            <a:off x="8190377" y="3877631"/>
            <a:ext cx="72288" cy="86484"/>
          </a:xfrm>
          <a:prstGeom prst="rect">
            <a:avLst/>
          </a:prstGeom>
          <a:solidFill>
            <a:sysClr val="windowText" lastClr="000000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69D3197A-33AD-C28A-DAD8-BBF72857F78B}"/>
              </a:ext>
            </a:extLst>
          </p:cNvPr>
          <p:cNvSpPr/>
          <p:nvPr/>
        </p:nvSpPr>
        <p:spPr>
          <a:xfrm>
            <a:off x="7030053" y="4082747"/>
            <a:ext cx="72288" cy="86484"/>
          </a:xfrm>
          <a:prstGeom prst="rect">
            <a:avLst/>
          </a:prstGeom>
          <a:solidFill>
            <a:sysClr val="windowText" lastClr="000000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73CD7CF2-2652-8A0C-1814-C71D5F3E52CE}"/>
              </a:ext>
            </a:extLst>
          </p:cNvPr>
          <p:cNvSpPr/>
          <p:nvPr/>
        </p:nvSpPr>
        <p:spPr>
          <a:xfrm>
            <a:off x="7036543" y="4144294"/>
            <a:ext cx="72288" cy="86484"/>
          </a:xfrm>
          <a:prstGeom prst="rect">
            <a:avLst/>
          </a:prstGeom>
          <a:solidFill>
            <a:sysClr val="windowText" lastClr="000000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5444ED77-9FD1-E0D6-6F33-7013D27653B4}"/>
              </a:ext>
            </a:extLst>
          </p:cNvPr>
          <p:cNvSpPr/>
          <p:nvPr/>
        </p:nvSpPr>
        <p:spPr>
          <a:xfrm>
            <a:off x="7265453" y="4064463"/>
            <a:ext cx="72288" cy="86484"/>
          </a:xfrm>
          <a:prstGeom prst="rect">
            <a:avLst/>
          </a:prstGeom>
          <a:solidFill>
            <a:sysClr val="windowText" lastClr="000000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FBDBAAA3-132F-BA48-B13C-975767566229}"/>
              </a:ext>
            </a:extLst>
          </p:cNvPr>
          <p:cNvSpPr/>
          <p:nvPr/>
        </p:nvSpPr>
        <p:spPr>
          <a:xfrm>
            <a:off x="7271015" y="4219129"/>
            <a:ext cx="72288" cy="86484"/>
          </a:xfrm>
          <a:prstGeom prst="rect">
            <a:avLst/>
          </a:prstGeom>
          <a:solidFill>
            <a:sysClr val="windowText" lastClr="000000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DBED6FBC-E171-2CEC-A189-39CEFF0084FC}"/>
              </a:ext>
            </a:extLst>
          </p:cNvPr>
          <p:cNvSpPr/>
          <p:nvPr/>
        </p:nvSpPr>
        <p:spPr>
          <a:xfrm>
            <a:off x="7492511" y="4195845"/>
            <a:ext cx="72288" cy="86484"/>
          </a:xfrm>
          <a:prstGeom prst="rect">
            <a:avLst/>
          </a:prstGeom>
          <a:solidFill>
            <a:sysClr val="windowText" lastClr="000000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BE18D4E7-04A0-7CC0-22EA-806843AF228A}"/>
              </a:ext>
            </a:extLst>
          </p:cNvPr>
          <p:cNvSpPr/>
          <p:nvPr/>
        </p:nvSpPr>
        <p:spPr>
          <a:xfrm>
            <a:off x="7731617" y="4233546"/>
            <a:ext cx="72288" cy="86484"/>
          </a:xfrm>
          <a:prstGeom prst="rect">
            <a:avLst/>
          </a:prstGeom>
          <a:solidFill>
            <a:sysClr val="windowText" lastClr="000000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54524697-8715-25CF-D00A-CCA886D61C95}"/>
              </a:ext>
            </a:extLst>
          </p:cNvPr>
          <p:cNvSpPr/>
          <p:nvPr/>
        </p:nvSpPr>
        <p:spPr>
          <a:xfrm>
            <a:off x="7727913" y="4283441"/>
            <a:ext cx="72288" cy="86484"/>
          </a:xfrm>
          <a:prstGeom prst="rect">
            <a:avLst/>
          </a:prstGeom>
          <a:solidFill>
            <a:sysClr val="windowText" lastClr="000000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" name="Isosceles Triangle 112">
            <a:extLst>
              <a:ext uri="{FF2B5EF4-FFF2-40B4-BE49-F238E27FC236}">
                <a16:creationId xmlns:a16="http://schemas.microsoft.com/office/drawing/2014/main" id="{8AB68E5B-E13D-4E94-B1BE-3768A8FC8D5B}"/>
              </a:ext>
            </a:extLst>
          </p:cNvPr>
          <p:cNvSpPr/>
          <p:nvPr/>
        </p:nvSpPr>
        <p:spPr>
          <a:xfrm>
            <a:off x="7014300" y="3267796"/>
            <a:ext cx="90304" cy="93137"/>
          </a:xfrm>
          <a:prstGeom prst="triangle">
            <a:avLst/>
          </a:prstGeom>
          <a:solidFill>
            <a:srgbClr val="A5A5A5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" name="Isosceles Triangle 113">
            <a:extLst>
              <a:ext uri="{FF2B5EF4-FFF2-40B4-BE49-F238E27FC236}">
                <a16:creationId xmlns:a16="http://schemas.microsoft.com/office/drawing/2014/main" id="{CC78014E-4A67-D4E8-EDCA-31CFF33D697C}"/>
              </a:ext>
            </a:extLst>
          </p:cNvPr>
          <p:cNvSpPr/>
          <p:nvPr/>
        </p:nvSpPr>
        <p:spPr>
          <a:xfrm>
            <a:off x="7260815" y="4226893"/>
            <a:ext cx="90304" cy="93137"/>
          </a:xfrm>
          <a:prstGeom prst="triangle">
            <a:avLst/>
          </a:prstGeom>
          <a:solidFill>
            <a:srgbClr val="A5A5A5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" name="Isosceles Triangle 114">
            <a:extLst>
              <a:ext uri="{FF2B5EF4-FFF2-40B4-BE49-F238E27FC236}">
                <a16:creationId xmlns:a16="http://schemas.microsoft.com/office/drawing/2014/main" id="{10D43337-2619-DA98-CDAE-334E08F4ED1D}"/>
              </a:ext>
            </a:extLst>
          </p:cNvPr>
          <p:cNvSpPr/>
          <p:nvPr/>
        </p:nvSpPr>
        <p:spPr>
          <a:xfrm>
            <a:off x="6790539" y="4471929"/>
            <a:ext cx="90304" cy="93137"/>
          </a:xfrm>
          <a:prstGeom prst="triangle">
            <a:avLst/>
          </a:prstGeom>
          <a:solidFill>
            <a:srgbClr val="A5A5A5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" name="Isosceles Triangle 115">
            <a:extLst>
              <a:ext uri="{FF2B5EF4-FFF2-40B4-BE49-F238E27FC236}">
                <a16:creationId xmlns:a16="http://schemas.microsoft.com/office/drawing/2014/main" id="{5358469B-7797-3732-CB00-29EA0D7EF7CC}"/>
              </a:ext>
            </a:extLst>
          </p:cNvPr>
          <p:cNvSpPr/>
          <p:nvPr/>
        </p:nvSpPr>
        <p:spPr>
          <a:xfrm>
            <a:off x="7714944" y="3743461"/>
            <a:ext cx="90304" cy="93137"/>
          </a:xfrm>
          <a:prstGeom prst="triangle">
            <a:avLst/>
          </a:prstGeom>
          <a:solidFill>
            <a:srgbClr val="A5A5A5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" name="Isosceles Triangle 116">
            <a:extLst>
              <a:ext uri="{FF2B5EF4-FFF2-40B4-BE49-F238E27FC236}">
                <a16:creationId xmlns:a16="http://schemas.microsoft.com/office/drawing/2014/main" id="{E1F38C5D-1E95-C158-8D00-6F16992669F2}"/>
              </a:ext>
            </a:extLst>
          </p:cNvPr>
          <p:cNvSpPr/>
          <p:nvPr/>
        </p:nvSpPr>
        <p:spPr>
          <a:xfrm>
            <a:off x="7483501" y="4091072"/>
            <a:ext cx="90304" cy="93137"/>
          </a:xfrm>
          <a:prstGeom prst="triangle">
            <a:avLst/>
          </a:prstGeom>
          <a:solidFill>
            <a:srgbClr val="A5A5A5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" name="Isosceles Triangle 117">
            <a:extLst>
              <a:ext uri="{FF2B5EF4-FFF2-40B4-BE49-F238E27FC236}">
                <a16:creationId xmlns:a16="http://schemas.microsoft.com/office/drawing/2014/main" id="{805059CC-2F57-ED1B-C2EE-E53E66065DFE}"/>
              </a:ext>
            </a:extLst>
          </p:cNvPr>
          <p:cNvSpPr/>
          <p:nvPr/>
        </p:nvSpPr>
        <p:spPr>
          <a:xfrm>
            <a:off x="8181109" y="4165916"/>
            <a:ext cx="90304" cy="93137"/>
          </a:xfrm>
          <a:prstGeom prst="triangle">
            <a:avLst/>
          </a:prstGeom>
          <a:solidFill>
            <a:srgbClr val="A5A5A5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0" name="Isosceles Triangle 118">
            <a:extLst>
              <a:ext uri="{FF2B5EF4-FFF2-40B4-BE49-F238E27FC236}">
                <a16:creationId xmlns:a16="http://schemas.microsoft.com/office/drawing/2014/main" id="{763EB99F-502E-33CA-3D9D-9EFF74BAFB67}"/>
              </a:ext>
            </a:extLst>
          </p:cNvPr>
          <p:cNvSpPr/>
          <p:nvPr/>
        </p:nvSpPr>
        <p:spPr>
          <a:xfrm>
            <a:off x="8643827" y="4252390"/>
            <a:ext cx="90304" cy="93137"/>
          </a:xfrm>
          <a:prstGeom prst="triangle">
            <a:avLst/>
          </a:prstGeom>
          <a:solidFill>
            <a:srgbClr val="A5A5A5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1" name="Isosceles Triangle 119">
            <a:extLst>
              <a:ext uri="{FF2B5EF4-FFF2-40B4-BE49-F238E27FC236}">
                <a16:creationId xmlns:a16="http://schemas.microsoft.com/office/drawing/2014/main" id="{B70F9CAA-98C6-5FAF-9A75-9A499BBEDA8B}"/>
              </a:ext>
            </a:extLst>
          </p:cNvPr>
          <p:cNvSpPr/>
          <p:nvPr/>
        </p:nvSpPr>
        <p:spPr>
          <a:xfrm>
            <a:off x="8645683" y="4387662"/>
            <a:ext cx="90304" cy="93137"/>
          </a:xfrm>
          <a:prstGeom prst="triangle">
            <a:avLst/>
          </a:prstGeom>
          <a:solidFill>
            <a:srgbClr val="A5A5A5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2" name="Diamond 121">
            <a:extLst>
              <a:ext uri="{FF2B5EF4-FFF2-40B4-BE49-F238E27FC236}">
                <a16:creationId xmlns:a16="http://schemas.microsoft.com/office/drawing/2014/main" id="{6F393F3C-826F-D261-FD5D-31D93F10DB65}"/>
              </a:ext>
            </a:extLst>
          </p:cNvPr>
          <p:cNvSpPr/>
          <p:nvPr/>
        </p:nvSpPr>
        <p:spPr>
          <a:xfrm>
            <a:off x="9565712" y="4179214"/>
            <a:ext cx="88969" cy="106441"/>
          </a:xfrm>
          <a:prstGeom prst="diamond">
            <a:avLst/>
          </a:prstGeom>
          <a:solidFill>
            <a:srgbClr val="C00000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553A6C20-0971-4F50-2855-12CC530BE00A}"/>
              </a:ext>
            </a:extLst>
          </p:cNvPr>
          <p:cNvSpPr/>
          <p:nvPr/>
        </p:nvSpPr>
        <p:spPr>
          <a:xfrm rot="16200000">
            <a:off x="4402657" y="3782079"/>
            <a:ext cx="351715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Change From Baseline, %</a:t>
            </a: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5FDF3CD5-361B-D28F-2376-AF2DEE337B31}"/>
              </a:ext>
            </a:extLst>
          </p:cNvPr>
          <p:cNvSpPr/>
          <p:nvPr/>
        </p:nvSpPr>
        <p:spPr>
          <a:xfrm>
            <a:off x="6825237" y="5937916"/>
            <a:ext cx="4668171" cy="297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Time, </a:t>
            </a:r>
            <a:r>
              <a:rPr kumimoji="0" lang="en-US" sz="1333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mo</a:t>
            </a:r>
            <a:endParaRPr kumimoji="0" lang="en-US" sz="1333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pic>
        <p:nvPicPr>
          <p:cNvPr id="125" name="Picture 124">
            <a:extLst>
              <a:ext uri="{FF2B5EF4-FFF2-40B4-BE49-F238E27FC236}">
                <a16:creationId xmlns:a16="http://schemas.microsoft.com/office/drawing/2014/main" id="{93015355-978D-7A26-FC5B-0F98CD8341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961" y="2450269"/>
            <a:ext cx="4228964" cy="3064057"/>
          </a:xfrm>
          <a:prstGeom prst="rect">
            <a:avLst/>
          </a:prstGeom>
        </p:spPr>
      </p:pic>
      <p:sp>
        <p:nvSpPr>
          <p:cNvPr id="126" name="TextBox 125">
            <a:extLst>
              <a:ext uri="{FF2B5EF4-FFF2-40B4-BE49-F238E27FC236}">
                <a16:creationId xmlns:a16="http://schemas.microsoft.com/office/drawing/2014/main" id="{FCBCD169-2D94-85CB-A1CA-141503692CF8}"/>
              </a:ext>
            </a:extLst>
          </p:cNvPr>
          <p:cNvSpPr txBox="1"/>
          <p:nvPr/>
        </p:nvSpPr>
        <p:spPr>
          <a:xfrm rot="16200000">
            <a:off x="-1487498" y="3782079"/>
            <a:ext cx="362241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Arial" panose="020B0604020202020204" pitchFamily="34" charset="0"/>
                <a:cs typeface="Helvetica" panose="020B0604020202020204" pitchFamily="34" charset="0"/>
              </a:rPr>
              <a:t>Relative Change, %</a:t>
            </a:r>
            <a:endParaRPr kumimoji="0" lang="en-MX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127" name="Freeform 130">
            <a:extLst>
              <a:ext uri="{FF2B5EF4-FFF2-40B4-BE49-F238E27FC236}">
                <a16:creationId xmlns:a16="http://schemas.microsoft.com/office/drawing/2014/main" id="{1892AC60-9B73-47CE-7B01-E3287AC2D4C6}"/>
              </a:ext>
            </a:extLst>
          </p:cNvPr>
          <p:cNvSpPr/>
          <p:nvPr/>
        </p:nvSpPr>
        <p:spPr>
          <a:xfrm>
            <a:off x="965783" y="5735880"/>
            <a:ext cx="4305413" cy="0"/>
          </a:xfrm>
          <a:custGeom>
            <a:avLst/>
            <a:gdLst>
              <a:gd name="connsiteX0" fmla="*/ 0 w 6594088"/>
              <a:gd name="connsiteY0" fmla="*/ 0 h 0"/>
              <a:gd name="connsiteX1" fmla="*/ 6594088 w 65940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594088">
                <a:moveTo>
                  <a:pt x="0" y="0"/>
                </a:moveTo>
                <a:lnTo>
                  <a:pt x="6594088" y="0"/>
                </a:lnTo>
              </a:path>
            </a:pathLst>
          </a:cu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X" sz="1333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8" name="Freeform 131">
            <a:extLst>
              <a:ext uri="{FF2B5EF4-FFF2-40B4-BE49-F238E27FC236}">
                <a16:creationId xmlns:a16="http://schemas.microsoft.com/office/drawing/2014/main" id="{ED3D0F32-1497-5BFF-546E-209898FA0E4E}"/>
              </a:ext>
            </a:extLst>
          </p:cNvPr>
          <p:cNvSpPr/>
          <p:nvPr/>
        </p:nvSpPr>
        <p:spPr>
          <a:xfrm>
            <a:off x="977072" y="4826105"/>
            <a:ext cx="4305413" cy="0"/>
          </a:xfrm>
          <a:custGeom>
            <a:avLst/>
            <a:gdLst>
              <a:gd name="connsiteX0" fmla="*/ 0 w 6594088"/>
              <a:gd name="connsiteY0" fmla="*/ 0 h 0"/>
              <a:gd name="connsiteX1" fmla="*/ 6594088 w 65940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594088">
                <a:moveTo>
                  <a:pt x="0" y="0"/>
                </a:moveTo>
                <a:lnTo>
                  <a:pt x="6594088" y="0"/>
                </a:lnTo>
              </a:path>
            </a:pathLst>
          </a:custGeom>
          <a:noFill/>
          <a:ln w="19050" cap="flat" cmpd="sng" algn="ctr">
            <a:solidFill>
              <a:sysClr val="windowText" lastClr="000000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X" sz="1333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9" name="Freeform 132">
            <a:extLst>
              <a:ext uri="{FF2B5EF4-FFF2-40B4-BE49-F238E27FC236}">
                <a16:creationId xmlns:a16="http://schemas.microsoft.com/office/drawing/2014/main" id="{49663456-5AD7-39EE-E1D0-94AFCA9E3997}"/>
              </a:ext>
            </a:extLst>
          </p:cNvPr>
          <p:cNvSpPr/>
          <p:nvPr/>
        </p:nvSpPr>
        <p:spPr>
          <a:xfrm>
            <a:off x="977072" y="4354513"/>
            <a:ext cx="4305413" cy="0"/>
          </a:xfrm>
          <a:custGeom>
            <a:avLst/>
            <a:gdLst>
              <a:gd name="connsiteX0" fmla="*/ 0 w 6594088"/>
              <a:gd name="connsiteY0" fmla="*/ 0 h 0"/>
              <a:gd name="connsiteX1" fmla="*/ 6594088 w 65940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594088">
                <a:moveTo>
                  <a:pt x="0" y="0"/>
                </a:moveTo>
                <a:lnTo>
                  <a:pt x="6594088" y="0"/>
                </a:lnTo>
              </a:path>
            </a:pathLst>
          </a:custGeom>
          <a:noFill/>
          <a:ln w="19050" cap="flat" cmpd="sng" algn="ctr">
            <a:solidFill>
              <a:sysClr val="windowText" lastClr="000000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X" sz="1333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0" name="Freeform 133">
            <a:extLst>
              <a:ext uri="{FF2B5EF4-FFF2-40B4-BE49-F238E27FC236}">
                <a16:creationId xmlns:a16="http://schemas.microsoft.com/office/drawing/2014/main" id="{AB90A775-47C5-7B2F-A51A-62F5D1D2F814}"/>
              </a:ext>
            </a:extLst>
          </p:cNvPr>
          <p:cNvSpPr/>
          <p:nvPr/>
        </p:nvSpPr>
        <p:spPr>
          <a:xfrm>
            <a:off x="957656" y="4540057"/>
            <a:ext cx="4305413" cy="0"/>
          </a:xfrm>
          <a:custGeom>
            <a:avLst/>
            <a:gdLst>
              <a:gd name="connsiteX0" fmla="*/ 0 w 6594088"/>
              <a:gd name="connsiteY0" fmla="*/ 0 h 0"/>
              <a:gd name="connsiteX1" fmla="*/ 6594088 w 65940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594088">
                <a:moveTo>
                  <a:pt x="0" y="0"/>
                </a:moveTo>
                <a:lnTo>
                  <a:pt x="6594088" y="0"/>
                </a:lnTo>
              </a:path>
            </a:pathLst>
          </a:cu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X" sz="1333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F2F98976-1688-4BC0-DD99-46E9DF82C6A4}"/>
              </a:ext>
            </a:extLst>
          </p:cNvPr>
          <p:cNvSpPr txBox="1"/>
          <p:nvPr/>
        </p:nvSpPr>
        <p:spPr>
          <a:xfrm>
            <a:off x="5229114" y="4209619"/>
            <a:ext cx="679399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20%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8BF5A7AD-11F9-9FE0-4A27-424CC5B956F8}"/>
              </a:ext>
            </a:extLst>
          </p:cNvPr>
          <p:cNvSpPr txBox="1"/>
          <p:nvPr/>
        </p:nvSpPr>
        <p:spPr>
          <a:xfrm>
            <a:off x="5251450" y="4672490"/>
            <a:ext cx="679399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-30%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D1B319B4-5522-357F-AB13-991D08C8080D}"/>
              </a:ext>
            </a:extLst>
          </p:cNvPr>
          <p:cNvSpPr txBox="1"/>
          <p:nvPr/>
        </p:nvSpPr>
        <p:spPr>
          <a:xfrm>
            <a:off x="4012998" y="2227582"/>
            <a:ext cx="1741719" cy="420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Relative change</a:t>
            </a:r>
            <a:endParaRPr kumimoji="0" lang="en-MX" sz="1067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Post-PD regression</a:t>
            </a:r>
            <a:endParaRPr kumimoji="0" lang="en-MX" sz="1067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FDA01985-BC54-4E94-721B-933DB0A9B703}"/>
              </a:ext>
            </a:extLst>
          </p:cNvPr>
          <p:cNvSpPr/>
          <p:nvPr/>
        </p:nvSpPr>
        <p:spPr>
          <a:xfrm>
            <a:off x="3902230" y="2332813"/>
            <a:ext cx="141031" cy="74875"/>
          </a:xfrm>
          <a:prstGeom prst="rect">
            <a:avLst/>
          </a:prstGeom>
          <a:solidFill>
            <a:srgbClr val="335978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X" sz="1333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AF547B59-238A-2A44-AC21-CC8DF3774D51}"/>
              </a:ext>
            </a:extLst>
          </p:cNvPr>
          <p:cNvSpPr/>
          <p:nvPr/>
        </p:nvSpPr>
        <p:spPr>
          <a:xfrm>
            <a:off x="3902230" y="2488277"/>
            <a:ext cx="141031" cy="74875"/>
          </a:xfrm>
          <a:prstGeom prst="rect">
            <a:avLst/>
          </a:prstGeom>
          <a:solidFill>
            <a:srgbClr val="73A3D1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X" sz="1333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36" name="Chart 135">
            <a:extLst>
              <a:ext uri="{FF2B5EF4-FFF2-40B4-BE49-F238E27FC236}">
                <a16:creationId xmlns:a16="http://schemas.microsoft.com/office/drawing/2014/main" id="{6C99C70E-8586-B274-B746-4637D74108AA}"/>
              </a:ext>
            </a:extLst>
          </p:cNvPr>
          <p:cNvGraphicFramePr/>
          <p:nvPr/>
        </p:nvGraphicFramePr>
        <p:xfrm>
          <a:off x="484473" y="1962869"/>
          <a:ext cx="762000" cy="39579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37" name="TextBox 136">
            <a:extLst>
              <a:ext uri="{FF2B5EF4-FFF2-40B4-BE49-F238E27FC236}">
                <a16:creationId xmlns:a16="http://schemas.microsoft.com/office/drawing/2014/main" id="{C117985E-8F4F-2F3E-CB1A-B9785B898E76}"/>
              </a:ext>
            </a:extLst>
          </p:cNvPr>
          <p:cNvSpPr txBox="1"/>
          <p:nvPr/>
        </p:nvSpPr>
        <p:spPr>
          <a:xfrm>
            <a:off x="1652959" y="3291414"/>
            <a:ext cx="45381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25% initial spontaneous regression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F94DE7A3-625F-E644-8531-22555C01866E}"/>
              </a:ext>
            </a:extLst>
          </p:cNvPr>
          <p:cNvSpPr txBox="1"/>
          <p:nvPr/>
        </p:nvSpPr>
        <p:spPr>
          <a:xfrm>
            <a:off x="1652959" y="3106086"/>
            <a:ext cx="1604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N = 108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D6DC2292-2D2C-1DAB-163F-7EF3421740FA}"/>
              </a:ext>
            </a:extLst>
          </p:cNvPr>
          <p:cNvSpPr txBox="1"/>
          <p:nvPr/>
        </p:nvSpPr>
        <p:spPr>
          <a:xfrm>
            <a:off x="1652959" y="3476742"/>
            <a:ext cx="388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31% spontaneous regression after initial progression</a:t>
            </a:r>
          </a:p>
        </p:txBody>
      </p:sp>
    </p:spTree>
    <p:extLst>
      <p:ext uri="{BB962C8B-B14F-4D97-AF65-F5344CB8AC3E}">
        <p14:creationId xmlns:p14="http://schemas.microsoft.com/office/powerpoint/2010/main" val="196014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096EE7C-F1FE-9663-D197-DF75548AC769}"/>
              </a:ext>
            </a:extLst>
          </p:cNvPr>
          <p:cNvSpPr/>
          <p:nvPr/>
        </p:nvSpPr>
        <p:spPr>
          <a:xfrm>
            <a:off x="269175" y="1900042"/>
            <a:ext cx="11653652" cy="452845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" name="Trapezoid 12">
            <a:extLst>
              <a:ext uri="{FF2B5EF4-FFF2-40B4-BE49-F238E27FC236}">
                <a16:creationId xmlns:a16="http://schemas.microsoft.com/office/drawing/2014/main" id="{DA8117F2-BB47-294E-906D-C80E4DF0B5C5}"/>
              </a:ext>
            </a:extLst>
          </p:cNvPr>
          <p:cNvSpPr/>
          <p:nvPr/>
        </p:nvSpPr>
        <p:spPr>
          <a:xfrm>
            <a:off x="269175" y="1330027"/>
            <a:ext cx="2929248" cy="570015"/>
          </a:xfrm>
          <a:prstGeom prst="trapezoid">
            <a:avLst>
              <a:gd name="adj" fmla="val 50000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3A104D3-8B12-7C0E-68D7-FB0CDA4120BB}"/>
              </a:ext>
            </a:extLst>
          </p:cNvPr>
          <p:cNvSpPr txBox="1">
            <a:spLocks/>
          </p:cNvSpPr>
          <p:nvPr/>
        </p:nvSpPr>
        <p:spPr>
          <a:xfrm>
            <a:off x="412743" y="2087445"/>
            <a:ext cx="11335911" cy="4151057"/>
          </a:xfrm>
          <a:prstGeom prst="rect">
            <a:avLst/>
          </a:prstGeom>
          <a:gradFill>
            <a:gsLst>
              <a:gs pos="0">
                <a:srgbClr val="E9F4FD"/>
              </a:gs>
              <a:gs pos="100000">
                <a:schemeClr val="bg2"/>
              </a:gs>
            </a:gsLst>
            <a:lin ang="5400000" scaled="0"/>
          </a:gradFill>
          <a:ln w="19050"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121920" tIns="60960" rIns="121920" bIns="60960" rtlCol="0" anchor="t">
            <a:no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730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70000"/>
              <a:buFont typeface="Wingdings" panose="05000000000000000000" pitchFamily="2" charset="2"/>
              <a:buChar char="Ø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»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08336EA-1B56-E1DF-1358-13D9486954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8880" y="2440049"/>
            <a:ext cx="5469773" cy="3100379"/>
          </a:xfrm>
        </p:spPr>
        <p:txBody>
          <a:bodyPr anchor="t"/>
          <a:lstStyle/>
          <a:p>
            <a:pPr marL="457189" indent="-457189">
              <a:buFont typeface="Wingdings" panose="05000000000000000000" pitchFamily="2" charset="2"/>
              <a:buChar char="ü"/>
            </a:pPr>
            <a:r>
              <a:rPr lang="en-US" sz="2667" dirty="0"/>
              <a:t>Cosmesis</a:t>
            </a:r>
          </a:p>
          <a:p>
            <a:pPr marL="457189" indent="-457189">
              <a:buFont typeface="Wingdings" panose="05000000000000000000" pitchFamily="2" charset="2"/>
              <a:buChar char="ü"/>
            </a:pPr>
            <a:r>
              <a:rPr lang="en-US" sz="2667" dirty="0"/>
              <a:t>Pregnancy</a:t>
            </a:r>
          </a:p>
          <a:p>
            <a:pPr marL="457189" indent="-457189">
              <a:buFont typeface="Wingdings" panose="05000000000000000000" pitchFamily="2" charset="2"/>
              <a:buChar char="ü"/>
            </a:pPr>
            <a:r>
              <a:rPr lang="en-US" sz="2667" dirty="0"/>
              <a:t>Progression</a:t>
            </a:r>
          </a:p>
          <a:p>
            <a:pPr marL="457189" indent="-457189">
              <a:buFont typeface="Wingdings" panose="05000000000000000000" pitchFamily="2" charset="2"/>
              <a:buChar char="ü"/>
            </a:pPr>
            <a:r>
              <a:rPr lang="en-US" sz="2667" dirty="0"/>
              <a:t>Pain</a:t>
            </a:r>
          </a:p>
        </p:txBody>
      </p:sp>
      <p:pic>
        <p:nvPicPr>
          <p:cNvPr id="3" name="Picture 3" descr="C:\Users\gronchialessandro\Documents\Lavoro_Ale\Album\Fibromatosi\Chirurgia\Mazzini Stefania\RMN post W&amp;S\T1 assiale mdc.0015.jpg">
            <a:extLst>
              <a:ext uri="{FF2B5EF4-FFF2-40B4-BE49-F238E27FC236}">
                <a16:creationId xmlns:a16="http://schemas.microsoft.com/office/drawing/2014/main" id="{D5AB885F-F950-9B77-3D88-67BF421B3BE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l="10413" t="22562" r="6282" b="18431"/>
          <a:stretch>
            <a:fillRect/>
          </a:stretch>
        </p:blipFill>
        <p:spPr bwMode="auto">
          <a:xfrm>
            <a:off x="1536061" y="2572129"/>
            <a:ext cx="4377060" cy="3100379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30479" y="159362"/>
            <a:ext cx="10515600" cy="774905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Criteria for Active Treatment</a:t>
            </a:r>
          </a:p>
        </p:txBody>
      </p:sp>
      <p:sp>
        <p:nvSpPr>
          <p:cNvPr id="6" name="TextBox 76">
            <a:extLst>
              <a:ext uri="{FF2B5EF4-FFF2-40B4-BE49-F238E27FC236}">
                <a16:creationId xmlns:a16="http://schemas.microsoft.com/office/drawing/2014/main" id="{9FA16AE7-3508-C194-B7A9-6A43163DD6D6}"/>
              </a:ext>
            </a:extLst>
          </p:cNvPr>
          <p:cNvSpPr txBox="1"/>
          <p:nvPr/>
        </p:nvSpPr>
        <p:spPr>
          <a:xfrm>
            <a:off x="6278880" y="4480033"/>
            <a:ext cx="5372741" cy="1630411"/>
          </a:xfrm>
          <a:prstGeom prst="rect">
            <a:avLst/>
          </a:prstGeom>
          <a:noFill/>
          <a:ln w="19050">
            <a:noFill/>
          </a:ln>
          <a:effectLst/>
        </p:spPr>
        <p:txBody>
          <a:bodyPr wrap="square" lIns="48000" tIns="48000" rIns="48000" bIns="48000" rtlCol="0" anchor="ctr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Surgery in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rare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cases after tumor board discussion.  </a:t>
            </a:r>
          </a:p>
        </p:txBody>
      </p:sp>
    </p:spTree>
    <p:extLst>
      <p:ext uri="{BB962C8B-B14F-4D97-AF65-F5344CB8AC3E}">
        <p14:creationId xmlns:p14="http://schemas.microsoft.com/office/powerpoint/2010/main" val="51045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405C93-456C-CEA8-645A-79B0C8CA8B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FD181E2-6398-7BF2-8EDE-7A778E3F66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MTX/vinblastine</a:t>
            </a:r>
            <a:r>
              <a:rPr lang="en-US" baseline="30000" dirty="0"/>
              <a:t>1</a:t>
            </a:r>
          </a:p>
          <a:p>
            <a:r>
              <a:rPr lang="en-US" dirty="0"/>
              <a:t>MTX/vinorelbine</a:t>
            </a:r>
            <a:r>
              <a:rPr lang="en-US" baseline="30000" dirty="0"/>
              <a:t>1,2</a:t>
            </a:r>
            <a:r>
              <a:rPr lang="en-US" dirty="0"/>
              <a:t> or vinorelbine alone</a:t>
            </a:r>
            <a:r>
              <a:rPr lang="en-US" baseline="30000" dirty="0"/>
              <a:t>1,3</a:t>
            </a:r>
          </a:p>
          <a:p>
            <a:r>
              <a:rPr lang="en-US" dirty="0"/>
              <a:t>Pegylated liposomal doxorubicin (PLD)</a:t>
            </a:r>
            <a:r>
              <a:rPr lang="en-US" baseline="30000" dirty="0"/>
              <a:t>5-7</a:t>
            </a:r>
          </a:p>
          <a:p>
            <a:r>
              <a:rPr lang="en-US" dirty="0"/>
              <a:t>Anthracycline-based regimens</a:t>
            </a:r>
            <a:r>
              <a:rPr lang="en-US" baseline="30000" dirty="0"/>
              <a:t>4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39F2F1A-E442-3C3F-FACF-0C4F7F690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81123"/>
            <a:ext cx="10972800" cy="848483"/>
          </a:xfrm>
        </p:spPr>
        <p:txBody>
          <a:bodyPr/>
          <a:lstStyle/>
          <a:p>
            <a:r>
              <a:rPr lang="en-US" dirty="0"/>
              <a:t>Cytotoxic Chemotherapy</a:t>
            </a:r>
            <a:br>
              <a:rPr lang="en-US" dirty="0"/>
            </a:br>
            <a:r>
              <a:rPr lang="en-US" sz="2800" i="1" dirty="0"/>
              <a:t>Progressing and/or Symptomatic</a:t>
            </a:r>
            <a:endParaRPr lang="en-US" i="1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71DDD9-0D6D-EDBA-5E55-CCAA464007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7675" y="4963135"/>
            <a:ext cx="10513613" cy="1163029"/>
          </a:xfrm>
        </p:spPr>
        <p:txBody>
          <a:bodyPr>
            <a:noAutofit/>
          </a:bodyPr>
          <a:lstStyle/>
          <a:p>
            <a:pPr>
              <a:spcBef>
                <a:spcPts val="400"/>
              </a:spcBef>
              <a:spcAft>
                <a:spcPts val="0"/>
              </a:spcAft>
            </a:pPr>
            <a:r>
              <a:rPr lang="en-US" sz="800" dirty="0"/>
              <a:t>1 </a:t>
            </a:r>
            <a:r>
              <a:rPr lang="en-US" sz="800" dirty="0" err="1"/>
              <a:t>Skapek</a:t>
            </a:r>
            <a:r>
              <a:rPr lang="en-US" sz="800" dirty="0"/>
              <a:t> SX et al. </a:t>
            </a:r>
            <a:r>
              <a:rPr lang="it-IT" sz="800" i="1" dirty="0"/>
              <a:t>J Clin Oncol. </a:t>
            </a:r>
            <a:r>
              <a:rPr lang="it-IT" sz="800" dirty="0"/>
              <a:t>2007;25(5):501-6. </a:t>
            </a:r>
          </a:p>
          <a:p>
            <a:pPr>
              <a:spcBef>
                <a:spcPts val="400"/>
              </a:spcBef>
              <a:spcAft>
                <a:spcPts val="0"/>
              </a:spcAft>
            </a:pPr>
            <a:r>
              <a:rPr lang="en-US" sz="800" dirty="0"/>
              <a:t>2 Weiss AJ et al. </a:t>
            </a:r>
            <a:r>
              <a:rPr lang="en-US" sz="800" i="1" dirty="0"/>
              <a:t>Am J Clin Oncol. </a:t>
            </a:r>
            <a:r>
              <a:rPr lang="en-US" sz="800" dirty="0"/>
              <a:t>1999;22(2):193-195.</a:t>
            </a:r>
          </a:p>
          <a:p>
            <a:pPr>
              <a:spcBef>
                <a:spcPts val="400"/>
              </a:spcBef>
              <a:spcAft>
                <a:spcPts val="0"/>
              </a:spcAft>
            </a:pPr>
            <a:r>
              <a:rPr lang="en-US" sz="800" dirty="0"/>
              <a:t>3 Mir O et al. </a:t>
            </a:r>
            <a:r>
              <a:rPr lang="en-US" sz="800" i="1" dirty="0"/>
              <a:t>J Clin Oncol. </a:t>
            </a:r>
            <a:r>
              <a:rPr lang="en-US" sz="800" dirty="0"/>
              <a:t>2016;34(suppl; </a:t>
            </a:r>
            <a:r>
              <a:rPr lang="en-US" sz="800" dirty="0" err="1"/>
              <a:t>abstr</a:t>
            </a:r>
            <a:r>
              <a:rPr lang="en-US" sz="800" dirty="0"/>
              <a:t> 11050).</a:t>
            </a:r>
          </a:p>
          <a:p>
            <a:pPr>
              <a:spcBef>
                <a:spcPts val="400"/>
              </a:spcBef>
              <a:spcAft>
                <a:spcPts val="0"/>
              </a:spcAft>
            </a:pPr>
            <a:r>
              <a:rPr lang="en-US" sz="800" dirty="0"/>
              <a:t>4 De Camargo VP et al. </a:t>
            </a:r>
            <a:r>
              <a:rPr lang="en-US" sz="800" i="1" dirty="0"/>
              <a:t>Cancer. </a:t>
            </a:r>
            <a:r>
              <a:rPr lang="en-US" sz="800" dirty="0"/>
              <a:t>2010;116(9):2258-2265.</a:t>
            </a:r>
          </a:p>
          <a:p>
            <a:pPr>
              <a:spcBef>
                <a:spcPts val="400"/>
              </a:spcBef>
              <a:spcAft>
                <a:spcPts val="0"/>
              </a:spcAft>
            </a:pPr>
            <a:r>
              <a:rPr lang="en-US" sz="800" dirty="0"/>
              <a:t>5 </a:t>
            </a:r>
            <a:r>
              <a:rPr lang="en-US" sz="800" dirty="0" err="1"/>
              <a:t>Constantinidou</a:t>
            </a:r>
            <a:r>
              <a:rPr lang="en-US" sz="800" dirty="0"/>
              <a:t> A et al. </a:t>
            </a:r>
            <a:r>
              <a:rPr lang="en-US" sz="800" i="1" dirty="0" err="1"/>
              <a:t>Eur</a:t>
            </a:r>
            <a:r>
              <a:rPr lang="en-US" sz="800" i="1" dirty="0"/>
              <a:t> J Cancer. </a:t>
            </a:r>
            <a:r>
              <a:rPr lang="en-US" sz="800" dirty="0"/>
              <a:t>2009;45(17):2930-2934.</a:t>
            </a:r>
          </a:p>
          <a:p>
            <a:pPr>
              <a:spcBef>
                <a:spcPts val="400"/>
              </a:spcBef>
              <a:spcAft>
                <a:spcPts val="0"/>
              </a:spcAft>
            </a:pPr>
            <a:r>
              <a:rPr lang="en-US" sz="800" dirty="0"/>
              <a:t>6 </a:t>
            </a:r>
            <a:r>
              <a:rPr lang="en-US" sz="800" dirty="0" err="1"/>
              <a:t>Constantinidou</a:t>
            </a:r>
            <a:r>
              <a:rPr lang="en-US" sz="800" dirty="0"/>
              <a:t> A et al. </a:t>
            </a:r>
            <a:r>
              <a:rPr lang="en-US" sz="800" i="1" dirty="0"/>
              <a:t>Acta Oncol. </a:t>
            </a:r>
            <a:r>
              <a:rPr lang="en-US" sz="800" dirty="0"/>
              <a:t>2011;50(3):455-461.</a:t>
            </a:r>
          </a:p>
          <a:p>
            <a:pPr>
              <a:spcBef>
                <a:spcPts val="400"/>
              </a:spcBef>
              <a:spcAft>
                <a:spcPts val="0"/>
              </a:spcAft>
            </a:pPr>
            <a:r>
              <a:rPr lang="en-US" sz="800" dirty="0"/>
              <a:t>7 Pang A et al. </a:t>
            </a:r>
            <a:r>
              <a:rPr lang="en-US" sz="800" i="1" dirty="0"/>
              <a:t>J Clin Oncol. </a:t>
            </a:r>
            <a:r>
              <a:rPr lang="en-US" sz="800" dirty="0"/>
              <a:t>2016;34(suppl; </a:t>
            </a:r>
            <a:r>
              <a:rPr lang="en-US" sz="800" dirty="0" err="1"/>
              <a:t>abstr</a:t>
            </a:r>
            <a:r>
              <a:rPr lang="en-US" sz="800" dirty="0"/>
              <a:t> 11032).</a:t>
            </a:r>
          </a:p>
          <a:p>
            <a:pPr>
              <a:spcBef>
                <a:spcPts val="400"/>
              </a:spcBef>
            </a:pP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43833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C31609-BBCB-B57B-6C02-A54C9E2E21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4EE8AE-6CBF-7C32-569D-2F0831E8B11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8763" y="6502895"/>
            <a:ext cx="10513613" cy="328612"/>
          </a:xfrm>
        </p:spPr>
        <p:txBody>
          <a:bodyPr/>
          <a:lstStyle/>
          <a:p>
            <a:r>
              <a:rPr lang="da-DK" dirty="0"/>
              <a:t>Gounder MM et al. </a:t>
            </a:r>
            <a:r>
              <a:rPr lang="da-DK" i="1" dirty="0"/>
              <a:t>N Engl J Med</a:t>
            </a:r>
            <a:r>
              <a:rPr lang="da-DK" dirty="0"/>
              <a:t>.2018;379(25):2417-2428</a:t>
            </a:r>
            <a:r>
              <a:rPr lang="da-DK" i="1" dirty="0"/>
              <a:t>.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32E650A-E6FE-820A-F672-7EC538C0E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3 Randomized Study: </a:t>
            </a:r>
            <a:r>
              <a:rPr lang="en-US" i="1" dirty="0"/>
              <a:t>Sorafenib Versus Placebo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391FC8ED-4886-E099-397E-04B0BC035568}"/>
              </a:ext>
            </a:extLst>
          </p:cNvPr>
          <p:cNvGraphicFramePr>
            <a:graphicFrameLocks noGrp="1"/>
          </p:cNvGraphicFramePr>
          <p:nvPr/>
        </p:nvGraphicFramePr>
        <p:xfrm>
          <a:off x="1181970" y="5622732"/>
          <a:ext cx="8916749" cy="731520"/>
        </p:xfrm>
        <a:graphic>
          <a:graphicData uri="http://schemas.openxmlformats.org/drawingml/2006/table">
            <a:tbl>
              <a:tblPr firstRow="1" bandRow="1"/>
              <a:tblGrid>
                <a:gridCol w="1020445">
                  <a:extLst>
                    <a:ext uri="{9D8B030D-6E8A-4147-A177-3AD203B41FA5}">
                      <a16:colId xmlns:a16="http://schemas.microsoft.com/office/drawing/2014/main" val="3834653427"/>
                    </a:ext>
                  </a:extLst>
                </a:gridCol>
                <a:gridCol w="607408">
                  <a:extLst>
                    <a:ext uri="{9D8B030D-6E8A-4147-A177-3AD203B41FA5}">
                      <a16:colId xmlns:a16="http://schemas.microsoft.com/office/drawing/2014/main" val="3946836237"/>
                    </a:ext>
                  </a:extLst>
                </a:gridCol>
                <a:gridCol w="607408">
                  <a:extLst>
                    <a:ext uri="{9D8B030D-6E8A-4147-A177-3AD203B41FA5}">
                      <a16:colId xmlns:a16="http://schemas.microsoft.com/office/drawing/2014/main" val="4282405573"/>
                    </a:ext>
                  </a:extLst>
                </a:gridCol>
                <a:gridCol w="607408">
                  <a:extLst>
                    <a:ext uri="{9D8B030D-6E8A-4147-A177-3AD203B41FA5}">
                      <a16:colId xmlns:a16="http://schemas.microsoft.com/office/drawing/2014/main" val="434725865"/>
                    </a:ext>
                  </a:extLst>
                </a:gridCol>
                <a:gridCol w="607408">
                  <a:extLst>
                    <a:ext uri="{9D8B030D-6E8A-4147-A177-3AD203B41FA5}">
                      <a16:colId xmlns:a16="http://schemas.microsoft.com/office/drawing/2014/main" val="2296885018"/>
                    </a:ext>
                  </a:extLst>
                </a:gridCol>
                <a:gridCol w="607408">
                  <a:extLst>
                    <a:ext uri="{9D8B030D-6E8A-4147-A177-3AD203B41FA5}">
                      <a16:colId xmlns:a16="http://schemas.microsoft.com/office/drawing/2014/main" val="3353127496"/>
                    </a:ext>
                  </a:extLst>
                </a:gridCol>
                <a:gridCol w="607408">
                  <a:extLst>
                    <a:ext uri="{9D8B030D-6E8A-4147-A177-3AD203B41FA5}">
                      <a16:colId xmlns:a16="http://schemas.microsoft.com/office/drawing/2014/main" val="2937218840"/>
                    </a:ext>
                  </a:extLst>
                </a:gridCol>
                <a:gridCol w="607408">
                  <a:extLst>
                    <a:ext uri="{9D8B030D-6E8A-4147-A177-3AD203B41FA5}">
                      <a16:colId xmlns:a16="http://schemas.microsoft.com/office/drawing/2014/main" val="1013641123"/>
                    </a:ext>
                  </a:extLst>
                </a:gridCol>
                <a:gridCol w="607408">
                  <a:extLst>
                    <a:ext uri="{9D8B030D-6E8A-4147-A177-3AD203B41FA5}">
                      <a16:colId xmlns:a16="http://schemas.microsoft.com/office/drawing/2014/main" val="4108166690"/>
                    </a:ext>
                  </a:extLst>
                </a:gridCol>
                <a:gridCol w="607408">
                  <a:extLst>
                    <a:ext uri="{9D8B030D-6E8A-4147-A177-3AD203B41FA5}">
                      <a16:colId xmlns:a16="http://schemas.microsoft.com/office/drawing/2014/main" val="3000955862"/>
                    </a:ext>
                  </a:extLst>
                </a:gridCol>
                <a:gridCol w="607408">
                  <a:extLst>
                    <a:ext uri="{9D8B030D-6E8A-4147-A177-3AD203B41FA5}">
                      <a16:colId xmlns:a16="http://schemas.microsoft.com/office/drawing/2014/main" val="647156595"/>
                    </a:ext>
                  </a:extLst>
                </a:gridCol>
                <a:gridCol w="607408">
                  <a:extLst>
                    <a:ext uri="{9D8B030D-6E8A-4147-A177-3AD203B41FA5}">
                      <a16:colId xmlns:a16="http://schemas.microsoft.com/office/drawing/2014/main" val="1021847753"/>
                    </a:ext>
                  </a:extLst>
                </a:gridCol>
                <a:gridCol w="607408">
                  <a:extLst>
                    <a:ext uri="{9D8B030D-6E8A-4147-A177-3AD203B41FA5}">
                      <a16:colId xmlns:a16="http://schemas.microsoft.com/office/drawing/2014/main" val="3218288680"/>
                    </a:ext>
                  </a:extLst>
                </a:gridCol>
                <a:gridCol w="607408">
                  <a:extLst>
                    <a:ext uri="{9D8B030D-6E8A-4147-A177-3AD203B41FA5}">
                      <a16:colId xmlns:a16="http://schemas.microsoft.com/office/drawing/2014/main" val="936299342"/>
                    </a:ext>
                  </a:extLst>
                </a:gridCol>
              </a:tblGrid>
              <a:tr h="243840">
                <a:tc gridSpan="14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40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No. at Risk</a:t>
                      </a:r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100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100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100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100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100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100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15943531"/>
                  </a:ext>
                </a:extLst>
              </a:tr>
              <a:tr h="24384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4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Sorafenib</a:t>
                      </a:r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49</a:t>
                      </a:r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46</a:t>
                      </a:r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41</a:t>
                      </a:r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36</a:t>
                      </a:r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32</a:t>
                      </a:r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29</a:t>
                      </a:r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23</a:t>
                      </a:r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22</a:t>
                      </a:r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17</a:t>
                      </a:r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14</a:t>
                      </a:r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2644978"/>
                  </a:ext>
                </a:extLst>
              </a:tr>
              <a:tr h="24384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40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Placebo</a:t>
                      </a:r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35</a:t>
                      </a:r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28</a:t>
                      </a:r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20</a:t>
                      </a:r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18</a:t>
                      </a:r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15</a:t>
                      </a:r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12</a:t>
                      </a:r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11</a:t>
                      </a:r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2826458"/>
                  </a:ext>
                </a:extLst>
              </a:tr>
            </a:tbl>
          </a:graphicData>
        </a:graphic>
      </p:graphicFrame>
      <p:graphicFrame>
        <p:nvGraphicFramePr>
          <p:cNvPr id="6" name="Table 9">
            <a:extLst>
              <a:ext uri="{FF2B5EF4-FFF2-40B4-BE49-F238E27FC236}">
                <a16:creationId xmlns:a16="http://schemas.microsoft.com/office/drawing/2014/main" id="{BD197766-F224-3C4C-4408-21877854939C}"/>
              </a:ext>
            </a:extLst>
          </p:cNvPr>
          <p:cNvGraphicFramePr>
            <a:graphicFrameLocks noGrp="1"/>
          </p:cNvGraphicFramePr>
          <p:nvPr/>
        </p:nvGraphicFramePr>
        <p:xfrm>
          <a:off x="5023075" y="1204849"/>
          <a:ext cx="6339840" cy="912000"/>
        </p:xfrm>
        <a:graphic>
          <a:graphicData uri="http://schemas.openxmlformats.org/drawingml/2006/table">
            <a:tbl>
              <a:tblPr firstRow="1" bandRow="1"/>
              <a:tblGrid>
                <a:gridCol w="1097280">
                  <a:extLst>
                    <a:ext uri="{9D8B030D-6E8A-4147-A177-3AD203B41FA5}">
                      <a16:colId xmlns:a16="http://schemas.microsoft.com/office/drawing/2014/main" val="1834850656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1118006086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3677509166"/>
                    </a:ext>
                  </a:extLst>
                </a:gridCol>
                <a:gridCol w="2316480">
                  <a:extLst>
                    <a:ext uri="{9D8B030D-6E8A-4147-A177-3AD203B41FA5}">
                      <a16:colId xmlns:a16="http://schemas.microsoft.com/office/drawing/2014/main" val="209989070"/>
                    </a:ext>
                  </a:extLst>
                </a:gridCol>
              </a:tblGrid>
              <a:tr h="33600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2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No. of Patients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No. of Events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Median PFS (95% CI), mo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3095812"/>
                  </a:ext>
                </a:extLst>
              </a:tr>
              <a:tr h="28800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91440"/>
                      <a:r>
                        <a:rPr lang="en-US" sz="12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Sorafenib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49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NE (NE-NE)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4890907"/>
                  </a:ext>
                </a:extLst>
              </a:tr>
              <a:tr h="28800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91440"/>
                      <a:r>
                        <a:rPr lang="en-US" sz="12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Placebo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35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22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11.3 (5.7-NE)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007851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5A364EB6-725A-4D5F-7CB3-AEFA1B1DD2BF}"/>
              </a:ext>
            </a:extLst>
          </p:cNvPr>
          <p:cNvSpPr txBox="1"/>
          <p:nvPr/>
        </p:nvSpPr>
        <p:spPr>
          <a:xfrm>
            <a:off x="4917420" y="2151769"/>
            <a:ext cx="6390487" cy="46166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Hazard ratio for progression or death = 0.13 (95% CI, 0.05-0.31)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P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&lt; .001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114AC8-B4FE-104D-ADA7-5E0A5B707621}"/>
              </a:ext>
            </a:extLst>
          </p:cNvPr>
          <p:cNvSpPr txBox="1"/>
          <p:nvPr/>
        </p:nvSpPr>
        <p:spPr>
          <a:xfrm rot="16200000">
            <a:off x="-225620" y="3528779"/>
            <a:ext cx="38493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Patients Without Event, 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88F9AB-B092-AFC5-F08B-69D35A1B11A5}"/>
              </a:ext>
            </a:extLst>
          </p:cNvPr>
          <p:cNvSpPr txBox="1"/>
          <p:nvPr/>
        </p:nvSpPr>
        <p:spPr>
          <a:xfrm>
            <a:off x="2504087" y="5399921"/>
            <a:ext cx="73084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Time,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mo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B6728E1-702C-D4B7-B11A-A8CA3F7D47D9}"/>
              </a:ext>
            </a:extLst>
          </p:cNvPr>
          <p:cNvSpPr txBox="1"/>
          <p:nvPr/>
        </p:nvSpPr>
        <p:spPr>
          <a:xfrm>
            <a:off x="2716182" y="2111729"/>
            <a:ext cx="250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X" sz="2400" b="0" i="0" u="none" strike="noStrike" kern="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+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4019DEF-CAF3-D42A-14A9-D63E33F2C987}"/>
              </a:ext>
            </a:extLst>
          </p:cNvPr>
          <p:cNvSpPr txBox="1"/>
          <p:nvPr/>
        </p:nvSpPr>
        <p:spPr>
          <a:xfrm>
            <a:off x="2326716" y="2107496"/>
            <a:ext cx="250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X" sz="2400" b="0" i="0" u="none" strike="noStrike" kern="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+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B2470BBC-03F0-D725-E21C-87C67DEEA9C0}"/>
              </a:ext>
            </a:extLst>
          </p:cNvPr>
          <p:cNvSpPr txBox="1"/>
          <p:nvPr/>
        </p:nvSpPr>
        <p:spPr>
          <a:xfrm>
            <a:off x="2339416" y="2107496"/>
            <a:ext cx="250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X" sz="2400" b="0" i="0" u="none" strike="noStrike" kern="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+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DEC0C24-8EC2-CA44-7763-BFF7208C9BED}"/>
              </a:ext>
            </a:extLst>
          </p:cNvPr>
          <p:cNvGrpSpPr/>
          <p:nvPr/>
        </p:nvGrpSpPr>
        <p:grpSpPr>
          <a:xfrm>
            <a:off x="1888759" y="2117526"/>
            <a:ext cx="8159459" cy="3388172"/>
            <a:chOff x="1888759" y="2117526"/>
            <a:chExt cx="8159459" cy="3388172"/>
          </a:xfrm>
        </p:grpSpPr>
        <p:graphicFrame>
          <p:nvGraphicFramePr>
            <p:cNvPr id="8" name="Chart 7">
              <a:extLst>
                <a:ext uri="{FF2B5EF4-FFF2-40B4-BE49-F238E27FC236}">
                  <a16:creationId xmlns:a16="http://schemas.microsoft.com/office/drawing/2014/main" id="{72C01E45-7766-6866-870A-472E0B713F3F}"/>
                </a:ext>
              </a:extLst>
            </p:cNvPr>
            <p:cNvGraphicFramePr/>
            <p:nvPr/>
          </p:nvGraphicFramePr>
          <p:xfrm>
            <a:off x="1888759" y="2117526"/>
            <a:ext cx="8159459" cy="338817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804DE71A-3F5D-4C53-58DD-2F7869D09A58}"/>
                </a:ext>
              </a:extLst>
            </p:cNvPr>
            <p:cNvSpPr/>
            <p:nvPr/>
          </p:nvSpPr>
          <p:spPr>
            <a:xfrm>
              <a:off x="2759992" y="2322223"/>
              <a:ext cx="7032292" cy="1946679"/>
            </a:xfrm>
            <a:custGeom>
              <a:avLst/>
              <a:gdLst>
                <a:gd name="connsiteX0" fmla="*/ 5274219 w 5274219"/>
                <a:gd name="connsiteY0" fmla="*/ 1460009 h 1460009"/>
                <a:gd name="connsiteX1" fmla="*/ 3718223 w 5274219"/>
                <a:gd name="connsiteY1" fmla="*/ 1460009 h 1460009"/>
                <a:gd name="connsiteX2" fmla="*/ 3718223 w 5274219"/>
                <a:gd name="connsiteY2" fmla="*/ 1313503 h 1460009"/>
                <a:gd name="connsiteX3" fmla="*/ 3147354 w 5274219"/>
                <a:gd name="connsiteY3" fmla="*/ 1313503 h 1460009"/>
                <a:gd name="connsiteX4" fmla="*/ 3147354 w 5274219"/>
                <a:gd name="connsiteY4" fmla="*/ 1232672 h 1460009"/>
                <a:gd name="connsiteX5" fmla="*/ 2101604 w 5274219"/>
                <a:gd name="connsiteY5" fmla="*/ 1232672 h 1460009"/>
                <a:gd name="connsiteX6" fmla="*/ 2101604 w 5274219"/>
                <a:gd name="connsiteY6" fmla="*/ 1166997 h 1460009"/>
                <a:gd name="connsiteX7" fmla="*/ 1859111 w 5274219"/>
                <a:gd name="connsiteY7" fmla="*/ 1166997 h 1460009"/>
                <a:gd name="connsiteX8" fmla="*/ 1859111 w 5274219"/>
                <a:gd name="connsiteY8" fmla="*/ 1096270 h 1460009"/>
                <a:gd name="connsiteX9" fmla="*/ 1581255 w 5274219"/>
                <a:gd name="connsiteY9" fmla="*/ 1096270 h 1460009"/>
                <a:gd name="connsiteX10" fmla="*/ 1581255 w 5274219"/>
                <a:gd name="connsiteY10" fmla="*/ 1035647 h 1460009"/>
                <a:gd name="connsiteX11" fmla="*/ 1515580 w 5274219"/>
                <a:gd name="connsiteY11" fmla="*/ 1035647 h 1460009"/>
                <a:gd name="connsiteX12" fmla="*/ 1515580 w 5274219"/>
                <a:gd name="connsiteY12" fmla="*/ 975023 h 1460009"/>
                <a:gd name="connsiteX13" fmla="*/ 1242775 w 5274219"/>
                <a:gd name="connsiteY13" fmla="*/ 975023 h 1460009"/>
                <a:gd name="connsiteX14" fmla="*/ 1242775 w 5274219"/>
                <a:gd name="connsiteY14" fmla="*/ 904296 h 1460009"/>
                <a:gd name="connsiteX15" fmla="*/ 1005335 w 5274219"/>
                <a:gd name="connsiteY15" fmla="*/ 904296 h 1460009"/>
                <a:gd name="connsiteX16" fmla="*/ 1005335 w 5274219"/>
                <a:gd name="connsiteY16" fmla="*/ 843673 h 1460009"/>
                <a:gd name="connsiteX17" fmla="*/ 975023 w 5274219"/>
                <a:gd name="connsiteY17" fmla="*/ 843673 h 1460009"/>
                <a:gd name="connsiteX18" fmla="*/ 975023 w 5274219"/>
                <a:gd name="connsiteY18" fmla="*/ 783050 h 1460009"/>
                <a:gd name="connsiteX19" fmla="*/ 692115 w 5274219"/>
                <a:gd name="connsiteY19" fmla="*/ 783050 h 1460009"/>
                <a:gd name="connsiteX20" fmla="*/ 692115 w 5274219"/>
                <a:gd name="connsiteY20" fmla="*/ 707271 h 1460009"/>
                <a:gd name="connsiteX21" fmla="*/ 676959 w 5274219"/>
                <a:gd name="connsiteY21" fmla="*/ 707271 h 1460009"/>
                <a:gd name="connsiteX22" fmla="*/ 676959 w 5274219"/>
                <a:gd name="connsiteY22" fmla="*/ 661803 h 1460009"/>
                <a:gd name="connsiteX23" fmla="*/ 545609 w 5274219"/>
                <a:gd name="connsiteY23" fmla="*/ 661803 h 1460009"/>
                <a:gd name="connsiteX24" fmla="*/ 545609 w 5274219"/>
                <a:gd name="connsiteY24" fmla="*/ 601180 h 1460009"/>
                <a:gd name="connsiteX25" fmla="*/ 459726 w 5274219"/>
                <a:gd name="connsiteY25" fmla="*/ 601180 h 1460009"/>
                <a:gd name="connsiteX26" fmla="*/ 459726 w 5274219"/>
                <a:gd name="connsiteY26" fmla="*/ 540557 h 1460009"/>
                <a:gd name="connsiteX27" fmla="*/ 414258 w 5274219"/>
                <a:gd name="connsiteY27" fmla="*/ 540557 h 1460009"/>
                <a:gd name="connsiteX28" fmla="*/ 414258 w 5274219"/>
                <a:gd name="connsiteY28" fmla="*/ 469830 h 1460009"/>
                <a:gd name="connsiteX29" fmla="*/ 404154 w 5274219"/>
                <a:gd name="connsiteY29" fmla="*/ 469830 h 1460009"/>
                <a:gd name="connsiteX30" fmla="*/ 404154 w 5274219"/>
                <a:gd name="connsiteY30" fmla="*/ 414259 h 1460009"/>
                <a:gd name="connsiteX31" fmla="*/ 272804 w 5274219"/>
                <a:gd name="connsiteY31" fmla="*/ 414259 h 1460009"/>
                <a:gd name="connsiteX32" fmla="*/ 272804 w 5274219"/>
                <a:gd name="connsiteY32" fmla="*/ 363739 h 1460009"/>
                <a:gd name="connsiteX33" fmla="*/ 161662 w 5274219"/>
                <a:gd name="connsiteY33" fmla="*/ 363739 h 1460009"/>
                <a:gd name="connsiteX34" fmla="*/ 161662 w 5274219"/>
                <a:gd name="connsiteY34" fmla="*/ 293012 h 1460009"/>
                <a:gd name="connsiteX35" fmla="*/ 151558 w 5274219"/>
                <a:gd name="connsiteY35" fmla="*/ 293012 h 1460009"/>
                <a:gd name="connsiteX36" fmla="*/ 151558 w 5274219"/>
                <a:gd name="connsiteY36" fmla="*/ 237441 h 1460009"/>
                <a:gd name="connsiteX37" fmla="*/ 121246 w 5274219"/>
                <a:gd name="connsiteY37" fmla="*/ 237441 h 1460009"/>
                <a:gd name="connsiteX38" fmla="*/ 121246 w 5274219"/>
                <a:gd name="connsiteY38" fmla="*/ 166714 h 1460009"/>
                <a:gd name="connsiteX39" fmla="*/ 116194 w 5274219"/>
                <a:gd name="connsiteY39" fmla="*/ 166714 h 1460009"/>
                <a:gd name="connsiteX40" fmla="*/ 116194 w 5274219"/>
                <a:gd name="connsiteY40" fmla="*/ 166714 h 1460009"/>
                <a:gd name="connsiteX41" fmla="*/ 116194 w 5274219"/>
                <a:gd name="connsiteY41" fmla="*/ 126298 h 1460009"/>
                <a:gd name="connsiteX42" fmla="*/ 116194 w 5274219"/>
                <a:gd name="connsiteY42" fmla="*/ 126298 h 1460009"/>
                <a:gd name="connsiteX43" fmla="*/ 101038 w 5274219"/>
                <a:gd name="connsiteY43" fmla="*/ 111142 h 1460009"/>
                <a:gd name="connsiteX44" fmla="*/ 101038 w 5274219"/>
                <a:gd name="connsiteY44" fmla="*/ 55571 h 1460009"/>
                <a:gd name="connsiteX45" fmla="*/ 0 w 5274219"/>
                <a:gd name="connsiteY45" fmla="*/ 55571 h 1460009"/>
                <a:gd name="connsiteX46" fmla="*/ 0 w 5274219"/>
                <a:gd name="connsiteY46" fmla="*/ 0 h 1460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5274219" h="1460009">
                  <a:moveTo>
                    <a:pt x="5274219" y="1460009"/>
                  </a:moveTo>
                  <a:lnTo>
                    <a:pt x="3718223" y="1460009"/>
                  </a:lnTo>
                  <a:lnTo>
                    <a:pt x="3718223" y="1313503"/>
                  </a:lnTo>
                  <a:lnTo>
                    <a:pt x="3147354" y="1313503"/>
                  </a:lnTo>
                  <a:lnTo>
                    <a:pt x="3147354" y="1232672"/>
                  </a:lnTo>
                  <a:lnTo>
                    <a:pt x="2101604" y="1232672"/>
                  </a:lnTo>
                  <a:lnTo>
                    <a:pt x="2101604" y="1166997"/>
                  </a:lnTo>
                  <a:lnTo>
                    <a:pt x="1859111" y="1166997"/>
                  </a:lnTo>
                  <a:lnTo>
                    <a:pt x="1859111" y="1096270"/>
                  </a:lnTo>
                  <a:lnTo>
                    <a:pt x="1581255" y="1096270"/>
                  </a:lnTo>
                  <a:lnTo>
                    <a:pt x="1581255" y="1035647"/>
                  </a:lnTo>
                  <a:lnTo>
                    <a:pt x="1515580" y="1035647"/>
                  </a:lnTo>
                  <a:lnTo>
                    <a:pt x="1515580" y="975023"/>
                  </a:lnTo>
                  <a:lnTo>
                    <a:pt x="1242775" y="975023"/>
                  </a:lnTo>
                  <a:lnTo>
                    <a:pt x="1242775" y="904296"/>
                  </a:lnTo>
                  <a:lnTo>
                    <a:pt x="1005335" y="904296"/>
                  </a:lnTo>
                  <a:lnTo>
                    <a:pt x="1005335" y="843673"/>
                  </a:lnTo>
                  <a:lnTo>
                    <a:pt x="975023" y="843673"/>
                  </a:lnTo>
                  <a:lnTo>
                    <a:pt x="975023" y="783050"/>
                  </a:lnTo>
                  <a:lnTo>
                    <a:pt x="692115" y="783050"/>
                  </a:lnTo>
                  <a:lnTo>
                    <a:pt x="692115" y="707271"/>
                  </a:lnTo>
                  <a:lnTo>
                    <a:pt x="676959" y="707271"/>
                  </a:lnTo>
                  <a:lnTo>
                    <a:pt x="676959" y="661803"/>
                  </a:lnTo>
                  <a:lnTo>
                    <a:pt x="545609" y="661803"/>
                  </a:lnTo>
                  <a:lnTo>
                    <a:pt x="545609" y="601180"/>
                  </a:lnTo>
                  <a:lnTo>
                    <a:pt x="459726" y="601180"/>
                  </a:lnTo>
                  <a:lnTo>
                    <a:pt x="459726" y="540557"/>
                  </a:lnTo>
                  <a:lnTo>
                    <a:pt x="414258" y="540557"/>
                  </a:lnTo>
                  <a:lnTo>
                    <a:pt x="414258" y="469830"/>
                  </a:lnTo>
                  <a:lnTo>
                    <a:pt x="404154" y="469830"/>
                  </a:lnTo>
                  <a:lnTo>
                    <a:pt x="404154" y="414259"/>
                  </a:lnTo>
                  <a:lnTo>
                    <a:pt x="272804" y="414259"/>
                  </a:lnTo>
                  <a:lnTo>
                    <a:pt x="272804" y="363739"/>
                  </a:lnTo>
                  <a:lnTo>
                    <a:pt x="161662" y="363739"/>
                  </a:lnTo>
                  <a:lnTo>
                    <a:pt x="161662" y="293012"/>
                  </a:lnTo>
                  <a:lnTo>
                    <a:pt x="151558" y="293012"/>
                  </a:lnTo>
                  <a:lnTo>
                    <a:pt x="151558" y="237441"/>
                  </a:lnTo>
                  <a:lnTo>
                    <a:pt x="121246" y="237441"/>
                  </a:lnTo>
                  <a:lnTo>
                    <a:pt x="121246" y="166714"/>
                  </a:lnTo>
                  <a:lnTo>
                    <a:pt x="116194" y="166714"/>
                  </a:lnTo>
                  <a:lnTo>
                    <a:pt x="116194" y="166714"/>
                  </a:lnTo>
                  <a:lnTo>
                    <a:pt x="116194" y="126298"/>
                  </a:lnTo>
                  <a:lnTo>
                    <a:pt x="116194" y="126298"/>
                  </a:lnTo>
                  <a:lnTo>
                    <a:pt x="101038" y="111142"/>
                  </a:lnTo>
                  <a:lnTo>
                    <a:pt x="101038" y="55571"/>
                  </a:lnTo>
                  <a:lnTo>
                    <a:pt x="0" y="55571"/>
                  </a:lnTo>
                  <a:lnTo>
                    <a:pt x="0" y="0"/>
                  </a:lnTo>
                </a:path>
              </a:pathLst>
            </a:custGeom>
            <a:noFill/>
            <a:ln w="1905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MX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B13E3A1-A444-8CD6-EBAA-C74E7E973199}"/>
                </a:ext>
              </a:extLst>
            </p:cNvPr>
            <p:cNvSpPr txBox="1"/>
            <p:nvPr/>
          </p:nvSpPr>
          <p:spPr>
            <a:xfrm>
              <a:off x="9573762" y="4067228"/>
              <a:ext cx="2505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MX" sz="2400" b="0" i="0" u="none" strike="noStrike" kern="0" cap="none" spc="0" normalizeH="0" baseline="0" noProof="0">
                  <a:ln>
                    <a:noFill/>
                  </a:ln>
                  <a:solidFill>
                    <a:srgbClr val="A5A5A5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C2A5116-BBF7-7D69-AD70-BC2E5102A3CA}"/>
                </a:ext>
              </a:extLst>
            </p:cNvPr>
            <p:cNvSpPr txBox="1"/>
            <p:nvPr/>
          </p:nvSpPr>
          <p:spPr>
            <a:xfrm>
              <a:off x="8644206" y="4067228"/>
              <a:ext cx="2505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MX" sz="2400" b="0" i="0" u="none" strike="noStrike" kern="0" cap="none" spc="0" normalizeH="0" baseline="0" noProof="0">
                  <a:ln>
                    <a:noFill/>
                  </a:ln>
                  <a:solidFill>
                    <a:srgbClr val="A5A5A5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46A9070-DC50-BC86-4EBC-F00F9DCF7A65}"/>
                </a:ext>
              </a:extLst>
            </p:cNvPr>
            <p:cNvSpPr txBox="1"/>
            <p:nvPr/>
          </p:nvSpPr>
          <p:spPr>
            <a:xfrm>
              <a:off x="7593405" y="4060492"/>
              <a:ext cx="2505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MX" sz="2400" b="0" i="0" u="none" strike="noStrike" kern="0" cap="none" spc="0" normalizeH="0" baseline="0" noProof="0">
                  <a:ln>
                    <a:noFill/>
                  </a:ln>
                  <a:solidFill>
                    <a:srgbClr val="A5A5A5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6CE9491-2923-AB4E-70C1-83BD4CB6AD50}"/>
                </a:ext>
              </a:extLst>
            </p:cNvPr>
            <p:cNvSpPr txBox="1"/>
            <p:nvPr/>
          </p:nvSpPr>
          <p:spPr>
            <a:xfrm>
              <a:off x="7290289" y="3865150"/>
              <a:ext cx="2505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MX" sz="2400" b="0" i="0" u="none" strike="noStrike" kern="0" cap="none" spc="0" normalizeH="0" baseline="0" noProof="0">
                  <a:ln>
                    <a:noFill/>
                  </a:ln>
                  <a:solidFill>
                    <a:srgbClr val="A5A5A5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E857BF0-F26A-3998-FB4B-FDF4B7E382C3}"/>
                </a:ext>
              </a:extLst>
            </p:cNvPr>
            <p:cNvSpPr txBox="1"/>
            <p:nvPr/>
          </p:nvSpPr>
          <p:spPr>
            <a:xfrm>
              <a:off x="7128626" y="3865150"/>
              <a:ext cx="2505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MX" sz="2400" b="0" i="0" u="none" strike="noStrike" kern="0" cap="none" spc="0" normalizeH="0" baseline="0" noProof="0">
                  <a:ln>
                    <a:noFill/>
                  </a:ln>
                  <a:solidFill>
                    <a:srgbClr val="A5A5A5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FEDA283-B69D-DE6E-2937-9E3254A76CCF}"/>
                </a:ext>
              </a:extLst>
            </p:cNvPr>
            <p:cNvSpPr txBox="1"/>
            <p:nvPr/>
          </p:nvSpPr>
          <p:spPr>
            <a:xfrm>
              <a:off x="7142098" y="3865150"/>
              <a:ext cx="2505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MX" sz="2400" b="0" i="0" u="none" strike="noStrike" kern="0" cap="none" spc="0" normalizeH="0" baseline="0" noProof="0">
                  <a:ln>
                    <a:noFill/>
                  </a:ln>
                  <a:solidFill>
                    <a:srgbClr val="A5A5A5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EDB168B-E31E-3B3C-D84F-61FA48EABB5A}"/>
                </a:ext>
              </a:extLst>
            </p:cNvPr>
            <p:cNvSpPr txBox="1"/>
            <p:nvPr/>
          </p:nvSpPr>
          <p:spPr>
            <a:xfrm>
              <a:off x="7155570" y="3865150"/>
              <a:ext cx="2505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MX" sz="2400" b="0" i="0" u="none" strike="noStrike" kern="0" cap="none" spc="0" normalizeH="0" baseline="0" noProof="0">
                  <a:ln>
                    <a:noFill/>
                  </a:ln>
                  <a:solidFill>
                    <a:srgbClr val="A5A5A5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114DBFA-ECA9-47E7-78D3-446481F0C9B0}"/>
                </a:ext>
              </a:extLst>
            </p:cNvPr>
            <p:cNvSpPr txBox="1"/>
            <p:nvPr/>
          </p:nvSpPr>
          <p:spPr>
            <a:xfrm>
              <a:off x="7162306" y="3865150"/>
              <a:ext cx="2505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MX" sz="2400" b="0" i="0" u="none" strike="noStrike" kern="0" cap="none" spc="0" normalizeH="0" baseline="0" noProof="0">
                  <a:ln>
                    <a:noFill/>
                  </a:ln>
                  <a:solidFill>
                    <a:srgbClr val="A5A5A5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DF42D9D-1036-B751-EF51-1A24BBF461B8}"/>
                </a:ext>
              </a:extLst>
            </p:cNvPr>
            <p:cNvSpPr txBox="1"/>
            <p:nvPr/>
          </p:nvSpPr>
          <p:spPr>
            <a:xfrm>
              <a:off x="6852454" y="3865150"/>
              <a:ext cx="2505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MX" sz="2400" b="0" i="0" u="none" strike="noStrike" kern="0" cap="none" spc="0" normalizeH="0" baseline="0" noProof="0">
                  <a:ln>
                    <a:noFill/>
                  </a:ln>
                  <a:solidFill>
                    <a:srgbClr val="A5A5A5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BA7BD11-D862-BA90-C86F-DE56034EEE65}"/>
                </a:ext>
              </a:extLst>
            </p:cNvPr>
            <p:cNvSpPr txBox="1"/>
            <p:nvPr/>
          </p:nvSpPr>
          <p:spPr>
            <a:xfrm>
              <a:off x="6428092" y="3764112"/>
              <a:ext cx="2505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MX" sz="2400" b="0" i="0" u="none" strike="noStrike" kern="0" cap="none" spc="0" normalizeH="0" baseline="0" noProof="0">
                  <a:ln>
                    <a:noFill/>
                  </a:ln>
                  <a:solidFill>
                    <a:srgbClr val="A5A5A5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E35F75E-305D-1FAE-4EFE-8FC28EF2BEFE}"/>
                </a:ext>
              </a:extLst>
            </p:cNvPr>
            <p:cNvSpPr txBox="1"/>
            <p:nvPr/>
          </p:nvSpPr>
          <p:spPr>
            <a:xfrm>
              <a:off x="6441564" y="3764112"/>
              <a:ext cx="2505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MX" sz="2400" b="0" i="0" u="none" strike="noStrike" kern="0" cap="none" spc="0" normalizeH="0" baseline="0" noProof="0">
                  <a:ln>
                    <a:noFill/>
                  </a:ln>
                  <a:solidFill>
                    <a:srgbClr val="A5A5A5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22477FA-9457-9958-E8C5-7712AACB1F59}"/>
                </a:ext>
              </a:extLst>
            </p:cNvPr>
            <p:cNvSpPr txBox="1"/>
            <p:nvPr/>
          </p:nvSpPr>
          <p:spPr>
            <a:xfrm>
              <a:off x="5053966" y="3663073"/>
              <a:ext cx="2505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MX" sz="2400" b="0" i="0" u="none" strike="noStrike" kern="0" cap="none" spc="0" normalizeH="0" baseline="0" noProof="0">
                  <a:ln>
                    <a:noFill/>
                  </a:ln>
                  <a:solidFill>
                    <a:srgbClr val="A5A5A5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1DA8D7C-CC35-550A-9879-A3D6507E32DD}"/>
                </a:ext>
              </a:extLst>
            </p:cNvPr>
            <p:cNvSpPr txBox="1"/>
            <p:nvPr/>
          </p:nvSpPr>
          <p:spPr>
            <a:xfrm>
              <a:off x="5013550" y="3575506"/>
              <a:ext cx="2505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MX" sz="2400" b="0" i="0" u="none" strike="noStrike" kern="0" cap="none" spc="0" normalizeH="0" baseline="0" noProof="0">
                  <a:ln>
                    <a:noFill/>
                  </a:ln>
                  <a:solidFill>
                    <a:srgbClr val="A5A5A5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59AE223-C77E-27C6-C744-188EB8E27299}"/>
                </a:ext>
              </a:extLst>
            </p:cNvPr>
            <p:cNvSpPr txBox="1"/>
            <p:nvPr/>
          </p:nvSpPr>
          <p:spPr>
            <a:xfrm>
              <a:off x="3477762" y="3157880"/>
              <a:ext cx="2505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MX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A5A5A5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B07CB5A8-AA0F-76A3-7D72-7F6E8DB8F93A}"/>
                </a:ext>
              </a:extLst>
            </p:cNvPr>
            <p:cNvSpPr/>
            <p:nvPr/>
          </p:nvSpPr>
          <p:spPr>
            <a:xfrm>
              <a:off x="2477083" y="2315488"/>
              <a:ext cx="7308464" cy="505193"/>
            </a:xfrm>
            <a:custGeom>
              <a:avLst/>
              <a:gdLst>
                <a:gd name="connsiteX0" fmla="*/ 0 w 5481348"/>
                <a:gd name="connsiteY0" fmla="*/ 0 h 378895"/>
                <a:gd name="connsiteX1" fmla="*/ 373843 w 5481348"/>
                <a:gd name="connsiteY1" fmla="*/ 0 h 378895"/>
                <a:gd name="connsiteX2" fmla="*/ 373843 w 5481348"/>
                <a:gd name="connsiteY2" fmla="*/ 50520 h 378895"/>
                <a:gd name="connsiteX3" fmla="*/ 505193 w 5481348"/>
                <a:gd name="connsiteY3" fmla="*/ 50520 h 378895"/>
                <a:gd name="connsiteX4" fmla="*/ 505193 w 5481348"/>
                <a:gd name="connsiteY4" fmla="*/ 50520 h 378895"/>
                <a:gd name="connsiteX5" fmla="*/ 505193 w 5481348"/>
                <a:gd name="connsiteY5" fmla="*/ 90935 h 378895"/>
                <a:gd name="connsiteX6" fmla="*/ 919452 w 5481348"/>
                <a:gd name="connsiteY6" fmla="*/ 90935 h 378895"/>
                <a:gd name="connsiteX7" fmla="*/ 919452 w 5481348"/>
                <a:gd name="connsiteY7" fmla="*/ 90935 h 378895"/>
                <a:gd name="connsiteX8" fmla="*/ 919452 w 5481348"/>
                <a:gd name="connsiteY8" fmla="*/ 131350 h 378895"/>
                <a:gd name="connsiteX9" fmla="*/ 1151840 w 5481348"/>
                <a:gd name="connsiteY9" fmla="*/ 131350 h 378895"/>
                <a:gd name="connsiteX10" fmla="*/ 1151840 w 5481348"/>
                <a:gd name="connsiteY10" fmla="*/ 202078 h 378895"/>
                <a:gd name="connsiteX11" fmla="*/ 1197308 w 5481348"/>
                <a:gd name="connsiteY11" fmla="*/ 202078 h 378895"/>
                <a:gd name="connsiteX12" fmla="*/ 1197308 w 5481348"/>
                <a:gd name="connsiteY12" fmla="*/ 232389 h 378895"/>
                <a:gd name="connsiteX13" fmla="*/ 1985410 w 5481348"/>
                <a:gd name="connsiteY13" fmla="*/ 232389 h 378895"/>
                <a:gd name="connsiteX14" fmla="*/ 1985410 w 5481348"/>
                <a:gd name="connsiteY14" fmla="*/ 287960 h 378895"/>
                <a:gd name="connsiteX15" fmla="*/ 3617184 w 5481348"/>
                <a:gd name="connsiteY15" fmla="*/ 287960 h 378895"/>
                <a:gd name="connsiteX16" fmla="*/ 3617184 w 5481348"/>
                <a:gd name="connsiteY16" fmla="*/ 378895 h 378895"/>
                <a:gd name="connsiteX17" fmla="*/ 5481348 w 5481348"/>
                <a:gd name="connsiteY17" fmla="*/ 378895 h 378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481348" h="378895">
                  <a:moveTo>
                    <a:pt x="0" y="0"/>
                  </a:moveTo>
                  <a:lnTo>
                    <a:pt x="373843" y="0"/>
                  </a:lnTo>
                  <a:lnTo>
                    <a:pt x="373843" y="50520"/>
                  </a:lnTo>
                  <a:lnTo>
                    <a:pt x="505193" y="50520"/>
                  </a:lnTo>
                  <a:lnTo>
                    <a:pt x="505193" y="50520"/>
                  </a:lnTo>
                  <a:lnTo>
                    <a:pt x="505193" y="90935"/>
                  </a:lnTo>
                  <a:lnTo>
                    <a:pt x="919452" y="90935"/>
                  </a:lnTo>
                  <a:lnTo>
                    <a:pt x="919452" y="90935"/>
                  </a:lnTo>
                  <a:lnTo>
                    <a:pt x="919452" y="131350"/>
                  </a:lnTo>
                  <a:lnTo>
                    <a:pt x="1151840" y="131350"/>
                  </a:lnTo>
                  <a:lnTo>
                    <a:pt x="1151840" y="202078"/>
                  </a:lnTo>
                  <a:lnTo>
                    <a:pt x="1197308" y="202078"/>
                  </a:lnTo>
                  <a:lnTo>
                    <a:pt x="1197308" y="232389"/>
                  </a:lnTo>
                  <a:lnTo>
                    <a:pt x="1985410" y="232389"/>
                  </a:lnTo>
                  <a:lnTo>
                    <a:pt x="1985410" y="287960"/>
                  </a:lnTo>
                  <a:lnTo>
                    <a:pt x="3617184" y="287960"/>
                  </a:lnTo>
                  <a:lnTo>
                    <a:pt x="3617184" y="378895"/>
                  </a:lnTo>
                  <a:lnTo>
                    <a:pt x="5481348" y="378895"/>
                  </a:lnTo>
                </a:path>
              </a:pathLst>
            </a:custGeom>
            <a:noFill/>
            <a:ln w="190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MX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B44F197-2551-DF4B-B842-822D12C6FD37}"/>
                </a:ext>
              </a:extLst>
            </p:cNvPr>
            <p:cNvSpPr txBox="1"/>
            <p:nvPr/>
          </p:nvSpPr>
          <p:spPr>
            <a:xfrm>
              <a:off x="9562042" y="2615496"/>
              <a:ext cx="2505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MX" sz="2400" b="0" i="0" u="none" strike="noStrike" kern="0" cap="none" spc="0" normalizeH="0" baseline="0" noProof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C651440-4EE8-36EA-F1C5-D18F60EC66F0}"/>
                </a:ext>
              </a:extLst>
            </p:cNvPr>
            <p:cNvSpPr txBox="1"/>
            <p:nvPr/>
          </p:nvSpPr>
          <p:spPr>
            <a:xfrm>
              <a:off x="9252190" y="2615496"/>
              <a:ext cx="2505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MX" sz="2400" b="0" i="0" u="none" strike="noStrike" kern="0" cap="none" spc="0" normalizeH="0" baseline="0" noProof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9D707E4-0D6B-17A5-4C9D-CA93DB5C0B45}"/>
                </a:ext>
              </a:extLst>
            </p:cNvPr>
            <p:cNvSpPr txBox="1"/>
            <p:nvPr/>
          </p:nvSpPr>
          <p:spPr>
            <a:xfrm>
              <a:off x="8942338" y="2615496"/>
              <a:ext cx="2505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MX" sz="2400" b="0" i="0" u="none" strike="noStrike" kern="0" cap="none" spc="0" normalizeH="0" baseline="0" noProof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BB8AB27-04DC-E5A0-202F-F18D2A561978}"/>
                </a:ext>
              </a:extLst>
            </p:cNvPr>
            <p:cNvSpPr txBox="1"/>
            <p:nvPr/>
          </p:nvSpPr>
          <p:spPr>
            <a:xfrm>
              <a:off x="8746997" y="2615496"/>
              <a:ext cx="2505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MX" sz="2400" b="0" i="0" u="none" strike="noStrike" kern="0" cap="none" spc="0" normalizeH="0" baseline="0" noProof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D80D50C-0E84-099B-2E2C-2D0DC93103B4}"/>
                </a:ext>
              </a:extLst>
            </p:cNvPr>
            <p:cNvSpPr txBox="1"/>
            <p:nvPr/>
          </p:nvSpPr>
          <p:spPr>
            <a:xfrm>
              <a:off x="8720054" y="2615496"/>
              <a:ext cx="2505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MX" sz="2400" b="0" i="0" u="none" strike="noStrike" kern="0" cap="none" spc="0" normalizeH="0" baseline="0" noProof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BEFF8CC-5BBA-4E5C-4B56-AFA5AFD8B1D3}"/>
                </a:ext>
              </a:extLst>
            </p:cNvPr>
            <p:cNvSpPr txBox="1"/>
            <p:nvPr/>
          </p:nvSpPr>
          <p:spPr>
            <a:xfrm>
              <a:off x="8706582" y="2615496"/>
              <a:ext cx="2505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MX" sz="2400" b="0" i="0" u="none" strike="noStrike" kern="0" cap="none" spc="0" normalizeH="0" baseline="0" noProof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7C9D9D9-8E12-ADA8-F2F8-9EE164A1414F}"/>
                </a:ext>
              </a:extLst>
            </p:cNvPr>
            <p:cNvSpPr txBox="1"/>
            <p:nvPr/>
          </p:nvSpPr>
          <p:spPr>
            <a:xfrm>
              <a:off x="8315900" y="2615496"/>
              <a:ext cx="2505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MX" sz="2400" b="0" i="0" u="none" strike="noStrike" kern="0" cap="none" spc="0" normalizeH="0" baseline="0" noProof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8349088-69CA-0FE0-B0EC-F39617831491}"/>
                </a:ext>
              </a:extLst>
            </p:cNvPr>
            <p:cNvSpPr txBox="1"/>
            <p:nvPr/>
          </p:nvSpPr>
          <p:spPr>
            <a:xfrm>
              <a:off x="8093614" y="2615496"/>
              <a:ext cx="2505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MX" sz="2400" b="0" i="0" u="none" strike="noStrike" kern="0" cap="none" spc="0" normalizeH="0" baseline="0" noProof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8AD7FA7-7913-B6E5-A985-C036C336CEAD}"/>
                </a:ext>
              </a:extLst>
            </p:cNvPr>
            <p:cNvSpPr txBox="1"/>
            <p:nvPr/>
          </p:nvSpPr>
          <p:spPr>
            <a:xfrm>
              <a:off x="8019520" y="2615496"/>
              <a:ext cx="2505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MX" sz="2400" b="0" i="0" u="none" strike="noStrike" kern="0" cap="none" spc="0" normalizeH="0" baseline="0" noProof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D308C64-7DD9-0B20-5516-1DB04223F779}"/>
                </a:ext>
              </a:extLst>
            </p:cNvPr>
            <p:cNvSpPr txBox="1"/>
            <p:nvPr/>
          </p:nvSpPr>
          <p:spPr>
            <a:xfrm>
              <a:off x="7931953" y="2615496"/>
              <a:ext cx="2505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MX" sz="2400" b="0" i="0" u="none" strike="noStrike" kern="0" cap="none" spc="0" normalizeH="0" baseline="0" noProof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CC7A9F4-6ADF-06B7-2ACB-41D9D6603A4D}"/>
                </a:ext>
              </a:extLst>
            </p:cNvPr>
            <p:cNvSpPr txBox="1"/>
            <p:nvPr/>
          </p:nvSpPr>
          <p:spPr>
            <a:xfrm>
              <a:off x="7763556" y="2615496"/>
              <a:ext cx="2505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MX" sz="2400" b="0" i="0" u="none" strike="noStrike" kern="0" cap="none" spc="0" normalizeH="0" baseline="0" noProof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650904A-0D80-3644-4392-5BCBFD30327C}"/>
                </a:ext>
              </a:extLst>
            </p:cNvPr>
            <p:cNvSpPr txBox="1"/>
            <p:nvPr/>
          </p:nvSpPr>
          <p:spPr>
            <a:xfrm>
              <a:off x="7561478" y="2615496"/>
              <a:ext cx="2505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MX" sz="2400" b="0" i="0" u="none" strike="noStrike" kern="0" cap="none" spc="0" normalizeH="0" baseline="0" noProof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B0329A9-66AB-0B6F-6656-EE7D51735D8F}"/>
                </a:ext>
              </a:extLst>
            </p:cNvPr>
            <p:cNvSpPr txBox="1"/>
            <p:nvPr/>
          </p:nvSpPr>
          <p:spPr>
            <a:xfrm>
              <a:off x="7265098" y="2615496"/>
              <a:ext cx="2505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MX" sz="2400" b="0" i="0" u="none" strike="noStrike" kern="0" cap="none" spc="0" normalizeH="0" baseline="0" noProof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E51E08D-369B-5E71-38E8-EBF281774D9E}"/>
                </a:ext>
              </a:extLst>
            </p:cNvPr>
            <p:cNvSpPr txBox="1"/>
            <p:nvPr/>
          </p:nvSpPr>
          <p:spPr>
            <a:xfrm>
              <a:off x="7224682" y="2615496"/>
              <a:ext cx="2505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MX" sz="2400" b="0" i="0" u="none" strike="noStrike" kern="0" cap="none" spc="0" normalizeH="0" baseline="0" noProof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5B16211-3AC9-997C-22B2-C99D785521F6}"/>
                </a:ext>
              </a:extLst>
            </p:cNvPr>
            <p:cNvSpPr txBox="1"/>
            <p:nvPr/>
          </p:nvSpPr>
          <p:spPr>
            <a:xfrm>
              <a:off x="7059582" y="2488496"/>
              <a:ext cx="2505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MX" sz="2400" b="0" i="0" u="none" strike="noStrike" kern="0" cap="none" spc="0" normalizeH="0" baseline="0" noProof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05A553F-E162-20F8-0E71-493E7141A741}"/>
                </a:ext>
              </a:extLst>
            </p:cNvPr>
            <p:cNvSpPr txBox="1"/>
            <p:nvPr/>
          </p:nvSpPr>
          <p:spPr>
            <a:xfrm>
              <a:off x="7046882" y="2488496"/>
              <a:ext cx="2505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MX" sz="2400" b="0" i="0" u="none" strike="noStrike" kern="0" cap="none" spc="0" normalizeH="0" baseline="0" noProof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3277CE5-FF82-A205-9093-14C1005953D6}"/>
                </a:ext>
              </a:extLst>
            </p:cNvPr>
            <p:cNvSpPr txBox="1"/>
            <p:nvPr/>
          </p:nvSpPr>
          <p:spPr>
            <a:xfrm>
              <a:off x="6970682" y="2488496"/>
              <a:ext cx="2505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MX" sz="2400" b="0" i="0" u="none" strike="noStrike" kern="0" cap="none" spc="0" normalizeH="0" baseline="0" noProof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2EE909B-B595-E864-B368-6FACA370AD2B}"/>
                </a:ext>
              </a:extLst>
            </p:cNvPr>
            <p:cNvSpPr txBox="1"/>
            <p:nvPr/>
          </p:nvSpPr>
          <p:spPr>
            <a:xfrm>
              <a:off x="6843682" y="2488496"/>
              <a:ext cx="2505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MX" sz="2400" b="0" i="0" u="none" strike="noStrike" kern="0" cap="none" spc="0" normalizeH="0" baseline="0" noProof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144577B-E2F7-25B6-44B4-197BFD11EDBD}"/>
                </a:ext>
              </a:extLst>
            </p:cNvPr>
            <p:cNvSpPr txBox="1"/>
            <p:nvPr/>
          </p:nvSpPr>
          <p:spPr>
            <a:xfrm>
              <a:off x="6814049" y="2488496"/>
              <a:ext cx="2505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MX" sz="2400" b="0" i="0" u="none" strike="noStrike" kern="0" cap="none" spc="0" normalizeH="0" baseline="0" noProof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0250810-BF77-5933-A4FA-A9FEC310442B}"/>
                </a:ext>
              </a:extLst>
            </p:cNvPr>
            <p:cNvSpPr txBox="1"/>
            <p:nvPr/>
          </p:nvSpPr>
          <p:spPr>
            <a:xfrm>
              <a:off x="6792882" y="2488496"/>
              <a:ext cx="2505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MX" sz="2400" b="0" i="0" u="none" strike="noStrike" kern="0" cap="none" spc="0" normalizeH="0" baseline="0" noProof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64147EE2-7649-CFD3-0426-0F574406E8E6}"/>
                </a:ext>
              </a:extLst>
            </p:cNvPr>
            <p:cNvSpPr txBox="1"/>
            <p:nvPr/>
          </p:nvSpPr>
          <p:spPr>
            <a:xfrm>
              <a:off x="6344149" y="2488496"/>
              <a:ext cx="2505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MX" sz="2400" b="0" i="0" u="none" strike="noStrike" kern="0" cap="none" spc="0" normalizeH="0" baseline="0" noProof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3A37B9C7-1889-2302-B646-5192C58116B9}"/>
                </a:ext>
              </a:extLst>
            </p:cNvPr>
            <p:cNvSpPr txBox="1"/>
            <p:nvPr/>
          </p:nvSpPr>
          <p:spPr>
            <a:xfrm>
              <a:off x="5865782" y="2488496"/>
              <a:ext cx="2505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MX" sz="2400" b="0" i="0" u="none" strike="noStrike" kern="0" cap="none" spc="0" normalizeH="0" baseline="0" noProof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13E413AD-400B-3873-A8F8-626F6E0CD2C9}"/>
                </a:ext>
              </a:extLst>
            </p:cNvPr>
            <p:cNvSpPr txBox="1"/>
            <p:nvPr/>
          </p:nvSpPr>
          <p:spPr>
            <a:xfrm>
              <a:off x="5772649" y="2488496"/>
              <a:ext cx="2505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MX" sz="2400" b="0" i="0" u="none" strike="noStrike" kern="0" cap="none" spc="0" normalizeH="0" baseline="0" noProof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158779B7-2C8B-A366-935C-012DA228CD12}"/>
                </a:ext>
              </a:extLst>
            </p:cNvPr>
            <p:cNvSpPr txBox="1"/>
            <p:nvPr/>
          </p:nvSpPr>
          <p:spPr>
            <a:xfrm>
              <a:off x="5751482" y="2488496"/>
              <a:ext cx="2505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MX" sz="2400" b="0" i="0" u="none" strike="noStrike" kern="0" cap="none" spc="0" normalizeH="0" baseline="0" noProof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C4C94BB1-D07D-4F47-CFB0-178D0E82D718}"/>
                </a:ext>
              </a:extLst>
            </p:cNvPr>
            <p:cNvSpPr txBox="1"/>
            <p:nvPr/>
          </p:nvSpPr>
          <p:spPr>
            <a:xfrm>
              <a:off x="5730316" y="2488496"/>
              <a:ext cx="2505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MX" sz="2400" b="0" i="0" u="none" strike="noStrike" kern="0" cap="none" spc="0" normalizeH="0" baseline="0" noProof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DCA39806-0226-532F-47EF-C99655C7F21B}"/>
                </a:ext>
              </a:extLst>
            </p:cNvPr>
            <p:cNvSpPr txBox="1"/>
            <p:nvPr/>
          </p:nvSpPr>
          <p:spPr>
            <a:xfrm>
              <a:off x="5632949" y="2488496"/>
              <a:ext cx="2505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MX" sz="2400" b="0" i="0" u="none" strike="noStrike" kern="0" cap="none" spc="0" normalizeH="0" baseline="0" noProof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79ECAAC3-4EA6-E822-2E47-B862541CE46E}"/>
                </a:ext>
              </a:extLst>
            </p:cNvPr>
            <p:cNvSpPr txBox="1"/>
            <p:nvPr/>
          </p:nvSpPr>
          <p:spPr>
            <a:xfrm>
              <a:off x="5459382" y="2488496"/>
              <a:ext cx="2505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MX" sz="2400" b="0" i="0" u="none" strike="noStrike" kern="0" cap="none" spc="0" normalizeH="0" baseline="0" noProof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F4A8C31A-8C04-DB19-BA35-D00DCD7B1E45}"/>
                </a:ext>
              </a:extLst>
            </p:cNvPr>
            <p:cNvSpPr txBox="1"/>
            <p:nvPr/>
          </p:nvSpPr>
          <p:spPr>
            <a:xfrm>
              <a:off x="5391649" y="2488496"/>
              <a:ext cx="2505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MX" sz="2400" b="0" i="0" u="none" strike="noStrike" kern="0" cap="none" spc="0" normalizeH="0" baseline="0" noProof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DD6D6C0-06E8-E07C-3BA1-FC0781A432EE}"/>
                </a:ext>
              </a:extLst>
            </p:cNvPr>
            <p:cNvSpPr txBox="1"/>
            <p:nvPr/>
          </p:nvSpPr>
          <p:spPr>
            <a:xfrm>
              <a:off x="5260416" y="2488496"/>
              <a:ext cx="2505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MX" sz="2400" b="0" i="0" u="none" strike="noStrike" kern="0" cap="none" spc="0" normalizeH="0" baseline="0" noProof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0315EDA-7ACE-D3EA-94A9-7567D84F40BD}"/>
                </a:ext>
              </a:extLst>
            </p:cNvPr>
            <p:cNvSpPr txBox="1"/>
            <p:nvPr/>
          </p:nvSpPr>
          <p:spPr>
            <a:xfrm>
              <a:off x="5184216" y="2488496"/>
              <a:ext cx="2505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MX" sz="2400" b="0" i="0" u="none" strike="noStrike" kern="0" cap="none" spc="0" normalizeH="0" baseline="0" noProof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D62C8AA2-9DC9-ED7F-78B0-C0677CC33B9B}"/>
                </a:ext>
              </a:extLst>
            </p:cNvPr>
            <p:cNvSpPr txBox="1"/>
            <p:nvPr/>
          </p:nvSpPr>
          <p:spPr>
            <a:xfrm>
              <a:off x="4612716" y="2416529"/>
              <a:ext cx="2505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MX" sz="2400" b="0" i="0" u="none" strike="noStrike" kern="0" cap="none" spc="0" normalizeH="0" baseline="0" noProof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40EEC65-F512-32B2-B153-EFD248E26432}"/>
                </a:ext>
              </a:extLst>
            </p:cNvPr>
            <p:cNvSpPr txBox="1"/>
            <p:nvPr/>
          </p:nvSpPr>
          <p:spPr>
            <a:xfrm>
              <a:off x="4587316" y="2416529"/>
              <a:ext cx="2505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MX" sz="2400" b="0" i="0" u="none" strike="noStrike" kern="0" cap="none" spc="0" normalizeH="0" baseline="0" noProof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FEC500D2-4924-C657-B358-61DB03309E25}"/>
                </a:ext>
              </a:extLst>
            </p:cNvPr>
            <p:cNvSpPr txBox="1"/>
            <p:nvPr/>
          </p:nvSpPr>
          <p:spPr>
            <a:xfrm>
              <a:off x="4557682" y="2416529"/>
              <a:ext cx="2505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MX" sz="2400" b="0" i="0" u="none" strike="noStrike" kern="0" cap="none" spc="0" normalizeH="0" baseline="0" noProof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2D1B68BC-E32B-561E-F456-3410CDB7B05D}"/>
                </a:ext>
              </a:extLst>
            </p:cNvPr>
            <p:cNvSpPr txBox="1"/>
            <p:nvPr/>
          </p:nvSpPr>
          <p:spPr>
            <a:xfrm>
              <a:off x="4540749" y="2416529"/>
              <a:ext cx="2505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MX" sz="2400" b="0" i="0" u="none" strike="noStrike" kern="0" cap="none" spc="0" normalizeH="0" baseline="0" noProof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6673681-6C20-53E5-3D3E-17B7087ED9F6}"/>
                </a:ext>
              </a:extLst>
            </p:cNvPr>
            <p:cNvSpPr txBox="1"/>
            <p:nvPr/>
          </p:nvSpPr>
          <p:spPr>
            <a:xfrm>
              <a:off x="3986182" y="2416529"/>
              <a:ext cx="2505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MX" sz="2400" b="0" i="0" u="none" strike="noStrike" kern="0" cap="none" spc="0" normalizeH="0" baseline="0" noProof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0932340C-B474-F478-2E4D-20435B1178EF}"/>
                </a:ext>
              </a:extLst>
            </p:cNvPr>
            <p:cNvSpPr txBox="1"/>
            <p:nvPr/>
          </p:nvSpPr>
          <p:spPr>
            <a:xfrm>
              <a:off x="3825316" y="2344562"/>
              <a:ext cx="2505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MX" sz="2400" b="0" i="0" u="none" strike="noStrike" kern="0" cap="none" spc="0" normalizeH="0" baseline="0" noProof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0FF261C1-6970-87C0-730C-17C903932DA3}"/>
                </a:ext>
              </a:extLst>
            </p:cNvPr>
            <p:cNvSpPr txBox="1"/>
            <p:nvPr/>
          </p:nvSpPr>
          <p:spPr>
            <a:xfrm>
              <a:off x="3512049" y="2285296"/>
              <a:ext cx="2505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MX" sz="2400" b="0" i="0" u="none" strike="noStrike" kern="0" cap="none" spc="0" normalizeH="0" baseline="0" noProof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1FD78649-CB78-2A71-3150-CE9AD76B6C0A}"/>
                </a:ext>
              </a:extLst>
            </p:cNvPr>
            <p:cNvSpPr txBox="1"/>
            <p:nvPr/>
          </p:nvSpPr>
          <p:spPr>
            <a:xfrm>
              <a:off x="3101416" y="2230262"/>
              <a:ext cx="2505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MX" sz="2400" b="0" i="0" u="none" strike="noStrike" kern="0" cap="none" spc="0" normalizeH="0" baseline="0" noProof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BB7159C0-964E-3EE4-B028-E4F12E4778FD}"/>
                </a:ext>
              </a:extLst>
            </p:cNvPr>
            <p:cNvSpPr txBox="1"/>
            <p:nvPr/>
          </p:nvSpPr>
          <p:spPr>
            <a:xfrm>
              <a:off x="3875881" y="2400746"/>
              <a:ext cx="2505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MX" sz="2400" b="0" i="0" u="none" strike="noStrike" kern="0" cap="none" spc="0" normalizeH="0" baseline="0" noProof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0F9EB70E-D6AF-9E42-B648-A4C486A63D44}"/>
                </a:ext>
              </a:extLst>
            </p:cNvPr>
            <p:cNvSpPr txBox="1"/>
            <p:nvPr/>
          </p:nvSpPr>
          <p:spPr>
            <a:xfrm>
              <a:off x="8702053" y="2422165"/>
              <a:ext cx="122390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Sorafenib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42F65A03-63BC-BAEA-4712-0C154FFABE47}"/>
                </a:ext>
              </a:extLst>
            </p:cNvPr>
            <p:cNvSpPr txBox="1"/>
            <p:nvPr/>
          </p:nvSpPr>
          <p:spPr>
            <a:xfrm>
              <a:off x="8669429" y="3927662"/>
              <a:ext cx="122390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A5A5A5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Placebo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4496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4C461-2CD1-0F4C-7E7D-B990DF398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Tyrosine Kinase Inhibitors </a:t>
            </a:r>
          </a:p>
        </p:txBody>
      </p:sp>
      <p:sp>
        <p:nvSpPr>
          <p:cNvPr id="7" name="Rechteck 6"/>
          <p:cNvSpPr/>
          <p:nvPr/>
        </p:nvSpPr>
        <p:spPr>
          <a:xfrm>
            <a:off x="609601" y="6085312"/>
            <a:ext cx="270209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Table 8">
            <a:extLst>
              <a:ext uri="{FF2B5EF4-FFF2-40B4-BE49-F238E27FC236}">
                <a16:creationId xmlns:a16="http://schemas.microsoft.com/office/drawing/2014/main" id="{FEBD43A4-9D1F-12C8-68F7-CE19B5C39C0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04800" y="1253067"/>
          <a:ext cx="11582400" cy="5035972"/>
        </p:xfrm>
        <a:graphic>
          <a:graphicData uri="http://schemas.openxmlformats.org/drawingml/2006/table">
            <a:tbl>
              <a:tblPr firstRow="1" bandRow="1"/>
              <a:tblGrid>
                <a:gridCol w="1848465">
                  <a:extLst>
                    <a:ext uri="{9D8B030D-6E8A-4147-A177-3AD203B41FA5}">
                      <a16:colId xmlns:a16="http://schemas.microsoft.com/office/drawing/2014/main" val="3444639230"/>
                    </a:ext>
                  </a:extLst>
                </a:gridCol>
                <a:gridCol w="486696">
                  <a:extLst>
                    <a:ext uri="{9D8B030D-6E8A-4147-A177-3AD203B41FA5}">
                      <a16:colId xmlns:a16="http://schemas.microsoft.com/office/drawing/2014/main" val="1070598667"/>
                    </a:ext>
                  </a:extLst>
                </a:gridCol>
                <a:gridCol w="1740310">
                  <a:extLst>
                    <a:ext uri="{9D8B030D-6E8A-4147-A177-3AD203B41FA5}">
                      <a16:colId xmlns:a16="http://schemas.microsoft.com/office/drawing/2014/main" val="2935999626"/>
                    </a:ext>
                  </a:extLst>
                </a:gridCol>
                <a:gridCol w="2010369">
                  <a:extLst>
                    <a:ext uri="{9D8B030D-6E8A-4147-A177-3AD203B41FA5}">
                      <a16:colId xmlns:a16="http://schemas.microsoft.com/office/drawing/2014/main" val="1560456186"/>
                    </a:ext>
                  </a:extLst>
                </a:gridCol>
                <a:gridCol w="1341120">
                  <a:extLst>
                    <a:ext uri="{9D8B030D-6E8A-4147-A177-3AD203B41FA5}">
                      <a16:colId xmlns:a16="http://schemas.microsoft.com/office/drawing/2014/main" val="1829343000"/>
                    </a:ext>
                  </a:extLst>
                </a:gridCol>
                <a:gridCol w="944880">
                  <a:extLst>
                    <a:ext uri="{9D8B030D-6E8A-4147-A177-3AD203B41FA5}">
                      <a16:colId xmlns:a16="http://schemas.microsoft.com/office/drawing/2014/main" val="758899482"/>
                    </a:ext>
                  </a:extLst>
                </a:gridCol>
                <a:gridCol w="1158240">
                  <a:extLst>
                    <a:ext uri="{9D8B030D-6E8A-4147-A177-3AD203B41FA5}">
                      <a16:colId xmlns:a16="http://schemas.microsoft.com/office/drawing/2014/main" val="1207956183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4110624507"/>
                    </a:ext>
                  </a:extLst>
                </a:gridCol>
                <a:gridCol w="1036320">
                  <a:extLst>
                    <a:ext uri="{9D8B030D-6E8A-4147-A177-3AD203B41FA5}">
                      <a16:colId xmlns:a16="http://schemas.microsoft.com/office/drawing/2014/main" val="3948232469"/>
                    </a:ext>
                  </a:extLst>
                </a:gridCol>
              </a:tblGrid>
              <a:tr h="538567"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5pPr>
                      <a:lvl6pPr marL="25146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6pPr>
                      <a:lvl7pPr marL="29718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7pPr>
                      <a:lvl8pPr marL="34290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8pPr>
                      <a:lvl9pPr marL="38862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500" b="1" dirty="0">
                          <a:solidFill>
                            <a:schemeClr val="tx1"/>
                          </a:solidFill>
                        </a:rPr>
                        <a:t>Reference</a:t>
                      </a:r>
                    </a:p>
                  </a:txBody>
                  <a:tcPr marL="36576" marR="36576" marT="0" marB="0"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5pPr>
                      <a:lvl6pPr marL="25146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6pPr>
                      <a:lvl7pPr marL="29718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7pPr>
                      <a:lvl8pPr marL="34290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8pPr>
                      <a:lvl9pPr marL="38862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500" b="1" dirty="0">
                          <a:solidFill>
                            <a:schemeClr val="tx1"/>
                          </a:solidFill>
                        </a:rPr>
                        <a:t>n</a:t>
                      </a:r>
                    </a:p>
                  </a:txBody>
                  <a:tcPr marL="36576" marR="36576" marT="0" marB="0"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5pPr>
                      <a:lvl6pPr marL="25146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6pPr>
                      <a:lvl7pPr marL="29718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7pPr>
                      <a:lvl8pPr marL="34290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8pPr>
                      <a:lvl9pPr marL="38862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500" b="1" dirty="0">
                          <a:solidFill>
                            <a:schemeClr val="tx1"/>
                          </a:solidFill>
                        </a:rPr>
                        <a:t>Inclusion Criteria</a:t>
                      </a:r>
                    </a:p>
                  </a:txBody>
                  <a:tcPr marL="36576" marR="36576" marT="0" marB="0"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5pPr>
                      <a:lvl6pPr marL="25146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6pPr>
                      <a:lvl7pPr marL="29718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7pPr>
                      <a:lvl8pPr marL="34290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8pPr>
                      <a:lvl9pPr marL="38862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500" b="1" dirty="0">
                          <a:solidFill>
                            <a:schemeClr val="tx1"/>
                          </a:solidFill>
                        </a:rPr>
                        <a:t>Treatment Dose, mg</a:t>
                      </a:r>
                    </a:p>
                  </a:txBody>
                  <a:tcPr marL="36576" marR="36576" marT="0" marB="0"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5pPr>
                      <a:lvl6pPr marL="25146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6pPr>
                      <a:lvl7pPr marL="29718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7pPr>
                      <a:lvl8pPr marL="34290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8pPr>
                      <a:lvl9pPr marL="38862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500" b="1" dirty="0">
                          <a:solidFill>
                            <a:schemeClr val="tx1"/>
                          </a:solidFill>
                        </a:rPr>
                        <a:t>Treatment Duration</a:t>
                      </a:r>
                    </a:p>
                  </a:txBody>
                  <a:tcPr marL="36576" marR="36576" marT="0" marB="0"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5pPr>
                      <a:lvl6pPr marL="25146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6pPr>
                      <a:lvl7pPr marL="29718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7pPr>
                      <a:lvl8pPr marL="34290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8pPr>
                      <a:lvl9pPr marL="38862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500" b="1" dirty="0">
                          <a:solidFill>
                            <a:schemeClr val="tx1"/>
                          </a:solidFill>
                        </a:rPr>
                        <a:t>ORR, %</a:t>
                      </a:r>
                    </a:p>
                  </a:txBody>
                  <a:tcPr marL="36576" marR="36576" marT="0" marB="0"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5pPr>
                      <a:lvl6pPr marL="25146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6pPr>
                      <a:lvl7pPr marL="29718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7pPr>
                      <a:lvl8pPr marL="34290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8pPr>
                      <a:lvl9pPr marL="38862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500" b="1" dirty="0">
                          <a:solidFill>
                            <a:schemeClr val="tx1"/>
                          </a:solidFill>
                        </a:rPr>
                        <a:t>6-Month PFS, %</a:t>
                      </a:r>
                    </a:p>
                  </a:txBody>
                  <a:tcPr marL="36576" marR="36576" marT="0" marB="0"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5pPr>
                      <a:lvl6pPr marL="25146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6pPr>
                      <a:lvl7pPr marL="29718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7pPr>
                      <a:lvl8pPr marL="34290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8pPr>
                      <a:lvl9pPr marL="38862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500" b="1" dirty="0">
                          <a:solidFill>
                            <a:schemeClr val="tx1"/>
                          </a:solidFill>
                        </a:rPr>
                        <a:t>12-Month PFS, %</a:t>
                      </a:r>
                    </a:p>
                  </a:txBody>
                  <a:tcPr marL="36576" marR="36576" marT="0" marB="0"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500" b="1" dirty="0">
                          <a:solidFill>
                            <a:schemeClr val="tx1"/>
                          </a:solidFill>
                        </a:rPr>
                        <a:t>24-Month PFS, %</a:t>
                      </a:r>
                    </a:p>
                  </a:txBody>
                  <a:tcPr marL="36576" marR="36576" marT="0" marB="0" anchor="ctr" horzOverflow="overflow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3212475"/>
                  </a:ext>
                </a:extLst>
              </a:tr>
              <a:tr h="697187"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5pPr>
                      <a:lvl6pPr marL="25146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6pPr>
                      <a:lvl7pPr marL="29718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7pPr>
                      <a:lvl8pPr marL="34290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8pPr>
                      <a:lvl9pPr marL="38862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500" b="0" dirty="0"/>
                        <a:t>Heinrich et al, 2006</a:t>
                      </a:r>
                    </a:p>
                  </a:txBody>
                  <a:tcPr marL="36576" marR="36576" marT="0" marB="0" anchor="ctr" horzOverflow="overflow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5pPr>
                      <a:lvl6pPr marL="25146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6pPr>
                      <a:lvl7pPr marL="29718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7pPr>
                      <a:lvl8pPr marL="34290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8pPr>
                      <a:lvl9pPr marL="38862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500" dirty="0"/>
                        <a:t>19</a:t>
                      </a:r>
                    </a:p>
                  </a:txBody>
                  <a:tcPr marL="36576" marR="36576" marT="0" marB="0" anchor="ctr" horzOverflow="overflow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5pPr>
                      <a:lvl6pPr marL="25146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6pPr>
                      <a:lvl7pPr marL="29718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7pPr>
                      <a:lvl8pPr marL="34290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8pPr>
                      <a:lvl9pPr marL="38862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500" dirty="0"/>
                        <a:t>“Heavily pretreated patients”</a:t>
                      </a:r>
                    </a:p>
                  </a:txBody>
                  <a:tcPr marL="36576" marR="36576" marT="0" marB="0" anchor="ctr" horzOverflow="overflow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5pPr>
                      <a:lvl6pPr marL="25146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6pPr>
                      <a:lvl7pPr marL="29718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7pPr>
                      <a:lvl8pPr marL="34290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8pPr>
                      <a:lvl9pPr marL="38862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500" dirty="0"/>
                        <a:t>Imatinib 800 mg</a:t>
                      </a:r>
                    </a:p>
                  </a:txBody>
                  <a:tcPr marL="36576" marR="36576" marT="0" marB="0" anchor="ctr" horzOverflow="overflow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5pPr>
                      <a:lvl6pPr marL="25146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6pPr>
                      <a:lvl7pPr marL="29718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7pPr>
                      <a:lvl8pPr marL="34290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8pPr>
                      <a:lvl9pPr marL="38862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500" dirty="0"/>
                        <a:t>325 days</a:t>
                      </a:r>
                    </a:p>
                  </a:txBody>
                  <a:tcPr marL="36576" marR="36576" marT="0" marB="0" anchor="ctr" horzOverflow="overflow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5pPr>
                      <a:lvl6pPr marL="25146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6pPr>
                      <a:lvl7pPr marL="29718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7pPr>
                      <a:lvl8pPr marL="34290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8pPr>
                      <a:lvl9pPr marL="38862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500" dirty="0"/>
                        <a:t>16</a:t>
                      </a:r>
                    </a:p>
                  </a:txBody>
                  <a:tcPr marL="36576" marR="36576" marT="0" marB="0" anchor="ctr" horzOverflow="overflow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5pPr>
                      <a:lvl6pPr marL="25146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6pPr>
                      <a:lvl7pPr marL="29718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7pPr>
                      <a:lvl8pPr marL="34290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8pPr>
                      <a:lvl9pPr marL="38862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500" dirty="0"/>
                        <a:t>53 </a:t>
                      </a:r>
                    </a:p>
                  </a:txBody>
                  <a:tcPr marL="36576" marR="36576" marT="0" marB="0" anchor="ctr" horzOverflow="overflow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5pPr>
                      <a:lvl6pPr marL="25146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6pPr>
                      <a:lvl7pPr marL="29718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7pPr>
                      <a:lvl8pPr marL="34290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8pPr>
                      <a:lvl9pPr marL="38862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500" dirty="0"/>
                        <a:t>37</a:t>
                      </a:r>
                    </a:p>
                  </a:txBody>
                  <a:tcPr marL="36576" marR="36576" marT="0" marB="0" anchor="ctr" horzOverflow="overflow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500" dirty="0"/>
                        <a:t>NE</a:t>
                      </a:r>
                    </a:p>
                  </a:txBody>
                  <a:tcPr marL="36576" marR="36576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78940442"/>
                  </a:ext>
                </a:extLst>
              </a:tr>
              <a:tr h="697187"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5pPr>
                      <a:lvl6pPr marL="25146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6pPr>
                      <a:lvl7pPr marL="29718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7pPr>
                      <a:lvl8pPr marL="34290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8pPr>
                      <a:lvl9pPr marL="38862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500" b="0" dirty="0"/>
                        <a:t>Penel et al, 2010</a:t>
                      </a:r>
                    </a:p>
                  </a:txBody>
                  <a:tcPr marL="36576" marR="36576" marT="0" marB="0" anchor="ctr" horzOverflow="overflow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5pPr>
                      <a:lvl6pPr marL="25146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6pPr>
                      <a:lvl7pPr marL="29718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7pPr>
                      <a:lvl8pPr marL="34290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8pPr>
                      <a:lvl9pPr marL="38862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500" dirty="0"/>
                        <a:t>35</a:t>
                      </a:r>
                    </a:p>
                  </a:txBody>
                  <a:tcPr marL="36576" marR="36576" marT="0" marB="0" anchor="ctr" horzOverflow="overflow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5pPr>
                      <a:lvl6pPr marL="25146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6pPr>
                      <a:lvl7pPr marL="29718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7pPr>
                      <a:lvl8pPr marL="34290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8pPr>
                      <a:lvl9pPr marL="38862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500" dirty="0"/>
                        <a:t>“Radiological evidence for PD”</a:t>
                      </a:r>
                    </a:p>
                  </a:txBody>
                  <a:tcPr marL="36576" marR="36576" marT="0" marB="0" anchor="ctr" horzOverflow="overflow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5pPr>
                      <a:lvl6pPr marL="25146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6pPr>
                      <a:lvl7pPr marL="29718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7pPr>
                      <a:lvl8pPr marL="34290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8pPr>
                      <a:lvl9pPr marL="38862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500" dirty="0"/>
                        <a:t>Imatinib 400 mg</a:t>
                      </a:r>
                    </a:p>
                  </a:txBody>
                  <a:tcPr marL="36576" marR="36576" marT="0" marB="0" anchor="ctr" horzOverflow="overflow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5pPr>
                      <a:lvl6pPr marL="25146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6pPr>
                      <a:lvl7pPr marL="29718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7pPr>
                      <a:lvl8pPr marL="34290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8pPr>
                      <a:lvl9pPr marL="38862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500" dirty="0"/>
                        <a:t>1 year</a:t>
                      </a:r>
                    </a:p>
                  </a:txBody>
                  <a:tcPr marL="36576" marR="36576" marT="0" marB="0" anchor="ctr" horzOverflow="overflow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5pPr>
                      <a:lvl6pPr marL="25146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6pPr>
                      <a:lvl7pPr marL="29718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7pPr>
                      <a:lvl8pPr marL="34290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8pPr>
                      <a:lvl9pPr marL="38862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500" dirty="0"/>
                        <a:t>11</a:t>
                      </a:r>
                    </a:p>
                  </a:txBody>
                  <a:tcPr marL="36576" marR="36576" marT="0" marB="0" anchor="ctr" horzOverflow="overflow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5pPr>
                      <a:lvl6pPr marL="25146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6pPr>
                      <a:lvl7pPr marL="29718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7pPr>
                      <a:lvl8pPr marL="34290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8pPr>
                      <a:lvl9pPr marL="38862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500" dirty="0"/>
                        <a:t>80</a:t>
                      </a:r>
                    </a:p>
                  </a:txBody>
                  <a:tcPr marL="36576" marR="36576" marT="0" marB="0" anchor="ctr" horzOverflow="overflow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5pPr>
                      <a:lvl6pPr marL="25146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6pPr>
                      <a:lvl7pPr marL="29718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7pPr>
                      <a:lvl8pPr marL="34290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8pPr>
                      <a:lvl9pPr marL="38862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500" dirty="0"/>
                        <a:t>67</a:t>
                      </a:r>
                    </a:p>
                  </a:txBody>
                  <a:tcPr marL="36576" marR="36576" marT="0" marB="0" anchor="ctr" horzOverflow="overflow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500" dirty="0"/>
                        <a:t>55</a:t>
                      </a:r>
                    </a:p>
                  </a:txBody>
                  <a:tcPr marL="36576" marR="36576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619910916"/>
                  </a:ext>
                </a:extLst>
              </a:tr>
              <a:tr h="743665"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5pPr>
                      <a:lvl6pPr marL="25146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6pPr>
                      <a:lvl7pPr marL="29718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7pPr>
                      <a:lvl8pPr marL="34290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8pPr>
                      <a:lvl9pPr marL="38862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500" b="0" dirty="0"/>
                        <a:t>Chugh et al, 2010</a:t>
                      </a:r>
                    </a:p>
                  </a:txBody>
                  <a:tcPr marL="36576" marR="36576" marT="0" marB="0" anchor="ctr" horzOverflow="overflow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5pPr>
                      <a:lvl6pPr marL="25146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6pPr>
                      <a:lvl7pPr marL="29718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7pPr>
                      <a:lvl8pPr marL="34290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8pPr>
                      <a:lvl9pPr marL="38862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500" dirty="0"/>
                        <a:t>49</a:t>
                      </a:r>
                    </a:p>
                  </a:txBody>
                  <a:tcPr marL="36576" marR="36576" marT="0" marB="0" anchor="ctr" horzOverflow="overflow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5pPr>
                      <a:lvl6pPr marL="25146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6pPr>
                      <a:lvl7pPr marL="29718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7pPr>
                      <a:lvl8pPr marL="34290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8pPr>
                      <a:lvl9pPr marL="38862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500" dirty="0"/>
                        <a:t>“Locally advanced disease”</a:t>
                      </a:r>
                    </a:p>
                  </a:txBody>
                  <a:tcPr marL="36576" marR="36576" marT="0" marB="0" anchor="ctr" horzOverflow="overflow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5pPr>
                      <a:lvl6pPr marL="25146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6pPr>
                      <a:lvl7pPr marL="29718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7pPr>
                      <a:lvl8pPr marL="34290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8pPr>
                      <a:lvl9pPr marL="38862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500" dirty="0"/>
                        <a:t>Imatinib 200-600 mg</a:t>
                      </a:r>
                    </a:p>
                  </a:txBody>
                  <a:tcPr marL="36576" marR="36576" marT="0" marB="0" anchor="ctr" horzOverflow="overflow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5pPr>
                      <a:lvl6pPr marL="25146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6pPr>
                      <a:lvl7pPr marL="29718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7pPr>
                      <a:lvl8pPr marL="34290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8pPr>
                      <a:lvl9pPr marL="38862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500" dirty="0"/>
                        <a:t>Until PD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500" dirty="0"/>
                        <a:t>9 patients </a:t>
                      </a:r>
                      <a:br>
                        <a:rPr lang="en-US" sz="1500" dirty="0"/>
                      </a:br>
                      <a:r>
                        <a:rPr lang="en-US" sz="1500" dirty="0"/>
                        <a:t>&gt;3 years</a:t>
                      </a:r>
                    </a:p>
                  </a:txBody>
                  <a:tcPr marL="36576" marR="36576" marT="0" marB="0" anchor="ctr" horzOverflow="overflow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5pPr>
                      <a:lvl6pPr marL="25146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6pPr>
                      <a:lvl7pPr marL="29718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7pPr>
                      <a:lvl8pPr marL="34290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8pPr>
                      <a:lvl9pPr marL="38862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500" dirty="0"/>
                        <a:t>6</a:t>
                      </a:r>
                    </a:p>
                  </a:txBody>
                  <a:tcPr marL="36576" marR="36576" marT="0" marB="0" anchor="ctr" horzOverflow="overflow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5pPr>
                      <a:lvl6pPr marL="25146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6pPr>
                      <a:lvl7pPr marL="29718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7pPr>
                      <a:lvl8pPr marL="34290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8pPr>
                      <a:lvl9pPr marL="38862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500" dirty="0"/>
                        <a:t>84</a:t>
                      </a:r>
                    </a:p>
                  </a:txBody>
                  <a:tcPr marL="36576" marR="36576" marT="0" marB="0" anchor="ctr" horzOverflow="overflow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5pPr>
                      <a:lvl6pPr marL="25146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6pPr>
                      <a:lvl7pPr marL="29718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7pPr>
                      <a:lvl8pPr marL="34290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8pPr>
                      <a:lvl9pPr marL="38862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500" dirty="0"/>
                        <a:t>66</a:t>
                      </a:r>
                    </a:p>
                  </a:txBody>
                  <a:tcPr marL="36576" marR="36576" marT="0" marB="0" anchor="ctr" horzOverflow="overflow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500" dirty="0"/>
                        <a:t>NE</a:t>
                      </a:r>
                    </a:p>
                  </a:txBody>
                  <a:tcPr marL="36576" marR="36576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2978749733"/>
                  </a:ext>
                </a:extLst>
              </a:tr>
              <a:tr h="538567"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5pPr>
                      <a:lvl6pPr marL="25146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6pPr>
                      <a:lvl7pPr marL="29718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7pPr>
                      <a:lvl8pPr marL="34290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8pPr>
                      <a:lvl9pPr marL="38862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500" b="0" dirty="0"/>
                        <a:t>Kasper et al, 2017</a:t>
                      </a:r>
                    </a:p>
                  </a:txBody>
                  <a:tcPr marL="36576" marR="36576" marT="0" marB="0" anchor="ctr" horzOverflow="overflow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5pPr>
                      <a:lvl6pPr marL="25146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6pPr>
                      <a:lvl7pPr marL="29718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7pPr>
                      <a:lvl8pPr marL="34290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8pPr>
                      <a:lvl9pPr marL="38862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500" dirty="0"/>
                        <a:t>38</a:t>
                      </a:r>
                    </a:p>
                  </a:txBody>
                  <a:tcPr marL="36576" marR="36576" marT="0" marB="0" anchor="ctr" horzOverflow="overflow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5pPr>
                      <a:lvl6pPr marL="25146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6pPr>
                      <a:lvl7pPr marL="29718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7pPr>
                      <a:lvl8pPr marL="34290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8pPr>
                      <a:lvl9pPr marL="38862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500" dirty="0"/>
                        <a:t>RECIST PD</a:t>
                      </a:r>
                    </a:p>
                  </a:txBody>
                  <a:tcPr marL="36576" marR="36576" marT="0" marB="0" anchor="ctr" horzOverflow="overflow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5pPr>
                      <a:lvl6pPr marL="25146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6pPr>
                      <a:lvl7pPr marL="29718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7pPr>
                      <a:lvl8pPr marL="34290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8pPr>
                      <a:lvl9pPr marL="38862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500" dirty="0"/>
                        <a:t>Imatinib 800 mg</a:t>
                      </a:r>
                    </a:p>
                  </a:txBody>
                  <a:tcPr marL="36576" marR="36576" marT="0" marB="0" anchor="ctr" horzOverflow="overflow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5pPr>
                      <a:lvl6pPr marL="25146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6pPr>
                      <a:lvl7pPr marL="29718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7pPr>
                      <a:lvl8pPr marL="34290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8pPr>
                      <a:lvl9pPr marL="38862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500" dirty="0"/>
                        <a:t>2 years</a:t>
                      </a:r>
                    </a:p>
                  </a:txBody>
                  <a:tcPr marL="36576" marR="36576" marT="0" marB="0" anchor="ctr" horzOverflow="overflow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5pPr>
                      <a:lvl6pPr marL="25146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6pPr>
                      <a:lvl7pPr marL="29718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7pPr>
                      <a:lvl8pPr marL="34290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8pPr>
                      <a:lvl9pPr marL="38862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500" dirty="0"/>
                        <a:t>19</a:t>
                      </a:r>
                    </a:p>
                  </a:txBody>
                  <a:tcPr marL="36576" marR="36576" marT="0" marB="0" anchor="ctr" horzOverflow="overflow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5pPr>
                      <a:lvl6pPr marL="25146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6pPr>
                      <a:lvl7pPr marL="29718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7pPr>
                      <a:lvl8pPr marL="34290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8pPr>
                      <a:lvl9pPr marL="38862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500" dirty="0"/>
                        <a:t>65</a:t>
                      </a:r>
                    </a:p>
                  </a:txBody>
                  <a:tcPr marL="36576" marR="36576" marT="0" marB="0" anchor="ctr" horzOverflow="overflow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5pPr>
                      <a:lvl6pPr marL="25146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6pPr>
                      <a:lvl7pPr marL="29718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7pPr>
                      <a:lvl8pPr marL="34290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8pPr>
                      <a:lvl9pPr marL="38862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" pitchFamily="18" charset="0"/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-1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500" dirty="0"/>
                        <a:t>59</a:t>
                      </a:r>
                    </a:p>
                  </a:txBody>
                  <a:tcPr marL="36576" marR="36576" marT="0" marB="0" anchor="ctr" horzOverflow="overflow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500" dirty="0"/>
                        <a:t>45</a:t>
                      </a:r>
                    </a:p>
                  </a:txBody>
                  <a:tcPr marL="36576" marR="36576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864692285"/>
                  </a:ext>
                </a:extLst>
              </a:tr>
              <a:tr h="53856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500" b="1" dirty="0"/>
                        <a:t>Sorafenib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500" b="0" dirty="0"/>
                        <a:t>Gounder, 2018</a:t>
                      </a:r>
                    </a:p>
                  </a:txBody>
                  <a:tcPr marL="36576" marR="36576" marT="0" marB="0" anchor="ctr" horzOverflow="overflow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500" dirty="0"/>
                        <a:t>50</a:t>
                      </a:r>
                    </a:p>
                  </a:txBody>
                  <a:tcPr marL="36576" marR="36576" marT="0" marB="0" anchor="ctr" horzOverflow="overflow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500" dirty="0"/>
                        <a:t>“Progressive or symptomatic”</a:t>
                      </a:r>
                    </a:p>
                  </a:txBody>
                  <a:tcPr marL="36576" marR="36576" marT="0" marB="0" anchor="ctr" horzOverflow="overflow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500" dirty="0"/>
                        <a:t>Sorafenib 400 mg</a:t>
                      </a:r>
                    </a:p>
                  </a:txBody>
                  <a:tcPr marL="36576" marR="36576" marT="0" marB="0" anchor="ctr" horzOverflow="overflow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500" dirty="0"/>
                        <a:t>Until PD</a:t>
                      </a:r>
                    </a:p>
                  </a:txBody>
                  <a:tcPr marL="36576" marR="36576" marT="0" marB="0" anchor="ctr" horzOverflow="overflow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500" dirty="0"/>
                        <a:t>33</a:t>
                      </a:r>
                    </a:p>
                  </a:txBody>
                  <a:tcPr marL="36576" marR="36576" marT="0" marB="0" anchor="ctr" horzOverflow="overflow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500" dirty="0"/>
                        <a:t>NE</a:t>
                      </a:r>
                    </a:p>
                  </a:txBody>
                  <a:tcPr marL="36576" marR="36576" marT="0" marB="0" anchor="ctr" horzOverflow="overflow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500" dirty="0"/>
                        <a:t>89</a:t>
                      </a:r>
                    </a:p>
                  </a:txBody>
                  <a:tcPr marL="36576" marR="36576" marT="0" marB="0" anchor="ctr" horzOverflow="overflow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500" dirty="0"/>
                        <a:t>81</a:t>
                      </a:r>
                    </a:p>
                  </a:txBody>
                  <a:tcPr marL="36576" marR="36576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2360226344"/>
                  </a:ext>
                </a:extLst>
              </a:tr>
              <a:tr h="7436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500" b="1" dirty="0"/>
                        <a:t>Pazopanib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500" b="0" dirty="0" err="1"/>
                        <a:t>Toulmond</a:t>
                      </a:r>
                      <a:r>
                        <a:rPr lang="en-US" sz="1500" b="0" dirty="0"/>
                        <a:t>, ASCO 2018</a:t>
                      </a:r>
                    </a:p>
                  </a:txBody>
                  <a:tcPr marL="36576" marR="36576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500" dirty="0"/>
                        <a:t>48</a:t>
                      </a:r>
                    </a:p>
                  </a:txBody>
                  <a:tcPr marL="36576" marR="36576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500" dirty="0"/>
                        <a:t>RECIST PD</a:t>
                      </a:r>
                    </a:p>
                  </a:txBody>
                  <a:tcPr marL="36576" marR="36576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500" dirty="0"/>
                        <a:t>Pazopanib 800 mg</a:t>
                      </a:r>
                    </a:p>
                  </a:txBody>
                  <a:tcPr marL="36576" marR="36576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500" dirty="0"/>
                        <a:t>1 year</a:t>
                      </a:r>
                    </a:p>
                  </a:txBody>
                  <a:tcPr marL="36576" marR="36576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500" dirty="0"/>
                        <a:t>37</a:t>
                      </a:r>
                    </a:p>
                  </a:txBody>
                  <a:tcPr marL="36576" marR="36576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500" dirty="0"/>
                        <a:t>81</a:t>
                      </a:r>
                    </a:p>
                  </a:txBody>
                  <a:tcPr marL="36576" marR="36576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500" dirty="0"/>
                        <a:t>86</a:t>
                      </a:r>
                    </a:p>
                  </a:txBody>
                  <a:tcPr marL="36576" marR="36576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500" dirty="0"/>
                        <a:t>NE</a:t>
                      </a:r>
                    </a:p>
                  </a:txBody>
                  <a:tcPr marL="36576" marR="36576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818417604"/>
                  </a:ext>
                </a:extLst>
              </a:tr>
              <a:tr h="53856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500" b="1" dirty="0"/>
                        <a:t>Nirogacestat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500" b="0" dirty="0" err="1"/>
                        <a:t>Kummar</a:t>
                      </a:r>
                      <a:r>
                        <a:rPr lang="en-US" sz="1500" b="0" dirty="0"/>
                        <a:t>, 2017</a:t>
                      </a:r>
                    </a:p>
                  </a:txBody>
                  <a:tcPr marL="36576" marR="36576" marT="0" marB="0" anchor="ctr" horzOverflow="overflow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500" dirty="0"/>
                        <a:t>17</a:t>
                      </a:r>
                    </a:p>
                  </a:txBody>
                  <a:tcPr marL="36576" marR="36576" marT="0" marB="0" anchor="ctr" horzOverflow="overflow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500" noProof="0" dirty="0"/>
                        <a:t>“Progressive/ symptomatic”</a:t>
                      </a:r>
                      <a:endParaRPr lang="en-US" sz="1500" dirty="0"/>
                    </a:p>
                  </a:txBody>
                  <a:tcPr marL="36576" marR="36576" marT="0" marB="0" anchor="ctr" horzOverflow="overflow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500" dirty="0"/>
                        <a:t>Nirogacestat 300 mg</a:t>
                      </a:r>
                    </a:p>
                  </a:txBody>
                  <a:tcPr marL="36576" marR="36576" marT="0" marB="0" anchor="ctr" horzOverflow="overflow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500" dirty="0"/>
                        <a:t>Until PD</a:t>
                      </a:r>
                    </a:p>
                  </a:txBody>
                  <a:tcPr marL="36576" marR="36576" marT="0" marB="0" anchor="ctr" horzOverflow="overflow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500" dirty="0"/>
                        <a:t>29</a:t>
                      </a:r>
                    </a:p>
                  </a:txBody>
                  <a:tcPr marL="36576" marR="36576" marT="0" marB="0" anchor="ctr" horzOverflow="overflow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500" dirty="0"/>
                        <a:t>100</a:t>
                      </a:r>
                    </a:p>
                  </a:txBody>
                  <a:tcPr marL="36576" marR="36576" marT="0" marB="0" anchor="ctr" horzOverflow="overflow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500" dirty="0"/>
                        <a:t>100</a:t>
                      </a:r>
                    </a:p>
                  </a:txBody>
                  <a:tcPr marL="36576" marR="36576" marT="0" marB="0" anchor="ctr" horzOverflow="overflow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500" dirty="0"/>
                        <a:t>100</a:t>
                      </a:r>
                    </a:p>
                  </a:txBody>
                  <a:tcPr marL="36576" marR="36576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939206114"/>
                  </a:ext>
                </a:extLst>
              </a:tr>
            </a:tbl>
          </a:graphicData>
        </a:graphic>
      </p:graphicFrame>
      <p:sp>
        <p:nvSpPr>
          <p:cNvPr id="11" name="Rechteck 14">
            <a:extLst>
              <a:ext uri="{FF2B5EF4-FFF2-40B4-BE49-F238E27FC236}">
                <a16:creationId xmlns:a16="http://schemas.microsoft.com/office/drawing/2014/main" id="{EDA17423-482D-BC69-3797-97BA2C65414C}"/>
              </a:ext>
            </a:extLst>
          </p:cNvPr>
          <p:cNvSpPr/>
          <p:nvPr/>
        </p:nvSpPr>
        <p:spPr bwMode="auto">
          <a:xfrm>
            <a:off x="304801" y="4460240"/>
            <a:ext cx="11582399" cy="1828797"/>
          </a:xfrm>
          <a:prstGeom prst="rect">
            <a:avLst/>
          </a:prstGeom>
          <a:solidFill>
            <a:srgbClr val="09345A">
              <a:alpha val="20000"/>
            </a:srgb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" pitchFamily="18" charset="0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957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301BA5-9AF4-F6C1-AF46-0A95BE3DBF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53756-1F9F-4493-8C5F-C411F8269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44588"/>
          </a:xfrm>
        </p:spPr>
        <p:txBody>
          <a:bodyPr>
            <a:normAutofit/>
          </a:bodyPr>
          <a:lstStyle/>
          <a:p>
            <a:r>
              <a:rPr lang="en-US" sz="3000" dirty="0"/>
              <a:t>Faculty</a:t>
            </a:r>
          </a:p>
        </p:txBody>
      </p:sp>
      <p:sp>
        <p:nvSpPr>
          <p:cNvPr id="3" name="Text Box 7">
            <a:extLst>
              <a:ext uri="{FF2B5EF4-FFF2-40B4-BE49-F238E27FC236}">
                <a16:creationId xmlns:a16="http://schemas.microsoft.com/office/drawing/2014/main" id="{D06D54AC-FE25-93D3-819C-AA474F291F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4486" y="1653363"/>
            <a:ext cx="3840480" cy="1531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0" rIns="0" bIns="0">
            <a:prstTxWarp prst="textNoShape">
              <a:avLst/>
            </a:prstTxWarp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Mrinal Gounder, MD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Memorial Sloan Kettering Cancer Center 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New York, New York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F3DC4C-12EE-DD42-7815-964DA3CF99C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02847" y="4083960"/>
            <a:ext cx="1261872" cy="1261872"/>
          </a:xfrm>
          <a:prstGeom prst="rect">
            <a:avLst/>
          </a:prstGeom>
        </p:spPr>
      </p:pic>
      <p:sp>
        <p:nvSpPr>
          <p:cNvPr id="6" name="Text Box 7">
            <a:extLst>
              <a:ext uri="{FF2B5EF4-FFF2-40B4-BE49-F238E27FC236}">
                <a16:creationId xmlns:a16="http://schemas.microsoft.com/office/drawing/2014/main" id="{78C8BCC6-BA65-9F3B-6594-82EB4AEFEF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4486" y="4083960"/>
            <a:ext cx="3840480" cy="1531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0" rIns="0" bIns="0">
            <a:prstTxWarp prst="textNoShape">
              <a:avLst/>
            </a:prstTxWarp>
          </a:bodyPr>
          <a:lstStyle/>
          <a:p>
            <a:pPr lvl="0" defTabSz="4556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Richard F Riedel, MD</a:t>
            </a:r>
          </a:p>
          <a:p>
            <a:pPr lvl="0" defTabSz="4556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Duke Cancer Institute</a:t>
            </a:r>
          </a:p>
          <a:p>
            <a:pPr lvl="0" defTabSz="4556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Durham, North Carolina</a:t>
            </a:r>
            <a:endParaRPr kumimoji="0" lang="en-US" sz="16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  <p:sp>
        <p:nvSpPr>
          <p:cNvPr id="10" name="Text Box 9">
            <a:extLst>
              <a:ext uri="{FF2B5EF4-FFF2-40B4-BE49-F238E27FC236}">
                <a16:creationId xmlns:a16="http://schemas.microsoft.com/office/drawing/2014/main" id="{0B72334B-2FE0-DC40-826D-581324C407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6372" y="4083960"/>
            <a:ext cx="3840480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0" rIns="0" bIns="0">
            <a:prstTxWarp prst="textNoShape">
              <a:avLst/>
            </a:prstTxWarp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itchFamily="-72" charset="0"/>
                <a:ea typeface="MS PGothic" charset="0"/>
                <a:cs typeface="+mn-cs"/>
              </a:rPr>
              <a:t>Co-Moderator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-72" charset="0"/>
                <a:ea typeface="MS PGothic" charset="0"/>
                <a:cs typeface="+mn-cs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-72" charset="0"/>
                <a:ea typeface="MS PGothic" charset="0"/>
                <a:cs typeface="+mn-cs"/>
              </a:rPr>
              <a:t>Shachar Peles, MD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-72" charset="0"/>
                <a:ea typeface="MS PGothic" charset="0"/>
                <a:cs typeface="+mn-cs"/>
              </a:rPr>
              <a:t>Florida Cancer Specialists &amp;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-72" charset="0"/>
                <a:ea typeface="MS PGothic" charset="0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-72" charset="0"/>
                <a:ea typeface="MS PGothic" charset="0"/>
                <a:cs typeface="+mn-cs"/>
              </a:rPr>
              <a:t>Research Institute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-72" charset="0"/>
                <a:ea typeface="MS PGothic" charset="0"/>
                <a:cs typeface="+mn-cs"/>
              </a:rPr>
              <a:t>Lake Worth, Florida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-72" charset="0"/>
              <a:ea typeface="MS PGothic" charset="0"/>
              <a:cs typeface="+mn-cs"/>
            </a:endParaRP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49A27737-ACFE-5956-AE9E-B677E3C757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6372" y="1653363"/>
            <a:ext cx="3840480" cy="1531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0" rIns="0" bIns="0">
            <a:prstTxWarp prst="textNoShape">
              <a:avLst/>
            </a:prstTxWarp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itchFamily="-72" charset="0"/>
                <a:ea typeface="MS PGothic" charset="0"/>
                <a:cs typeface="+mn-cs"/>
              </a:rPr>
              <a:t>Moderator</a:t>
            </a:r>
            <a:b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-72" charset="0"/>
                <a:ea typeface="MS PGothic" charset="0"/>
                <a:cs typeface="+mn-cs"/>
              </a:rPr>
            </a:b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-72" charset="0"/>
                <a:ea typeface="MS PGothic" charset="0"/>
                <a:cs typeface="+mn-cs"/>
              </a:rPr>
              <a:t>Neil Love, MD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-72" charset="0"/>
                <a:ea typeface="MS PGothic" charset="0"/>
                <a:cs typeface="+mn-cs"/>
              </a:rPr>
              <a:t>Research To Practice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-72" charset="0"/>
                <a:ea typeface="MS PGothic" charset="0"/>
                <a:cs typeface="+mn-cs"/>
              </a:rPr>
              <a:t>Miami, Florida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A57586-300A-DB9F-9DB8-5619D4A3908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224733" y="4083960"/>
            <a:ext cx="1261872" cy="12618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9B73326-2646-92ED-E2E6-317BF07A30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4733" y="1653363"/>
            <a:ext cx="1261872" cy="12618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F1D619C-C094-27DC-A376-9B6996C4241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002847" y="1653363"/>
            <a:ext cx="1261872" cy="12618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555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79F3DFE5-58CA-A334-47AC-8AD49CE09F75}"/>
              </a:ext>
            </a:extLst>
          </p:cNvPr>
          <p:cNvSpPr/>
          <p:nvPr/>
        </p:nvSpPr>
        <p:spPr>
          <a:xfrm>
            <a:off x="699827" y="2493463"/>
            <a:ext cx="7090077" cy="1026188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33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Nirogacestat</a:t>
            </a:r>
            <a:r>
              <a:rPr kumimoji="0" lang="en-US" sz="1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is an FDA-approved oral, targeted, and selective </a:t>
            </a:r>
            <a:br>
              <a:rPr kumimoji="0" lang="en-US" sz="1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gamma secretase inhibitor indicated for adult patients with </a:t>
            </a:r>
            <a:br>
              <a:rPr kumimoji="0" lang="en-US" sz="1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progressing DTs who require systemic treatment</a:t>
            </a:r>
            <a:endParaRPr kumimoji="0" lang="en-US" sz="1733" b="0" i="0" u="none" strike="noStrike" kern="1200" cap="none" spc="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35B5CE8F-2348-EB8F-5E8D-A3C88B38A4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1" y="1253039"/>
            <a:ext cx="7590893" cy="684476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733" dirty="0"/>
              <a:t>There is mechanistic rationale for the use of GSIs in DTs because these tumors highly express Notch, which can be blocked by GSIs</a:t>
            </a:r>
            <a:r>
              <a:rPr lang="en-US" sz="1733" baseline="30000" dirty="0"/>
              <a:t>5,6</a:t>
            </a:r>
            <a:endParaRPr lang="en-US" sz="1733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931782-7CC6-0040-F7C2-C1AC07C0A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769" y="159956"/>
            <a:ext cx="10515600" cy="684476"/>
          </a:xfrm>
        </p:spPr>
        <p:txBody>
          <a:bodyPr/>
          <a:lstStyle/>
          <a:p>
            <a:pPr algn="ctr"/>
            <a:r>
              <a:rPr lang="en-US" sz="3200" dirty="0"/>
              <a:t>Gamma Secretase Inhibition in Desmoid Tumors</a:t>
            </a:r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1AD5DF1-4CF7-2906-183A-ACE08635B11F}"/>
              </a:ext>
            </a:extLst>
          </p:cNvPr>
          <p:cNvSpPr/>
          <p:nvPr/>
        </p:nvSpPr>
        <p:spPr>
          <a:xfrm>
            <a:off x="805617" y="4010018"/>
            <a:ext cx="7090077" cy="521483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AL102 </a:t>
            </a:r>
            <a:r>
              <a:rPr kumimoji="0" lang="en-US" sz="1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an investigational, oral, potent inhibitor of gamma secretase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6BBED47-E73A-ECA4-F287-22C04484D0F7}"/>
              </a:ext>
            </a:extLst>
          </p:cNvPr>
          <p:cNvGrpSpPr/>
          <p:nvPr/>
        </p:nvGrpSpPr>
        <p:grpSpPr>
          <a:xfrm>
            <a:off x="8117338" y="1135780"/>
            <a:ext cx="3894550" cy="5526875"/>
            <a:chOff x="8284061" y="1294100"/>
            <a:chExt cx="3453880" cy="4901507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944EBFE-0DEF-FF4B-7917-2334FBEBA417}"/>
                </a:ext>
              </a:extLst>
            </p:cNvPr>
            <p:cNvSpPr/>
            <p:nvPr/>
          </p:nvSpPr>
          <p:spPr>
            <a:xfrm>
              <a:off x="8593363" y="5826276"/>
              <a:ext cx="2778844" cy="338554"/>
            </a:xfrm>
            <a:prstGeom prst="rect">
              <a:avLst/>
            </a:prstGeom>
          </p:spPr>
          <p:txBody>
            <a:bodyPr wrap="square" lIns="0" rIns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6C636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Image adapted from Andersson et al. </a:t>
              </a:r>
              <a:r>
                <a:rPr kumimoji="0" lang="en-US" sz="800" b="0" i="1" u="none" strike="noStrike" kern="1200" cap="none" spc="0" normalizeH="0" baseline="0" noProof="0" dirty="0">
                  <a:ln>
                    <a:noFill/>
                  </a:ln>
                  <a:solidFill>
                    <a:srgbClr val="6C636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Development</a:t>
              </a: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6C636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(2011) and Bui and </a:t>
              </a:r>
              <a:r>
                <a:rPr kumimoji="0" lang="en-US" sz="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6C636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Kummar</a:t>
              </a: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6C636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 </a:t>
              </a:r>
              <a:r>
                <a:rPr kumimoji="0" lang="en-US" sz="8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6C636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Oncotarget</a:t>
              </a: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6C636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(2017).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492A0081-AC6F-51CE-10C4-D5D24D0021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284061" y="1294100"/>
              <a:ext cx="3453880" cy="4901507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FFD7953-7E7B-851E-F96C-B753D2ED0D27}"/>
                </a:ext>
              </a:extLst>
            </p:cNvPr>
            <p:cNvSpPr txBox="1"/>
            <p:nvPr/>
          </p:nvSpPr>
          <p:spPr>
            <a:xfrm>
              <a:off x="8583664" y="1317259"/>
              <a:ext cx="858888" cy="4987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46937"/>
                </a:buClr>
                <a:buSzTx/>
                <a:buFontTx/>
                <a:buNone/>
                <a:tabLst/>
                <a:defRPr/>
              </a:pPr>
              <a:r>
                <a:rPr kumimoji="0" lang="en-US" sz="14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5EA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Wnt</a:t>
              </a:r>
              <a:br>
                <a:rPr kumimoji="0" lang="en-US" sz="1467" b="1" i="0" u="none" strike="noStrike" kern="1200" cap="none" spc="0" normalizeH="0" baseline="0" noProof="0" dirty="0">
                  <a:ln>
                    <a:noFill/>
                  </a:ln>
                  <a:solidFill>
                    <a:srgbClr val="005EA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1467" b="1" i="0" u="none" strike="noStrike" kern="1200" cap="none" spc="0" normalizeH="0" baseline="0" noProof="0" dirty="0">
                  <a:ln>
                    <a:noFill/>
                  </a:ln>
                  <a:solidFill>
                    <a:srgbClr val="005EA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pathway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FC84479-BD08-1297-97F1-9891C66FC735}"/>
                </a:ext>
              </a:extLst>
            </p:cNvPr>
            <p:cNvSpPr txBox="1"/>
            <p:nvPr/>
          </p:nvSpPr>
          <p:spPr>
            <a:xfrm>
              <a:off x="10549481" y="1313571"/>
              <a:ext cx="858888" cy="4987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46937"/>
                </a:buClr>
                <a:buSzTx/>
                <a:buFontTx/>
                <a:buNone/>
                <a:tabLst/>
                <a:defRPr/>
              </a:pPr>
              <a:r>
                <a:rPr kumimoji="0" lang="en-US" sz="1467" b="1" i="0" u="none" strike="noStrike" kern="1200" cap="none" spc="0" normalizeH="0" baseline="0" noProof="0" dirty="0">
                  <a:ln>
                    <a:noFill/>
                  </a:ln>
                  <a:solidFill>
                    <a:srgbClr val="005EA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Notch</a:t>
              </a:r>
              <a:br>
                <a:rPr kumimoji="0" lang="en-US" sz="1467" b="1" i="0" u="none" strike="noStrike" kern="1200" cap="none" spc="0" normalizeH="0" baseline="0" noProof="0" dirty="0">
                  <a:ln>
                    <a:noFill/>
                  </a:ln>
                  <a:solidFill>
                    <a:srgbClr val="005EA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1467" b="1" i="0" u="none" strike="noStrike" kern="1200" cap="none" spc="0" normalizeH="0" baseline="0" noProof="0" dirty="0">
                  <a:ln>
                    <a:noFill/>
                  </a:ln>
                  <a:solidFill>
                    <a:srgbClr val="005EA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pathway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0701CC5-4029-954A-FB46-2CA501CE5B1F}"/>
                </a:ext>
              </a:extLst>
            </p:cNvPr>
            <p:cNvSpPr txBox="1"/>
            <p:nvPr/>
          </p:nvSpPr>
          <p:spPr>
            <a:xfrm>
              <a:off x="9650057" y="1609856"/>
              <a:ext cx="858099" cy="286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46937"/>
                </a:buClr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6C636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Notch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55E0DF0-B96A-4BBB-2B15-F9254B5C9A49}"/>
                </a:ext>
              </a:extLst>
            </p:cNvPr>
            <p:cNvSpPr txBox="1"/>
            <p:nvPr/>
          </p:nvSpPr>
          <p:spPr>
            <a:xfrm>
              <a:off x="9413773" y="1935320"/>
              <a:ext cx="878767" cy="2401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46937"/>
                </a:buClr>
                <a:buSzTx/>
                <a:buFontTx/>
                <a:buNone/>
                <a:tabLst/>
                <a:defRPr/>
              </a:pPr>
              <a:r>
                <a:rPr kumimoji="0" lang="en-US" sz="1067" b="0" i="0" u="none" strike="noStrike" kern="1200" cap="none" spc="0" normalizeH="0" baseline="0" noProof="0" dirty="0">
                  <a:ln>
                    <a:noFill/>
                  </a:ln>
                  <a:solidFill>
                    <a:srgbClr val="6C636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Extracellular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EA4D01E-0E29-0A95-C01D-51AC787D7AD5}"/>
                </a:ext>
              </a:extLst>
            </p:cNvPr>
            <p:cNvSpPr txBox="1"/>
            <p:nvPr/>
          </p:nvSpPr>
          <p:spPr>
            <a:xfrm>
              <a:off x="10561644" y="1892605"/>
              <a:ext cx="795410" cy="3879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46937"/>
                </a:buClr>
                <a:buSzTx/>
                <a:buFontTx/>
                <a:buNone/>
                <a:tabLst/>
                <a:defRPr/>
              </a:pPr>
              <a:r>
                <a:rPr kumimoji="0" lang="en-US" sz="1067" b="0" i="0" u="none" strike="noStrike" kern="1200" cap="none" spc="0" normalizeH="0" baseline="0" noProof="0" dirty="0">
                  <a:ln>
                    <a:noFill/>
                  </a:ln>
                  <a:solidFill>
                    <a:srgbClr val="6C636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Plasma</a:t>
              </a:r>
              <a:br>
                <a:rPr kumimoji="0" lang="en-US" sz="1067" b="0" i="0" u="none" strike="noStrike" kern="1200" cap="none" spc="0" normalizeH="0" baseline="0" noProof="0" dirty="0">
                  <a:ln>
                    <a:noFill/>
                  </a:ln>
                  <a:solidFill>
                    <a:srgbClr val="6C636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1067" b="0" i="0" u="none" strike="noStrike" kern="1200" cap="none" spc="0" normalizeH="0" baseline="0" noProof="0" dirty="0">
                  <a:ln>
                    <a:noFill/>
                  </a:ln>
                  <a:solidFill>
                    <a:srgbClr val="6C636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membrane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45E4DEC-6131-2DE5-B1A2-E5A652837DB4}"/>
                </a:ext>
              </a:extLst>
            </p:cNvPr>
            <p:cNvSpPr txBox="1"/>
            <p:nvPr/>
          </p:nvSpPr>
          <p:spPr>
            <a:xfrm>
              <a:off x="9460672" y="2493463"/>
              <a:ext cx="859531" cy="2401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46937"/>
                </a:buClr>
                <a:buSzTx/>
                <a:buFontTx/>
                <a:buNone/>
                <a:tabLst/>
                <a:defRPr/>
              </a:pPr>
              <a:r>
                <a:rPr kumimoji="0" lang="en-US" sz="1067" b="0" i="0" u="none" strike="noStrike" kern="1200" cap="none" spc="0" normalizeH="0" baseline="0" noProof="0" dirty="0">
                  <a:ln>
                    <a:noFill/>
                  </a:ln>
                  <a:solidFill>
                    <a:srgbClr val="6C636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Intracellular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9C49392-4709-6150-88FF-2CD9DA8FEDE2}"/>
                </a:ext>
              </a:extLst>
            </p:cNvPr>
            <p:cNvSpPr txBox="1"/>
            <p:nvPr/>
          </p:nvSpPr>
          <p:spPr>
            <a:xfrm>
              <a:off x="9112943" y="3565638"/>
              <a:ext cx="189154" cy="110800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1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46937"/>
                </a:buClr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Axin</a:t>
              </a:r>
              <a:endPara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5FE4289-0DEC-50C0-5086-F01A4D1C578F}"/>
                </a:ext>
              </a:extLst>
            </p:cNvPr>
            <p:cNvSpPr txBox="1"/>
            <p:nvPr/>
          </p:nvSpPr>
          <p:spPr>
            <a:xfrm>
              <a:off x="9490804" y="3499017"/>
              <a:ext cx="277319" cy="110800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1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46937"/>
                </a:buClr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GSK3</a:t>
              </a: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  <a:sym typeface="Symbol" panose="05050102010706020507" pitchFamily="18" charset="2"/>
                </a:rPr>
                <a:t></a:t>
              </a:r>
              <a:endPara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D429AE7-BAB2-2C91-505E-EB07E82710EE}"/>
                </a:ext>
              </a:extLst>
            </p:cNvPr>
            <p:cNvSpPr txBox="1"/>
            <p:nvPr/>
          </p:nvSpPr>
          <p:spPr>
            <a:xfrm>
              <a:off x="9376047" y="3860817"/>
              <a:ext cx="171522" cy="110800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1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46937"/>
                </a:buClr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APC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12A8CE0-249D-A57A-6372-24067DD92076}"/>
                </a:ext>
              </a:extLst>
            </p:cNvPr>
            <p:cNvSpPr txBox="1"/>
            <p:nvPr/>
          </p:nvSpPr>
          <p:spPr>
            <a:xfrm>
              <a:off x="9150827" y="4333354"/>
              <a:ext cx="403957" cy="110800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1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46937"/>
                </a:buClr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  <a:sym typeface="Symbol" panose="05050102010706020507" pitchFamily="18" charset="2"/>
                </a:rPr>
                <a:t>-catenin</a:t>
              </a:r>
              <a:endPara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5A62474-5411-6F5F-441A-59E09F5EFC87}"/>
                </a:ext>
              </a:extLst>
            </p:cNvPr>
            <p:cNvSpPr txBox="1"/>
            <p:nvPr/>
          </p:nvSpPr>
          <p:spPr>
            <a:xfrm>
              <a:off x="10479646" y="4623529"/>
              <a:ext cx="213199" cy="110800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1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46937"/>
                </a:buClr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  <a:sym typeface="Symbol" panose="05050102010706020507" pitchFamily="18" charset="2"/>
                </a:rPr>
                <a:t>HES1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444D574-0842-13FF-0357-D32232240232}"/>
                </a:ext>
              </a:extLst>
            </p:cNvPr>
            <p:cNvSpPr txBox="1"/>
            <p:nvPr/>
          </p:nvSpPr>
          <p:spPr>
            <a:xfrm>
              <a:off x="9617038" y="5592908"/>
              <a:ext cx="177933" cy="110800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1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46937"/>
                </a:buClr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  <a:sym typeface="Symbol" panose="05050102010706020507" pitchFamily="18" charset="2"/>
                </a:rPr>
                <a:t>Tcf4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BF5322E-AE55-3B93-6E90-1DCDCE690184}"/>
                </a:ext>
              </a:extLst>
            </p:cNvPr>
            <p:cNvSpPr txBox="1"/>
            <p:nvPr/>
          </p:nvSpPr>
          <p:spPr>
            <a:xfrm>
              <a:off x="10383345" y="4861563"/>
              <a:ext cx="691215" cy="2401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46937"/>
                </a:buClr>
                <a:buSzTx/>
                <a:buFontTx/>
                <a:buNone/>
                <a:tabLst/>
                <a:defRPr/>
              </a:pPr>
              <a:r>
                <a:rPr kumimoji="0" lang="en-US" sz="1067" b="0" i="0" u="none" strike="noStrike" kern="1200" cap="none" spc="0" normalizeH="0" baseline="0" noProof="0" dirty="0">
                  <a:ln>
                    <a:noFill/>
                  </a:ln>
                  <a:solidFill>
                    <a:srgbClr val="6C636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Crosstalk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A7794BF-C096-A44B-329F-6701F96C2D09}"/>
                </a:ext>
              </a:extLst>
            </p:cNvPr>
            <p:cNvSpPr txBox="1"/>
            <p:nvPr/>
          </p:nvSpPr>
          <p:spPr>
            <a:xfrm>
              <a:off x="8709771" y="4708124"/>
              <a:ext cx="1542410" cy="2401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46937"/>
                </a:buClr>
                <a:buSzTx/>
                <a:buFontTx/>
                <a:buNone/>
                <a:tabLst/>
                <a:defRPr/>
              </a:pPr>
              <a:r>
                <a:rPr kumimoji="0" lang="en-US" sz="1067" b="1" i="0" u="none" strike="noStrike" kern="1200" cap="none" spc="0" normalizeH="0" baseline="0" noProof="0" dirty="0">
                  <a:ln>
                    <a:noFill/>
                  </a:ln>
                  <a:solidFill>
                    <a:srgbClr val="005EA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Canonical </a:t>
              </a:r>
              <a:r>
                <a:rPr kumimoji="0" lang="en-US" sz="10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5EA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Wnt</a:t>
              </a:r>
              <a:r>
                <a:rPr kumimoji="0" lang="en-US" sz="1067" b="1" i="0" u="none" strike="noStrike" kern="1200" cap="none" spc="0" normalizeH="0" baseline="0" noProof="0" dirty="0">
                  <a:ln>
                    <a:noFill/>
                  </a:ln>
                  <a:solidFill>
                    <a:srgbClr val="005EA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signaling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1439EC9B-081F-6E9D-F643-823741AE431C}"/>
                </a:ext>
              </a:extLst>
            </p:cNvPr>
            <p:cNvSpPr txBox="1"/>
            <p:nvPr/>
          </p:nvSpPr>
          <p:spPr>
            <a:xfrm>
              <a:off x="10306360" y="4015235"/>
              <a:ext cx="559769" cy="2862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46937"/>
                </a:buClr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6C636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NICD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B10C5CB-09FB-02DF-E452-A0ED14A2725F}"/>
                </a:ext>
              </a:extLst>
            </p:cNvPr>
            <p:cNvSpPr txBox="1"/>
            <p:nvPr/>
          </p:nvSpPr>
          <p:spPr>
            <a:xfrm>
              <a:off x="8386984" y="1936537"/>
              <a:ext cx="699355" cy="286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46937"/>
                </a:buClr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C636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Wnt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6C636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3344D07D-ADD8-979B-A6A7-0F97BF55B824}"/>
                </a:ext>
              </a:extLst>
            </p:cNvPr>
            <p:cNvSpPr txBox="1"/>
            <p:nvPr/>
          </p:nvSpPr>
          <p:spPr>
            <a:xfrm>
              <a:off x="9265210" y="3076281"/>
              <a:ext cx="139461" cy="110800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1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46937"/>
                </a:buClr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DvI</a:t>
              </a:r>
              <a:endPara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436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>
            <a:extLst>
              <a:ext uri="{FF2B5EF4-FFF2-40B4-BE49-F238E27FC236}">
                <a16:creationId xmlns:a16="http://schemas.microsoft.com/office/drawing/2014/main" id="{A77E5DB7-AF7B-7D11-7C11-14503B57BD1D}"/>
              </a:ext>
            </a:extLst>
          </p:cNvPr>
          <p:cNvSpPr txBox="1"/>
          <p:nvPr/>
        </p:nvSpPr>
        <p:spPr>
          <a:xfrm>
            <a:off x="4292547" y="2381937"/>
            <a:ext cx="2050251" cy="9954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Stratified by </a:t>
            </a:r>
            <a:br>
              <a:rPr kumimoji="0" lang="en-US" sz="14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</a:br>
            <a:r>
              <a:rPr kumimoji="0" lang="en-US" sz="14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tumor location</a:t>
            </a:r>
            <a:br>
              <a:rPr kumimoji="0" lang="en-US" sz="14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</a:br>
            <a:r>
              <a:rPr kumimoji="0" lang="en-US" sz="14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(intra- vs extra-abdominal)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EEAB9223-7ABE-949B-9744-7FBC278C6031}"/>
              </a:ext>
            </a:extLst>
          </p:cNvPr>
          <p:cNvSpPr txBox="1">
            <a:spLocks/>
          </p:cNvSpPr>
          <p:nvPr/>
        </p:nvSpPr>
        <p:spPr>
          <a:xfrm>
            <a:off x="6024881" y="4691705"/>
            <a:ext cx="5830769" cy="690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84400" marR="0" lvl="0" indent="-284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06400" marR="0" lvl="1" indent="-234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528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80"/>
              <a:buFont typeface="Noto Sans Symbols"/>
              <a:buChar char="⮚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»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4400" marR="0" lvl="0" indent="-284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prstClr val="black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Primary endpoint: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PFS</a:t>
            </a:r>
            <a:r>
              <a:rPr kumimoji="0" lang="en-US" sz="16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</a:t>
            </a:r>
            <a:endParaRPr kumimoji="0" lang="en-US" sz="16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4400" marR="0" lvl="0" indent="-284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prstClr val="black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Secondary endpoints: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ORR and PROs, including symptom burden, physical/role function, and overall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QoL</a:t>
            </a:r>
            <a:r>
              <a:rPr kumimoji="0" lang="en-US" sz="16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</a:t>
            </a:r>
            <a:endParaRPr kumimoji="0" lang="en-US" sz="16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26DA197A-CBE4-3B2E-BF88-4537B4DA37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253037"/>
            <a:ext cx="11582400" cy="1368923"/>
          </a:xfrm>
        </p:spPr>
        <p:txBody>
          <a:bodyPr/>
          <a:lstStyle/>
          <a:p>
            <a:r>
              <a:rPr lang="en-US" sz="1600" dirty="0"/>
              <a:t>Global, randomized, double-blind, placebo-controlled, phase 3 trial comparing the efficacy, safety, and tolerability </a:t>
            </a:r>
            <a:br>
              <a:rPr lang="en-US" sz="1600" dirty="0"/>
            </a:br>
            <a:r>
              <a:rPr lang="en-US" sz="1600" dirty="0"/>
              <a:t>of nirogacestat vs placebo in adult patients with progressing DTs</a:t>
            </a:r>
          </a:p>
          <a:p>
            <a:r>
              <a:rPr lang="en-US" sz="1600" dirty="0"/>
              <a:t>142 patients randomized across 37 sites in North America and Europe</a:t>
            </a:r>
          </a:p>
          <a:p>
            <a:endParaRPr lang="en-US" sz="16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E615D8-CF9B-0E72-E0E3-0A035E732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36" y="135148"/>
            <a:ext cx="12043064" cy="640986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DeFi: Phase 3 Study of Nirogacestat vs Placebo </a:t>
            </a:r>
            <a:endParaRPr lang="en-US" baseline="30000" dirty="0"/>
          </a:p>
        </p:txBody>
      </p:sp>
      <p:sp>
        <p:nvSpPr>
          <p:cNvPr id="25" name="Content Placeholder 7">
            <a:extLst>
              <a:ext uri="{FF2B5EF4-FFF2-40B4-BE49-F238E27FC236}">
                <a16:creationId xmlns:a16="http://schemas.microsoft.com/office/drawing/2014/main" id="{27C4AA7B-4061-8C9C-07A8-F2F7B51D9A62}"/>
              </a:ext>
            </a:extLst>
          </p:cNvPr>
          <p:cNvSpPr txBox="1">
            <a:spLocks/>
          </p:cNvSpPr>
          <p:nvPr/>
        </p:nvSpPr>
        <p:spPr>
          <a:xfrm>
            <a:off x="185717" y="5005307"/>
            <a:ext cx="4407009" cy="31886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Primary Analysis Data Cutoff: April 7, 2022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3CCE339-8645-A0A7-EF3E-1FEB6A1B255A}"/>
              </a:ext>
            </a:extLst>
          </p:cNvPr>
          <p:cNvGrpSpPr/>
          <p:nvPr/>
        </p:nvGrpSpPr>
        <p:grpSpPr>
          <a:xfrm>
            <a:off x="5560318" y="3003529"/>
            <a:ext cx="957053" cy="1245060"/>
            <a:chOff x="5491283" y="2023171"/>
            <a:chExt cx="579708" cy="1044302"/>
          </a:xfrm>
        </p:grpSpPr>
        <p:cxnSp>
          <p:nvCxnSpPr>
            <p:cNvPr id="32" name="Elbow Connector 55">
              <a:extLst>
                <a:ext uri="{FF2B5EF4-FFF2-40B4-BE49-F238E27FC236}">
                  <a16:creationId xmlns:a16="http://schemas.microsoft.com/office/drawing/2014/main" id="{BFEA94F0-6D04-EEFC-1D72-BCB79053E1D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91283" y="2023171"/>
              <a:ext cx="579702" cy="522151"/>
            </a:xfrm>
            <a:prstGeom prst="bentConnector3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tailEnd type="triangle"/>
            </a:ln>
            <a:effectLst/>
          </p:spPr>
        </p:cxnSp>
        <p:cxnSp>
          <p:nvCxnSpPr>
            <p:cNvPr id="33" name="Elbow Connector 56">
              <a:extLst>
                <a:ext uri="{FF2B5EF4-FFF2-40B4-BE49-F238E27FC236}">
                  <a16:creationId xmlns:a16="http://schemas.microsoft.com/office/drawing/2014/main" id="{23F95F17-C06F-C93F-D021-368952457D46}"/>
                </a:ext>
              </a:extLst>
            </p:cNvPr>
            <p:cNvCxnSpPr>
              <a:cxnSpLocks/>
            </p:cNvCxnSpPr>
            <p:nvPr/>
          </p:nvCxnSpPr>
          <p:spPr>
            <a:xfrm>
              <a:off x="5491283" y="2545321"/>
              <a:ext cx="579702" cy="522152"/>
            </a:xfrm>
            <a:prstGeom prst="bentConnector3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tailEnd type="triangle"/>
            </a:ln>
            <a:effectLst/>
          </p:spPr>
        </p:cxnSp>
      </p:grpSp>
      <p:sp>
        <p:nvSpPr>
          <p:cNvPr id="36" name="角丸四角形 50">
            <a:extLst>
              <a:ext uri="{FF2B5EF4-FFF2-40B4-BE49-F238E27FC236}">
                <a16:creationId xmlns:a16="http://schemas.microsoft.com/office/drawing/2014/main" id="{C928493A-A6CF-3003-83C9-573EE21F4919}"/>
              </a:ext>
            </a:extLst>
          </p:cNvPr>
          <p:cNvSpPr/>
          <p:nvPr/>
        </p:nvSpPr>
        <p:spPr>
          <a:xfrm>
            <a:off x="6540402" y="3775531"/>
            <a:ext cx="1916193" cy="775528"/>
          </a:xfrm>
          <a:prstGeom prst="roundRect">
            <a:avLst/>
          </a:prstGeom>
          <a:solidFill>
            <a:srgbClr val="D77624"/>
          </a:solidFill>
          <a:ln w="28575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eiryo UI" pitchFamily="50" charset="-128"/>
                <a:cs typeface="Arial" panose="020B0604020202020204" pitchFamily="34" charset="0"/>
              </a:rPr>
              <a:t>Placebo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eiryo UI" pitchFamily="50" charset="-128"/>
                <a:cs typeface="Arial" panose="020B0604020202020204" pitchFamily="34" charset="0"/>
              </a:rPr>
              <a:t>BID</a:t>
            </a:r>
          </a:p>
        </p:txBody>
      </p:sp>
      <p:sp>
        <p:nvSpPr>
          <p:cNvPr id="37" name="角丸四角形 51">
            <a:extLst>
              <a:ext uri="{FF2B5EF4-FFF2-40B4-BE49-F238E27FC236}">
                <a16:creationId xmlns:a16="http://schemas.microsoft.com/office/drawing/2014/main" id="{A48C9003-8E3E-786F-B996-9BD5D8972A61}"/>
              </a:ext>
            </a:extLst>
          </p:cNvPr>
          <p:cNvSpPr/>
          <p:nvPr/>
        </p:nvSpPr>
        <p:spPr>
          <a:xfrm>
            <a:off x="6540402" y="2708299"/>
            <a:ext cx="1916193" cy="716295"/>
          </a:xfrm>
          <a:prstGeom prst="roundRect">
            <a:avLst/>
          </a:prstGeom>
          <a:solidFill>
            <a:srgbClr val="09345A"/>
          </a:solidFill>
          <a:ln w="28575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eiryo UI" pitchFamily="50" charset="-128"/>
                <a:cs typeface="Arial" panose="020B0604020202020204" pitchFamily="34" charset="0"/>
              </a:rPr>
              <a:t>Nirogacestat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eiryo UI" pitchFamily="50" charset="-128"/>
                <a:cs typeface="Arial" panose="020B0604020202020204" pitchFamily="34" charset="0"/>
              </a:rPr>
              <a:t>150 mg BID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10577A33-C18E-5D46-0574-1F788A62A80B}"/>
              </a:ext>
            </a:extLst>
          </p:cNvPr>
          <p:cNvCxnSpPr>
            <a:cxnSpLocks/>
            <a:stCxn id="46" idx="3"/>
            <a:endCxn id="34" idx="2"/>
          </p:cNvCxnSpPr>
          <p:nvPr/>
        </p:nvCxnSpPr>
        <p:spPr>
          <a:xfrm>
            <a:off x="4473644" y="3626057"/>
            <a:ext cx="612829" cy="0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tailEnd type="none"/>
          </a:ln>
          <a:effectLst/>
        </p:spPr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3EC86929-B533-7396-4E52-C9AF7AD93F42}"/>
              </a:ext>
            </a:extLst>
          </p:cNvPr>
          <p:cNvSpPr/>
          <p:nvPr/>
        </p:nvSpPr>
        <p:spPr>
          <a:xfrm>
            <a:off x="5086474" y="3391869"/>
            <a:ext cx="462397" cy="468376"/>
          </a:xfrm>
          <a:prstGeom prst="ellipse">
            <a:avLst/>
          </a:prstGeom>
          <a:solidFill>
            <a:srgbClr val="09345A">
              <a:lumMod val="90000"/>
              <a:lumOff val="10000"/>
            </a:srgbClr>
          </a:solidFill>
          <a:ln w="25400" cap="flat" cmpd="sng" algn="ctr">
            <a:solidFill>
              <a:srgbClr val="09345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88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</a:t>
            </a:r>
          </a:p>
        </p:txBody>
      </p:sp>
      <p:sp>
        <p:nvSpPr>
          <p:cNvPr id="46" name="角丸四角形 68">
            <a:extLst>
              <a:ext uri="{FF2B5EF4-FFF2-40B4-BE49-F238E27FC236}">
                <a16:creationId xmlns:a16="http://schemas.microsoft.com/office/drawing/2014/main" id="{5EE75B1A-EC9E-271B-723B-2E3EC08C2FD7}"/>
              </a:ext>
            </a:extLst>
          </p:cNvPr>
          <p:cNvSpPr/>
          <p:nvPr/>
        </p:nvSpPr>
        <p:spPr>
          <a:xfrm>
            <a:off x="304799" y="2387689"/>
            <a:ext cx="4168845" cy="2476736"/>
          </a:xfrm>
          <a:prstGeom prst="rect">
            <a:avLst/>
          </a:prstGeom>
          <a:gradFill>
            <a:gsLst>
              <a:gs pos="0">
                <a:srgbClr val="E3F1FD"/>
              </a:gs>
              <a:gs pos="100000">
                <a:srgbClr val="F0F0F4"/>
              </a:gs>
            </a:gsLst>
            <a:lin ang="5400000" scaled="1"/>
          </a:gradFill>
          <a:ln w="19050" cap="flat" cmpd="sng" algn="ctr">
            <a:solidFill>
              <a:srgbClr val="09345A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Adult eligible patients</a:t>
            </a:r>
          </a:p>
          <a:p>
            <a:pPr marL="152396" marR="0" lvl="0" indent="-152396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Histologically confirmed DT with progressive disease per RECIST v1.1</a:t>
            </a:r>
            <a:r>
              <a:rPr kumimoji="1" lang="en-US" sz="16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</a:t>
            </a:r>
          </a:p>
          <a:p>
            <a:pPr marL="380990" marR="0" lvl="2" indent="-228594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1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Treatment-naive with DT not amenable to surgery, </a:t>
            </a:r>
            <a:r>
              <a:rPr kumimoji="1" lang="en-US" sz="16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or</a:t>
            </a:r>
          </a:p>
          <a:p>
            <a:pPr marL="380990" marR="0" lvl="2" indent="-228594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1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Refractory or recurrent disease (after ≥1 line of therapy)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39D9DFB-6249-B131-E265-0289D0208A58}"/>
              </a:ext>
            </a:extLst>
          </p:cNvPr>
          <p:cNvSpPr/>
          <p:nvPr/>
        </p:nvSpPr>
        <p:spPr>
          <a:xfrm>
            <a:off x="4761558" y="3899516"/>
            <a:ext cx="1112229" cy="318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0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1:1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BAFDE4A6-CA1C-FCD7-1CF2-22FE6FB328E9}"/>
              </a:ext>
            </a:extLst>
          </p:cNvPr>
          <p:cNvCxnSpPr>
            <a:cxnSpLocks/>
          </p:cNvCxnSpPr>
          <p:nvPr/>
        </p:nvCxnSpPr>
        <p:spPr>
          <a:xfrm>
            <a:off x="8458201" y="4229151"/>
            <a:ext cx="1520041" cy="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miter lim="800000"/>
            <a:tailEnd type="triangle"/>
          </a:ln>
          <a:effectLst/>
        </p:spPr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3DFAA594-A72F-4B9D-BB02-CC4250808E64}"/>
              </a:ext>
            </a:extLst>
          </p:cNvPr>
          <p:cNvSpPr txBox="1"/>
          <p:nvPr/>
        </p:nvSpPr>
        <p:spPr>
          <a:xfrm>
            <a:off x="8443195" y="3240786"/>
            <a:ext cx="1633348" cy="318868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6937"/>
              </a:buClr>
              <a:buSzTx/>
              <a:buFontTx/>
              <a:buNone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Radiographic p</a:t>
            </a:r>
            <a:r>
              <a:rPr kumimoji="0" lang="en-US" sz="14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rogressive </a:t>
            </a:r>
            <a:r>
              <a:rPr kumimoji="0" lang="en-US" sz="14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disease</a:t>
            </a:r>
            <a:r>
              <a:rPr kumimoji="0" lang="en-US" sz="1467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b</a:t>
            </a:r>
            <a:endParaRPr kumimoji="0" lang="en-US" sz="1467" b="0" i="0" u="none" strike="noStrike" kern="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04B4FF96-C2B7-1FAD-F8D4-C5E7F128C1E8}"/>
              </a:ext>
            </a:extLst>
          </p:cNvPr>
          <p:cNvSpPr/>
          <p:nvPr/>
        </p:nvSpPr>
        <p:spPr>
          <a:xfrm>
            <a:off x="9978242" y="2708301"/>
            <a:ext cx="1694509" cy="1842759"/>
          </a:xfrm>
          <a:prstGeom prst="roundRect">
            <a:avLst/>
          </a:prstGeom>
          <a:solidFill>
            <a:schemeClr val="tx2"/>
          </a:solidFill>
          <a:ln w="19050" cap="flat" cmpd="sng" algn="ctr">
            <a:solidFill>
              <a:schemeClr val="tx2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Open-label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nirogacestat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150 mg BID</a:t>
            </a:r>
            <a:endParaRPr kumimoji="0" lang="en-US" sz="1600" b="0" i="0" u="none" strike="noStrike" kern="0" cap="none" spc="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0BC2269D-C1F3-0633-AE4D-0AD8E0CE3AB2}"/>
              </a:ext>
            </a:extLst>
          </p:cNvPr>
          <p:cNvCxnSpPr>
            <a:cxnSpLocks/>
          </p:cNvCxnSpPr>
          <p:nvPr/>
        </p:nvCxnSpPr>
        <p:spPr>
          <a:xfrm>
            <a:off x="8479635" y="3000265"/>
            <a:ext cx="1498607" cy="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miter lim="800000"/>
            <a:tailEnd type="triangle"/>
          </a:ln>
          <a:effectLst/>
        </p:spPr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66C80D16-FBCD-87EE-1BAD-97B5C3DB65DA}"/>
              </a:ext>
            </a:extLst>
          </p:cNvPr>
          <p:cNvSpPr txBox="1"/>
          <p:nvPr/>
        </p:nvSpPr>
        <p:spPr>
          <a:xfrm>
            <a:off x="6517361" y="2367369"/>
            <a:ext cx="1925832" cy="279537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6937"/>
              </a:buClr>
              <a:buSzTx/>
              <a:buFontTx/>
              <a:buNone/>
              <a:tabLst/>
              <a:defRPr/>
            </a:pPr>
            <a:r>
              <a:rPr kumimoji="0" lang="en-US" sz="14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28-day cycles</a:t>
            </a:r>
            <a:endParaRPr kumimoji="0" lang="en-US" sz="1467" b="0" i="0" u="none" strike="noStrike" kern="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3354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DC6A8-6477-BE64-87C8-D946D4173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597" y="236945"/>
            <a:ext cx="12097074" cy="75975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/>
              <a:t>Nirogacestat Significantly Reduced the Risk </a:t>
            </a:r>
            <a:br>
              <a:rPr lang="en-US" sz="3200" dirty="0"/>
            </a:br>
            <a:r>
              <a:rPr lang="en-US" sz="3200" dirty="0"/>
              <a:t>of Disease Progression</a:t>
            </a:r>
            <a:endParaRPr lang="en-US" baseline="30000" dirty="0"/>
          </a:p>
        </p:txBody>
      </p:sp>
      <p:graphicFrame>
        <p:nvGraphicFramePr>
          <p:cNvPr id="8" name="Table 5">
            <a:extLst>
              <a:ext uri="{FF2B5EF4-FFF2-40B4-BE49-F238E27FC236}">
                <a16:creationId xmlns:a16="http://schemas.microsoft.com/office/drawing/2014/main" id="{6C22DD5A-8D5B-7299-E3CE-F759FD77D4AB}"/>
              </a:ext>
            </a:extLst>
          </p:cNvPr>
          <p:cNvGraphicFramePr>
            <a:graphicFrameLocks noGrp="1"/>
          </p:cNvGraphicFramePr>
          <p:nvPr/>
        </p:nvGraphicFramePr>
        <p:xfrm>
          <a:off x="352289" y="5546035"/>
          <a:ext cx="11330388" cy="731520"/>
        </p:xfrm>
        <a:graphic>
          <a:graphicData uri="http://schemas.openxmlformats.org/drawingml/2006/table">
            <a:tbl>
              <a:tblPr firstRow="1" bandRow="1"/>
              <a:tblGrid>
                <a:gridCol w="1215728">
                  <a:extLst>
                    <a:ext uri="{9D8B030D-6E8A-4147-A177-3AD203B41FA5}">
                      <a16:colId xmlns:a16="http://schemas.microsoft.com/office/drawing/2014/main" val="3834653427"/>
                    </a:ext>
                  </a:extLst>
                </a:gridCol>
                <a:gridCol w="594980">
                  <a:extLst>
                    <a:ext uri="{9D8B030D-6E8A-4147-A177-3AD203B41FA5}">
                      <a16:colId xmlns:a16="http://schemas.microsoft.com/office/drawing/2014/main" val="3946836237"/>
                    </a:ext>
                  </a:extLst>
                </a:gridCol>
                <a:gridCol w="594980">
                  <a:extLst>
                    <a:ext uri="{9D8B030D-6E8A-4147-A177-3AD203B41FA5}">
                      <a16:colId xmlns:a16="http://schemas.microsoft.com/office/drawing/2014/main" val="4282405573"/>
                    </a:ext>
                  </a:extLst>
                </a:gridCol>
                <a:gridCol w="594980">
                  <a:extLst>
                    <a:ext uri="{9D8B030D-6E8A-4147-A177-3AD203B41FA5}">
                      <a16:colId xmlns:a16="http://schemas.microsoft.com/office/drawing/2014/main" val="434725865"/>
                    </a:ext>
                  </a:extLst>
                </a:gridCol>
                <a:gridCol w="594980">
                  <a:extLst>
                    <a:ext uri="{9D8B030D-6E8A-4147-A177-3AD203B41FA5}">
                      <a16:colId xmlns:a16="http://schemas.microsoft.com/office/drawing/2014/main" val="2296885018"/>
                    </a:ext>
                  </a:extLst>
                </a:gridCol>
                <a:gridCol w="594980">
                  <a:extLst>
                    <a:ext uri="{9D8B030D-6E8A-4147-A177-3AD203B41FA5}">
                      <a16:colId xmlns:a16="http://schemas.microsoft.com/office/drawing/2014/main" val="3353127496"/>
                    </a:ext>
                  </a:extLst>
                </a:gridCol>
                <a:gridCol w="594980">
                  <a:extLst>
                    <a:ext uri="{9D8B030D-6E8A-4147-A177-3AD203B41FA5}">
                      <a16:colId xmlns:a16="http://schemas.microsoft.com/office/drawing/2014/main" val="2937218840"/>
                    </a:ext>
                  </a:extLst>
                </a:gridCol>
                <a:gridCol w="594980">
                  <a:extLst>
                    <a:ext uri="{9D8B030D-6E8A-4147-A177-3AD203B41FA5}">
                      <a16:colId xmlns:a16="http://schemas.microsoft.com/office/drawing/2014/main" val="1013641123"/>
                    </a:ext>
                  </a:extLst>
                </a:gridCol>
                <a:gridCol w="594980">
                  <a:extLst>
                    <a:ext uri="{9D8B030D-6E8A-4147-A177-3AD203B41FA5}">
                      <a16:colId xmlns:a16="http://schemas.microsoft.com/office/drawing/2014/main" val="4108166690"/>
                    </a:ext>
                  </a:extLst>
                </a:gridCol>
                <a:gridCol w="594980">
                  <a:extLst>
                    <a:ext uri="{9D8B030D-6E8A-4147-A177-3AD203B41FA5}">
                      <a16:colId xmlns:a16="http://schemas.microsoft.com/office/drawing/2014/main" val="3000955862"/>
                    </a:ext>
                  </a:extLst>
                </a:gridCol>
                <a:gridCol w="594980">
                  <a:extLst>
                    <a:ext uri="{9D8B030D-6E8A-4147-A177-3AD203B41FA5}">
                      <a16:colId xmlns:a16="http://schemas.microsoft.com/office/drawing/2014/main" val="647156595"/>
                    </a:ext>
                  </a:extLst>
                </a:gridCol>
                <a:gridCol w="594980">
                  <a:extLst>
                    <a:ext uri="{9D8B030D-6E8A-4147-A177-3AD203B41FA5}">
                      <a16:colId xmlns:a16="http://schemas.microsoft.com/office/drawing/2014/main" val="1021847753"/>
                    </a:ext>
                  </a:extLst>
                </a:gridCol>
                <a:gridCol w="594980">
                  <a:extLst>
                    <a:ext uri="{9D8B030D-6E8A-4147-A177-3AD203B41FA5}">
                      <a16:colId xmlns:a16="http://schemas.microsoft.com/office/drawing/2014/main" val="3218288680"/>
                    </a:ext>
                  </a:extLst>
                </a:gridCol>
                <a:gridCol w="594980">
                  <a:extLst>
                    <a:ext uri="{9D8B030D-6E8A-4147-A177-3AD203B41FA5}">
                      <a16:colId xmlns:a16="http://schemas.microsoft.com/office/drawing/2014/main" val="936299342"/>
                    </a:ext>
                  </a:extLst>
                </a:gridCol>
                <a:gridCol w="594980">
                  <a:extLst>
                    <a:ext uri="{9D8B030D-6E8A-4147-A177-3AD203B41FA5}">
                      <a16:colId xmlns:a16="http://schemas.microsoft.com/office/drawing/2014/main" val="383526760"/>
                    </a:ext>
                  </a:extLst>
                </a:gridCol>
                <a:gridCol w="594980">
                  <a:extLst>
                    <a:ext uri="{9D8B030D-6E8A-4147-A177-3AD203B41FA5}">
                      <a16:colId xmlns:a16="http://schemas.microsoft.com/office/drawing/2014/main" val="2465591799"/>
                    </a:ext>
                  </a:extLst>
                </a:gridCol>
                <a:gridCol w="594980">
                  <a:extLst>
                    <a:ext uri="{9D8B030D-6E8A-4147-A177-3AD203B41FA5}">
                      <a16:colId xmlns:a16="http://schemas.microsoft.com/office/drawing/2014/main" val="1086372632"/>
                    </a:ext>
                  </a:extLst>
                </a:gridCol>
                <a:gridCol w="594980">
                  <a:extLst>
                    <a:ext uri="{9D8B030D-6E8A-4147-A177-3AD203B41FA5}">
                      <a16:colId xmlns:a16="http://schemas.microsoft.com/office/drawing/2014/main" val="4085672668"/>
                    </a:ext>
                  </a:extLst>
                </a:gridCol>
              </a:tblGrid>
              <a:tr h="243840">
                <a:tc gridSpan="14"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ysClr val="windowText" lastClr="000000"/>
                          </a:solidFill>
                        </a:rPr>
                        <a:t>No. of Participants at Risk</a:t>
                      </a:r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100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100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100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100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100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100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5943531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ysClr val="windowText" lastClr="000000"/>
                          </a:solidFill>
                        </a:rPr>
                        <a:t>Nirogacestat</a:t>
                      </a:r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ysClr val="windowText" lastClr="000000"/>
                          </a:solidFill>
                        </a:rPr>
                        <a:t>70</a:t>
                      </a:r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ysClr val="windowText" lastClr="000000"/>
                          </a:solidFill>
                        </a:rPr>
                        <a:t>63</a:t>
                      </a:r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ysClr val="windowText" lastClr="000000"/>
                          </a:solidFill>
                        </a:rPr>
                        <a:t>56</a:t>
                      </a:r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ysClr val="windowText" lastClr="000000"/>
                          </a:solidFill>
                        </a:rPr>
                        <a:t>52</a:t>
                      </a:r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ysClr val="windowText" lastClr="000000"/>
                          </a:solidFill>
                        </a:rPr>
                        <a:t>52</a:t>
                      </a:r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ysClr val="windowText" lastClr="000000"/>
                          </a:solidFill>
                        </a:rPr>
                        <a:t>47</a:t>
                      </a:r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ysClr val="windowText" lastClr="000000"/>
                          </a:solidFill>
                        </a:rPr>
                        <a:t>46</a:t>
                      </a:r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ysClr val="windowText" lastClr="000000"/>
                          </a:solidFill>
                        </a:rPr>
                        <a:t>44</a:t>
                      </a:r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ysClr val="windowText" lastClr="000000"/>
                          </a:solidFill>
                        </a:rPr>
                        <a:t>44</a:t>
                      </a:r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ysClr val="windowText" lastClr="000000"/>
                          </a:solidFill>
                        </a:rPr>
                        <a:t>41</a:t>
                      </a:r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ysClr val="windowText" lastClr="000000"/>
                          </a:solidFill>
                        </a:rPr>
                        <a:t>26</a:t>
                      </a:r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ysClr val="windowText" lastClr="000000"/>
                          </a:solidFill>
                        </a:rPr>
                        <a:t>26</a:t>
                      </a:r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ysClr val="windowText" lastClr="000000"/>
                          </a:solidFill>
                        </a:rPr>
                        <a:t>17</a:t>
                      </a:r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ysClr val="windowText" lastClr="000000"/>
                          </a:solidFill>
                        </a:rPr>
                        <a:t>12</a:t>
                      </a:r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ysClr val="windowText" lastClr="000000"/>
                          </a:solidFill>
                        </a:rPr>
                        <a:t>4</a:t>
                      </a:r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ysClr val="windowText" lastClr="000000"/>
                          </a:solidFill>
                        </a:rPr>
                        <a:t>4</a:t>
                      </a:r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ysClr val="windowText" lastClr="000000"/>
                          </a:solidFill>
                        </a:rPr>
                        <a:t>0</a:t>
                      </a:r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2644978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ysClr val="windowText" lastClr="000000"/>
                          </a:solidFill>
                        </a:rPr>
                        <a:t>Placebo</a:t>
                      </a:r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ysClr val="windowText" lastClr="000000"/>
                          </a:solidFill>
                        </a:rPr>
                        <a:t>72</a:t>
                      </a:r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ysClr val="windowText" lastClr="000000"/>
                          </a:solidFill>
                        </a:rPr>
                        <a:t>67</a:t>
                      </a:r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ysClr val="windowText" lastClr="000000"/>
                          </a:solidFill>
                        </a:rPr>
                        <a:t>58</a:t>
                      </a:r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ysClr val="windowText" lastClr="000000"/>
                          </a:solidFill>
                        </a:rPr>
                        <a:t>47</a:t>
                      </a:r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ysClr val="windowText" lastClr="000000"/>
                          </a:solidFill>
                        </a:rPr>
                        <a:t>45</a:t>
                      </a:r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ysClr val="windowText" lastClr="000000"/>
                          </a:solidFill>
                        </a:rPr>
                        <a:t>40</a:t>
                      </a:r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ysClr val="windowText" lastClr="000000"/>
                          </a:solidFill>
                        </a:rPr>
                        <a:t>32</a:t>
                      </a:r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ysClr val="windowText" lastClr="000000"/>
                          </a:solidFill>
                        </a:rPr>
                        <a:t>29</a:t>
                      </a:r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ysClr val="windowText" lastClr="000000"/>
                          </a:solidFill>
                        </a:rPr>
                        <a:t>27</a:t>
                      </a:r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ysClr val="windowText" lastClr="000000"/>
                          </a:solidFill>
                        </a:rPr>
                        <a:t>25</a:t>
                      </a:r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ysClr val="windowText" lastClr="000000"/>
                          </a:solidFill>
                        </a:rPr>
                        <a:t>10</a:t>
                      </a:r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ysClr val="windowText" lastClr="000000"/>
                          </a:solidFill>
                        </a:rPr>
                        <a:t>8</a:t>
                      </a:r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ysClr val="windowText" lastClr="000000"/>
                          </a:solidFill>
                        </a:rPr>
                        <a:t>6</a:t>
                      </a:r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ysClr val="windowText" lastClr="000000"/>
                          </a:solidFill>
                        </a:rPr>
                        <a:t>5</a:t>
                      </a:r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ysClr val="windowText" lastClr="000000"/>
                          </a:solidFill>
                        </a:rPr>
                        <a:t>1</a:t>
                      </a:r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ysClr val="windowText" lastClr="000000"/>
                          </a:solidFill>
                        </a:rPr>
                        <a:t>1</a:t>
                      </a:r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ysClr val="windowText" lastClr="000000"/>
                          </a:solidFill>
                        </a:rPr>
                        <a:t>0</a:t>
                      </a:r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2826458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F5F175A3-1AF8-508A-19A6-C4BB7BD20E7F}"/>
              </a:ext>
            </a:extLst>
          </p:cNvPr>
          <p:cNvSpPr txBox="1"/>
          <p:nvPr/>
        </p:nvSpPr>
        <p:spPr>
          <a:xfrm>
            <a:off x="1660928" y="1131581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DD970D-58F5-9B67-EDD8-7A128946788C}"/>
              </a:ext>
            </a:extLst>
          </p:cNvPr>
          <p:cNvSpPr txBox="1"/>
          <p:nvPr/>
        </p:nvSpPr>
        <p:spPr>
          <a:xfrm>
            <a:off x="2110367" y="1189654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8AF810A-2670-9EE0-8FC6-72B67D90418E}"/>
              </a:ext>
            </a:extLst>
          </p:cNvPr>
          <p:cNvSpPr txBox="1"/>
          <p:nvPr/>
        </p:nvSpPr>
        <p:spPr>
          <a:xfrm>
            <a:off x="2240887" y="1189654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979ACE5-6B5C-BA89-45B9-02E2CAC4975A}"/>
              </a:ext>
            </a:extLst>
          </p:cNvPr>
          <p:cNvSpPr txBox="1"/>
          <p:nvPr/>
        </p:nvSpPr>
        <p:spPr>
          <a:xfrm>
            <a:off x="2476134" y="1246036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5ACB34B-37CD-4DE4-F0AD-02A579C245A1}"/>
              </a:ext>
            </a:extLst>
          </p:cNvPr>
          <p:cNvSpPr txBox="1"/>
          <p:nvPr/>
        </p:nvSpPr>
        <p:spPr>
          <a:xfrm>
            <a:off x="2499699" y="1243618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94F3ECE-7196-75DF-DE08-4E00B9F03A5E}"/>
              </a:ext>
            </a:extLst>
          </p:cNvPr>
          <p:cNvSpPr txBox="1"/>
          <p:nvPr/>
        </p:nvSpPr>
        <p:spPr>
          <a:xfrm>
            <a:off x="1660928" y="1131581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78A994D6-2463-2092-F61E-91A7893B7D9D}"/>
              </a:ext>
            </a:extLst>
          </p:cNvPr>
          <p:cNvGrpSpPr/>
          <p:nvPr/>
        </p:nvGrpSpPr>
        <p:grpSpPr>
          <a:xfrm>
            <a:off x="859888" y="1292245"/>
            <a:ext cx="10442833" cy="4384443"/>
            <a:chOff x="748612" y="969184"/>
            <a:chExt cx="7832125" cy="3288332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359D63FC-3729-02BA-7EA2-6707F9F37BBC}"/>
                </a:ext>
              </a:extLst>
            </p:cNvPr>
            <p:cNvSpPr/>
            <p:nvPr/>
          </p:nvSpPr>
          <p:spPr>
            <a:xfrm>
              <a:off x="1442139" y="998002"/>
              <a:ext cx="7038268" cy="627017"/>
            </a:xfrm>
            <a:custGeom>
              <a:avLst/>
              <a:gdLst>
                <a:gd name="connsiteX0" fmla="*/ 7038268 w 7038268"/>
                <a:gd name="connsiteY0" fmla="*/ 627017 h 627017"/>
                <a:gd name="connsiteX1" fmla="*/ 5068389 w 7038268"/>
                <a:gd name="connsiteY1" fmla="*/ 627017 h 627017"/>
                <a:gd name="connsiteX2" fmla="*/ 5068389 w 7038268"/>
                <a:gd name="connsiteY2" fmla="*/ 512064 h 627017"/>
                <a:gd name="connsiteX3" fmla="*/ 3725527 w 7038268"/>
                <a:gd name="connsiteY3" fmla="*/ 512064 h 627017"/>
                <a:gd name="connsiteX4" fmla="*/ 3725527 w 7038268"/>
                <a:gd name="connsiteY4" fmla="*/ 459813 h 627017"/>
                <a:gd name="connsiteX5" fmla="*/ 3103735 w 7038268"/>
                <a:gd name="connsiteY5" fmla="*/ 459813 h 627017"/>
                <a:gd name="connsiteX6" fmla="*/ 3103735 w 7038268"/>
                <a:gd name="connsiteY6" fmla="*/ 412787 h 627017"/>
                <a:gd name="connsiteX7" fmla="*/ 2283388 w 7038268"/>
                <a:gd name="connsiteY7" fmla="*/ 412787 h 627017"/>
                <a:gd name="connsiteX8" fmla="*/ 2283388 w 7038268"/>
                <a:gd name="connsiteY8" fmla="*/ 412787 h 627017"/>
                <a:gd name="connsiteX9" fmla="*/ 2283388 w 7038268"/>
                <a:gd name="connsiteY9" fmla="*/ 412787 h 627017"/>
                <a:gd name="connsiteX10" fmla="*/ 2283388 w 7038268"/>
                <a:gd name="connsiteY10" fmla="*/ 381436 h 627017"/>
                <a:gd name="connsiteX11" fmla="*/ 2142309 w 7038268"/>
                <a:gd name="connsiteY11" fmla="*/ 381436 h 627017"/>
                <a:gd name="connsiteX12" fmla="*/ 2142309 w 7038268"/>
                <a:gd name="connsiteY12" fmla="*/ 334409 h 627017"/>
                <a:gd name="connsiteX13" fmla="*/ 1928078 w 7038268"/>
                <a:gd name="connsiteY13" fmla="*/ 334409 h 627017"/>
                <a:gd name="connsiteX14" fmla="*/ 1928078 w 7038268"/>
                <a:gd name="connsiteY14" fmla="*/ 229907 h 627017"/>
                <a:gd name="connsiteX15" fmla="*/ 1301061 w 7038268"/>
                <a:gd name="connsiteY15" fmla="*/ 229907 h 627017"/>
                <a:gd name="connsiteX16" fmla="*/ 1301061 w 7038268"/>
                <a:gd name="connsiteY16" fmla="*/ 182880 h 627017"/>
                <a:gd name="connsiteX17" fmla="*/ 1233134 w 7038268"/>
                <a:gd name="connsiteY17" fmla="*/ 182880 h 627017"/>
                <a:gd name="connsiteX18" fmla="*/ 1233134 w 7038268"/>
                <a:gd name="connsiteY18" fmla="*/ 146304 h 627017"/>
                <a:gd name="connsiteX19" fmla="*/ 883050 w 7038268"/>
                <a:gd name="connsiteY19" fmla="*/ 146304 h 627017"/>
                <a:gd name="connsiteX20" fmla="*/ 883050 w 7038268"/>
                <a:gd name="connsiteY20" fmla="*/ 94053 h 627017"/>
                <a:gd name="connsiteX21" fmla="*/ 517290 w 7038268"/>
                <a:gd name="connsiteY21" fmla="*/ 94053 h 627017"/>
                <a:gd name="connsiteX22" fmla="*/ 517290 w 7038268"/>
                <a:gd name="connsiteY22" fmla="*/ 47027 h 627017"/>
                <a:gd name="connsiteX23" fmla="*/ 329184 w 7038268"/>
                <a:gd name="connsiteY23" fmla="*/ 47027 h 627017"/>
                <a:gd name="connsiteX24" fmla="*/ 329184 w 7038268"/>
                <a:gd name="connsiteY24" fmla="*/ 0 h 627017"/>
                <a:gd name="connsiteX25" fmla="*/ 0 w 7038268"/>
                <a:gd name="connsiteY25" fmla="*/ 0 h 62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038268" h="627017">
                  <a:moveTo>
                    <a:pt x="7038268" y="627017"/>
                  </a:moveTo>
                  <a:lnTo>
                    <a:pt x="5068389" y="627017"/>
                  </a:lnTo>
                  <a:lnTo>
                    <a:pt x="5068389" y="512064"/>
                  </a:lnTo>
                  <a:lnTo>
                    <a:pt x="3725527" y="512064"/>
                  </a:lnTo>
                  <a:lnTo>
                    <a:pt x="3725527" y="459813"/>
                  </a:lnTo>
                  <a:lnTo>
                    <a:pt x="3103735" y="459813"/>
                  </a:lnTo>
                  <a:lnTo>
                    <a:pt x="3103735" y="412787"/>
                  </a:lnTo>
                  <a:lnTo>
                    <a:pt x="2283388" y="412787"/>
                  </a:lnTo>
                  <a:lnTo>
                    <a:pt x="2283388" y="412787"/>
                  </a:lnTo>
                  <a:lnTo>
                    <a:pt x="2283388" y="412787"/>
                  </a:lnTo>
                  <a:lnTo>
                    <a:pt x="2283388" y="381436"/>
                  </a:lnTo>
                  <a:lnTo>
                    <a:pt x="2142309" y="381436"/>
                  </a:lnTo>
                  <a:lnTo>
                    <a:pt x="2142309" y="334409"/>
                  </a:lnTo>
                  <a:lnTo>
                    <a:pt x="1928078" y="334409"/>
                  </a:lnTo>
                  <a:lnTo>
                    <a:pt x="1928078" y="229907"/>
                  </a:lnTo>
                  <a:lnTo>
                    <a:pt x="1301061" y="229907"/>
                  </a:lnTo>
                  <a:lnTo>
                    <a:pt x="1301061" y="182880"/>
                  </a:lnTo>
                  <a:lnTo>
                    <a:pt x="1233134" y="182880"/>
                  </a:lnTo>
                  <a:lnTo>
                    <a:pt x="1233134" y="146304"/>
                  </a:lnTo>
                  <a:lnTo>
                    <a:pt x="883050" y="146304"/>
                  </a:lnTo>
                  <a:lnTo>
                    <a:pt x="883050" y="94053"/>
                  </a:lnTo>
                  <a:lnTo>
                    <a:pt x="517290" y="94053"/>
                  </a:lnTo>
                  <a:lnTo>
                    <a:pt x="517290" y="47027"/>
                  </a:lnTo>
                  <a:lnTo>
                    <a:pt x="329184" y="47027"/>
                  </a:lnTo>
                  <a:lnTo>
                    <a:pt x="329184" y="0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2F6DE9B-6CFD-6577-BB03-44F85E8BC0AF}"/>
                </a:ext>
              </a:extLst>
            </p:cNvPr>
            <p:cNvSpPr txBox="1"/>
            <p:nvPr/>
          </p:nvSpPr>
          <p:spPr>
            <a:xfrm>
              <a:off x="2575545" y="1023868"/>
              <a:ext cx="25391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218F175-92A7-B084-1D1A-DDDBA71C7845}"/>
                </a:ext>
              </a:extLst>
            </p:cNvPr>
            <p:cNvSpPr txBox="1"/>
            <p:nvPr/>
          </p:nvSpPr>
          <p:spPr>
            <a:xfrm>
              <a:off x="2604937" y="1071265"/>
              <a:ext cx="25391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1EE1D4D-4F5B-5AA6-E26D-7AC25CDD56A9}"/>
                </a:ext>
              </a:extLst>
            </p:cNvPr>
            <p:cNvSpPr txBox="1"/>
            <p:nvPr/>
          </p:nvSpPr>
          <p:spPr>
            <a:xfrm>
              <a:off x="3343919" y="1175909"/>
              <a:ext cx="25391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0C7B388-F314-C909-DCF7-D39627409CF2}"/>
                </a:ext>
              </a:extLst>
            </p:cNvPr>
            <p:cNvSpPr txBox="1"/>
            <p:nvPr/>
          </p:nvSpPr>
          <p:spPr>
            <a:xfrm>
              <a:off x="3807755" y="1255059"/>
              <a:ext cx="25391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D188687-6F80-0033-251F-EE3889E9EAA9}"/>
                </a:ext>
              </a:extLst>
            </p:cNvPr>
            <p:cNvSpPr txBox="1"/>
            <p:nvPr/>
          </p:nvSpPr>
          <p:spPr>
            <a:xfrm>
              <a:off x="4399511" y="1304266"/>
              <a:ext cx="25391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BFB2716-B473-92FA-2883-A19C28410334}"/>
                </a:ext>
              </a:extLst>
            </p:cNvPr>
            <p:cNvSpPr txBox="1"/>
            <p:nvPr/>
          </p:nvSpPr>
          <p:spPr>
            <a:xfrm>
              <a:off x="5064154" y="1357171"/>
              <a:ext cx="25391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F190659-5F8B-6038-AC47-C2F4AD46C52A}"/>
                </a:ext>
              </a:extLst>
            </p:cNvPr>
            <p:cNvSpPr txBox="1"/>
            <p:nvPr/>
          </p:nvSpPr>
          <p:spPr>
            <a:xfrm>
              <a:off x="5107799" y="1358309"/>
              <a:ext cx="25391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E8C623F-8BFD-EDE9-A137-C60D8752A859}"/>
                </a:ext>
              </a:extLst>
            </p:cNvPr>
            <p:cNvSpPr txBox="1"/>
            <p:nvPr/>
          </p:nvSpPr>
          <p:spPr>
            <a:xfrm>
              <a:off x="5631273" y="1357171"/>
              <a:ext cx="25391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C7866D8-79D3-E8F7-BCE4-46D67A555A40}"/>
                </a:ext>
              </a:extLst>
            </p:cNvPr>
            <p:cNvSpPr txBox="1"/>
            <p:nvPr/>
          </p:nvSpPr>
          <p:spPr>
            <a:xfrm>
              <a:off x="5639478" y="1357171"/>
              <a:ext cx="25391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646E19B-763E-CDC5-06FB-CE5A8581FF56}"/>
                </a:ext>
              </a:extLst>
            </p:cNvPr>
            <p:cNvSpPr txBox="1"/>
            <p:nvPr/>
          </p:nvSpPr>
          <p:spPr>
            <a:xfrm>
              <a:off x="5653432" y="1357170"/>
              <a:ext cx="25391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E250663-CE7A-4068-36BA-360EAE8849B0}"/>
                </a:ext>
              </a:extLst>
            </p:cNvPr>
            <p:cNvSpPr txBox="1"/>
            <p:nvPr/>
          </p:nvSpPr>
          <p:spPr>
            <a:xfrm>
              <a:off x="5721163" y="1357169"/>
              <a:ext cx="25391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D3FC754-FE74-6F63-C96F-D560B50442A8}"/>
                </a:ext>
              </a:extLst>
            </p:cNvPr>
            <p:cNvSpPr txBox="1"/>
            <p:nvPr/>
          </p:nvSpPr>
          <p:spPr>
            <a:xfrm>
              <a:off x="5729368" y="1357169"/>
              <a:ext cx="25391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CCBB8B5-A14E-1BD7-1143-EBF9706BCE62}"/>
                </a:ext>
              </a:extLst>
            </p:cNvPr>
            <p:cNvSpPr txBox="1"/>
            <p:nvPr/>
          </p:nvSpPr>
          <p:spPr>
            <a:xfrm>
              <a:off x="5743322" y="1357168"/>
              <a:ext cx="25391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ED21223-259E-7A98-BFF4-08EC67BD1F69}"/>
                </a:ext>
              </a:extLst>
            </p:cNvPr>
            <p:cNvSpPr txBox="1"/>
            <p:nvPr/>
          </p:nvSpPr>
          <p:spPr>
            <a:xfrm>
              <a:off x="6289221" y="1357168"/>
              <a:ext cx="25391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36FD4E7-E61D-2270-2152-903C4D7EAE60}"/>
                </a:ext>
              </a:extLst>
            </p:cNvPr>
            <p:cNvSpPr txBox="1"/>
            <p:nvPr/>
          </p:nvSpPr>
          <p:spPr>
            <a:xfrm>
              <a:off x="6297426" y="1357168"/>
              <a:ext cx="25391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81F4E89-82EE-1233-011A-2EB553BCF897}"/>
                </a:ext>
              </a:extLst>
            </p:cNvPr>
            <p:cNvSpPr txBox="1"/>
            <p:nvPr/>
          </p:nvSpPr>
          <p:spPr>
            <a:xfrm>
              <a:off x="6311380" y="1357167"/>
              <a:ext cx="25391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3750ECD-3307-625B-6E09-0F866BDB9438}"/>
                </a:ext>
              </a:extLst>
            </p:cNvPr>
            <p:cNvSpPr txBox="1"/>
            <p:nvPr/>
          </p:nvSpPr>
          <p:spPr>
            <a:xfrm>
              <a:off x="6342578" y="1357168"/>
              <a:ext cx="25391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0FD59C4-7BAD-DAD5-3924-153CE71E0D85}"/>
                </a:ext>
              </a:extLst>
            </p:cNvPr>
            <p:cNvSpPr txBox="1"/>
            <p:nvPr/>
          </p:nvSpPr>
          <p:spPr>
            <a:xfrm>
              <a:off x="6350783" y="1357168"/>
              <a:ext cx="25391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B87E37E-B6C3-6A43-23AA-4821B918338E}"/>
                </a:ext>
              </a:extLst>
            </p:cNvPr>
            <p:cNvSpPr txBox="1"/>
            <p:nvPr/>
          </p:nvSpPr>
          <p:spPr>
            <a:xfrm>
              <a:off x="6364737" y="1357167"/>
              <a:ext cx="25391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3A1CE2C-1B4C-9EEC-7F05-A9A4EA0C863E}"/>
                </a:ext>
              </a:extLst>
            </p:cNvPr>
            <p:cNvSpPr txBox="1"/>
            <p:nvPr/>
          </p:nvSpPr>
          <p:spPr>
            <a:xfrm>
              <a:off x="7510299" y="1471131"/>
              <a:ext cx="25391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74CCA16-EF64-8974-9D54-3C5AF068D01F}"/>
                </a:ext>
              </a:extLst>
            </p:cNvPr>
            <p:cNvSpPr txBox="1"/>
            <p:nvPr/>
          </p:nvSpPr>
          <p:spPr>
            <a:xfrm>
              <a:off x="7518504" y="1471131"/>
              <a:ext cx="25391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CB459A1-2351-8360-7267-AE0FB16D396D}"/>
                </a:ext>
              </a:extLst>
            </p:cNvPr>
            <p:cNvSpPr txBox="1"/>
            <p:nvPr/>
          </p:nvSpPr>
          <p:spPr>
            <a:xfrm>
              <a:off x="7532458" y="1471130"/>
              <a:ext cx="25391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BD5B430-8CF8-858E-DFFE-AD4F83BC5113}"/>
                </a:ext>
              </a:extLst>
            </p:cNvPr>
            <p:cNvSpPr txBox="1"/>
            <p:nvPr/>
          </p:nvSpPr>
          <p:spPr>
            <a:xfrm>
              <a:off x="7541927" y="1471131"/>
              <a:ext cx="25391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7A54D2A-8E86-E52C-2AA4-3CE359472C77}"/>
                </a:ext>
              </a:extLst>
            </p:cNvPr>
            <p:cNvSpPr txBox="1"/>
            <p:nvPr/>
          </p:nvSpPr>
          <p:spPr>
            <a:xfrm>
              <a:off x="7550132" y="1471131"/>
              <a:ext cx="25391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1716246-94DA-3ECB-ABA3-1673A5C6E005}"/>
                </a:ext>
              </a:extLst>
            </p:cNvPr>
            <p:cNvSpPr txBox="1"/>
            <p:nvPr/>
          </p:nvSpPr>
          <p:spPr>
            <a:xfrm>
              <a:off x="7564086" y="1471130"/>
              <a:ext cx="25391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72D816C-32C5-2727-8521-FCD85987AE71}"/>
                </a:ext>
              </a:extLst>
            </p:cNvPr>
            <p:cNvSpPr txBox="1"/>
            <p:nvPr/>
          </p:nvSpPr>
          <p:spPr>
            <a:xfrm>
              <a:off x="5688872" y="1357166"/>
              <a:ext cx="25391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8448FEB-18C6-AA83-B098-77192D474439}"/>
                </a:ext>
              </a:extLst>
            </p:cNvPr>
            <p:cNvSpPr txBox="1"/>
            <p:nvPr/>
          </p:nvSpPr>
          <p:spPr>
            <a:xfrm>
              <a:off x="5674918" y="1358693"/>
              <a:ext cx="25391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212C383-E7CA-4DED-5451-BCB381922CAA}"/>
                </a:ext>
              </a:extLst>
            </p:cNvPr>
            <p:cNvSpPr txBox="1"/>
            <p:nvPr/>
          </p:nvSpPr>
          <p:spPr>
            <a:xfrm>
              <a:off x="5797549" y="1357166"/>
              <a:ext cx="25391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BB33C230-6C80-2C0E-DCC1-C7319D5508D8}"/>
                </a:ext>
              </a:extLst>
            </p:cNvPr>
            <p:cNvSpPr txBox="1"/>
            <p:nvPr/>
          </p:nvSpPr>
          <p:spPr>
            <a:xfrm>
              <a:off x="6921030" y="1475323"/>
              <a:ext cx="25391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B104A19E-4739-D6FC-4FC8-B5BEFD810688}"/>
                </a:ext>
              </a:extLst>
            </p:cNvPr>
            <p:cNvSpPr txBox="1"/>
            <p:nvPr/>
          </p:nvSpPr>
          <p:spPr>
            <a:xfrm>
              <a:off x="6955107" y="1477675"/>
              <a:ext cx="25391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4FE8CA96-E57D-7613-AFDF-6E18EF72E73E}"/>
                </a:ext>
              </a:extLst>
            </p:cNvPr>
            <p:cNvSpPr txBox="1"/>
            <p:nvPr/>
          </p:nvSpPr>
          <p:spPr>
            <a:xfrm>
              <a:off x="7461254" y="1473648"/>
              <a:ext cx="25391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202AA53-C1DC-FEE2-1F83-407FE1175AC4}"/>
                </a:ext>
              </a:extLst>
            </p:cNvPr>
            <p:cNvSpPr txBox="1"/>
            <p:nvPr/>
          </p:nvSpPr>
          <p:spPr>
            <a:xfrm>
              <a:off x="8291875" y="1475516"/>
              <a:ext cx="25391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096D346-A981-A4F3-D0D1-85FCF6F0D3C1}"/>
                </a:ext>
              </a:extLst>
            </p:cNvPr>
            <p:cNvSpPr txBox="1"/>
            <p:nvPr/>
          </p:nvSpPr>
          <p:spPr>
            <a:xfrm>
              <a:off x="8127707" y="1477673"/>
              <a:ext cx="25391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D1096119-3A02-7266-C124-68BD7FD4013E}"/>
                </a:ext>
              </a:extLst>
            </p:cNvPr>
            <p:cNvSpPr txBox="1"/>
            <p:nvPr/>
          </p:nvSpPr>
          <p:spPr>
            <a:xfrm>
              <a:off x="6881293" y="1477674"/>
              <a:ext cx="25391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165495CE-1E56-A2FF-B8A7-57E8709C1E89}"/>
                </a:ext>
              </a:extLst>
            </p:cNvPr>
            <p:cNvSpPr txBox="1"/>
            <p:nvPr/>
          </p:nvSpPr>
          <p:spPr>
            <a:xfrm>
              <a:off x="6873548" y="1476837"/>
              <a:ext cx="25391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105A5C2A-9E0B-C08E-0D36-B8D2657BDE0D}"/>
                </a:ext>
              </a:extLst>
            </p:cNvPr>
            <p:cNvSpPr txBox="1"/>
            <p:nvPr/>
          </p:nvSpPr>
          <p:spPr>
            <a:xfrm>
              <a:off x="8154371" y="1474866"/>
              <a:ext cx="25391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5104F1D9-F95B-04A2-959A-6EA56263D28D}"/>
                </a:ext>
              </a:extLst>
            </p:cNvPr>
            <p:cNvSpPr txBox="1"/>
            <p:nvPr/>
          </p:nvSpPr>
          <p:spPr>
            <a:xfrm>
              <a:off x="8233417" y="1473695"/>
              <a:ext cx="25391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E22C8FDF-A4EA-47C1-0A29-B8D9FB55E44C}"/>
                </a:ext>
              </a:extLst>
            </p:cNvPr>
            <p:cNvSpPr/>
            <p:nvPr/>
          </p:nvSpPr>
          <p:spPr>
            <a:xfrm>
              <a:off x="1457815" y="998002"/>
              <a:ext cx="6923314" cy="1489166"/>
            </a:xfrm>
            <a:custGeom>
              <a:avLst/>
              <a:gdLst>
                <a:gd name="connsiteX0" fmla="*/ 6923314 w 6923314"/>
                <a:gd name="connsiteY0" fmla="*/ 1489166 h 1489166"/>
                <a:gd name="connsiteX1" fmla="*/ 3892731 w 6923314"/>
                <a:gd name="connsiteY1" fmla="*/ 1489166 h 1489166"/>
                <a:gd name="connsiteX2" fmla="*/ 3892731 w 6923314"/>
                <a:gd name="connsiteY2" fmla="*/ 1452590 h 1489166"/>
                <a:gd name="connsiteX3" fmla="*/ 3688951 w 6923314"/>
                <a:gd name="connsiteY3" fmla="*/ 1452590 h 1489166"/>
                <a:gd name="connsiteX4" fmla="*/ 3688951 w 6923314"/>
                <a:gd name="connsiteY4" fmla="*/ 1400339 h 1489166"/>
                <a:gd name="connsiteX5" fmla="*/ 3485170 w 6923314"/>
                <a:gd name="connsiteY5" fmla="*/ 1400339 h 1489166"/>
                <a:gd name="connsiteX6" fmla="*/ 3485170 w 6923314"/>
                <a:gd name="connsiteY6" fmla="*/ 1358537 h 1489166"/>
                <a:gd name="connsiteX7" fmla="*/ 3422468 w 6923314"/>
                <a:gd name="connsiteY7" fmla="*/ 1358537 h 1489166"/>
                <a:gd name="connsiteX8" fmla="*/ 3422468 w 6923314"/>
                <a:gd name="connsiteY8" fmla="*/ 1316736 h 1489166"/>
                <a:gd name="connsiteX9" fmla="*/ 3119410 w 6923314"/>
                <a:gd name="connsiteY9" fmla="*/ 1316736 h 1489166"/>
                <a:gd name="connsiteX10" fmla="*/ 3119410 w 6923314"/>
                <a:gd name="connsiteY10" fmla="*/ 1248809 h 1489166"/>
                <a:gd name="connsiteX11" fmla="*/ 2685723 w 6923314"/>
                <a:gd name="connsiteY11" fmla="*/ 1248809 h 1489166"/>
                <a:gd name="connsiteX12" fmla="*/ 2685723 w 6923314"/>
                <a:gd name="connsiteY12" fmla="*/ 1217459 h 1489166"/>
                <a:gd name="connsiteX13" fmla="*/ 2523744 w 6923314"/>
                <a:gd name="connsiteY13" fmla="*/ 1217459 h 1489166"/>
                <a:gd name="connsiteX14" fmla="*/ 2523744 w 6923314"/>
                <a:gd name="connsiteY14" fmla="*/ 1170432 h 1489166"/>
                <a:gd name="connsiteX15" fmla="*/ 2481943 w 6923314"/>
                <a:gd name="connsiteY15" fmla="*/ 1170432 h 1489166"/>
                <a:gd name="connsiteX16" fmla="*/ 2481943 w 6923314"/>
                <a:gd name="connsiteY16" fmla="*/ 1133856 h 1489166"/>
                <a:gd name="connsiteX17" fmla="*/ 2403566 w 6923314"/>
                <a:gd name="connsiteY17" fmla="*/ 1133856 h 1489166"/>
                <a:gd name="connsiteX18" fmla="*/ 2403566 w 6923314"/>
                <a:gd name="connsiteY18" fmla="*/ 1050254 h 1489166"/>
                <a:gd name="connsiteX19" fmla="*/ 1928078 w 6923314"/>
                <a:gd name="connsiteY19" fmla="*/ 1050254 h 1489166"/>
                <a:gd name="connsiteX20" fmla="*/ 1928078 w 6923314"/>
                <a:gd name="connsiteY20" fmla="*/ 992777 h 1489166"/>
                <a:gd name="connsiteX21" fmla="*/ 1907177 w 6923314"/>
                <a:gd name="connsiteY21" fmla="*/ 992777 h 1489166"/>
                <a:gd name="connsiteX22" fmla="*/ 1907177 w 6923314"/>
                <a:gd name="connsiteY22" fmla="*/ 935301 h 1489166"/>
                <a:gd name="connsiteX23" fmla="*/ 1891502 w 6923314"/>
                <a:gd name="connsiteY23" fmla="*/ 935301 h 1489166"/>
                <a:gd name="connsiteX24" fmla="*/ 1891502 w 6923314"/>
                <a:gd name="connsiteY24" fmla="*/ 862149 h 1489166"/>
                <a:gd name="connsiteX25" fmla="*/ 1802674 w 6923314"/>
                <a:gd name="connsiteY25" fmla="*/ 862149 h 1489166"/>
                <a:gd name="connsiteX26" fmla="*/ 1802674 w 6923314"/>
                <a:gd name="connsiteY26" fmla="*/ 794222 h 1489166"/>
                <a:gd name="connsiteX27" fmla="*/ 1332411 w 6923314"/>
                <a:gd name="connsiteY27" fmla="*/ 794222 h 1489166"/>
                <a:gd name="connsiteX28" fmla="*/ 1332411 w 6923314"/>
                <a:gd name="connsiteY28" fmla="*/ 705395 h 1489166"/>
                <a:gd name="connsiteX29" fmla="*/ 1290610 w 6923314"/>
                <a:gd name="connsiteY29" fmla="*/ 705395 h 1489166"/>
                <a:gd name="connsiteX30" fmla="*/ 1290610 w 6923314"/>
                <a:gd name="connsiteY30" fmla="*/ 663593 h 1489166"/>
                <a:gd name="connsiteX31" fmla="*/ 1269710 w 6923314"/>
                <a:gd name="connsiteY31" fmla="*/ 663593 h 1489166"/>
                <a:gd name="connsiteX32" fmla="*/ 1269710 w 6923314"/>
                <a:gd name="connsiteY32" fmla="*/ 579991 h 1489166"/>
                <a:gd name="connsiteX33" fmla="*/ 1227908 w 6923314"/>
                <a:gd name="connsiteY33" fmla="*/ 579991 h 1489166"/>
                <a:gd name="connsiteX34" fmla="*/ 1227908 w 6923314"/>
                <a:gd name="connsiteY34" fmla="*/ 538190 h 1489166"/>
                <a:gd name="connsiteX35" fmla="*/ 1118180 w 6923314"/>
                <a:gd name="connsiteY35" fmla="*/ 538190 h 1489166"/>
                <a:gd name="connsiteX36" fmla="*/ 1118180 w 6923314"/>
                <a:gd name="connsiteY36" fmla="*/ 506839 h 1489166"/>
                <a:gd name="connsiteX37" fmla="*/ 1018903 w 6923314"/>
                <a:gd name="connsiteY37" fmla="*/ 506839 h 1489166"/>
                <a:gd name="connsiteX38" fmla="*/ 1018903 w 6923314"/>
                <a:gd name="connsiteY38" fmla="*/ 465038 h 1489166"/>
                <a:gd name="connsiteX39" fmla="*/ 851698 w 6923314"/>
                <a:gd name="connsiteY39" fmla="*/ 465038 h 1489166"/>
                <a:gd name="connsiteX40" fmla="*/ 851698 w 6923314"/>
                <a:gd name="connsiteY40" fmla="*/ 428462 h 1489166"/>
                <a:gd name="connsiteX41" fmla="*/ 741970 w 6923314"/>
                <a:gd name="connsiteY41" fmla="*/ 428462 h 1489166"/>
                <a:gd name="connsiteX42" fmla="*/ 741970 w 6923314"/>
                <a:gd name="connsiteY42" fmla="*/ 397111 h 1489166"/>
                <a:gd name="connsiteX43" fmla="*/ 668818 w 6923314"/>
                <a:gd name="connsiteY43" fmla="*/ 397111 h 1489166"/>
                <a:gd name="connsiteX44" fmla="*/ 668818 w 6923314"/>
                <a:gd name="connsiteY44" fmla="*/ 313509 h 1489166"/>
                <a:gd name="connsiteX45" fmla="*/ 653143 w 6923314"/>
                <a:gd name="connsiteY45" fmla="*/ 313509 h 1489166"/>
                <a:gd name="connsiteX46" fmla="*/ 653143 w 6923314"/>
                <a:gd name="connsiteY46" fmla="*/ 198556 h 1489166"/>
                <a:gd name="connsiteX47" fmla="*/ 606116 w 6923314"/>
                <a:gd name="connsiteY47" fmla="*/ 198556 h 1489166"/>
                <a:gd name="connsiteX48" fmla="*/ 606116 w 6923314"/>
                <a:gd name="connsiteY48" fmla="*/ 161980 h 1489166"/>
                <a:gd name="connsiteX49" fmla="*/ 527739 w 6923314"/>
                <a:gd name="connsiteY49" fmla="*/ 161980 h 1489166"/>
                <a:gd name="connsiteX50" fmla="*/ 527739 w 6923314"/>
                <a:gd name="connsiteY50" fmla="*/ 130629 h 1489166"/>
                <a:gd name="connsiteX51" fmla="*/ 418011 w 6923314"/>
                <a:gd name="connsiteY51" fmla="*/ 130629 h 1489166"/>
                <a:gd name="connsiteX52" fmla="*/ 418011 w 6923314"/>
                <a:gd name="connsiteY52" fmla="*/ 94053 h 1489166"/>
                <a:gd name="connsiteX53" fmla="*/ 318734 w 6923314"/>
                <a:gd name="connsiteY53" fmla="*/ 94053 h 1489166"/>
                <a:gd name="connsiteX54" fmla="*/ 318734 w 6923314"/>
                <a:gd name="connsiteY54" fmla="*/ 57477 h 1489166"/>
                <a:gd name="connsiteX55" fmla="*/ 120178 w 6923314"/>
                <a:gd name="connsiteY55" fmla="*/ 57477 h 1489166"/>
                <a:gd name="connsiteX56" fmla="*/ 120178 w 6923314"/>
                <a:gd name="connsiteY56" fmla="*/ 0 h 1489166"/>
                <a:gd name="connsiteX57" fmla="*/ 0 w 6923314"/>
                <a:gd name="connsiteY57" fmla="*/ 0 h 1489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923314" h="1489166">
                  <a:moveTo>
                    <a:pt x="6923314" y="1489166"/>
                  </a:moveTo>
                  <a:lnTo>
                    <a:pt x="3892731" y="1489166"/>
                  </a:lnTo>
                  <a:lnTo>
                    <a:pt x="3892731" y="1452590"/>
                  </a:lnTo>
                  <a:lnTo>
                    <a:pt x="3688951" y="1452590"/>
                  </a:lnTo>
                  <a:lnTo>
                    <a:pt x="3688951" y="1400339"/>
                  </a:lnTo>
                  <a:lnTo>
                    <a:pt x="3485170" y="1400339"/>
                  </a:lnTo>
                  <a:lnTo>
                    <a:pt x="3485170" y="1358537"/>
                  </a:lnTo>
                  <a:lnTo>
                    <a:pt x="3422468" y="1358537"/>
                  </a:lnTo>
                  <a:lnTo>
                    <a:pt x="3422468" y="1316736"/>
                  </a:lnTo>
                  <a:lnTo>
                    <a:pt x="3119410" y="1316736"/>
                  </a:lnTo>
                  <a:lnTo>
                    <a:pt x="3119410" y="1248809"/>
                  </a:lnTo>
                  <a:lnTo>
                    <a:pt x="2685723" y="1248809"/>
                  </a:lnTo>
                  <a:lnTo>
                    <a:pt x="2685723" y="1217459"/>
                  </a:lnTo>
                  <a:lnTo>
                    <a:pt x="2523744" y="1217459"/>
                  </a:lnTo>
                  <a:lnTo>
                    <a:pt x="2523744" y="1170432"/>
                  </a:lnTo>
                  <a:lnTo>
                    <a:pt x="2481943" y="1170432"/>
                  </a:lnTo>
                  <a:lnTo>
                    <a:pt x="2481943" y="1133856"/>
                  </a:lnTo>
                  <a:lnTo>
                    <a:pt x="2403566" y="1133856"/>
                  </a:lnTo>
                  <a:lnTo>
                    <a:pt x="2403566" y="1050254"/>
                  </a:lnTo>
                  <a:lnTo>
                    <a:pt x="1928078" y="1050254"/>
                  </a:lnTo>
                  <a:lnTo>
                    <a:pt x="1928078" y="992777"/>
                  </a:lnTo>
                  <a:lnTo>
                    <a:pt x="1907177" y="992777"/>
                  </a:lnTo>
                  <a:lnTo>
                    <a:pt x="1907177" y="935301"/>
                  </a:lnTo>
                  <a:lnTo>
                    <a:pt x="1891502" y="935301"/>
                  </a:lnTo>
                  <a:lnTo>
                    <a:pt x="1891502" y="862149"/>
                  </a:lnTo>
                  <a:lnTo>
                    <a:pt x="1802674" y="862149"/>
                  </a:lnTo>
                  <a:lnTo>
                    <a:pt x="1802674" y="794222"/>
                  </a:lnTo>
                  <a:lnTo>
                    <a:pt x="1332411" y="794222"/>
                  </a:lnTo>
                  <a:lnTo>
                    <a:pt x="1332411" y="705395"/>
                  </a:lnTo>
                  <a:lnTo>
                    <a:pt x="1290610" y="705395"/>
                  </a:lnTo>
                  <a:lnTo>
                    <a:pt x="1290610" y="663593"/>
                  </a:lnTo>
                  <a:lnTo>
                    <a:pt x="1269710" y="663593"/>
                  </a:lnTo>
                  <a:lnTo>
                    <a:pt x="1269710" y="579991"/>
                  </a:lnTo>
                  <a:lnTo>
                    <a:pt x="1227908" y="579991"/>
                  </a:lnTo>
                  <a:lnTo>
                    <a:pt x="1227908" y="538190"/>
                  </a:lnTo>
                  <a:lnTo>
                    <a:pt x="1118180" y="538190"/>
                  </a:lnTo>
                  <a:lnTo>
                    <a:pt x="1118180" y="506839"/>
                  </a:lnTo>
                  <a:lnTo>
                    <a:pt x="1018903" y="506839"/>
                  </a:lnTo>
                  <a:lnTo>
                    <a:pt x="1018903" y="465038"/>
                  </a:lnTo>
                  <a:lnTo>
                    <a:pt x="851698" y="465038"/>
                  </a:lnTo>
                  <a:lnTo>
                    <a:pt x="851698" y="428462"/>
                  </a:lnTo>
                  <a:lnTo>
                    <a:pt x="741970" y="428462"/>
                  </a:lnTo>
                  <a:lnTo>
                    <a:pt x="741970" y="397111"/>
                  </a:lnTo>
                  <a:lnTo>
                    <a:pt x="668818" y="397111"/>
                  </a:lnTo>
                  <a:lnTo>
                    <a:pt x="668818" y="313509"/>
                  </a:lnTo>
                  <a:lnTo>
                    <a:pt x="653143" y="313509"/>
                  </a:lnTo>
                  <a:lnTo>
                    <a:pt x="653143" y="198556"/>
                  </a:lnTo>
                  <a:lnTo>
                    <a:pt x="606116" y="198556"/>
                  </a:lnTo>
                  <a:lnTo>
                    <a:pt x="606116" y="161980"/>
                  </a:lnTo>
                  <a:lnTo>
                    <a:pt x="527739" y="161980"/>
                  </a:lnTo>
                  <a:lnTo>
                    <a:pt x="527739" y="130629"/>
                  </a:lnTo>
                  <a:lnTo>
                    <a:pt x="418011" y="130629"/>
                  </a:lnTo>
                  <a:lnTo>
                    <a:pt x="418011" y="94053"/>
                  </a:lnTo>
                  <a:lnTo>
                    <a:pt x="318734" y="94053"/>
                  </a:lnTo>
                  <a:lnTo>
                    <a:pt x="318734" y="57477"/>
                  </a:lnTo>
                  <a:lnTo>
                    <a:pt x="120178" y="57477"/>
                  </a:lnTo>
                  <a:lnTo>
                    <a:pt x="120178" y="0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95D4BCE9-0618-9807-38F8-5BAA93EC651D}"/>
                </a:ext>
              </a:extLst>
            </p:cNvPr>
            <p:cNvSpPr txBox="1"/>
            <p:nvPr/>
          </p:nvSpPr>
          <p:spPr>
            <a:xfrm>
              <a:off x="1725847" y="969184"/>
              <a:ext cx="25391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51B6C177-AC07-7070-F2C7-979F3029F890}"/>
                </a:ext>
              </a:extLst>
            </p:cNvPr>
            <p:cNvSpPr txBox="1"/>
            <p:nvPr/>
          </p:nvSpPr>
          <p:spPr>
            <a:xfrm>
              <a:off x="2582394" y="1458153"/>
              <a:ext cx="25391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25121F4E-16AF-84D1-A5F0-17DA6CCDA5A6}"/>
                </a:ext>
              </a:extLst>
            </p:cNvPr>
            <p:cNvSpPr txBox="1"/>
            <p:nvPr/>
          </p:nvSpPr>
          <p:spPr>
            <a:xfrm>
              <a:off x="2617834" y="1528959"/>
              <a:ext cx="25391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BB996903-F77D-89A0-1E07-EF0348526FAD}"/>
                </a:ext>
              </a:extLst>
            </p:cNvPr>
            <p:cNvSpPr txBox="1"/>
            <p:nvPr/>
          </p:nvSpPr>
          <p:spPr>
            <a:xfrm>
              <a:off x="2815952" y="1640705"/>
              <a:ext cx="25391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822AFC2B-F623-2661-B689-C803C44F05DF}"/>
                </a:ext>
              </a:extLst>
            </p:cNvPr>
            <p:cNvSpPr txBox="1"/>
            <p:nvPr/>
          </p:nvSpPr>
          <p:spPr>
            <a:xfrm>
              <a:off x="3600777" y="1897622"/>
              <a:ext cx="25391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1F8532F5-FFA6-4C43-0827-0B49B1A2CAFA}"/>
                </a:ext>
              </a:extLst>
            </p:cNvPr>
            <p:cNvSpPr txBox="1"/>
            <p:nvPr/>
          </p:nvSpPr>
          <p:spPr>
            <a:xfrm>
              <a:off x="3783109" y="1975921"/>
              <a:ext cx="25391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B123F524-987C-1AC8-4765-B21CA78AB3E7}"/>
                </a:ext>
              </a:extLst>
            </p:cNvPr>
            <p:cNvSpPr txBox="1"/>
            <p:nvPr/>
          </p:nvSpPr>
          <p:spPr>
            <a:xfrm>
              <a:off x="3868035" y="2060127"/>
              <a:ext cx="25391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AB1944BD-52C8-9A7F-8E87-123929D49148}"/>
                </a:ext>
              </a:extLst>
            </p:cNvPr>
            <p:cNvSpPr txBox="1"/>
            <p:nvPr/>
          </p:nvSpPr>
          <p:spPr>
            <a:xfrm>
              <a:off x="4407469" y="2096060"/>
              <a:ext cx="25391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08858282-1E92-4AEE-553A-78AB9DAC2F6B}"/>
                </a:ext>
              </a:extLst>
            </p:cNvPr>
            <p:cNvSpPr txBox="1"/>
            <p:nvPr/>
          </p:nvSpPr>
          <p:spPr>
            <a:xfrm>
              <a:off x="4484130" y="2153094"/>
              <a:ext cx="25391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89600BEF-9520-50C7-70B8-9FB8D51AE4B0}"/>
                </a:ext>
              </a:extLst>
            </p:cNvPr>
            <p:cNvSpPr txBox="1"/>
            <p:nvPr/>
          </p:nvSpPr>
          <p:spPr>
            <a:xfrm>
              <a:off x="6249868" y="2333280"/>
              <a:ext cx="25391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104224F3-A11F-7620-2833-A59E4A37668B}"/>
                </a:ext>
              </a:extLst>
            </p:cNvPr>
            <p:cNvSpPr txBox="1"/>
            <p:nvPr/>
          </p:nvSpPr>
          <p:spPr>
            <a:xfrm>
              <a:off x="6984579" y="2330900"/>
              <a:ext cx="25391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F2997400-8FC0-7E92-E602-A7CB9DC3C389}"/>
                </a:ext>
              </a:extLst>
            </p:cNvPr>
            <p:cNvSpPr txBox="1"/>
            <p:nvPr/>
          </p:nvSpPr>
          <p:spPr>
            <a:xfrm>
              <a:off x="7325967" y="2331602"/>
              <a:ext cx="25391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D5FFBCBC-90B9-1224-EECF-4C21FA767CA5}"/>
                </a:ext>
              </a:extLst>
            </p:cNvPr>
            <p:cNvSpPr txBox="1"/>
            <p:nvPr/>
          </p:nvSpPr>
          <p:spPr>
            <a:xfrm>
              <a:off x="5841725" y="2332187"/>
              <a:ext cx="25391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F75B54A0-6C7B-9E67-891B-399FCFC09755}"/>
                </a:ext>
              </a:extLst>
            </p:cNvPr>
            <p:cNvSpPr txBox="1"/>
            <p:nvPr/>
          </p:nvSpPr>
          <p:spPr>
            <a:xfrm>
              <a:off x="7504171" y="2330900"/>
              <a:ext cx="25391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4E18C1B5-5142-2A2C-5BC3-7E9C89575F18}"/>
                </a:ext>
              </a:extLst>
            </p:cNvPr>
            <p:cNvSpPr txBox="1"/>
            <p:nvPr/>
          </p:nvSpPr>
          <p:spPr>
            <a:xfrm>
              <a:off x="7541927" y="2332277"/>
              <a:ext cx="25391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BE2DECE7-C147-C918-C980-E39378BC3705}"/>
                </a:ext>
              </a:extLst>
            </p:cNvPr>
            <p:cNvSpPr txBox="1"/>
            <p:nvPr/>
          </p:nvSpPr>
          <p:spPr>
            <a:xfrm>
              <a:off x="7612498" y="2334793"/>
              <a:ext cx="25391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9B704811-2903-48A7-981A-94E1794149B1}"/>
                </a:ext>
              </a:extLst>
            </p:cNvPr>
            <p:cNvSpPr txBox="1"/>
            <p:nvPr/>
          </p:nvSpPr>
          <p:spPr>
            <a:xfrm>
              <a:off x="8206959" y="2330900"/>
              <a:ext cx="25391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CCB270FA-6930-3934-A4C0-0AF96BBC14E5}"/>
                </a:ext>
              </a:extLst>
            </p:cNvPr>
            <p:cNvSpPr txBox="1"/>
            <p:nvPr/>
          </p:nvSpPr>
          <p:spPr>
            <a:xfrm>
              <a:off x="6333369" y="2333602"/>
              <a:ext cx="25391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C2A92DC5-D512-48AF-F1B6-BD792D219E56}"/>
                </a:ext>
              </a:extLst>
            </p:cNvPr>
            <p:cNvSpPr txBox="1"/>
            <p:nvPr/>
          </p:nvSpPr>
          <p:spPr>
            <a:xfrm>
              <a:off x="6342578" y="2330900"/>
              <a:ext cx="25391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7843497E-5696-3DD6-36A9-53467ACC8872}"/>
                </a:ext>
              </a:extLst>
            </p:cNvPr>
            <p:cNvSpPr txBox="1"/>
            <p:nvPr/>
          </p:nvSpPr>
          <p:spPr>
            <a:xfrm>
              <a:off x="5625156" y="2330900"/>
              <a:ext cx="25391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23B35FA2-77D6-2C62-5F64-10BA6082FD83}"/>
                </a:ext>
              </a:extLst>
            </p:cNvPr>
            <p:cNvSpPr txBox="1"/>
            <p:nvPr/>
          </p:nvSpPr>
          <p:spPr>
            <a:xfrm>
              <a:off x="5641017" y="2330900"/>
              <a:ext cx="25391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251B1510-808C-C843-B866-B1FD7B9D4F07}"/>
                </a:ext>
              </a:extLst>
            </p:cNvPr>
            <p:cNvSpPr txBox="1"/>
            <p:nvPr/>
          </p:nvSpPr>
          <p:spPr>
            <a:xfrm>
              <a:off x="5653432" y="2333731"/>
              <a:ext cx="25391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889ABBFF-98F7-CEB8-359E-0A5F5839074B}"/>
                </a:ext>
              </a:extLst>
            </p:cNvPr>
            <p:cNvSpPr txBox="1"/>
            <p:nvPr/>
          </p:nvSpPr>
          <p:spPr>
            <a:xfrm>
              <a:off x="5686598" y="2330899"/>
              <a:ext cx="25391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AA4FBE00-EAB7-0091-4A55-CCDE51409C30}"/>
                </a:ext>
              </a:extLst>
            </p:cNvPr>
            <p:cNvSpPr txBox="1"/>
            <p:nvPr/>
          </p:nvSpPr>
          <p:spPr>
            <a:xfrm>
              <a:off x="5707278" y="2330898"/>
              <a:ext cx="25391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2EE56CC5-7C41-4C51-19D1-4AA4069211BC}"/>
                </a:ext>
              </a:extLst>
            </p:cNvPr>
            <p:cNvSpPr txBox="1"/>
            <p:nvPr/>
          </p:nvSpPr>
          <p:spPr>
            <a:xfrm>
              <a:off x="5753236" y="2330897"/>
              <a:ext cx="25391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0BCEA3C0-D50E-67CB-CFBE-984699DF3B20}"/>
                </a:ext>
              </a:extLst>
            </p:cNvPr>
            <p:cNvSpPr txBox="1"/>
            <p:nvPr/>
          </p:nvSpPr>
          <p:spPr>
            <a:xfrm>
              <a:off x="5792566" y="2330896"/>
              <a:ext cx="25391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B4C54133-C479-CFDE-3BCB-23F6104F3A4D}"/>
                </a:ext>
              </a:extLst>
            </p:cNvPr>
            <p:cNvSpPr txBox="1"/>
            <p:nvPr/>
          </p:nvSpPr>
          <p:spPr>
            <a:xfrm>
              <a:off x="1457815" y="3911267"/>
              <a:ext cx="7122922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Progression-Free Survival,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mo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113A9602-3E77-55D9-296F-3C9446E593EC}"/>
                </a:ext>
              </a:extLst>
            </p:cNvPr>
            <p:cNvSpPr txBox="1"/>
            <p:nvPr/>
          </p:nvSpPr>
          <p:spPr>
            <a:xfrm rot="16200000">
              <a:off x="-416530" y="2163144"/>
              <a:ext cx="2676533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Probability, %</a:t>
              </a:r>
            </a:p>
          </p:txBody>
        </p:sp>
      </p:grp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9C81685F-0841-A8FF-9BCC-A550080ED62D}"/>
              </a:ext>
            </a:extLst>
          </p:cNvPr>
          <p:cNvGraphicFramePr/>
          <p:nvPr/>
        </p:nvGraphicFramePr>
        <p:xfrm>
          <a:off x="1291662" y="1140288"/>
          <a:ext cx="10391015" cy="41769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04B5EC8D-CF88-DB95-1BB4-0649F4FE35D7}"/>
              </a:ext>
            </a:extLst>
          </p:cNvPr>
          <p:cNvSpPr/>
          <p:nvPr/>
        </p:nvSpPr>
        <p:spPr>
          <a:xfrm>
            <a:off x="1512712" y="1189653"/>
            <a:ext cx="170795" cy="351144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F5A601-9EC9-9077-CB80-290C4600842B}"/>
              </a:ext>
            </a:extLst>
          </p:cNvPr>
          <p:cNvSpPr txBox="1"/>
          <p:nvPr/>
        </p:nvSpPr>
        <p:spPr>
          <a:xfrm>
            <a:off x="1284380" y="1128658"/>
            <a:ext cx="1186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1.0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61443D98-C075-21EC-2337-4A8D6620AEF9}"/>
              </a:ext>
            </a:extLst>
          </p:cNvPr>
          <p:cNvGraphicFramePr>
            <a:graphicFrameLocks noGrp="1"/>
          </p:cNvGraphicFramePr>
          <p:nvPr/>
        </p:nvGraphicFramePr>
        <p:xfrm>
          <a:off x="3361168" y="3785037"/>
          <a:ext cx="7941553" cy="951417"/>
        </p:xfrm>
        <a:graphic>
          <a:graphicData uri="http://schemas.openxmlformats.org/drawingml/2006/table">
            <a:tbl>
              <a:tblPr firstRow="1" bandRow="1"/>
              <a:tblGrid>
                <a:gridCol w="1006675">
                  <a:extLst>
                    <a:ext uri="{9D8B030D-6E8A-4147-A177-3AD203B41FA5}">
                      <a16:colId xmlns:a16="http://schemas.microsoft.com/office/drawing/2014/main" val="1834850656"/>
                    </a:ext>
                  </a:extLst>
                </a:gridCol>
                <a:gridCol w="1342235">
                  <a:extLst>
                    <a:ext uri="{9D8B030D-6E8A-4147-A177-3AD203B41FA5}">
                      <a16:colId xmlns:a16="http://schemas.microsoft.com/office/drawing/2014/main" val="1118006086"/>
                    </a:ext>
                  </a:extLst>
                </a:gridCol>
                <a:gridCol w="1342235">
                  <a:extLst>
                    <a:ext uri="{9D8B030D-6E8A-4147-A177-3AD203B41FA5}">
                      <a16:colId xmlns:a16="http://schemas.microsoft.com/office/drawing/2014/main" val="3677509166"/>
                    </a:ext>
                  </a:extLst>
                </a:gridCol>
                <a:gridCol w="2125204">
                  <a:extLst>
                    <a:ext uri="{9D8B030D-6E8A-4147-A177-3AD203B41FA5}">
                      <a16:colId xmlns:a16="http://schemas.microsoft.com/office/drawing/2014/main" val="209989070"/>
                    </a:ext>
                  </a:extLst>
                </a:gridCol>
                <a:gridCol w="2125204">
                  <a:extLst>
                    <a:ext uri="{9D8B030D-6E8A-4147-A177-3AD203B41FA5}">
                      <a16:colId xmlns:a16="http://schemas.microsoft.com/office/drawing/2014/main" val="3689664411"/>
                    </a:ext>
                  </a:extLst>
                </a:gridCol>
              </a:tblGrid>
              <a:tr h="317139">
                <a:tc>
                  <a:txBody>
                    <a:bodyPr/>
                    <a:lstStyle/>
                    <a:p>
                      <a:endParaRPr lang="en-US" sz="13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No. of Patients</a:t>
                      </a: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No. of Events</a:t>
                      </a: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Median (95% CI)</a:t>
                      </a: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HR (95% CI)</a:t>
                      </a: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3095812"/>
                  </a:ext>
                </a:extLst>
              </a:tr>
              <a:tr h="317139"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accent1"/>
                          </a:solidFill>
                        </a:rPr>
                        <a:t> Nirogacestat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70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NE (NE-NE)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0.29 (0.15-0.55)</a:t>
                      </a:r>
                    </a:p>
                    <a:p>
                      <a:pPr algn="ctr"/>
                      <a:r>
                        <a:rPr lang="en-US" sz="1300" i="1" dirty="0">
                          <a:solidFill>
                            <a:schemeClr val="tx1"/>
                          </a:solidFill>
                        </a:rPr>
                        <a:t>P </a:t>
                      </a:r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&lt; .001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4890907"/>
                  </a:ext>
                </a:extLst>
              </a:tr>
              <a:tr h="317139"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accent3"/>
                          </a:solidFill>
                        </a:rPr>
                        <a:t> Placebo</a:t>
                      </a:r>
                    </a:p>
                  </a:txBody>
                  <a:tcPr marL="0" marR="0" marT="0" marB="0" anchor="ctr"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72</a:t>
                      </a:r>
                    </a:p>
                  </a:txBody>
                  <a:tcPr marL="0" marR="0" marT="0" marB="0" anchor="ctr"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37</a:t>
                      </a:r>
                    </a:p>
                  </a:txBody>
                  <a:tcPr marL="0" marR="0" marT="0" marB="0" anchor="ctr"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15.1 (8.4-NE)</a:t>
                      </a:r>
                    </a:p>
                  </a:txBody>
                  <a:tcPr marL="0" marR="0" marT="0" marB="0" anchor="ctr"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20078513"/>
                  </a:ext>
                </a:extLst>
              </a:tr>
            </a:tbl>
          </a:graphicData>
        </a:graphic>
      </p:graphicFrame>
      <p:sp>
        <p:nvSpPr>
          <p:cNvPr id="46" name="Rectangle 45">
            <a:extLst>
              <a:ext uri="{FF2B5EF4-FFF2-40B4-BE49-F238E27FC236}">
                <a16:creationId xmlns:a16="http://schemas.microsoft.com/office/drawing/2014/main" id="{A743C81A-560A-90C7-6744-25CB1F8E812A}"/>
              </a:ext>
            </a:extLst>
          </p:cNvPr>
          <p:cNvSpPr/>
          <p:nvPr/>
        </p:nvSpPr>
        <p:spPr>
          <a:xfrm>
            <a:off x="9971079" y="2923019"/>
            <a:ext cx="119197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Placebo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D8586F8E-9F47-5113-AE6F-27AC87650589}"/>
              </a:ext>
            </a:extLst>
          </p:cNvPr>
          <p:cNvSpPr/>
          <p:nvPr/>
        </p:nvSpPr>
        <p:spPr>
          <a:xfrm>
            <a:off x="9971079" y="1768434"/>
            <a:ext cx="15738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Nirogacestat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056B42-4F0E-09E4-1CF3-A7B47930DC33}"/>
              </a:ext>
            </a:extLst>
          </p:cNvPr>
          <p:cNvSpPr txBox="1"/>
          <p:nvPr/>
        </p:nvSpPr>
        <p:spPr>
          <a:xfrm>
            <a:off x="32455" y="6521455"/>
            <a:ext cx="6164909" cy="256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Gounder M et al. NEJM 2023</a:t>
            </a:r>
          </a:p>
        </p:txBody>
      </p:sp>
    </p:spTree>
    <p:extLst>
      <p:ext uri="{BB962C8B-B14F-4D97-AF65-F5344CB8AC3E}">
        <p14:creationId xmlns:p14="http://schemas.microsoft.com/office/powerpoint/2010/main" val="2530486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953CC7-90A4-308E-383A-9935C7EA94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5029B-DB45-41ED-E700-197158DD5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PFS Benefit With Nirogacestat Was Observed </a:t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dirty="0">
                <a:solidFill>
                  <a:srgbClr val="0070C0"/>
                </a:solidFill>
              </a:rPr>
              <a:t>Across Pre-specified Subgroups</a:t>
            </a:r>
            <a:endParaRPr lang="en-US" baseline="30000" dirty="0">
              <a:solidFill>
                <a:srgbClr val="0070C0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CE1E9F1-602D-BB15-1795-5C2E3927B2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0" t="36861" r="718" b="1167"/>
          <a:stretch/>
        </p:blipFill>
        <p:spPr bwMode="auto">
          <a:xfrm>
            <a:off x="2342565" y="1127995"/>
            <a:ext cx="7506870" cy="5694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6054D8-4E07-7D1F-09F9-EEE1919F83B0}"/>
              </a:ext>
            </a:extLst>
          </p:cNvPr>
          <p:cNvSpPr txBox="1"/>
          <p:nvPr/>
        </p:nvSpPr>
        <p:spPr>
          <a:xfrm>
            <a:off x="32455" y="6521455"/>
            <a:ext cx="6164909" cy="256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Gounder M et al. NEJM 2023</a:t>
            </a:r>
          </a:p>
        </p:txBody>
      </p:sp>
    </p:spTree>
    <p:extLst>
      <p:ext uri="{BB962C8B-B14F-4D97-AF65-F5344CB8AC3E}">
        <p14:creationId xmlns:p14="http://schemas.microsoft.com/office/powerpoint/2010/main" val="52161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417CB-DA0C-A5D0-692D-7789EC197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" y="35787"/>
            <a:ext cx="11948160" cy="762719"/>
          </a:xfrm>
        </p:spPr>
        <p:txBody>
          <a:bodyPr/>
          <a:lstStyle/>
          <a:p>
            <a:pPr algn="ctr"/>
            <a:r>
              <a:rPr lang="en-US" dirty="0"/>
              <a:t>Nirogacestat Resulted in Substantial Reductions in Tumor Size</a:t>
            </a:r>
            <a:endParaRPr lang="en-US" baseline="3000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004E8F-DFC3-3831-EB18-8CFD32230043}"/>
              </a:ext>
            </a:extLst>
          </p:cNvPr>
          <p:cNvSpPr txBox="1">
            <a:spLocks noGrp="1"/>
          </p:cNvSpPr>
          <p:nvPr>
            <p:ph type="ftr" sz="quarter" idx="13"/>
          </p:nvPr>
        </p:nvSpPr>
        <p:spPr>
          <a:xfrm>
            <a:off x="126568" y="6178813"/>
            <a:ext cx="12012125" cy="595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A8A5">
                  <a:lumMod val="75000"/>
                </a:srgbClr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Patient had a complete resolution of the target lesion but still had documented non-target lesion; therefore, not a complete response. Best percent change values are averaged between 2 blinded independent reviewers unless a reader was selected for adjudication, in which case only the adjudicated value is presented. </a:t>
            </a:r>
          </a:p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Kasper B et al. ESMO 2022. Abstract LBA2.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F5801B-363B-9B06-A698-F3D11969E00C}"/>
              </a:ext>
            </a:extLst>
          </p:cNvPr>
          <p:cNvSpPr txBox="1"/>
          <p:nvPr/>
        </p:nvSpPr>
        <p:spPr>
          <a:xfrm>
            <a:off x="6688173" y="1336329"/>
            <a:ext cx="5450520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Placebo</a:t>
            </a: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8B7BBC4-C051-4240-F0BE-3DD551004F33}"/>
              </a:ext>
            </a:extLst>
          </p:cNvPr>
          <p:cNvSpPr txBox="1"/>
          <p:nvPr/>
        </p:nvSpPr>
        <p:spPr>
          <a:xfrm>
            <a:off x="711206" y="1336329"/>
            <a:ext cx="5467349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Nirogacestat</a:t>
            </a:r>
            <a:endParaRPr kumimoji="0" lang="en-US" sz="18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18AE9A5-DE9D-CA2A-5C69-C95ADE860F45}"/>
              </a:ext>
            </a:extLst>
          </p:cNvPr>
          <p:cNvGrpSpPr/>
          <p:nvPr/>
        </p:nvGrpSpPr>
        <p:grpSpPr>
          <a:xfrm>
            <a:off x="-4804" y="1585645"/>
            <a:ext cx="12162548" cy="4322228"/>
            <a:chOff x="-79806" y="1308977"/>
            <a:chExt cx="9121911" cy="3241671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8BF75612-D35F-F026-9684-1203724571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3777" y="2235217"/>
              <a:ext cx="8493994" cy="219267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05A2964-0F48-FDC2-FBCD-489303806DC4}"/>
                </a:ext>
              </a:extLst>
            </p:cNvPr>
            <p:cNvSpPr txBox="1"/>
            <p:nvPr/>
          </p:nvSpPr>
          <p:spPr>
            <a:xfrm rot="16200000">
              <a:off x="-1430197" y="2823588"/>
              <a:ext cx="2954697" cy="253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Change in Tumor Size, %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13A3073-0AD5-4384-B332-CB594385F4C7}"/>
                </a:ext>
              </a:extLst>
            </p:cNvPr>
            <p:cNvGrpSpPr/>
            <p:nvPr/>
          </p:nvGrpSpPr>
          <p:grpSpPr>
            <a:xfrm>
              <a:off x="442913" y="2637387"/>
              <a:ext cx="4114800" cy="1779038"/>
              <a:chOff x="442913" y="2637387"/>
              <a:chExt cx="4114800" cy="1779038"/>
            </a:xfrm>
          </p:grpSpPr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CA8D7E4-BD33-D18B-0332-B4307A34216C}"/>
                  </a:ext>
                </a:extLst>
              </p:cNvPr>
              <p:cNvSpPr/>
              <p:nvPr/>
            </p:nvSpPr>
            <p:spPr>
              <a:xfrm>
                <a:off x="442913" y="4416425"/>
                <a:ext cx="4100512" cy="0"/>
              </a:xfrm>
              <a:custGeom>
                <a:avLst/>
                <a:gdLst>
                  <a:gd name="connsiteX0" fmla="*/ 0 w 4100512"/>
                  <a:gd name="connsiteY0" fmla="*/ 0 h 0"/>
                  <a:gd name="connsiteX1" fmla="*/ 4100512 w 4100512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0512">
                    <a:moveTo>
                      <a:pt x="0" y="0"/>
                    </a:moveTo>
                    <a:lnTo>
                      <a:pt x="4100512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7C864FB6-0C07-AFF0-BEF2-BEC77BA8C3D3}"/>
                  </a:ext>
                </a:extLst>
              </p:cNvPr>
              <p:cNvSpPr/>
              <p:nvPr/>
            </p:nvSpPr>
            <p:spPr>
              <a:xfrm>
                <a:off x="457201" y="3378200"/>
                <a:ext cx="4100512" cy="0"/>
              </a:xfrm>
              <a:custGeom>
                <a:avLst/>
                <a:gdLst>
                  <a:gd name="connsiteX0" fmla="*/ 0 w 4100512"/>
                  <a:gd name="connsiteY0" fmla="*/ 0 h 0"/>
                  <a:gd name="connsiteX1" fmla="*/ 4100512 w 4100512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0512">
                    <a:moveTo>
                      <a:pt x="0" y="0"/>
                    </a:moveTo>
                    <a:lnTo>
                      <a:pt x="4100512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25D5F7B8-2C2A-3A38-7A46-6898F0160C1B}"/>
                  </a:ext>
                </a:extLst>
              </p:cNvPr>
              <p:cNvSpPr/>
              <p:nvPr/>
            </p:nvSpPr>
            <p:spPr>
              <a:xfrm>
                <a:off x="442914" y="2637387"/>
                <a:ext cx="4100512" cy="0"/>
              </a:xfrm>
              <a:custGeom>
                <a:avLst/>
                <a:gdLst>
                  <a:gd name="connsiteX0" fmla="*/ 0 w 4100512"/>
                  <a:gd name="connsiteY0" fmla="*/ 0 h 0"/>
                  <a:gd name="connsiteX1" fmla="*/ 4100512 w 4100512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0512">
                    <a:moveTo>
                      <a:pt x="0" y="0"/>
                    </a:moveTo>
                    <a:lnTo>
                      <a:pt x="4100512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DA7789D-0422-CB14-26F1-3174733F1EB6}"/>
                </a:ext>
              </a:extLst>
            </p:cNvPr>
            <p:cNvGrpSpPr/>
            <p:nvPr/>
          </p:nvGrpSpPr>
          <p:grpSpPr>
            <a:xfrm>
              <a:off x="4501152" y="1308977"/>
              <a:ext cx="4540953" cy="3241671"/>
              <a:chOff x="16760" y="1314452"/>
              <a:chExt cx="4540953" cy="3241671"/>
            </a:xfrm>
          </p:grpSpPr>
          <p:graphicFrame>
            <p:nvGraphicFramePr>
              <p:cNvPr id="15" name="Chart 14">
                <a:extLst>
                  <a:ext uri="{FF2B5EF4-FFF2-40B4-BE49-F238E27FC236}">
                    <a16:creationId xmlns:a16="http://schemas.microsoft.com/office/drawing/2014/main" id="{6534384D-C4B3-5F29-488C-ABF8CE786CFE}"/>
                  </a:ext>
                </a:extLst>
              </p:cNvPr>
              <p:cNvGraphicFramePr/>
              <p:nvPr/>
            </p:nvGraphicFramePr>
            <p:xfrm>
              <a:off x="16760" y="1314452"/>
              <a:ext cx="571500" cy="3241671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D05445ED-C27C-AA09-A482-5FDD3C5300C2}"/>
                  </a:ext>
                </a:extLst>
              </p:cNvPr>
              <p:cNvSpPr/>
              <p:nvPr/>
            </p:nvSpPr>
            <p:spPr>
              <a:xfrm>
                <a:off x="442913" y="4416425"/>
                <a:ext cx="4100512" cy="0"/>
              </a:xfrm>
              <a:custGeom>
                <a:avLst/>
                <a:gdLst>
                  <a:gd name="connsiteX0" fmla="*/ 0 w 4100512"/>
                  <a:gd name="connsiteY0" fmla="*/ 0 h 0"/>
                  <a:gd name="connsiteX1" fmla="*/ 4100512 w 4100512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0512">
                    <a:moveTo>
                      <a:pt x="0" y="0"/>
                    </a:moveTo>
                    <a:lnTo>
                      <a:pt x="4100512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B2FE4418-D669-7941-38AA-3D29EE4F2406}"/>
                  </a:ext>
                </a:extLst>
              </p:cNvPr>
              <p:cNvSpPr/>
              <p:nvPr/>
            </p:nvSpPr>
            <p:spPr>
              <a:xfrm>
                <a:off x="457201" y="3378200"/>
                <a:ext cx="4100512" cy="0"/>
              </a:xfrm>
              <a:custGeom>
                <a:avLst/>
                <a:gdLst>
                  <a:gd name="connsiteX0" fmla="*/ 0 w 4100512"/>
                  <a:gd name="connsiteY0" fmla="*/ 0 h 0"/>
                  <a:gd name="connsiteX1" fmla="*/ 4100512 w 4100512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0512">
                    <a:moveTo>
                      <a:pt x="0" y="0"/>
                    </a:moveTo>
                    <a:lnTo>
                      <a:pt x="4100512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93C71F3F-AD30-CE26-C1EB-04072F083BCA}"/>
                  </a:ext>
                </a:extLst>
              </p:cNvPr>
              <p:cNvSpPr/>
              <p:nvPr/>
            </p:nvSpPr>
            <p:spPr>
              <a:xfrm>
                <a:off x="442914" y="2637828"/>
                <a:ext cx="4100512" cy="0"/>
              </a:xfrm>
              <a:custGeom>
                <a:avLst/>
                <a:gdLst>
                  <a:gd name="connsiteX0" fmla="*/ 0 w 4100512"/>
                  <a:gd name="connsiteY0" fmla="*/ 0 h 0"/>
                  <a:gd name="connsiteX1" fmla="*/ 4100512 w 4100512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0512">
                    <a:moveTo>
                      <a:pt x="0" y="0"/>
                    </a:moveTo>
                    <a:lnTo>
                      <a:pt x="4100512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A7A83C2A-8B2B-3FE5-C775-A20057B6B7E0}"/>
                </a:ext>
              </a:extLst>
            </p:cNvPr>
            <p:cNvSpPr/>
            <p:nvPr/>
          </p:nvSpPr>
          <p:spPr>
            <a:xfrm>
              <a:off x="440267" y="2929466"/>
              <a:ext cx="4089400" cy="0"/>
            </a:xfrm>
            <a:custGeom>
              <a:avLst/>
              <a:gdLst>
                <a:gd name="connsiteX0" fmla="*/ 0 w 4089400"/>
                <a:gd name="connsiteY0" fmla="*/ 0 h 0"/>
                <a:gd name="connsiteX1" fmla="*/ 4089400 w 408940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89400">
                  <a:moveTo>
                    <a:pt x="0" y="0"/>
                  </a:moveTo>
                  <a:lnTo>
                    <a:pt x="4089400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DD5B89A4-592F-98DE-A2B3-F42F0CC409B1}"/>
                </a:ext>
              </a:extLst>
            </p:cNvPr>
            <p:cNvSpPr/>
            <p:nvPr/>
          </p:nvSpPr>
          <p:spPr>
            <a:xfrm>
              <a:off x="4939926" y="2929466"/>
              <a:ext cx="4089400" cy="0"/>
            </a:xfrm>
            <a:custGeom>
              <a:avLst/>
              <a:gdLst>
                <a:gd name="connsiteX0" fmla="*/ 0 w 4089400"/>
                <a:gd name="connsiteY0" fmla="*/ 0 h 0"/>
                <a:gd name="connsiteX1" fmla="*/ 4089400 w 408940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89400">
                  <a:moveTo>
                    <a:pt x="0" y="0"/>
                  </a:moveTo>
                  <a:lnTo>
                    <a:pt x="4089400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aphicFrame>
        <p:nvGraphicFramePr>
          <p:cNvPr id="30" name="Chart 29">
            <a:extLst>
              <a:ext uri="{FF2B5EF4-FFF2-40B4-BE49-F238E27FC236}">
                <a16:creationId xmlns:a16="http://schemas.microsoft.com/office/drawing/2014/main" id="{6F686559-566F-528C-A747-F3360CC97882}"/>
              </a:ext>
            </a:extLst>
          </p:cNvPr>
          <p:cNvGraphicFramePr/>
          <p:nvPr/>
        </p:nvGraphicFramePr>
        <p:xfrm>
          <a:off x="123951" y="1592945"/>
          <a:ext cx="762000" cy="43222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1" name="TextBox 30">
            <a:extLst>
              <a:ext uri="{FF2B5EF4-FFF2-40B4-BE49-F238E27FC236}">
                <a16:creationId xmlns:a16="http://schemas.microsoft.com/office/drawing/2014/main" id="{9F3A939F-0C23-04AB-17BE-D529400CA0FA}"/>
              </a:ext>
            </a:extLst>
          </p:cNvPr>
          <p:cNvSpPr txBox="1"/>
          <p:nvPr/>
        </p:nvSpPr>
        <p:spPr>
          <a:xfrm>
            <a:off x="11918077" y="5748939"/>
            <a:ext cx="272749" cy="242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708332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11CF4-4ADC-895F-FB62-7D2C78B99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010" y="87291"/>
            <a:ext cx="11948160" cy="659090"/>
          </a:xfrm>
        </p:spPr>
        <p:txBody>
          <a:bodyPr/>
          <a:lstStyle/>
          <a:p>
            <a:pPr algn="ctr"/>
            <a:r>
              <a:rPr lang="en-US" dirty="0"/>
              <a:t>Nirogacestat Significantly Reduced Pain</a:t>
            </a:r>
            <a:endParaRPr lang="en-US" baseline="30000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5B70DBF1-65DA-6E71-B321-C9BA8AF03917}"/>
              </a:ext>
            </a:extLst>
          </p:cNvPr>
          <p:cNvSpPr txBox="1">
            <a:spLocks noGrp="1"/>
          </p:cNvSpPr>
          <p:nvPr>
            <p:ph type="ftr" sz="quarter" idx="13"/>
          </p:nvPr>
        </p:nvSpPr>
        <p:spPr>
          <a:xfrm>
            <a:off x="126568" y="6183878"/>
            <a:ext cx="11943512" cy="584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6933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Mean (SD) baseline scores: nirogacestat, 3.2 (3.26); placebo, 3.3 (3.31). </a:t>
            </a:r>
            <a:r>
              <a:rPr kumimoji="0" lang="en-US" sz="10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Differences at cycle 10 were statistically significant and clinically meaningful. LS mean change from baseline represents the 7-day average of “worst pain in last 24 hours”.</a:t>
            </a:r>
          </a:p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Kasper B et al. ESMO 2022. Abstract LBA2.</a:t>
            </a:r>
          </a:p>
        </p:txBody>
      </p:sp>
      <p:graphicFrame>
        <p:nvGraphicFramePr>
          <p:cNvPr id="10" name="Table 5">
            <a:extLst>
              <a:ext uri="{FF2B5EF4-FFF2-40B4-BE49-F238E27FC236}">
                <a16:creationId xmlns:a16="http://schemas.microsoft.com/office/drawing/2014/main" id="{8DB3B94E-57C3-F4EC-B1E4-1B9FCB39B6AA}"/>
              </a:ext>
            </a:extLst>
          </p:cNvPr>
          <p:cNvGraphicFramePr>
            <a:graphicFrameLocks noGrp="1"/>
          </p:cNvGraphicFramePr>
          <p:nvPr/>
        </p:nvGraphicFramePr>
        <p:xfrm>
          <a:off x="121921" y="5639849"/>
          <a:ext cx="10314704" cy="365760"/>
        </p:xfrm>
        <a:graphic>
          <a:graphicData uri="http://schemas.openxmlformats.org/drawingml/2006/table">
            <a:tbl>
              <a:tblPr bandRow="1"/>
              <a:tblGrid>
                <a:gridCol w="878679">
                  <a:extLst>
                    <a:ext uri="{9D8B030D-6E8A-4147-A177-3AD203B41FA5}">
                      <a16:colId xmlns:a16="http://schemas.microsoft.com/office/drawing/2014/main" val="3834653427"/>
                    </a:ext>
                  </a:extLst>
                </a:gridCol>
                <a:gridCol w="377441">
                  <a:extLst>
                    <a:ext uri="{9D8B030D-6E8A-4147-A177-3AD203B41FA5}">
                      <a16:colId xmlns:a16="http://schemas.microsoft.com/office/drawing/2014/main" val="3946836237"/>
                    </a:ext>
                  </a:extLst>
                </a:gridCol>
                <a:gridCol w="377441">
                  <a:extLst>
                    <a:ext uri="{9D8B030D-6E8A-4147-A177-3AD203B41FA5}">
                      <a16:colId xmlns:a16="http://schemas.microsoft.com/office/drawing/2014/main" val="4282405573"/>
                    </a:ext>
                  </a:extLst>
                </a:gridCol>
                <a:gridCol w="377441">
                  <a:extLst>
                    <a:ext uri="{9D8B030D-6E8A-4147-A177-3AD203B41FA5}">
                      <a16:colId xmlns:a16="http://schemas.microsoft.com/office/drawing/2014/main" val="434725865"/>
                    </a:ext>
                  </a:extLst>
                </a:gridCol>
                <a:gridCol w="377441">
                  <a:extLst>
                    <a:ext uri="{9D8B030D-6E8A-4147-A177-3AD203B41FA5}">
                      <a16:colId xmlns:a16="http://schemas.microsoft.com/office/drawing/2014/main" val="2296885018"/>
                    </a:ext>
                  </a:extLst>
                </a:gridCol>
                <a:gridCol w="377441">
                  <a:extLst>
                    <a:ext uri="{9D8B030D-6E8A-4147-A177-3AD203B41FA5}">
                      <a16:colId xmlns:a16="http://schemas.microsoft.com/office/drawing/2014/main" val="3353127496"/>
                    </a:ext>
                  </a:extLst>
                </a:gridCol>
                <a:gridCol w="377441">
                  <a:extLst>
                    <a:ext uri="{9D8B030D-6E8A-4147-A177-3AD203B41FA5}">
                      <a16:colId xmlns:a16="http://schemas.microsoft.com/office/drawing/2014/main" val="2937218840"/>
                    </a:ext>
                  </a:extLst>
                </a:gridCol>
                <a:gridCol w="377441">
                  <a:extLst>
                    <a:ext uri="{9D8B030D-6E8A-4147-A177-3AD203B41FA5}">
                      <a16:colId xmlns:a16="http://schemas.microsoft.com/office/drawing/2014/main" val="1013641123"/>
                    </a:ext>
                  </a:extLst>
                </a:gridCol>
                <a:gridCol w="377441">
                  <a:extLst>
                    <a:ext uri="{9D8B030D-6E8A-4147-A177-3AD203B41FA5}">
                      <a16:colId xmlns:a16="http://schemas.microsoft.com/office/drawing/2014/main" val="4108166690"/>
                    </a:ext>
                  </a:extLst>
                </a:gridCol>
                <a:gridCol w="377441">
                  <a:extLst>
                    <a:ext uri="{9D8B030D-6E8A-4147-A177-3AD203B41FA5}">
                      <a16:colId xmlns:a16="http://schemas.microsoft.com/office/drawing/2014/main" val="3000955862"/>
                    </a:ext>
                  </a:extLst>
                </a:gridCol>
                <a:gridCol w="377441">
                  <a:extLst>
                    <a:ext uri="{9D8B030D-6E8A-4147-A177-3AD203B41FA5}">
                      <a16:colId xmlns:a16="http://schemas.microsoft.com/office/drawing/2014/main" val="647156595"/>
                    </a:ext>
                  </a:extLst>
                </a:gridCol>
                <a:gridCol w="377441">
                  <a:extLst>
                    <a:ext uri="{9D8B030D-6E8A-4147-A177-3AD203B41FA5}">
                      <a16:colId xmlns:a16="http://schemas.microsoft.com/office/drawing/2014/main" val="1021847753"/>
                    </a:ext>
                  </a:extLst>
                </a:gridCol>
                <a:gridCol w="377441">
                  <a:extLst>
                    <a:ext uri="{9D8B030D-6E8A-4147-A177-3AD203B41FA5}">
                      <a16:colId xmlns:a16="http://schemas.microsoft.com/office/drawing/2014/main" val="3218288680"/>
                    </a:ext>
                  </a:extLst>
                </a:gridCol>
                <a:gridCol w="377441">
                  <a:extLst>
                    <a:ext uri="{9D8B030D-6E8A-4147-A177-3AD203B41FA5}">
                      <a16:colId xmlns:a16="http://schemas.microsoft.com/office/drawing/2014/main" val="936299342"/>
                    </a:ext>
                  </a:extLst>
                </a:gridCol>
                <a:gridCol w="377441">
                  <a:extLst>
                    <a:ext uri="{9D8B030D-6E8A-4147-A177-3AD203B41FA5}">
                      <a16:colId xmlns:a16="http://schemas.microsoft.com/office/drawing/2014/main" val="383526760"/>
                    </a:ext>
                  </a:extLst>
                </a:gridCol>
                <a:gridCol w="377441">
                  <a:extLst>
                    <a:ext uri="{9D8B030D-6E8A-4147-A177-3AD203B41FA5}">
                      <a16:colId xmlns:a16="http://schemas.microsoft.com/office/drawing/2014/main" val="2465591799"/>
                    </a:ext>
                  </a:extLst>
                </a:gridCol>
                <a:gridCol w="377441">
                  <a:extLst>
                    <a:ext uri="{9D8B030D-6E8A-4147-A177-3AD203B41FA5}">
                      <a16:colId xmlns:a16="http://schemas.microsoft.com/office/drawing/2014/main" val="1086372632"/>
                    </a:ext>
                  </a:extLst>
                </a:gridCol>
                <a:gridCol w="377441">
                  <a:extLst>
                    <a:ext uri="{9D8B030D-6E8A-4147-A177-3AD203B41FA5}">
                      <a16:colId xmlns:a16="http://schemas.microsoft.com/office/drawing/2014/main" val="4085672668"/>
                    </a:ext>
                  </a:extLst>
                </a:gridCol>
                <a:gridCol w="377441">
                  <a:extLst>
                    <a:ext uri="{9D8B030D-6E8A-4147-A177-3AD203B41FA5}">
                      <a16:colId xmlns:a16="http://schemas.microsoft.com/office/drawing/2014/main" val="3164395376"/>
                    </a:ext>
                  </a:extLst>
                </a:gridCol>
                <a:gridCol w="377441">
                  <a:extLst>
                    <a:ext uri="{9D8B030D-6E8A-4147-A177-3AD203B41FA5}">
                      <a16:colId xmlns:a16="http://schemas.microsoft.com/office/drawing/2014/main" val="1189053603"/>
                    </a:ext>
                  </a:extLst>
                </a:gridCol>
                <a:gridCol w="377441">
                  <a:extLst>
                    <a:ext uri="{9D8B030D-6E8A-4147-A177-3AD203B41FA5}">
                      <a16:colId xmlns:a16="http://schemas.microsoft.com/office/drawing/2014/main" val="4068328708"/>
                    </a:ext>
                  </a:extLst>
                </a:gridCol>
                <a:gridCol w="377441">
                  <a:extLst>
                    <a:ext uri="{9D8B030D-6E8A-4147-A177-3AD203B41FA5}">
                      <a16:colId xmlns:a16="http://schemas.microsoft.com/office/drawing/2014/main" val="705176915"/>
                    </a:ext>
                  </a:extLst>
                </a:gridCol>
                <a:gridCol w="377441">
                  <a:extLst>
                    <a:ext uri="{9D8B030D-6E8A-4147-A177-3AD203B41FA5}">
                      <a16:colId xmlns:a16="http://schemas.microsoft.com/office/drawing/2014/main" val="325684700"/>
                    </a:ext>
                  </a:extLst>
                </a:gridCol>
                <a:gridCol w="377441">
                  <a:extLst>
                    <a:ext uri="{9D8B030D-6E8A-4147-A177-3AD203B41FA5}">
                      <a16:colId xmlns:a16="http://schemas.microsoft.com/office/drawing/2014/main" val="3039880207"/>
                    </a:ext>
                  </a:extLst>
                </a:gridCol>
                <a:gridCol w="377441">
                  <a:extLst>
                    <a:ext uri="{9D8B030D-6E8A-4147-A177-3AD203B41FA5}">
                      <a16:colId xmlns:a16="http://schemas.microsoft.com/office/drawing/2014/main" val="2242882207"/>
                    </a:ext>
                  </a:extLst>
                </a:gridCol>
                <a:gridCol w="377441">
                  <a:extLst>
                    <a:ext uri="{9D8B030D-6E8A-4147-A177-3AD203B41FA5}">
                      <a16:colId xmlns:a16="http://schemas.microsoft.com/office/drawing/2014/main" val="3013671335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Nirogacestat</a:t>
                      </a:r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69</a:t>
                      </a:r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61</a:t>
                      </a:r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57</a:t>
                      </a:r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43</a:t>
                      </a:r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44</a:t>
                      </a:r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46</a:t>
                      </a:r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45</a:t>
                      </a:r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39</a:t>
                      </a:r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41</a:t>
                      </a:r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40</a:t>
                      </a:r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37</a:t>
                      </a:r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40</a:t>
                      </a:r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35</a:t>
                      </a:r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35</a:t>
                      </a:r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39</a:t>
                      </a:r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38</a:t>
                      </a:r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34</a:t>
                      </a:r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32</a:t>
                      </a:r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32</a:t>
                      </a:r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33</a:t>
                      </a:r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34</a:t>
                      </a:r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32</a:t>
                      </a:r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30</a:t>
                      </a:r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31</a:t>
                      </a:r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24</a:t>
                      </a:r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264497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Placebo</a:t>
                      </a:r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71</a:t>
                      </a:r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61</a:t>
                      </a:r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62</a:t>
                      </a:r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43</a:t>
                      </a:r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45</a:t>
                      </a:r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46</a:t>
                      </a:r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40</a:t>
                      </a:r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35</a:t>
                      </a:r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31</a:t>
                      </a:r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31</a:t>
                      </a:r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28</a:t>
                      </a:r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26</a:t>
                      </a:r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23</a:t>
                      </a:r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25</a:t>
                      </a:r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23</a:t>
                      </a:r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25</a:t>
                      </a:r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22</a:t>
                      </a:r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21</a:t>
                      </a:r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23</a:t>
                      </a:r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17</a:t>
                      </a:r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14</a:t>
                      </a:r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19</a:t>
                      </a:r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16</a:t>
                      </a:r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15</a:t>
                      </a:r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 marL="0" marR="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2826458"/>
                  </a:ext>
                </a:extLst>
              </a:tr>
            </a:tbl>
          </a:graphicData>
        </a:graphic>
      </p:graphicFrame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0737AB37-F8A5-4FF6-094D-23DF55D0E8CE}"/>
              </a:ext>
            </a:extLst>
          </p:cNvPr>
          <p:cNvGraphicFramePr>
            <a:graphicFrameLocks noGrp="1"/>
          </p:cNvGraphicFramePr>
          <p:nvPr/>
        </p:nvGraphicFramePr>
        <p:xfrm>
          <a:off x="1632936" y="1722341"/>
          <a:ext cx="5898100" cy="54864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474525">
                  <a:extLst>
                    <a:ext uri="{9D8B030D-6E8A-4147-A177-3AD203B41FA5}">
                      <a16:colId xmlns:a16="http://schemas.microsoft.com/office/drawing/2014/main" val="3915934491"/>
                    </a:ext>
                  </a:extLst>
                </a:gridCol>
                <a:gridCol w="1474525">
                  <a:extLst>
                    <a:ext uri="{9D8B030D-6E8A-4147-A177-3AD203B41FA5}">
                      <a16:colId xmlns:a16="http://schemas.microsoft.com/office/drawing/2014/main" val="1427435656"/>
                    </a:ext>
                  </a:extLst>
                </a:gridCol>
                <a:gridCol w="1474525">
                  <a:extLst>
                    <a:ext uri="{9D8B030D-6E8A-4147-A177-3AD203B41FA5}">
                      <a16:colId xmlns:a16="http://schemas.microsoft.com/office/drawing/2014/main" val="310029068"/>
                    </a:ext>
                  </a:extLst>
                </a:gridCol>
                <a:gridCol w="1474525">
                  <a:extLst>
                    <a:ext uri="{9D8B030D-6E8A-4147-A177-3AD203B41FA5}">
                      <a16:colId xmlns:a16="http://schemas.microsoft.com/office/drawing/2014/main" val="584720296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LS Mean (SE)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Nirogacestat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Placebo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Difference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037374498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Cycle 10</a:t>
                      </a: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-1.5 (0.3)</a:t>
                      </a: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-0.04 (0.3)</a:t>
                      </a: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-1.5</a:t>
                      </a:r>
                    </a:p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P &lt; .001</a:t>
                      </a: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7504500"/>
                  </a:ext>
                </a:extLst>
              </a:tr>
            </a:tbl>
          </a:graphicData>
        </a:graphic>
      </p:graphicFrame>
      <p:graphicFrame>
        <p:nvGraphicFramePr>
          <p:cNvPr id="121" name="Chart 120">
            <a:extLst>
              <a:ext uri="{FF2B5EF4-FFF2-40B4-BE49-F238E27FC236}">
                <a16:creationId xmlns:a16="http://schemas.microsoft.com/office/drawing/2014/main" id="{1D3DBB79-7768-CFBB-00C7-7AE62F5E2939}"/>
              </a:ext>
            </a:extLst>
          </p:cNvPr>
          <p:cNvGraphicFramePr/>
          <p:nvPr/>
        </p:nvGraphicFramePr>
        <p:xfrm>
          <a:off x="594372" y="1849992"/>
          <a:ext cx="10119024" cy="44215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Subtitle 1">
            <a:extLst>
              <a:ext uri="{FF2B5EF4-FFF2-40B4-BE49-F238E27FC236}">
                <a16:creationId xmlns:a16="http://schemas.microsoft.com/office/drawing/2014/main" id="{C6F0A289-BDA8-AD47-3F3E-E05FB3DA4576}"/>
              </a:ext>
            </a:extLst>
          </p:cNvPr>
          <p:cNvSpPr txBox="1">
            <a:spLocks/>
          </p:cNvSpPr>
          <p:nvPr/>
        </p:nvSpPr>
        <p:spPr>
          <a:xfrm>
            <a:off x="489400" y="1165658"/>
            <a:ext cx="11213200" cy="441165"/>
          </a:xfrm>
          <a:prstGeom prst="rect">
            <a:avLst/>
          </a:prstGeom>
          <a:noFill/>
        </p:spPr>
        <p:txBody>
          <a:bodyPr anchor="ctr"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730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70000"/>
              <a:buFont typeface="Wingdings 2" panose="05020102010507070707" pitchFamily="18" charset="2"/>
              <a:buChar char="®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»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Brief Pain Inventory Short Form: Worst Pain Intensity</a:t>
            </a:r>
          </a:p>
        </p:txBody>
      </p:sp>
      <p:sp>
        <p:nvSpPr>
          <p:cNvPr id="5" name="Freeform 4"/>
          <p:cNvSpPr/>
          <p:nvPr/>
        </p:nvSpPr>
        <p:spPr>
          <a:xfrm>
            <a:off x="1376127" y="2999715"/>
            <a:ext cx="8926717" cy="669956"/>
          </a:xfrm>
          <a:custGeom>
            <a:avLst/>
            <a:gdLst>
              <a:gd name="connsiteX0" fmla="*/ 0 w 6695038"/>
              <a:gd name="connsiteY0" fmla="*/ 63374 h 502467"/>
              <a:gd name="connsiteX1" fmla="*/ 271604 w 6695038"/>
              <a:gd name="connsiteY1" fmla="*/ 298764 h 502467"/>
              <a:gd name="connsiteX2" fmla="*/ 552261 w 6695038"/>
              <a:gd name="connsiteY2" fmla="*/ 104115 h 502467"/>
              <a:gd name="connsiteX3" fmla="*/ 828392 w 6695038"/>
              <a:gd name="connsiteY3" fmla="*/ 9054 h 502467"/>
              <a:gd name="connsiteX4" fmla="*/ 1118103 w 6695038"/>
              <a:gd name="connsiteY4" fmla="*/ 95062 h 502467"/>
              <a:gd name="connsiteX5" fmla="*/ 1385180 w 6695038"/>
              <a:gd name="connsiteY5" fmla="*/ 131275 h 502467"/>
              <a:gd name="connsiteX6" fmla="*/ 1670364 w 6695038"/>
              <a:gd name="connsiteY6" fmla="*/ 212757 h 502467"/>
              <a:gd name="connsiteX7" fmla="*/ 1937442 w 6695038"/>
              <a:gd name="connsiteY7" fmla="*/ 0 h 502467"/>
              <a:gd name="connsiteX8" fmla="*/ 2222626 w 6695038"/>
              <a:gd name="connsiteY8" fmla="*/ 58848 h 502467"/>
              <a:gd name="connsiteX9" fmla="*/ 2498756 w 6695038"/>
              <a:gd name="connsiteY9" fmla="*/ 90535 h 502467"/>
              <a:gd name="connsiteX10" fmla="*/ 2779414 w 6695038"/>
              <a:gd name="connsiteY10" fmla="*/ 181069 h 502467"/>
              <a:gd name="connsiteX11" fmla="*/ 3055545 w 6695038"/>
              <a:gd name="connsiteY11" fmla="*/ 158436 h 502467"/>
              <a:gd name="connsiteX12" fmla="*/ 3349782 w 6695038"/>
              <a:gd name="connsiteY12" fmla="*/ 162963 h 502467"/>
              <a:gd name="connsiteX13" fmla="*/ 3621386 w 6695038"/>
              <a:gd name="connsiteY13" fmla="*/ 76955 h 502467"/>
              <a:gd name="connsiteX14" fmla="*/ 3892990 w 6695038"/>
              <a:gd name="connsiteY14" fmla="*/ 122222 h 502467"/>
              <a:gd name="connsiteX15" fmla="*/ 4169121 w 6695038"/>
              <a:gd name="connsiteY15" fmla="*/ 316871 h 502467"/>
              <a:gd name="connsiteX16" fmla="*/ 4458832 w 6695038"/>
              <a:gd name="connsiteY16" fmla="*/ 271604 h 502467"/>
              <a:gd name="connsiteX17" fmla="*/ 4734962 w 6695038"/>
              <a:gd name="connsiteY17" fmla="*/ 140329 h 502467"/>
              <a:gd name="connsiteX18" fmla="*/ 5015620 w 6695038"/>
              <a:gd name="connsiteY18" fmla="*/ 407406 h 502467"/>
              <a:gd name="connsiteX19" fmla="*/ 5291751 w 6695038"/>
              <a:gd name="connsiteY19" fmla="*/ 325925 h 502467"/>
              <a:gd name="connsiteX20" fmla="*/ 5581461 w 6695038"/>
              <a:gd name="connsiteY20" fmla="*/ 375719 h 502467"/>
              <a:gd name="connsiteX21" fmla="*/ 5839485 w 6695038"/>
              <a:gd name="connsiteY21" fmla="*/ 416460 h 502467"/>
              <a:gd name="connsiteX22" fmla="*/ 6124669 w 6695038"/>
              <a:gd name="connsiteY22" fmla="*/ 172016 h 502467"/>
              <a:gd name="connsiteX23" fmla="*/ 6400800 w 6695038"/>
              <a:gd name="connsiteY23" fmla="*/ 235390 h 502467"/>
              <a:gd name="connsiteX24" fmla="*/ 6695038 w 6695038"/>
              <a:gd name="connsiteY24" fmla="*/ 502467 h 5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695038" h="502467">
                <a:moveTo>
                  <a:pt x="0" y="63374"/>
                </a:moveTo>
                <a:lnTo>
                  <a:pt x="271604" y="298764"/>
                </a:lnTo>
                <a:lnTo>
                  <a:pt x="552261" y="104115"/>
                </a:lnTo>
                <a:lnTo>
                  <a:pt x="828392" y="9054"/>
                </a:lnTo>
                <a:lnTo>
                  <a:pt x="1118103" y="95062"/>
                </a:lnTo>
                <a:lnTo>
                  <a:pt x="1385180" y="131275"/>
                </a:lnTo>
                <a:lnTo>
                  <a:pt x="1670364" y="212757"/>
                </a:lnTo>
                <a:lnTo>
                  <a:pt x="1937442" y="0"/>
                </a:lnTo>
                <a:lnTo>
                  <a:pt x="2222626" y="58848"/>
                </a:lnTo>
                <a:lnTo>
                  <a:pt x="2498756" y="90535"/>
                </a:lnTo>
                <a:lnTo>
                  <a:pt x="2779414" y="181069"/>
                </a:lnTo>
                <a:lnTo>
                  <a:pt x="3055545" y="158436"/>
                </a:lnTo>
                <a:lnTo>
                  <a:pt x="3349782" y="162963"/>
                </a:lnTo>
                <a:lnTo>
                  <a:pt x="3621386" y="76955"/>
                </a:lnTo>
                <a:lnTo>
                  <a:pt x="3892990" y="122222"/>
                </a:lnTo>
                <a:lnTo>
                  <a:pt x="4169121" y="316871"/>
                </a:lnTo>
                <a:lnTo>
                  <a:pt x="4458832" y="271604"/>
                </a:lnTo>
                <a:lnTo>
                  <a:pt x="4734962" y="140329"/>
                </a:lnTo>
                <a:lnTo>
                  <a:pt x="5015620" y="407406"/>
                </a:lnTo>
                <a:lnTo>
                  <a:pt x="5291751" y="325925"/>
                </a:lnTo>
                <a:lnTo>
                  <a:pt x="5581461" y="375719"/>
                </a:lnTo>
                <a:lnTo>
                  <a:pt x="5839485" y="416460"/>
                </a:lnTo>
                <a:lnTo>
                  <a:pt x="6124669" y="172016"/>
                </a:lnTo>
                <a:lnTo>
                  <a:pt x="6400800" y="235390"/>
                </a:lnTo>
                <a:lnTo>
                  <a:pt x="6695038" y="502467"/>
                </a:lnTo>
              </a:path>
            </a:pathLst>
          </a:custGeom>
          <a:noFill/>
          <a:ln w="1905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1744301" y="3041965"/>
            <a:ext cx="0" cy="682028"/>
          </a:xfrm>
          <a:custGeom>
            <a:avLst/>
            <a:gdLst>
              <a:gd name="connsiteX0" fmla="*/ 0 w 0"/>
              <a:gd name="connsiteY0" fmla="*/ 0 h 511521"/>
              <a:gd name="connsiteX1" fmla="*/ 0 w 0"/>
              <a:gd name="connsiteY1" fmla="*/ 511521 h 51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511521">
                <a:moveTo>
                  <a:pt x="0" y="0"/>
                </a:moveTo>
                <a:lnTo>
                  <a:pt x="0" y="511521"/>
                </a:lnTo>
              </a:path>
            </a:pathLst>
          </a:custGeom>
          <a:noFill/>
          <a:ln w="1905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2112475" y="2734147"/>
            <a:ext cx="0" cy="814812"/>
          </a:xfrm>
          <a:custGeom>
            <a:avLst/>
            <a:gdLst>
              <a:gd name="connsiteX0" fmla="*/ 0 w 0"/>
              <a:gd name="connsiteY0" fmla="*/ 0 h 611109"/>
              <a:gd name="connsiteX1" fmla="*/ 0 w 0"/>
              <a:gd name="connsiteY1" fmla="*/ 611109 h 611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611109">
                <a:moveTo>
                  <a:pt x="0" y="0"/>
                </a:moveTo>
                <a:lnTo>
                  <a:pt x="0" y="611109"/>
                </a:lnTo>
              </a:path>
            </a:pathLst>
          </a:custGeom>
          <a:noFill/>
          <a:ln w="1905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2480649" y="2595328"/>
            <a:ext cx="0" cy="851025"/>
          </a:xfrm>
          <a:custGeom>
            <a:avLst/>
            <a:gdLst>
              <a:gd name="connsiteX0" fmla="*/ 0 w 0"/>
              <a:gd name="connsiteY0" fmla="*/ 0 h 638269"/>
              <a:gd name="connsiteX1" fmla="*/ 0 w 0"/>
              <a:gd name="connsiteY1" fmla="*/ 638269 h 63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638269">
                <a:moveTo>
                  <a:pt x="0" y="0"/>
                </a:moveTo>
                <a:lnTo>
                  <a:pt x="0" y="638269"/>
                </a:lnTo>
              </a:path>
            </a:pathLst>
          </a:custGeom>
          <a:noFill/>
          <a:ln w="1905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2854859" y="2740184"/>
            <a:ext cx="0" cy="772561"/>
          </a:xfrm>
          <a:custGeom>
            <a:avLst/>
            <a:gdLst>
              <a:gd name="connsiteX0" fmla="*/ 0 w 0"/>
              <a:gd name="connsiteY0" fmla="*/ 0 h 579421"/>
              <a:gd name="connsiteX1" fmla="*/ 0 w 0"/>
              <a:gd name="connsiteY1" fmla="*/ 579421 h 579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579421">
                <a:moveTo>
                  <a:pt x="0" y="0"/>
                </a:moveTo>
                <a:lnTo>
                  <a:pt x="0" y="579421"/>
                </a:lnTo>
              </a:path>
            </a:pathLst>
          </a:custGeom>
          <a:noFill/>
          <a:ln w="1905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3223033" y="2752253"/>
            <a:ext cx="0" cy="808776"/>
          </a:xfrm>
          <a:custGeom>
            <a:avLst/>
            <a:gdLst>
              <a:gd name="connsiteX0" fmla="*/ 0 w 0"/>
              <a:gd name="connsiteY0" fmla="*/ 0 h 606582"/>
              <a:gd name="connsiteX1" fmla="*/ 0 w 0"/>
              <a:gd name="connsiteY1" fmla="*/ 606582 h 606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606582">
                <a:moveTo>
                  <a:pt x="0" y="0"/>
                </a:moveTo>
                <a:lnTo>
                  <a:pt x="0" y="606582"/>
                </a:lnTo>
              </a:path>
            </a:pathLst>
          </a:custGeom>
          <a:noFill/>
          <a:ln w="1905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3597243" y="2891074"/>
            <a:ext cx="0" cy="778597"/>
          </a:xfrm>
          <a:custGeom>
            <a:avLst/>
            <a:gdLst>
              <a:gd name="connsiteX0" fmla="*/ 0 w 0"/>
              <a:gd name="connsiteY0" fmla="*/ 0 h 583948"/>
              <a:gd name="connsiteX1" fmla="*/ 0 w 0"/>
              <a:gd name="connsiteY1" fmla="*/ 583948 h 583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583948">
                <a:moveTo>
                  <a:pt x="0" y="0"/>
                </a:moveTo>
                <a:lnTo>
                  <a:pt x="0" y="583948"/>
                </a:lnTo>
              </a:path>
            </a:pathLst>
          </a:custGeom>
          <a:noFill/>
          <a:ln w="1905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3965419" y="2571184"/>
            <a:ext cx="0" cy="857061"/>
          </a:xfrm>
          <a:custGeom>
            <a:avLst/>
            <a:gdLst>
              <a:gd name="connsiteX0" fmla="*/ 0 w 0"/>
              <a:gd name="connsiteY0" fmla="*/ 0 h 642796"/>
              <a:gd name="connsiteX1" fmla="*/ 0 w 0"/>
              <a:gd name="connsiteY1" fmla="*/ 642796 h 64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642796">
                <a:moveTo>
                  <a:pt x="0" y="0"/>
                </a:moveTo>
                <a:lnTo>
                  <a:pt x="0" y="642796"/>
                </a:lnTo>
              </a:path>
            </a:pathLst>
          </a:custGeom>
          <a:noFill/>
          <a:ln w="1905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4339628" y="2685861"/>
            <a:ext cx="0" cy="772563"/>
          </a:xfrm>
          <a:custGeom>
            <a:avLst/>
            <a:gdLst>
              <a:gd name="connsiteX0" fmla="*/ 0 w 0"/>
              <a:gd name="connsiteY0" fmla="*/ 0 h 579422"/>
              <a:gd name="connsiteX1" fmla="*/ 0 w 0"/>
              <a:gd name="connsiteY1" fmla="*/ 579422 h 579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579422">
                <a:moveTo>
                  <a:pt x="0" y="0"/>
                </a:moveTo>
                <a:lnTo>
                  <a:pt x="0" y="579422"/>
                </a:lnTo>
              </a:path>
            </a:pathLst>
          </a:custGeom>
          <a:noFill/>
          <a:ln w="1905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4612233" y="2752256"/>
            <a:ext cx="0" cy="718241"/>
          </a:xfrm>
          <a:custGeom>
            <a:avLst/>
            <a:gdLst>
              <a:gd name="connsiteX0" fmla="*/ 0 w 0"/>
              <a:gd name="connsiteY0" fmla="*/ 0 h 538681"/>
              <a:gd name="connsiteX1" fmla="*/ 0 w 0"/>
              <a:gd name="connsiteY1" fmla="*/ 538681 h 5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538681">
                <a:moveTo>
                  <a:pt x="0" y="0"/>
                </a:moveTo>
                <a:lnTo>
                  <a:pt x="0" y="538681"/>
                </a:lnTo>
              </a:path>
            </a:pathLst>
          </a:custGeom>
          <a:noFill/>
          <a:ln w="1905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5088047" y="2897110"/>
            <a:ext cx="0" cy="700135"/>
          </a:xfrm>
          <a:custGeom>
            <a:avLst/>
            <a:gdLst>
              <a:gd name="connsiteX0" fmla="*/ 0 w 0"/>
              <a:gd name="connsiteY0" fmla="*/ 0 h 525101"/>
              <a:gd name="connsiteX1" fmla="*/ 0 w 0"/>
              <a:gd name="connsiteY1" fmla="*/ 525101 h 525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525101">
                <a:moveTo>
                  <a:pt x="0" y="0"/>
                </a:moveTo>
                <a:lnTo>
                  <a:pt x="0" y="525101"/>
                </a:lnTo>
              </a:path>
            </a:pathLst>
          </a:custGeom>
          <a:noFill/>
          <a:ln w="1905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5450187" y="2842789"/>
            <a:ext cx="0" cy="748420"/>
          </a:xfrm>
          <a:custGeom>
            <a:avLst/>
            <a:gdLst>
              <a:gd name="connsiteX0" fmla="*/ 0 w 0"/>
              <a:gd name="connsiteY0" fmla="*/ 0 h 561315"/>
              <a:gd name="connsiteX1" fmla="*/ 0 w 0"/>
              <a:gd name="connsiteY1" fmla="*/ 561315 h 561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561315">
                <a:moveTo>
                  <a:pt x="0" y="0"/>
                </a:moveTo>
                <a:lnTo>
                  <a:pt x="0" y="561315"/>
                </a:lnTo>
              </a:path>
            </a:pathLst>
          </a:custGeom>
          <a:noFill/>
          <a:ln w="1905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5824396" y="2788467"/>
            <a:ext cx="0" cy="832920"/>
          </a:xfrm>
          <a:custGeom>
            <a:avLst/>
            <a:gdLst>
              <a:gd name="connsiteX0" fmla="*/ 0 w 0"/>
              <a:gd name="connsiteY0" fmla="*/ 0 h 624690"/>
              <a:gd name="connsiteX1" fmla="*/ 0 w 0"/>
              <a:gd name="connsiteY1" fmla="*/ 624690 h 624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624690">
                <a:moveTo>
                  <a:pt x="0" y="0"/>
                </a:moveTo>
                <a:lnTo>
                  <a:pt x="0" y="624690"/>
                </a:lnTo>
              </a:path>
            </a:pathLst>
          </a:custGeom>
          <a:noFill/>
          <a:ln w="1905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6198605" y="2697934"/>
            <a:ext cx="0" cy="778597"/>
          </a:xfrm>
          <a:custGeom>
            <a:avLst/>
            <a:gdLst>
              <a:gd name="connsiteX0" fmla="*/ 0 w 0"/>
              <a:gd name="connsiteY0" fmla="*/ 0 h 583948"/>
              <a:gd name="connsiteX1" fmla="*/ 0 w 0"/>
              <a:gd name="connsiteY1" fmla="*/ 583948 h 583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583948">
                <a:moveTo>
                  <a:pt x="0" y="0"/>
                </a:moveTo>
                <a:lnTo>
                  <a:pt x="0" y="583948"/>
                </a:lnTo>
              </a:path>
            </a:pathLst>
          </a:custGeom>
          <a:noFill/>
          <a:ln w="1905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 24"/>
          <p:cNvSpPr/>
          <p:nvPr/>
        </p:nvSpPr>
        <p:spPr>
          <a:xfrm>
            <a:off x="6566780" y="2752253"/>
            <a:ext cx="0" cy="808776"/>
          </a:xfrm>
          <a:custGeom>
            <a:avLst/>
            <a:gdLst>
              <a:gd name="connsiteX0" fmla="*/ 0 w 0"/>
              <a:gd name="connsiteY0" fmla="*/ 0 h 606582"/>
              <a:gd name="connsiteX1" fmla="*/ 0 w 0"/>
              <a:gd name="connsiteY1" fmla="*/ 606582 h 606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606582">
                <a:moveTo>
                  <a:pt x="0" y="0"/>
                </a:moveTo>
                <a:lnTo>
                  <a:pt x="0" y="606582"/>
                </a:lnTo>
              </a:path>
            </a:pathLst>
          </a:custGeom>
          <a:noFill/>
          <a:ln w="1905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6940991" y="2999715"/>
            <a:ext cx="0" cy="814812"/>
          </a:xfrm>
          <a:custGeom>
            <a:avLst/>
            <a:gdLst>
              <a:gd name="connsiteX0" fmla="*/ 0 w 0"/>
              <a:gd name="connsiteY0" fmla="*/ 0 h 611109"/>
              <a:gd name="connsiteX1" fmla="*/ 0 w 0"/>
              <a:gd name="connsiteY1" fmla="*/ 611109 h 611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611109">
                <a:moveTo>
                  <a:pt x="0" y="0"/>
                </a:moveTo>
                <a:lnTo>
                  <a:pt x="0" y="611109"/>
                </a:lnTo>
              </a:path>
            </a:pathLst>
          </a:custGeom>
          <a:noFill/>
          <a:ln w="1905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7315200" y="2957466"/>
            <a:ext cx="0" cy="790669"/>
          </a:xfrm>
          <a:custGeom>
            <a:avLst/>
            <a:gdLst>
              <a:gd name="connsiteX0" fmla="*/ 0 w 0"/>
              <a:gd name="connsiteY0" fmla="*/ 0 h 593002"/>
              <a:gd name="connsiteX1" fmla="*/ 0 w 0"/>
              <a:gd name="connsiteY1" fmla="*/ 593002 h 593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593002">
                <a:moveTo>
                  <a:pt x="0" y="0"/>
                </a:moveTo>
                <a:lnTo>
                  <a:pt x="0" y="593002"/>
                </a:lnTo>
              </a:path>
            </a:pathLst>
          </a:custGeom>
          <a:noFill/>
          <a:ln w="1905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 27"/>
          <p:cNvSpPr/>
          <p:nvPr/>
        </p:nvSpPr>
        <p:spPr>
          <a:xfrm>
            <a:off x="7683375" y="2728111"/>
            <a:ext cx="0" cy="875168"/>
          </a:xfrm>
          <a:custGeom>
            <a:avLst/>
            <a:gdLst>
              <a:gd name="connsiteX0" fmla="*/ 0 w 0"/>
              <a:gd name="connsiteY0" fmla="*/ 0 h 656376"/>
              <a:gd name="connsiteX1" fmla="*/ 0 w 0"/>
              <a:gd name="connsiteY1" fmla="*/ 656376 h 656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656376">
                <a:moveTo>
                  <a:pt x="0" y="0"/>
                </a:moveTo>
                <a:lnTo>
                  <a:pt x="0" y="656376"/>
                </a:lnTo>
              </a:path>
            </a:pathLst>
          </a:custGeom>
          <a:noFill/>
          <a:ln w="1905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 28"/>
          <p:cNvSpPr/>
          <p:nvPr/>
        </p:nvSpPr>
        <p:spPr>
          <a:xfrm>
            <a:off x="8057584" y="3126464"/>
            <a:ext cx="0" cy="778597"/>
          </a:xfrm>
          <a:custGeom>
            <a:avLst/>
            <a:gdLst>
              <a:gd name="connsiteX0" fmla="*/ 0 w 0"/>
              <a:gd name="connsiteY0" fmla="*/ 0 h 583948"/>
              <a:gd name="connsiteX1" fmla="*/ 0 w 0"/>
              <a:gd name="connsiteY1" fmla="*/ 583948 h 583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583948">
                <a:moveTo>
                  <a:pt x="0" y="0"/>
                </a:moveTo>
                <a:lnTo>
                  <a:pt x="0" y="583948"/>
                </a:lnTo>
              </a:path>
            </a:pathLst>
          </a:custGeom>
          <a:noFill/>
          <a:ln w="1905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Freeform 29"/>
          <p:cNvSpPr/>
          <p:nvPr/>
        </p:nvSpPr>
        <p:spPr>
          <a:xfrm>
            <a:off x="8437829" y="2987644"/>
            <a:ext cx="0" cy="875168"/>
          </a:xfrm>
          <a:custGeom>
            <a:avLst/>
            <a:gdLst>
              <a:gd name="connsiteX0" fmla="*/ 0 w 0"/>
              <a:gd name="connsiteY0" fmla="*/ 0 h 656376"/>
              <a:gd name="connsiteX1" fmla="*/ 0 w 0"/>
              <a:gd name="connsiteY1" fmla="*/ 656376 h 656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656376">
                <a:moveTo>
                  <a:pt x="0" y="0"/>
                </a:moveTo>
                <a:lnTo>
                  <a:pt x="0" y="656376"/>
                </a:lnTo>
              </a:path>
            </a:pathLst>
          </a:custGeom>
          <a:noFill/>
          <a:ln w="1905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Freeform 30"/>
          <p:cNvSpPr/>
          <p:nvPr/>
        </p:nvSpPr>
        <p:spPr>
          <a:xfrm>
            <a:off x="8806004" y="3066107"/>
            <a:ext cx="0" cy="857061"/>
          </a:xfrm>
          <a:custGeom>
            <a:avLst/>
            <a:gdLst>
              <a:gd name="connsiteX0" fmla="*/ 0 w 0"/>
              <a:gd name="connsiteY0" fmla="*/ 0 h 642796"/>
              <a:gd name="connsiteX1" fmla="*/ 0 w 0"/>
              <a:gd name="connsiteY1" fmla="*/ 642796 h 64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642796">
                <a:moveTo>
                  <a:pt x="0" y="0"/>
                </a:moveTo>
                <a:lnTo>
                  <a:pt x="0" y="642796"/>
                </a:lnTo>
              </a:path>
            </a:pathLst>
          </a:custGeom>
          <a:noFill/>
          <a:ln w="1905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Freeform 31"/>
          <p:cNvSpPr/>
          <p:nvPr/>
        </p:nvSpPr>
        <p:spPr>
          <a:xfrm>
            <a:off x="9174179" y="3120429"/>
            <a:ext cx="0" cy="851025"/>
          </a:xfrm>
          <a:custGeom>
            <a:avLst/>
            <a:gdLst>
              <a:gd name="connsiteX0" fmla="*/ 0 w 0"/>
              <a:gd name="connsiteY0" fmla="*/ 0 h 638269"/>
              <a:gd name="connsiteX1" fmla="*/ 0 w 0"/>
              <a:gd name="connsiteY1" fmla="*/ 638269 h 63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638269">
                <a:moveTo>
                  <a:pt x="0" y="0"/>
                </a:moveTo>
                <a:lnTo>
                  <a:pt x="0" y="638269"/>
                </a:lnTo>
              </a:path>
            </a:pathLst>
          </a:custGeom>
          <a:noFill/>
          <a:ln w="1905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 32"/>
          <p:cNvSpPr/>
          <p:nvPr/>
        </p:nvSpPr>
        <p:spPr>
          <a:xfrm>
            <a:off x="9542353" y="2697934"/>
            <a:ext cx="0" cy="1050201"/>
          </a:xfrm>
          <a:custGeom>
            <a:avLst/>
            <a:gdLst>
              <a:gd name="connsiteX0" fmla="*/ 0 w 0"/>
              <a:gd name="connsiteY0" fmla="*/ 0 h 787651"/>
              <a:gd name="connsiteX1" fmla="*/ 0 w 0"/>
              <a:gd name="connsiteY1" fmla="*/ 787651 h 787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787651">
                <a:moveTo>
                  <a:pt x="0" y="0"/>
                </a:moveTo>
                <a:lnTo>
                  <a:pt x="0" y="787651"/>
                </a:lnTo>
              </a:path>
            </a:pathLst>
          </a:custGeom>
          <a:noFill/>
          <a:ln w="1905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Freeform 33"/>
          <p:cNvSpPr/>
          <p:nvPr/>
        </p:nvSpPr>
        <p:spPr>
          <a:xfrm>
            <a:off x="9916563" y="2691898"/>
            <a:ext cx="0" cy="1213164"/>
          </a:xfrm>
          <a:custGeom>
            <a:avLst/>
            <a:gdLst>
              <a:gd name="connsiteX0" fmla="*/ 0 w 0"/>
              <a:gd name="connsiteY0" fmla="*/ 0 h 909873"/>
              <a:gd name="connsiteX1" fmla="*/ 0 w 0"/>
              <a:gd name="connsiteY1" fmla="*/ 909873 h 909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909873">
                <a:moveTo>
                  <a:pt x="0" y="0"/>
                </a:moveTo>
                <a:lnTo>
                  <a:pt x="0" y="909873"/>
                </a:lnTo>
              </a:path>
            </a:pathLst>
          </a:custGeom>
          <a:noFill/>
          <a:ln w="1905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reeform 34"/>
          <p:cNvSpPr/>
          <p:nvPr/>
        </p:nvSpPr>
        <p:spPr>
          <a:xfrm>
            <a:off x="10290772" y="3132499"/>
            <a:ext cx="0" cy="1068309"/>
          </a:xfrm>
          <a:custGeom>
            <a:avLst/>
            <a:gdLst>
              <a:gd name="connsiteX0" fmla="*/ 0 w 0"/>
              <a:gd name="connsiteY0" fmla="*/ 0 h 801232"/>
              <a:gd name="connsiteX1" fmla="*/ 0 w 0"/>
              <a:gd name="connsiteY1" fmla="*/ 801232 h 801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801232">
                <a:moveTo>
                  <a:pt x="0" y="0"/>
                </a:moveTo>
                <a:lnTo>
                  <a:pt x="0" y="801232"/>
                </a:lnTo>
              </a:path>
            </a:pathLst>
          </a:custGeom>
          <a:noFill/>
          <a:ln w="1905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1330859" y="3048001"/>
            <a:ext cx="90535" cy="90535"/>
          </a:xfrm>
          <a:prstGeom prst="ellipse">
            <a:avLst/>
          </a:prstGeom>
          <a:solidFill>
            <a:schemeClr val="accent3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1699034" y="3340729"/>
            <a:ext cx="90535" cy="90535"/>
          </a:xfrm>
          <a:prstGeom prst="ellipse">
            <a:avLst/>
          </a:prstGeom>
          <a:solidFill>
            <a:schemeClr val="accent3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2067207" y="3096285"/>
            <a:ext cx="90535" cy="90535"/>
          </a:xfrm>
          <a:prstGeom prst="ellipse">
            <a:avLst/>
          </a:prstGeom>
          <a:solidFill>
            <a:schemeClr val="accent3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2435382" y="2975571"/>
            <a:ext cx="90535" cy="90535"/>
          </a:xfrm>
          <a:prstGeom prst="ellipse">
            <a:avLst/>
          </a:prstGeom>
          <a:solidFill>
            <a:schemeClr val="accent3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2809591" y="3072142"/>
            <a:ext cx="90535" cy="90535"/>
          </a:xfrm>
          <a:prstGeom prst="ellipse">
            <a:avLst/>
          </a:prstGeom>
          <a:solidFill>
            <a:schemeClr val="accent3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3177766" y="3132499"/>
            <a:ext cx="90535" cy="90535"/>
          </a:xfrm>
          <a:prstGeom prst="ellipse">
            <a:avLst/>
          </a:prstGeom>
          <a:solidFill>
            <a:schemeClr val="accent3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3551975" y="3244158"/>
            <a:ext cx="90535" cy="90535"/>
          </a:xfrm>
          <a:prstGeom prst="ellipse">
            <a:avLst/>
          </a:prstGeom>
          <a:solidFill>
            <a:schemeClr val="accent3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3920151" y="2951430"/>
            <a:ext cx="90535" cy="90535"/>
          </a:xfrm>
          <a:prstGeom prst="ellipse">
            <a:avLst/>
          </a:prstGeom>
          <a:solidFill>
            <a:schemeClr val="accent3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4294361" y="3029891"/>
            <a:ext cx="90535" cy="90535"/>
          </a:xfrm>
          <a:prstGeom prst="ellipse">
            <a:avLst/>
          </a:prstGeom>
          <a:solidFill>
            <a:schemeClr val="accent3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4566966" y="3075161"/>
            <a:ext cx="90535" cy="90535"/>
          </a:xfrm>
          <a:prstGeom prst="ellipse">
            <a:avLst/>
          </a:prstGeom>
          <a:solidFill>
            <a:schemeClr val="accent3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5042779" y="3193861"/>
            <a:ext cx="90535" cy="90535"/>
          </a:xfrm>
          <a:prstGeom prst="ellipse">
            <a:avLst/>
          </a:prstGeom>
          <a:solidFill>
            <a:schemeClr val="accent3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5404919" y="3174747"/>
            <a:ext cx="90535" cy="90535"/>
          </a:xfrm>
          <a:prstGeom prst="ellipse">
            <a:avLst/>
          </a:prstGeom>
          <a:solidFill>
            <a:schemeClr val="accent3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5779129" y="3165694"/>
            <a:ext cx="90535" cy="90535"/>
          </a:xfrm>
          <a:prstGeom prst="ellipse">
            <a:avLst/>
          </a:prstGeom>
          <a:solidFill>
            <a:schemeClr val="accent3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6153338" y="3060073"/>
            <a:ext cx="90535" cy="90535"/>
          </a:xfrm>
          <a:prstGeom prst="ellipse">
            <a:avLst/>
          </a:prstGeom>
          <a:solidFill>
            <a:schemeClr val="accent3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6521513" y="3125455"/>
            <a:ext cx="90535" cy="90535"/>
          </a:xfrm>
          <a:prstGeom prst="ellipse">
            <a:avLst/>
          </a:prstGeom>
          <a:solidFill>
            <a:schemeClr val="accent3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6895723" y="3373922"/>
            <a:ext cx="90535" cy="90535"/>
          </a:xfrm>
          <a:prstGeom prst="ellipse">
            <a:avLst/>
          </a:prstGeom>
          <a:solidFill>
            <a:schemeClr val="accent3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7269933" y="3313569"/>
            <a:ext cx="90535" cy="90535"/>
          </a:xfrm>
          <a:prstGeom prst="ellipse">
            <a:avLst/>
          </a:prstGeom>
          <a:solidFill>
            <a:schemeClr val="accent3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7638107" y="3137527"/>
            <a:ext cx="90535" cy="90535"/>
          </a:xfrm>
          <a:prstGeom prst="ellipse">
            <a:avLst/>
          </a:prstGeom>
          <a:solidFill>
            <a:schemeClr val="accent3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8012317" y="3488602"/>
            <a:ext cx="90535" cy="90535"/>
          </a:xfrm>
          <a:prstGeom prst="ellipse">
            <a:avLst/>
          </a:prstGeom>
          <a:solidFill>
            <a:schemeClr val="accent3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8392562" y="3379961"/>
            <a:ext cx="90535" cy="90535"/>
          </a:xfrm>
          <a:prstGeom prst="ellipse">
            <a:avLst/>
          </a:prstGeom>
          <a:solidFill>
            <a:schemeClr val="accent3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8760737" y="3461441"/>
            <a:ext cx="90535" cy="90535"/>
          </a:xfrm>
          <a:prstGeom prst="ellipse">
            <a:avLst/>
          </a:prstGeom>
          <a:solidFill>
            <a:schemeClr val="accent3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9128911" y="3500674"/>
            <a:ext cx="90535" cy="90535"/>
          </a:xfrm>
          <a:prstGeom prst="ellipse">
            <a:avLst/>
          </a:prstGeom>
          <a:solidFill>
            <a:schemeClr val="accent3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9497086" y="3186817"/>
            <a:ext cx="90535" cy="90535"/>
          </a:xfrm>
          <a:prstGeom prst="ellipse">
            <a:avLst/>
          </a:prstGeom>
          <a:solidFill>
            <a:schemeClr val="accent3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9871295" y="3268301"/>
            <a:ext cx="90535" cy="90535"/>
          </a:xfrm>
          <a:prstGeom prst="ellipse">
            <a:avLst/>
          </a:prstGeom>
          <a:solidFill>
            <a:schemeClr val="accent3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10251541" y="3603281"/>
            <a:ext cx="90535" cy="90535"/>
          </a:xfrm>
          <a:prstGeom prst="ellipse">
            <a:avLst/>
          </a:prstGeom>
          <a:solidFill>
            <a:schemeClr val="accent3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Freeform 60"/>
          <p:cNvSpPr/>
          <p:nvPr/>
        </p:nvSpPr>
        <p:spPr>
          <a:xfrm>
            <a:off x="1351985" y="3096286"/>
            <a:ext cx="8890503" cy="1279556"/>
          </a:xfrm>
          <a:custGeom>
            <a:avLst/>
            <a:gdLst>
              <a:gd name="connsiteX0" fmla="*/ 0 w 6667877"/>
              <a:gd name="connsiteY0" fmla="*/ 0 h 959667"/>
              <a:gd name="connsiteX1" fmla="*/ 258024 w 6667877"/>
              <a:gd name="connsiteY1" fmla="*/ 683536 h 959667"/>
              <a:gd name="connsiteX2" fmla="*/ 538681 w 6667877"/>
              <a:gd name="connsiteY2" fmla="*/ 837445 h 959667"/>
              <a:gd name="connsiteX3" fmla="*/ 810285 w 6667877"/>
              <a:gd name="connsiteY3" fmla="*/ 955140 h 959667"/>
              <a:gd name="connsiteX4" fmla="*/ 1086416 w 6667877"/>
              <a:gd name="connsiteY4" fmla="*/ 810285 h 959667"/>
              <a:gd name="connsiteX5" fmla="*/ 1380654 w 6667877"/>
              <a:gd name="connsiteY5" fmla="*/ 787651 h 959667"/>
              <a:gd name="connsiteX6" fmla="*/ 1643204 w 6667877"/>
              <a:gd name="connsiteY6" fmla="*/ 588475 h 959667"/>
              <a:gd name="connsiteX7" fmla="*/ 1928388 w 6667877"/>
              <a:gd name="connsiteY7" fmla="*/ 633742 h 959667"/>
              <a:gd name="connsiteX8" fmla="*/ 2204519 w 6667877"/>
              <a:gd name="connsiteY8" fmla="*/ 801232 h 959667"/>
              <a:gd name="connsiteX9" fmla="*/ 2480650 w 6667877"/>
              <a:gd name="connsiteY9" fmla="*/ 801232 h 959667"/>
              <a:gd name="connsiteX10" fmla="*/ 2765834 w 6667877"/>
              <a:gd name="connsiteY10" fmla="*/ 882713 h 959667"/>
              <a:gd name="connsiteX11" fmla="*/ 3046491 w 6667877"/>
              <a:gd name="connsiteY11" fmla="*/ 660903 h 959667"/>
              <a:gd name="connsiteX12" fmla="*/ 3322622 w 6667877"/>
              <a:gd name="connsiteY12" fmla="*/ 796705 h 959667"/>
              <a:gd name="connsiteX13" fmla="*/ 3607806 w 6667877"/>
              <a:gd name="connsiteY13" fmla="*/ 810285 h 959667"/>
              <a:gd name="connsiteX14" fmla="*/ 3883937 w 6667877"/>
              <a:gd name="connsiteY14" fmla="*/ 819338 h 959667"/>
              <a:gd name="connsiteX15" fmla="*/ 4155541 w 6667877"/>
              <a:gd name="connsiteY15" fmla="*/ 873659 h 959667"/>
              <a:gd name="connsiteX16" fmla="*/ 4440725 w 6667877"/>
              <a:gd name="connsiteY16" fmla="*/ 941560 h 959667"/>
              <a:gd name="connsiteX17" fmla="*/ 4712329 w 6667877"/>
              <a:gd name="connsiteY17" fmla="*/ 841972 h 959667"/>
              <a:gd name="connsiteX18" fmla="*/ 4988460 w 6667877"/>
              <a:gd name="connsiteY18" fmla="*/ 828392 h 959667"/>
              <a:gd name="connsiteX19" fmla="*/ 5278170 w 6667877"/>
              <a:gd name="connsiteY19" fmla="*/ 846499 h 959667"/>
              <a:gd name="connsiteX20" fmla="*/ 5549774 w 6667877"/>
              <a:gd name="connsiteY20" fmla="*/ 959667 h 959667"/>
              <a:gd name="connsiteX21" fmla="*/ 5834959 w 6667877"/>
              <a:gd name="connsiteY21" fmla="*/ 955140 h 959667"/>
              <a:gd name="connsiteX22" fmla="*/ 6124669 w 6667877"/>
              <a:gd name="connsiteY22" fmla="*/ 882713 h 959667"/>
              <a:gd name="connsiteX23" fmla="*/ 6387220 w 6667877"/>
              <a:gd name="connsiteY23" fmla="*/ 805758 h 959667"/>
              <a:gd name="connsiteX24" fmla="*/ 6667877 w 6667877"/>
              <a:gd name="connsiteY24" fmla="*/ 878186 h 959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667877" h="959667">
                <a:moveTo>
                  <a:pt x="0" y="0"/>
                </a:moveTo>
                <a:lnTo>
                  <a:pt x="258024" y="683536"/>
                </a:lnTo>
                <a:lnTo>
                  <a:pt x="538681" y="837445"/>
                </a:lnTo>
                <a:lnTo>
                  <a:pt x="810285" y="955140"/>
                </a:lnTo>
                <a:lnTo>
                  <a:pt x="1086416" y="810285"/>
                </a:lnTo>
                <a:lnTo>
                  <a:pt x="1380654" y="787651"/>
                </a:lnTo>
                <a:lnTo>
                  <a:pt x="1643204" y="588475"/>
                </a:lnTo>
                <a:lnTo>
                  <a:pt x="1928388" y="633742"/>
                </a:lnTo>
                <a:lnTo>
                  <a:pt x="2204519" y="801232"/>
                </a:lnTo>
                <a:lnTo>
                  <a:pt x="2480650" y="801232"/>
                </a:lnTo>
                <a:lnTo>
                  <a:pt x="2765834" y="882713"/>
                </a:lnTo>
                <a:lnTo>
                  <a:pt x="3046491" y="660903"/>
                </a:lnTo>
                <a:lnTo>
                  <a:pt x="3322622" y="796705"/>
                </a:lnTo>
                <a:lnTo>
                  <a:pt x="3607806" y="810285"/>
                </a:lnTo>
                <a:lnTo>
                  <a:pt x="3883937" y="819338"/>
                </a:lnTo>
                <a:lnTo>
                  <a:pt x="4155541" y="873659"/>
                </a:lnTo>
                <a:lnTo>
                  <a:pt x="4440725" y="941560"/>
                </a:lnTo>
                <a:lnTo>
                  <a:pt x="4712329" y="841972"/>
                </a:lnTo>
                <a:lnTo>
                  <a:pt x="4988460" y="828392"/>
                </a:lnTo>
                <a:lnTo>
                  <a:pt x="5278170" y="846499"/>
                </a:lnTo>
                <a:lnTo>
                  <a:pt x="5549774" y="959667"/>
                </a:lnTo>
                <a:lnTo>
                  <a:pt x="5834959" y="955140"/>
                </a:lnTo>
                <a:lnTo>
                  <a:pt x="6124669" y="882713"/>
                </a:lnTo>
                <a:lnTo>
                  <a:pt x="6387220" y="805758"/>
                </a:lnTo>
                <a:lnTo>
                  <a:pt x="6667877" y="878186"/>
                </a:lnTo>
              </a:path>
            </a:pathLst>
          </a:cu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Freeform 61"/>
          <p:cNvSpPr/>
          <p:nvPr/>
        </p:nvSpPr>
        <p:spPr>
          <a:xfrm>
            <a:off x="1696016" y="3645530"/>
            <a:ext cx="0" cy="718241"/>
          </a:xfrm>
          <a:custGeom>
            <a:avLst/>
            <a:gdLst>
              <a:gd name="connsiteX0" fmla="*/ 0 w 0"/>
              <a:gd name="connsiteY0" fmla="*/ 0 h 538681"/>
              <a:gd name="connsiteX1" fmla="*/ 0 w 0"/>
              <a:gd name="connsiteY1" fmla="*/ 538681 h 53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538681">
                <a:moveTo>
                  <a:pt x="0" y="0"/>
                </a:moveTo>
                <a:lnTo>
                  <a:pt x="0" y="538681"/>
                </a:lnTo>
              </a:path>
            </a:pathLst>
          </a:cu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Freeform 62"/>
          <p:cNvSpPr/>
          <p:nvPr/>
        </p:nvSpPr>
        <p:spPr>
          <a:xfrm>
            <a:off x="2070227" y="3784349"/>
            <a:ext cx="0" cy="832919"/>
          </a:xfrm>
          <a:custGeom>
            <a:avLst/>
            <a:gdLst>
              <a:gd name="connsiteX0" fmla="*/ 0 w 0"/>
              <a:gd name="connsiteY0" fmla="*/ 0 h 624689"/>
              <a:gd name="connsiteX1" fmla="*/ 0 w 0"/>
              <a:gd name="connsiteY1" fmla="*/ 624689 h 624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624689">
                <a:moveTo>
                  <a:pt x="0" y="0"/>
                </a:moveTo>
                <a:lnTo>
                  <a:pt x="0" y="624689"/>
                </a:lnTo>
              </a:path>
            </a:pathLst>
          </a:cu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Freeform 63"/>
          <p:cNvSpPr/>
          <p:nvPr/>
        </p:nvSpPr>
        <p:spPr>
          <a:xfrm>
            <a:off x="2438400" y="3905061"/>
            <a:ext cx="0" cy="887240"/>
          </a:xfrm>
          <a:custGeom>
            <a:avLst/>
            <a:gdLst>
              <a:gd name="connsiteX0" fmla="*/ 0 w 0"/>
              <a:gd name="connsiteY0" fmla="*/ 0 h 665430"/>
              <a:gd name="connsiteX1" fmla="*/ 0 w 0"/>
              <a:gd name="connsiteY1" fmla="*/ 665430 h 665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665430">
                <a:moveTo>
                  <a:pt x="0" y="0"/>
                </a:moveTo>
                <a:lnTo>
                  <a:pt x="0" y="665430"/>
                </a:lnTo>
              </a:path>
            </a:pathLst>
          </a:cu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Freeform 64"/>
          <p:cNvSpPr/>
          <p:nvPr/>
        </p:nvSpPr>
        <p:spPr>
          <a:xfrm>
            <a:off x="2812611" y="3778314"/>
            <a:ext cx="0" cy="790669"/>
          </a:xfrm>
          <a:custGeom>
            <a:avLst/>
            <a:gdLst>
              <a:gd name="connsiteX0" fmla="*/ 0 w 0"/>
              <a:gd name="connsiteY0" fmla="*/ 0 h 593002"/>
              <a:gd name="connsiteX1" fmla="*/ 0 w 0"/>
              <a:gd name="connsiteY1" fmla="*/ 593002 h 593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593002">
                <a:moveTo>
                  <a:pt x="0" y="0"/>
                </a:moveTo>
                <a:lnTo>
                  <a:pt x="0" y="593002"/>
                </a:lnTo>
              </a:path>
            </a:pathLst>
          </a:cu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Freeform 65"/>
          <p:cNvSpPr/>
          <p:nvPr/>
        </p:nvSpPr>
        <p:spPr>
          <a:xfrm>
            <a:off x="3180784" y="3717956"/>
            <a:ext cx="0" cy="838955"/>
          </a:xfrm>
          <a:custGeom>
            <a:avLst/>
            <a:gdLst>
              <a:gd name="connsiteX0" fmla="*/ 0 w 0"/>
              <a:gd name="connsiteY0" fmla="*/ 0 h 629216"/>
              <a:gd name="connsiteX1" fmla="*/ 0 w 0"/>
              <a:gd name="connsiteY1" fmla="*/ 629216 h 629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629216">
                <a:moveTo>
                  <a:pt x="0" y="0"/>
                </a:moveTo>
                <a:lnTo>
                  <a:pt x="0" y="629216"/>
                </a:lnTo>
              </a:path>
            </a:pathLst>
          </a:cu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 66"/>
          <p:cNvSpPr/>
          <p:nvPr/>
        </p:nvSpPr>
        <p:spPr>
          <a:xfrm>
            <a:off x="3548959" y="3470496"/>
            <a:ext cx="0" cy="796705"/>
          </a:xfrm>
          <a:custGeom>
            <a:avLst/>
            <a:gdLst>
              <a:gd name="connsiteX0" fmla="*/ 0 w 0"/>
              <a:gd name="connsiteY0" fmla="*/ 0 h 597529"/>
              <a:gd name="connsiteX1" fmla="*/ 0 w 0"/>
              <a:gd name="connsiteY1" fmla="*/ 597529 h 597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597529">
                <a:moveTo>
                  <a:pt x="0" y="0"/>
                </a:moveTo>
                <a:lnTo>
                  <a:pt x="0" y="597529"/>
                </a:lnTo>
              </a:path>
            </a:pathLst>
          </a:cu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Freeform 67"/>
          <p:cNvSpPr/>
          <p:nvPr/>
        </p:nvSpPr>
        <p:spPr>
          <a:xfrm>
            <a:off x="3923168" y="3518781"/>
            <a:ext cx="0" cy="832919"/>
          </a:xfrm>
          <a:custGeom>
            <a:avLst/>
            <a:gdLst>
              <a:gd name="connsiteX0" fmla="*/ 0 w 0"/>
              <a:gd name="connsiteY0" fmla="*/ 0 h 624689"/>
              <a:gd name="connsiteX1" fmla="*/ 0 w 0"/>
              <a:gd name="connsiteY1" fmla="*/ 624689 h 624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624689">
                <a:moveTo>
                  <a:pt x="0" y="0"/>
                </a:moveTo>
                <a:lnTo>
                  <a:pt x="0" y="624689"/>
                </a:lnTo>
              </a:path>
            </a:pathLst>
          </a:cu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Freeform 68"/>
          <p:cNvSpPr/>
          <p:nvPr/>
        </p:nvSpPr>
        <p:spPr>
          <a:xfrm>
            <a:off x="4297379" y="3784349"/>
            <a:ext cx="0" cy="748420"/>
          </a:xfrm>
          <a:custGeom>
            <a:avLst/>
            <a:gdLst>
              <a:gd name="connsiteX0" fmla="*/ 0 w 0"/>
              <a:gd name="connsiteY0" fmla="*/ 0 h 561315"/>
              <a:gd name="connsiteX1" fmla="*/ 0 w 0"/>
              <a:gd name="connsiteY1" fmla="*/ 561315 h 561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561315">
                <a:moveTo>
                  <a:pt x="0" y="0"/>
                </a:moveTo>
                <a:lnTo>
                  <a:pt x="0" y="561315"/>
                </a:lnTo>
              </a:path>
            </a:pathLst>
          </a:cu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 69"/>
          <p:cNvSpPr/>
          <p:nvPr/>
        </p:nvSpPr>
        <p:spPr>
          <a:xfrm>
            <a:off x="4552659" y="3808491"/>
            <a:ext cx="0" cy="718243"/>
          </a:xfrm>
          <a:custGeom>
            <a:avLst/>
            <a:gdLst>
              <a:gd name="connsiteX0" fmla="*/ 0 w 0"/>
              <a:gd name="connsiteY0" fmla="*/ 0 h 538682"/>
              <a:gd name="connsiteX1" fmla="*/ 0 w 0"/>
              <a:gd name="connsiteY1" fmla="*/ 538682 h 53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538682">
                <a:moveTo>
                  <a:pt x="0" y="0"/>
                </a:moveTo>
                <a:lnTo>
                  <a:pt x="0" y="538682"/>
                </a:lnTo>
              </a:path>
            </a:pathLst>
          </a:cu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Freeform 70"/>
          <p:cNvSpPr/>
          <p:nvPr/>
        </p:nvSpPr>
        <p:spPr>
          <a:xfrm>
            <a:off x="5045799" y="3941275"/>
            <a:ext cx="0" cy="657885"/>
          </a:xfrm>
          <a:custGeom>
            <a:avLst/>
            <a:gdLst>
              <a:gd name="connsiteX0" fmla="*/ 0 w 0"/>
              <a:gd name="connsiteY0" fmla="*/ 0 h 493414"/>
              <a:gd name="connsiteX1" fmla="*/ 0 w 0"/>
              <a:gd name="connsiteY1" fmla="*/ 493414 h 493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493414">
                <a:moveTo>
                  <a:pt x="0" y="0"/>
                </a:moveTo>
                <a:lnTo>
                  <a:pt x="0" y="493414"/>
                </a:lnTo>
              </a:path>
            </a:pathLst>
          </a:cu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Freeform 71"/>
          <p:cNvSpPr/>
          <p:nvPr/>
        </p:nvSpPr>
        <p:spPr>
          <a:xfrm>
            <a:off x="5407936" y="3621388"/>
            <a:ext cx="0" cy="706169"/>
          </a:xfrm>
          <a:custGeom>
            <a:avLst/>
            <a:gdLst>
              <a:gd name="connsiteX0" fmla="*/ 0 w 0"/>
              <a:gd name="connsiteY0" fmla="*/ 0 h 529627"/>
              <a:gd name="connsiteX1" fmla="*/ 0 w 0"/>
              <a:gd name="connsiteY1" fmla="*/ 529627 h 52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529627">
                <a:moveTo>
                  <a:pt x="0" y="0"/>
                </a:moveTo>
                <a:lnTo>
                  <a:pt x="0" y="529627"/>
                </a:lnTo>
              </a:path>
            </a:pathLst>
          </a:cu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Freeform 72"/>
          <p:cNvSpPr/>
          <p:nvPr/>
        </p:nvSpPr>
        <p:spPr>
          <a:xfrm>
            <a:off x="5782147" y="3760205"/>
            <a:ext cx="0" cy="754456"/>
          </a:xfrm>
          <a:custGeom>
            <a:avLst/>
            <a:gdLst>
              <a:gd name="connsiteX0" fmla="*/ 0 w 0"/>
              <a:gd name="connsiteY0" fmla="*/ 0 h 565842"/>
              <a:gd name="connsiteX1" fmla="*/ 0 w 0"/>
              <a:gd name="connsiteY1" fmla="*/ 565842 h 565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565842">
                <a:moveTo>
                  <a:pt x="0" y="0"/>
                </a:moveTo>
                <a:lnTo>
                  <a:pt x="0" y="565842"/>
                </a:lnTo>
              </a:path>
            </a:pathLst>
          </a:cu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Freeform 73"/>
          <p:cNvSpPr/>
          <p:nvPr/>
        </p:nvSpPr>
        <p:spPr>
          <a:xfrm>
            <a:off x="6150321" y="3808492"/>
            <a:ext cx="0" cy="730313"/>
          </a:xfrm>
          <a:custGeom>
            <a:avLst/>
            <a:gdLst>
              <a:gd name="connsiteX0" fmla="*/ 0 w 0"/>
              <a:gd name="connsiteY0" fmla="*/ 0 h 547735"/>
              <a:gd name="connsiteX1" fmla="*/ 0 w 0"/>
              <a:gd name="connsiteY1" fmla="*/ 547735 h 547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547735">
                <a:moveTo>
                  <a:pt x="0" y="0"/>
                </a:moveTo>
                <a:lnTo>
                  <a:pt x="0" y="547735"/>
                </a:lnTo>
              </a:path>
            </a:pathLst>
          </a:cu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Freeform 74"/>
          <p:cNvSpPr/>
          <p:nvPr/>
        </p:nvSpPr>
        <p:spPr>
          <a:xfrm>
            <a:off x="6524531" y="3826599"/>
            <a:ext cx="0" cy="724276"/>
          </a:xfrm>
          <a:custGeom>
            <a:avLst/>
            <a:gdLst>
              <a:gd name="connsiteX0" fmla="*/ 0 w 0"/>
              <a:gd name="connsiteY0" fmla="*/ 0 h 543207"/>
              <a:gd name="connsiteX1" fmla="*/ 0 w 0"/>
              <a:gd name="connsiteY1" fmla="*/ 543207 h 543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543207">
                <a:moveTo>
                  <a:pt x="0" y="0"/>
                </a:moveTo>
                <a:lnTo>
                  <a:pt x="0" y="543207"/>
                </a:lnTo>
              </a:path>
            </a:pathLst>
          </a:cu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Freeform 75"/>
          <p:cNvSpPr/>
          <p:nvPr/>
        </p:nvSpPr>
        <p:spPr>
          <a:xfrm>
            <a:off x="6898741" y="3905062"/>
            <a:ext cx="0" cy="712205"/>
          </a:xfrm>
          <a:custGeom>
            <a:avLst/>
            <a:gdLst>
              <a:gd name="connsiteX0" fmla="*/ 0 w 0"/>
              <a:gd name="connsiteY0" fmla="*/ 0 h 534154"/>
              <a:gd name="connsiteX1" fmla="*/ 0 w 0"/>
              <a:gd name="connsiteY1" fmla="*/ 534154 h 534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534154">
                <a:moveTo>
                  <a:pt x="0" y="0"/>
                </a:moveTo>
                <a:lnTo>
                  <a:pt x="0" y="534154"/>
                </a:lnTo>
              </a:path>
            </a:pathLst>
          </a:cu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Freeform 76"/>
          <p:cNvSpPr/>
          <p:nvPr/>
        </p:nvSpPr>
        <p:spPr>
          <a:xfrm>
            <a:off x="7272951" y="4007667"/>
            <a:ext cx="0" cy="694100"/>
          </a:xfrm>
          <a:custGeom>
            <a:avLst/>
            <a:gdLst>
              <a:gd name="connsiteX0" fmla="*/ 0 w 0"/>
              <a:gd name="connsiteY0" fmla="*/ 0 h 520575"/>
              <a:gd name="connsiteX1" fmla="*/ 0 w 0"/>
              <a:gd name="connsiteY1" fmla="*/ 520575 h 520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520575">
                <a:moveTo>
                  <a:pt x="0" y="0"/>
                </a:moveTo>
                <a:lnTo>
                  <a:pt x="0" y="520575"/>
                </a:lnTo>
              </a:path>
            </a:pathLst>
          </a:cu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Freeform 77"/>
          <p:cNvSpPr/>
          <p:nvPr/>
        </p:nvSpPr>
        <p:spPr>
          <a:xfrm>
            <a:off x="7641125" y="3820563"/>
            <a:ext cx="0" cy="778597"/>
          </a:xfrm>
          <a:custGeom>
            <a:avLst/>
            <a:gdLst>
              <a:gd name="connsiteX0" fmla="*/ 0 w 0"/>
              <a:gd name="connsiteY0" fmla="*/ 0 h 583948"/>
              <a:gd name="connsiteX1" fmla="*/ 0 w 0"/>
              <a:gd name="connsiteY1" fmla="*/ 583948 h 583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583948">
                <a:moveTo>
                  <a:pt x="0" y="0"/>
                </a:moveTo>
                <a:lnTo>
                  <a:pt x="0" y="583948"/>
                </a:lnTo>
              </a:path>
            </a:pathLst>
          </a:cu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Freeform 78"/>
          <p:cNvSpPr/>
          <p:nvPr/>
        </p:nvSpPr>
        <p:spPr>
          <a:xfrm>
            <a:off x="8015336" y="3868849"/>
            <a:ext cx="0" cy="669956"/>
          </a:xfrm>
          <a:custGeom>
            <a:avLst/>
            <a:gdLst>
              <a:gd name="connsiteX0" fmla="*/ 0 w 0"/>
              <a:gd name="connsiteY0" fmla="*/ 0 h 502467"/>
              <a:gd name="connsiteX1" fmla="*/ 0 w 0"/>
              <a:gd name="connsiteY1" fmla="*/ 502467 h 5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502467">
                <a:moveTo>
                  <a:pt x="0" y="0"/>
                </a:moveTo>
                <a:lnTo>
                  <a:pt x="0" y="502467"/>
                </a:lnTo>
              </a:path>
            </a:pathLst>
          </a:cu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Freeform 79"/>
          <p:cNvSpPr/>
          <p:nvPr/>
        </p:nvSpPr>
        <p:spPr>
          <a:xfrm>
            <a:off x="8389544" y="3868849"/>
            <a:ext cx="0" cy="700135"/>
          </a:xfrm>
          <a:custGeom>
            <a:avLst/>
            <a:gdLst>
              <a:gd name="connsiteX0" fmla="*/ 0 w 0"/>
              <a:gd name="connsiteY0" fmla="*/ 0 h 525101"/>
              <a:gd name="connsiteX1" fmla="*/ 0 w 0"/>
              <a:gd name="connsiteY1" fmla="*/ 525101 h 525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525101">
                <a:moveTo>
                  <a:pt x="0" y="0"/>
                </a:moveTo>
                <a:lnTo>
                  <a:pt x="0" y="525101"/>
                </a:lnTo>
              </a:path>
            </a:pathLst>
          </a:cu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Freeform 80"/>
          <p:cNvSpPr/>
          <p:nvPr/>
        </p:nvSpPr>
        <p:spPr>
          <a:xfrm>
            <a:off x="8757719" y="3995596"/>
            <a:ext cx="0" cy="724277"/>
          </a:xfrm>
          <a:custGeom>
            <a:avLst/>
            <a:gdLst>
              <a:gd name="connsiteX0" fmla="*/ 0 w 0"/>
              <a:gd name="connsiteY0" fmla="*/ 0 h 543208"/>
              <a:gd name="connsiteX1" fmla="*/ 0 w 0"/>
              <a:gd name="connsiteY1" fmla="*/ 543208 h 543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543208">
                <a:moveTo>
                  <a:pt x="0" y="0"/>
                </a:moveTo>
                <a:lnTo>
                  <a:pt x="0" y="543208"/>
                </a:lnTo>
              </a:path>
            </a:pathLst>
          </a:cu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Freeform 81"/>
          <p:cNvSpPr/>
          <p:nvPr/>
        </p:nvSpPr>
        <p:spPr>
          <a:xfrm>
            <a:off x="9125893" y="4019740"/>
            <a:ext cx="0" cy="730313"/>
          </a:xfrm>
          <a:custGeom>
            <a:avLst/>
            <a:gdLst>
              <a:gd name="connsiteX0" fmla="*/ 0 w 0"/>
              <a:gd name="connsiteY0" fmla="*/ 0 h 547735"/>
              <a:gd name="connsiteX1" fmla="*/ 0 w 0"/>
              <a:gd name="connsiteY1" fmla="*/ 547735 h 547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547735">
                <a:moveTo>
                  <a:pt x="0" y="0"/>
                </a:moveTo>
                <a:lnTo>
                  <a:pt x="0" y="547735"/>
                </a:lnTo>
              </a:path>
            </a:pathLst>
          </a:cu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Freeform 82"/>
          <p:cNvSpPr/>
          <p:nvPr/>
        </p:nvSpPr>
        <p:spPr>
          <a:xfrm>
            <a:off x="9494068" y="3844705"/>
            <a:ext cx="0" cy="838955"/>
          </a:xfrm>
          <a:custGeom>
            <a:avLst/>
            <a:gdLst>
              <a:gd name="connsiteX0" fmla="*/ 0 w 0"/>
              <a:gd name="connsiteY0" fmla="*/ 0 h 629216"/>
              <a:gd name="connsiteX1" fmla="*/ 0 w 0"/>
              <a:gd name="connsiteY1" fmla="*/ 629216 h 629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629216">
                <a:moveTo>
                  <a:pt x="0" y="0"/>
                </a:moveTo>
                <a:lnTo>
                  <a:pt x="0" y="629216"/>
                </a:lnTo>
              </a:path>
            </a:pathLst>
          </a:cu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Freeform 83"/>
          <p:cNvSpPr/>
          <p:nvPr/>
        </p:nvSpPr>
        <p:spPr>
          <a:xfrm>
            <a:off x="9874313" y="3699850"/>
            <a:ext cx="0" cy="965703"/>
          </a:xfrm>
          <a:custGeom>
            <a:avLst/>
            <a:gdLst>
              <a:gd name="connsiteX0" fmla="*/ 0 w 0"/>
              <a:gd name="connsiteY0" fmla="*/ 0 h 724277"/>
              <a:gd name="connsiteX1" fmla="*/ 0 w 0"/>
              <a:gd name="connsiteY1" fmla="*/ 724277 h 724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724277">
                <a:moveTo>
                  <a:pt x="0" y="0"/>
                </a:moveTo>
                <a:lnTo>
                  <a:pt x="0" y="724277"/>
                </a:lnTo>
              </a:path>
            </a:pathLst>
          </a:cu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Freeform 84"/>
          <p:cNvSpPr/>
          <p:nvPr/>
        </p:nvSpPr>
        <p:spPr>
          <a:xfrm>
            <a:off x="10248524" y="3862812"/>
            <a:ext cx="0" cy="790669"/>
          </a:xfrm>
          <a:custGeom>
            <a:avLst/>
            <a:gdLst>
              <a:gd name="connsiteX0" fmla="*/ 0 w 0"/>
              <a:gd name="connsiteY0" fmla="*/ 0 h 593002"/>
              <a:gd name="connsiteX1" fmla="*/ 0 w 0"/>
              <a:gd name="connsiteY1" fmla="*/ 593002 h 593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593002">
                <a:moveTo>
                  <a:pt x="0" y="0"/>
                </a:moveTo>
                <a:lnTo>
                  <a:pt x="0" y="593002"/>
                </a:lnTo>
              </a:path>
            </a:pathLst>
          </a:cu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Oval 85"/>
          <p:cNvSpPr/>
          <p:nvPr/>
        </p:nvSpPr>
        <p:spPr>
          <a:xfrm>
            <a:off x="1306717" y="3052023"/>
            <a:ext cx="90535" cy="90535"/>
          </a:xfrm>
          <a:prstGeom prst="ellipse">
            <a:avLst/>
          </a:prstGeom>
          <a:solidFill>
            <a:schemeClr val="accent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Oval 86"/>
          <p:cNvSpPr/>
          <p:nvPr/>
        </p:nvSpPr>
        <p:spPr>
          <a:xfrm>
            <a:off x="1653767" y="3959382"/>
            <a:ext cx="90535" cy="90535"/>
          </a:xfrm>
          <a:prstGeom prst="ellipse">
            <a:avLst/>
          </a:prstGeom>
          <a:solidFill>
            <a:schemeClr val="accent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Oval 87"/>
          <p:cNvSpPr/>
          <p:nvPr/>
        </p:nvSpPr>
        <p:spPr>
          <a:xfrm>
            <a:off x="2021939" y="4161577"/>
            <a:ext cx="90535" cy="90535"/>
          </a:xfrm>
          <a:prstGeom prst="ellipse">
            <a:avLst/>
          </a:prstGeom>
          <a:solidFill>
            <a:schemeClr val="accent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Oval 88"/>
          <p:cNvSpPr/>
          <p:nvPr/>
        </p:nvSpPr>
        <p:spPr>
          <a:xfrm>
            <a:off x="2393133" y="4319509"/>
            <a:ext cx="90535" cy="90535"/>
          </a:xfrm>
          <a:prstGeom prst="ellipse">
            <a:avLst/>
          </a:prstGeom>
          <a:solidFill>
            <a:schemeClr val="accent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Oval 89"/>
          <p:cNvSpPr/>
          <p:nvPr/>
        </p:nvSpPr>
        <p:spPr>
          <a:xfrm>
            <a:off x="2768347" y="4131399"/>
            <a:ext cx="90535" cy="90535"/>
          </a:xfrm>
          <a:prstGeom prst="ellipse">
            <a:avLst/>
          </a:prstGeom>
          <a:solidFill>
            <a:schemeClr val="accent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Oval 90"/>
          <p:cNvSpPr/>
          <p:nvPr/>
        </p:nvSpPr>
        <p:spPr>
          <a:xfrm>
            <a:off x="3135517" y="4098202"/>
            <a:ext cx="90535" cy="90535"/>
          </a:xfrm>
          <a:prstGeom prst="ellipse">
            <a:avLst/>
          </a:prstGeom>
          <a:solidFill>
            <a:schemeClr val="accent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Oval 91"/>
          <p:cNvSpPr/>
          <p:nvPr/>
        </p:nvSpPr>
        <p:spPr>
          <a:xfrm>
            <a:off x="3504693" y="3844705"/>
            <a:ext cx="90535" cy="90535"/>
          </a:xfrm>
          <a:prstGeom prst="ellipse">
            <a:avLst/>
          </a:prstGeom>
          <a:solidFill>
            <a:schemeClr val="accent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Oval 92"/>
          <p:cNvSpPr/>
          <p:nvPr/>
        </p:nvSpPr>
        <p:spPr>
          <a:xfrm>
            <a:off x="3877901" y="3896007"/>
            <a:ext cx="90535" cy="90535"/>
          </a:xfrm>
          <a:prstGeom prst="ellipse">
            <a:avLst/>
          </a:prstGeom>
          <a:solidFill>
            <a:schemeClr val="accent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Oval 93"/>
          <p:cNvSpPr/>
          <p:nvPr/>
        </p:nvSpPr>
        <p:spPr>
          <a:xfrm>
            <a:off x="4252111" y="4114295"/>
            <a:ext cx="90535" cy="90535"/>
          </a:xfrm>
          <a:prstGeom prst="ellipse">
            <a:avLst/>
          </a:prstGeom>
          <a:solidFill>
            <a:schemeClr val="accent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Oval 94"/>
          <p:cNvSpPr/>
          <p:nvPr/>
        </p:nvSpPr>
        <p:spPr>
          <a:xfrm>
            <a:off x="4513427" y="4125363"/>
            <a:ext cx="90535" cy="90535"/>
          </a:xfrm>
          <a:prstGeom prst="ellipse">
            <a:avLst/>
          </a:prstGeom>
          <a:solidFill>
            <a:schemeClr val="accent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Oval 95"/>
          <p:cNvSpPr/>
          <p:nvPr/>
        </p:nvSpPr>
        <p:spPr>
          <a:xfrm>
            <a:off x="5003547" y="4218915"/>
            <a:ext cx="90535" cy="90535"/>
          </a:xfrm>
          <a:prstGeom prst="ellipse">
            <a:avLst/>
          </a:prstGeom>
          <a:solidFill>
            <a:schemeClr val="accent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Oval 96"/>
          <p:cNvSpPr/>
          <p:nvPr/>
        </p:nvSpPr>
        <p:spPr>
          <a:xfrm>
            <a:off x="5356633" y="3944293"/>
            <a:ext cx="90535" cy="90535"/>
          </a:xfrm>
          <a:prstGeom prst="ellipse">
            <a:avLst/>
          </a:prstGeom>
          <a:solidFill>
            <a:schemeClr val="accent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Oval 97"/>
          <p:cNvSpPr/>
          <p:nvPr/>
        </p:nvSpPr>
        <p:spPr>
          <a:xfrm>
            <a:off x="5733861" y="4100211"/>
            <a:ext cx="90535" cy="90535"/>
          </a:xfrm>
          <a:prstGeom prst="ellipse">
            <a:avLst/>
          </a:prstGeom>
          <a:solidFill>
            <a:schemeClr val="accent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Oval 98"/>
          <p:cNvSpPr/>
          <p:nvPr/>
        </p:nvSpPr>
        <p:spPr>
          <a:xfrm>
            <a:off x="6111090" y="4134413"/>
            <a:ext cx="90535" cy="90535"/>
          </a:xfrm>
          <a:prstGeom prst="ellipse">
            <a:avLst/>
          </a:prstGeom>
          <a:solidFill>
            <a:schemeClr val="accent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Oval 99"/>
          <p:cNvSpPr/>
          <p:nvPr/>
        </p:nvSpPr>
        <p:spPr>
          <a:xfrm>
            <a:off x="6476245" y="4149505"/>
            <a:ext cx="90535" cy="90535"/>
          </a:xfrm>
          <a:prstGeom prst="ellipse">
            <a:avLst/>
          </a:prstGeom>
          <a:solidFill>
            <a:schemeClr val="accent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6850455" y="4219919"/>
            <a:ext cx="90535" cy="90535"/>
          </a:xfrm>
          <a:prstGeom prst="ellipse">
            <a:avLst/>
          </a:prstGeom>
          <a:solidFill>
            <a:schemeClr val="accent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7230701" y="4306433"/>
            <a:ext cx="90535" cy="90535"/>
          </a:xfrm>
          <a:prstGeom prst="ellipse">
            <a:avLst/>
          </a:prstGeom>
          <a:solidFill>
            <a:schemeClr val="accent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7592839" y="4171633"/>
            <a:ext cx="90535" cy="90535"/>
          </a:xfrm>
          <a:prstGeom prst="ellipse">
            <a:avLst/>
          </a:prstGeom>
          <a:solidFill>
            <a:schemeClr val="accent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7967049" y="4151513"/>
            <a:ext cx="90535" cy="90535"/>
          </a:xfrm>
          <a:prstGeom prst="ellipse">
            <a:avLst/>
          </a:prstGeom>
          <a:solidFill>
            <a:schemeClr val="accent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Oval 104"/>
          <p:cNvSpPr/>
          <p:nvPr/>
        </p:nvSpPr>
        <p:spPr>
          <a:xfrm>
            <a:off x="8342262" y="4190746"/>
            <a:ext cx="90535" cy="90535"/>
          </a:xfrm>
          <a:prstGeom prst="ellipse">
            <a:avLst/>
          </a:prstGeom>
          <a:solidFill>
            <a:schemeClr val="accent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Oval 105"/>
          <p:cNvSpPr/>
          <p:nvPr/>
        </p:nvSpPr>
        <p:spPr>
          <a:xfrm>
            <a:off x="8715470" y="4319509"/>
            <a:ext cx="90535" cy="90535"/>
          </a:xfrm>
          <a:prstGeom prst="ellipse">
            <a:avLst/>
          </a:prstGeom>
          <a:solidFill>
            <a:schemeClr val="accent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Oval 106"/>
          <p:cNvSpPr/>
          <p:nvPr/>
        </p:nvSpPr>
        <p:spPr>
          <a:xfrm>
            <a:off x="9084650" y="4319509"/>
            <a:ext cx="90535" cy="90535"/>
          </a:xfrm>
          <a:prstGeom prst="ellipse">
            <a:avLst/>
          </a:prstGeom>
          <a:solidFill>
            <a:schemeClr val="accent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" name="Oval 107"/>
          <p:cNvSpPr/>
          <p:nvPr/>
        </p:nvSpPr>
        <p:spPr>
          <a:xfrm>
            <a:off x="9445783" y="4232998"/>
            <a:ext cx="90535" cy="90535"/>
          </a:xfrm>
          <a:prstGeom prst="ellipse">
            <a:avLst/>
          </a:prstGeom>
          <a:solidFill>
            <a:schemeClr val="accent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" name="Oval 108"/>
          <p:cNvSpPr/>
          <p:nvPr/>
        </p:nvSpPr>
        <p:spPr>
          <a:xfrm>
            <a:off x="9826027" y="4128381"/>
            <a:ext cx="90535" cy="90535"/>
          </a:xfrm>
          <a:prstGeom prst="ellipse">
            <a:avLst/>
          </a:prstGeom>
          <a:solidFill>
            <a:schemeClr val="accent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" name="Oval 109"/>
          <p:cNvSpPr/>
          <p:nvPr/>
        </p:nvSpPr>
        <p:spPr>
          <a:xfrm>
            <a:off x="10203257" y="4228974"/>
            <a:ext cx="90535" cy="90535"/>
          </a:xfrm>
          <a:prstGeom prst="ellipse">
            <a:avLst/>
          </a:prstGeom>
          <a:solidFill>
            <a:schemeClr val="accent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0" name="Group 129"/>
          <p:cNvGrpSpPr/>
          <p:nvPr/>
        </p:nvGrpSpPr>
        <p:grpSpPr>
          <a:xfrm>
            <a:off x="8516294" y="2000041"/>
            <a:ext cx="1920337" cy="420756"/>
            <a:chOff x="6387220" y="1500031"/>
            <a:chExt cx="1440253" cy="315567"/>
          </a:xfrm>
        </p:grpSpPr>
        <p:grpSp>
          <p:nvGrpSpPr>
            <p:cNvPr id="115" name="Group 114"/>
            <p:cNvGrpSpPr/>
            <p:nvPr/>
          </p:nvGrpSpPr>
          <p:grpSpPr>
            <a:xfrm>
              <a:off x="6387220" y="1586617"/>
              <a:ext cx="574895" cy="67903"/>
              <a:chOff x="6387220" y="1586617"/>
              <a:chExt cx="574895" cy="67903"/>
            </a:xfrm>
          </p:grpSpPr>
          <p:sp>
            <p:nvSpPr>
              <p:cNvPr id="111" name="Freeform 110"/>
              <p:cNvSpPr/>
              <p:nvPr/>
            </p:nvSpPr>
            <p:spPr>
              <a:xfrm>
                <a:off x="6387220" y="1620570"/>
                <a:ext cx="574895" cy="0"/>
              </a:xfrm>
              <a:custGeom>
                <a:avLst/>
                <a:gdLst>
                  <a:gd name="connsiteX0" fmla="*/ 0 w 574895"/>
                  <a:gd name="connsiteY0" fmla="*/ 0 h 0"/>
                  <a:gd name="connsiteX1" fmla="*/ 574895 w 574895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4895">
                    <a:moveTo>
                      <a:pt x="0" y="0"/>
                    </a:moveTo>
                    <a:lnTo>
                      <a:pt x="574895" y="0"/>
                    </a:lnTo>
                  </a:path>
                </a:pathLst>
              </a:custGeom>
              <a:noFill/>
              <a:ln w="19050">
                <a:solidFill>
                  <a:schemeClr val="accent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Oval 111"/>
              <p:cNvSpPr/>
              <p:nvPr/>
            </p:nvSpPr>
            <p:spPr>
              <a:xfrm>
                <a:off x="6426451" y="1586619"/>
                <a:ext cx="67901" cy="67901"/>
              </a:xfrm>
              <a:prstGeom prst="ellipse">
                <a:avLst/>
              </a:prstGeom>
              <a:solidFill>
                <a:schemeClr val="accent1"/>
              </a:solidFill>
              <a:ln w="190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Oval 112"/>
              <p:cNvSpPr/>
              <p:nvPr/>
            </p:nvSpPr>
            <p:spPr>
              <a:xfrm>
                <a:off x="6646752" y="1586618"/>
                <a:ext cx="67901" cy="67901"/>
              </a:xfrm>
              <a:prstGeom prst="ellipse">
                <a:avLst/>
              </a:prstGeom>
              <a:solidFill>
                <a:schemeClr val="accent1"/>
              </a:solidFill>
              <a:ln w="190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Oval 113"/>
              <p:cNvSpPr/>
              <p:nvPr/>
            </p:nvSpPr>
            <p:spPr>
              <a:xfrm>
                <a:off x="6851963" y="1586617"/>
                <a:ext cx="67901" cy="67901"/>
              </a:xfrm>
              <a:prstGeom prst="ellipse">
                <a:avLst/>
              </a:prstGeom>
              <a:solidFill>
                <a:schemeClr val="accent1"/>
              </a:solidFill>
              <a:ln w="190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6" name="Group 115"/>
            <p:cNvGrpSpPr/>
            <p:nvPr/>
          </p:nvGrpSpPr>
          <p:grpSpPr>
            <a:xfrm>
              <a:off x="6391746" y="1684697"/>
              <a:ext cx="574895" cy="67903"/>
              <a:chOff x="6387220" y="1586617"/>
              <a:chExt cx="574895" cy="67903"/>
            </a:xfrm>
          </p:grpSpPr>
          <p:sp>
            <p:nvSpPr>
              <p:cNvPr id="117" name="Freeform 116"/>
              <p:cNvSpPr/>
              <p:nvPr/>
            </p:nvSpPr>
            <p:spPr>
              <a:xfrm>
                <a:off x="6387220" y="1620570"/>
                <a:ext cx="574895" cy="0"/>
              </a:xfrm>
              <a:custGeom>
                <a:avLst/>
                <a:gdLst>
                  <a:gd name="connsiteX0" fmla="*/ 0 w 574895"/>
                  <a:gd name="connsiteY0" fmla="*/ 0 h 0"/>
                  <a:gd name="connsiteX1" fmla="*/ 574895 w 574895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4895">
                    <a:moveTo>
                      <a:pt x="0" y="0"/>
                    </a:moveTo>
                    <a:lnTo>
                      <a:pt x="574895" y="0"/>
                    </a:lnTo>
                  </a:path>
                </a:pathLst>
              </a:custGeom>
              <a:noFill/>
              <a:ln w="19050">
                <a:solidFill>
                  <a:schemeClr val="accent3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Oval 117"/>
              <p:cNvSpPr/>
              <p:nvPr/>
            </p:nvSpPr>
            <p:spPr>
              <a:xfrm>
                <a:off x="6426451" y="1586619"/>
                <a:ext cx="67901" cy="67901"/>
              </a:xfrm>
              <a:prstGeom prst="ellipse">
                <a:avLst/>
              </a:prstGeom>
              <a:solidFill>
                <a:schemeClr val="accent3"/>
              </a:solidFill>
              <a:ln w="190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Oval 118"/>
              <p:cNvSpPr/>
              <p:nvPr/>
            </p:nvSpPr>
            <p:spPr>
              <a:xfrm>
                <a:off x="6646752" y="1586618"/>
                <a:ext cx="67901" cy="67901"/>
              </a:xfrm>
              <a:prstGeom prst="ellipse">
                <a:avLst/>
              </a:prstGeom>
              <a:solidFill>
                <a:schemeClr val="accent3"/>
              </a:solidFill>
              <a:ln w="190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Oval 119"/>
              <p:cNvSpPr/>
              <p:nvPr/>
            </p:nvSpPr>
            <p:spPr>
              <a:xfrm>
                <a:off x="6851963" y="1586617"/>
                <a:ext cx="67901" cy="67901"/>
              </a:xfrm>
              <a:prstGeom prst="ellipse">
                <a:avLst/>
              </a:prstGeom>
              <a:solidFill>
                <a:schemeClr val="accent3"/>
              </a:solidFill>
              <a:ln w="190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22" name="Rectangle 121"/>
            <p:cNvSpPr/>
            <p:nvPr/>
          </p:nvSpPr>
          <p:spPr>
            <a:xfrm>
              <a:off x="6924390" y="1500031"/>
              <a:ext cx="903083" cy="3155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Nirogacestat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Placebo</a:t>
              </a:r>
            </a:p>
          </p:txBody>
        </p:sp>
      </p:grpSp>
      <p:grpSp>
        <p:nvGrpSpPr>
          <p:cNvPr id="131" name="Group 130"/>
          <p:cNvGrpSpPr/>
          <p:nvPr/>
        </p:nvGrpSpPr>
        <p:grpSpPr>
          <a:xfrm>
            <a:off x="10587128" y="2506107"/>
            <a:ext cx="1573269" cy="2205987"/>
            <a:chOff x="7940346" y="1747910"/>
            <a:chExt cx="1179952" cy="1654490"/>
          </a:xfrm>
        </p:grpSpPr>
        <p:sp>
          <p:nvSpPr>
            <p:cNvPr id="123" name="Rectangle 122"/>
            <p:cNvSpPr/>
            <p:nvPr/>
          </p:nvSpPr>
          <p:spPr>
            <a:xfrm>
              <a:off x="8026375" y="1747910"/>
              <a:ext cx="890855" cy="2385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Worsening</a:t>
              </a:r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7940346" y="3163825"/>
              <a:ext cx="1179952" cy="2385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Improvement</a:t>
              </a:r>
            </a:p>
          </p:txBody>
        </p:sp>
        <p:cxnSp>
          <p:nvCxnSpPr>
            <p:cNvPr id="126" name="Straight Arrow Connector 125"/>
            <p:cNvCxnSpPr/>
            <p:nvPr/>
          </p:nvCxnSpPr>
          <p:spPr>
            <a:xfrm flipV="1">
              <a:off x="8435227" y="1994890"/>
              <a:ext cx="0" cy="509606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Arrow Connector 126"/>
            <p:cNvCxnSpPr/>
            <p:nvPr/>
          </p:nvCxnSpPr>
          <p:spPr>
            <a:xfrm rot="10800000" flipV="1">
              <a:off x="8434809" y="2586679"/>
              <a:ext cx="0" cy="509606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8" name="Rectangle 127"/>
          <p:cNvSpPr/>
          <p:nvPr/>
        </p:nvSpPr>
        <p:spPr>
          <a:xfrm rot="16200000">
            <a:off x="-892841" y="3177772"/>
            <a:ext cx="2899332" cy="543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LS Mean (95% CI) For Change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From Baseline</a:t>
            </a:r>
          </a:p>
        </p:txBody>
      </p:sp>
      <p:sp>
        <p:nvSpPr>
          <p:cNvPr id="129" name="Rectangle 128"/>
          <p:cNvSpPr/>
          <p:nvPr/>
        </p:nvSpPr>
        <p:spPr>
          <a:xfrm>
            <a:off x="1306715" y="5252564"/>
            <a:ext cx="8944823" cy="318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Analysis Visit</a:t>
            </a:r>
          </a:p>
        </p:txBody>
      </p:sp>
      <p:grpSp>
        <p:nvGrpSpPr>
          <p:cNvPr id="137" name="Group 136"/>
          <p:cNvGrpSpPr/>
          <p:nvPr/>
        </p:nvGrpSpPr>
        <p:grpSpPr>
          <a:xfrm>
            <a:off x="4400111" y="2336801"/>
            <a:ext cx="384840" cy="3792871"/>
            <a:chOff x="3300083" y="1752600"/>
            <a:chExt cx="288630" cy="2844653"/>
          </a:xfrm>
        </p:grpSpPr>
        <p:sp>
          <p:nvSpPr>
            <p:cNvPr id="132" name="Rectangle 131"/>
            <p:cNvSpPr/>
            <p:nvPr/>
          </p:nvSpPr>
          <p:spPr>
            <a:xfrm>
              <a:off x="3300083" y="1916156"/>
              <a:ext cx="288630" cy="2681097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36" name="Straight Arrow Connector 135"/>
            <p:cNvCxnSpPr>
              <a:cxnSpLocks/>
            </p:cNvCxnSpPr>
            <p:nvPr/>
          </p:nvCxnSpPr>
          <p:spPr>
            <a:xfrm flipH="1" flipV="1">
              <a:off x="3441243" y="1752600"/>
              <a:ext cx="0" cy="163556"/>
            </a:xfrm>
            <a:prstGeom prst="straightConnector1">
              <a:avLst/>
            </a:prstGeom>
            <a:ln w="1905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6AD16E53-BE62-635E-19FF-0DAC779BC5F8}"/>
              </a:ext>
            </a:extLst>
          </p:cNvPr>
          <p:cNvSpPr/>
          <p:nvPr/>
        </p:nvSpPr>
        <p:spPr>
          <a:xfrm>
            <a:off x="1016001" y="2291534"/>
            <a:ext cx="158044" cy="214573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5FEB1CDA-B4CC-3C51-2C8F-CC77D2690145}"/>
              </a:ext>
            </a:extLst>
          </p:cNvPr>
          <p:cNvSpPr/>
          <p:nvPr/>
        </p:nvSpPr>
        <p:spPr>
          <a:xfrm>
            <a:off x="963691" y="3713276"/>
            <a:ext cx="212351" cy="231016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7F85A802-2456-C303-7570-62BA121F3F6C}"/>
              </a:ext>
            </a:extLst>
          </p:cNvPr>
          <p:cNvSpPr/>
          <p:nvPr/>
        </p:nvSpPr>
        <p:spPr>
          <a:xfrm>
            <a:off x="953075" y="4423296"/>
            <a:ext cx="212351" cy="231016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33A6FC-B8DF-B23F-0151-A5ACBB92BDAE}"/>
              </a:ext>
            </a:extLst>
          </p:cNvPr>
          <p:cNvSpPr txBox="1"/>
          <p:nvPr/>
        </p:nvSpPr>
        <p:spPr>
          <a:xfrm>
            <a:off x="822832" y="2223683"/>
            <a:ext cx="873185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1.0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3D083C84-6FF9-1F62-E94F-84AA8EDD4B90}"/>
              </a:ext>
            </a:extLst>
          </p:cNvPr>
          <p:cNvSpPr txBox="1"/>
          <p:nvPr/>
        </p:nvSpPr>
        <p:spPr>
          <a:xfrm>
            <a:off x="748378" y="3634887"/>
            <a:ext cx="873185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-1.0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B48A436A-1477-042D-519E-8F703A0CF987}"/>
              </a:ext>
            </a:extLst>
          </p:cNvPr>
          <p:cNvSpPr txBox="1"/>
          <p:nvPr/>
        </p:nvSpPr>
        <p:spPr>
          <a:xfrm>
            <a:off x="747874" y="4356695"/>
            <a:ext cx="873185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-2.0</a:t>
            </a:r>
          </a:p>
        </p:txBody>
      </p:sp>
    </p:spTree>
    <p:extLst>
      <p:ext uri="{BB962C8B-B14F-4D97-AF65-F5344CB8AC3E}">
        <p14:creationId xmlns:p14="http://schemas.microsoft.com/office/powerpoint/2010/main" val="326590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0A4F2454-D2E3-3E90-7624-BA42217112F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04800" y="1326556"/>
          <a:ext cx="11582400" cy="4412576"/>
        </p:xfrm>
        <a:graphic>
          <a:graphicData uri="http://schemas.openxmlformats.org/drawingml/2006/table">
            <a:tbl>
              <a:tblPr firstRow="1" bandRow="1"/>
              <a:tblGrid>
                <a:gridCol w="5415280">
                  <a:extLst>
                    <a:ext uri="{9D8B030D-6E8A-4147-A177-3AD203B41FA5}">
                      <a16:colId xmlns:a16="http://schemas.microsoft.com/office/drawing/2014/main" val="1337848636"/>
                    </a:ext>
                  </a:extLst>
                </a:gridCol>
                <a:gridCol w="1696720">
                  <a:extLst>
                    <a:ext uri="{9D8B030D-6E8A-4147-A177-3AD203B41FA5}">
                      <a16:colId xmlns:a16="http://schemas.microsoft.com/office/drawing/2014/main" val="518704693"/>
                    </a:ext>
                  </a:extLst>
                </a:gridCol>
                <a:gridCol w="1544320">
                  <a:extLst>
                    <a:ext uri="{9D8B030D-6E8A-4147-A177-3AD203B41FA5}">
                      <a16:colId xmlns:a16="http://schemas.microsoft.com/office/drawing/2014/main" val="68589801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4193526208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3178632319"/>
                    </a:ext>
                  </a:extLst>
                </a:gridCol>
              </a:tblGrid>
              <a:tr h="258404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Safety Population, n (%)</a:t>
                      </a:r>
                    </a:p>
                  </a:txBody>
                  <a:tcPr marL="69836" marR="69836" marT="0" marB="0" anchor="ctr"/>
                </a:tc>
                <a:tc grid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Nirogacestat (n = 69)</a:t>
                      </a:r>
                    </a:p>
                  </a:txBody>
                  <a:tcPr marL="69836" marR="69836" marT="0" marB="0" anchor="ctr"/>
                </a:tc>
                <a:tc hMerge="1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rgbClr val="05416B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377" marR="52377" marT="0" marB="0" anchor="b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1" dirty="0">
                          <a:sym typeface="Arial"/>
                        </a:rPr>
                        <a:t>Placebo (n = 72)</a:t>
                      </a:r>
                    </a:p>
                  </a:txBody>
                  <a:tcPr marL="69836" marR="69836" marT="0" marB="0" anchor="ctr"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rgbClr val="05416B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377" marR="52377" marT="0" marB="0" anchor="b"/>
                </a:tc>
                <a:extLst>
                  <a:ext uri="{0D108BD9-81ED-4DB2-BD59-A6C34878D82A}">
                    <a16:rowId xmlns:a16="http://schemas.microsoft.com/office/drawing/2014/main" val="185682723"/>
                  </a:ext>
                </a:extLst>
              </a:tr>
              <a:tr h="2719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Duration of study drug exposure, median (range), </a:t>
                      </a:r>
                      <a:r>
                        <a:rPr lang="en-US" sz="1400" b="1" dirty="0" err="1">
                          <a:solidFill>
                            <a:schemeClr val="tx1"/>
                          </a:solidFill>
                        </a:rPr>
                        <a:t>mo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69836" marR="69836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/>
                        <a:t>20.6 (0.3-33.6)</a:t>
                      </a:r>
                    </a:p>
                  </a:txBody>
                  <a:tcPr marL="69836" marR="69836" marT="0" marB="0" anchor="ctr"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100" b="1" dirty="0">
                        <a:solidFill>
                          <a:srgbClr val="06426B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377" marR="52377" marT="0" marB="0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/>
                        <a:t>11.4 (0.2-32.5)</a:t>
                      </a:r>
                    </a:p>
                  </a:txBody>
                  <a:tcPr marL="69836" marR="69836" marT="0" marB="0" anchor="ctr"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100" b="1" dirty="0">
                        <a:solidFill>
                          <a:srgbClr val="06426B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377" marR="52377" marT="0" marB="0"/>
                </a:tc>
                <a:extLst>
                  <a:ext uri="{0D108BD9-81ED-4DB2-BD59-A6C34878D82A}">
                    <a16:rowId xmlns:a16="http://schemas.microsoft.com/office/drawing/2014/main" val="1848831149"/>
                  </a:ext>
                </a:extLst>
              </a:tr>
              <a:tr h="2719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Dose intensity, median (range), mg/d</a:t>
                      </a:r>
                    </a:p>
                  </a:txBody>
                  <a:tcPr marL="69836" marR="69836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/>
                        <a:t>288.3 (169-300)</a:t>
                      </a:r>
                    </a:p>
                  </a:txBody>
                  <a:tcPr marL="69836" marR="69836" marT="0" marB="0" anchor="ctr"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100" b="1" dirty="0">
                        <a:solidFill>
                          <a:srgbClr val="06426B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377" marR="52377" marT="0" marB="0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/>
                        <a:t>300.0 (239-300)</a:t>
                      </a:r>
                    </a:p>
                  </a:txBody>
                  <a:tcPr marL="69836" marR="69836" marT="0" marB="0" anchor="ctr"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100" b="1" dirty="0">
                        <a:solidFill>
                          <a:srgbClr val="06426B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377" marR="52377" marT="0" marB="0"/>
                </a:tc>
                <a:extLst>
                  <a:ext uri="{0D108BD9-81ED-4DB2-BD59-A6C34878D82A}">
                    <a16:rowId xmlns:a16="http://schemas.microsoft.com/office/drawing/2014/main" val="351476269"/>
                  </a:ext>
                </a:extLst>
              </a:tr>
              <a:tr h="2719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69836" marR="6983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Any Grade</a:t>
                      </a:r>
                    </a:p>
                  </a:txBody>
                  <a:tcPr marL="69836" marR="6983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Grade ≥3</a:t>
                      </a:r>
                    </a:p>
                  </a:txBody>
                  <a:tcPr marL="69836" marR="6983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Any Grade</a:t>
                      </a:r>
                    </a:p>
                  </a:txBody>
                  <a:tcPr marL="69836" marR="6983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Grade ≥3</a:t>
                      </a:r>
                    </a:p>
                  </a:txBody>
                  <a:tcPr marL="69836" marR="69836" marT="0" marB="0"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5441337"/>
                  </a:ext>
                </a:extLst>
              </a:tr>
              <a:tr h="2719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Any TEAE</a:t>
                      </a:r>
                    </a:p>
                  </a:txBody>
                  <a:tcPr marL="69836" marR="6983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/>
                        <a:t>69 (100)</a:t>
                      </a:r>
                    </a:p>
                  </a:txBody>
                  <a:tcPr marL="69836" marR="6983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/>
                        <a:t>39 (57)</a:t>
                      </a:r>
                    </a:p>
                  </a:txBody>
                  <a:tcPr marL="69836" marR="6983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/>
                        <a:t>69 (96)</a:t>
                      </a:r>
                    </a:p>
                  </a:txBody>
                  <a:tcPr marL="69836" marR="6983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/>
                        <a:t>12 (17)</a:t>
                      </a:r>
                    </a:p>
                  </a:txBody>
                  <a:tcPr marL="69836" marR="69836" marT="0" marB="0" anchor="ctr"/>
                </a:tc>
                <a:extLst>
                  <a:ext uri="{0D108BD9-81ED-4DB2-BD59-A6C34878D82A}">
                    <a16:rowId xmlns:a16="http://schemas.microsoft.com/office/drawing/2014/main" val="1000551645"/>
                  </a:ext>
                </a:extLst>
              </a:tr>
              <a:tr h="34701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TEAEs of any grade reported in ≥25% of patients in either arm</a:t>
                      </a:r>
                    </a:p>
                  </a:txBody>
                  <a:tcPr marL="69836" marR="69836" marT="0" marB="0" anchor="ctr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400" dirty="0"/>
                    </a:p>
                  </a:txBody>
                  <a:tcPr marL="69836" marR="69836" marT="0" marB="0" anchor="ctr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400" dirty="0"/>
                    </a:p>
                  </a:txBody>
                  <a:tcPr marL="69836" marR="6983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400" dirty="0"/>
                    </a:p>
                  </a:txBody>
                  <a:tcPr marL="69836" marR="6983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400" dirty="0"/>
                    </a:p>
                  </a:txBody>
                  <a:tcPr marL="69836" marR="69836" marT="0" marB="0" anchor="ctr"/>
                </a:tc>
                <a:extLst>
                  <a:ext uri="{0D108BD9-81ED-4DB2-BD59-A6C34878D82A}">
                    <a16:rowId xmlns:a16="http://schemas.microsoft.com/office/drawing/2014/main" val="1460505602"/>
                  </a:ext>
                </a:extLst>
              </a:tr>
              <a:tr h="27194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indent="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   Diarrhea</a:t>
                      </a:r>
                    </a:p>
                  </a:txBody>
                  <a:tcPr marL="69836" marR="69836" marT="0" marB="0" anchor="ctr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/>
                        <a:t>58 (84)</a:t>
                      </a:r>
                    </a:p>
                  </a:txBody>
                  <a:tcPr marL="69836" marR="6983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/>
                        <a:t>11 (16)</a:t>
                      </a:r>
                    </a:p>
                  </a:txBody>
                  <a:tcPr marL="69836" marR="69836" marT="0" marB="0" anchor="ctr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/>
                        <a:t>25 (35)</a:t>
                      </a:r>
                    </a:p>
                  </a:txBody>
                  <a:tcPr marL="69836" marR="6983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/>
                        <a:t>1 (1)</a:t>
                      </a:r>
                    </a:p>
                  </a:txBody>
                  <a:tcPr marL="69836" marR="69836" marT="0" marB="0" anchor="ctr"/>
                </a:tc>
                <a:extLst>
                  <a:ext uri="{0D108BD9-81ED-4DB2-BD59-A6C34878D82A}">
                    <a16:rowId xmlns:a16="http://schemas.microsoft.com/office/drawing/2014/main" val="584369756"/>
                  </a:ext>
                </a:extLst>
              </a:tr>
              <a:tr h="27194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indent="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   Nausea</a:t>
                      </a:r>
                    </a:p>
                  </a:txBody>
                  <a:tcPr marL="69836" marR="69836" marT="0" marB="0" anchor="ctr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/>
                        <a:t>37 (54)</a:t>
                      </a:r>
                    </a:p>
                  </a:txBody>
                  <a:tcPr marL="69836" marR="6983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/>
                        <a:t>1 (1)</a:t>
                      </a:r>
                    </a:p>
                  </a:txBody>
                  <a:tcPr marL="69836" marR="69836" marT="0" marB="0" anchor="ctr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/>
                        <a:t>28 (39)</a:t>
                      </a:r>
                    </a:p>
                  </a:txBody>
                  <a:tcPr marL="69836" marR="6983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/>
                        <a:t>0</a:t>
                      </a:r>
                    </a:p>
                  </a:txBody>
                  <a:tcPr marL="69836" marR="69836" marT="0" marB="0" anchor="ctr"/>
                </a:tc>
                <a:extLst>
                  <a:ext uri="{0D108BD9-81ED-4DB2-BD59-A6C34878D82A}">
                    <a16:rowId xmlns:a16="http://schemas.microsoft.com/office/drawing/2014/main" val="1468246595"/>
                  </a:ext>
                </a:extLst>
              </a:tr>
              <a:tr h="27194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indent="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   Fatigue</a:t>
                      </a:r>
                    </a:p>
                  </a:txBody>
                  <a:tcPr marL="69836" marR="69836" marT="0" marB="0" anchor="ctr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/>
                        <a:t>35 (51)</a:t>
                      </a:r>
                    </a:p>
                  </a:txBody>
                  <a:tcPr marL="69836" marR="6983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/>
                        <a:t>2 (3)</a:t>
                      </a:r>
                    </a:p>
                  </a:txBody>
                  <a:tcPr marL="69836" marR="69836" marT="0" marB="0" anchor="ctr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/>
                        <a:t>26 (36)</a:t>
                      </a:r>
                    </a:p>
                  </a:txBody>
                  <a:tcPr marL="69836" marR="6983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/>
                        <a:t>0</a:t>
                      </a:r>
                    </a:p>
                  </a:txBody>
                  <a:tcPr marL="69836" marR="69836" marT="0" marB="0" anchor="ctr"/>
                </a:tc>
                <a:extLst>
                  <a:ext uri="{0D108BD9-81ED-4DB2-BD59-A6C34878D82A}">
                    <a16:rowId xmlns:a16="http://schemas.microsoft.com/office/drawing/2014/main" val="1416147047"/>
                  </a:ext>
                </a:extLst>
              </a:tr>
              <a:tr h="271940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   Hypophosphatemia</a:t>
                      </a:r>
                    </a:p>
                  </a:txBody>
                  <a:tcPr marL="69836" marR="6983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/>
                        <a:t>29 (42)</a:t>
                      </a:r>
                    </a:p>
                  </a:txBody>
                  <a:tcPr marL="69836" marR="6983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/>
                        <a:t>2 (3)</a:t>
                      </a:r>
                    </a:p>
                  </a:txBody>
                  <a:tcPr marL="69836" marR="6983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/>
                        <a:t>5 (7)</a:t>
                      </a:r>
                    </a:p>
                  </a:txBody>
                  <a:tcPr marL="69836" marR="6983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/>
                        <a:t>0</a:t>
                      </a:r>
                    </a:p>
                  </a:txBody>
                  <a:tcPr marL="69836" marR="69836" marT="0" marB="0" anchor="ctr"/>
                </a:tc>
                <a:extLst>
                  <a:ext uri="{0D108BD9-81ED-4DB2-BD59-A6C34878D82A}">
                    <a16:rowId xmlns:a16="http://schemas.microsoft.com/office/drawing/2014/main" val="1691351101"/>
                  </a:ext>
                </a:extLst>
              </a:tr>
              <a:tr h="27194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indent="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   Rash, maculopapular</a:t>
                      </a:r>
                    </a:p>
                  </a:txBody>
                  <a:tcPr marL="69836" marR="69836" marT="0" marB="0" anchor="ctr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/>
                        <a:t>22 (32)</a:t>
                      </a:r>
                    </a:p>
                  </a:txBody>
                  <a:tcPr marL="69836" marR="6983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/>
                        <a:t>4 (6)</a:t>
                      </a:r>
                    </a:p>
                  </a:txBody>
                  <a:tcPr marL="69836" marR="69836" marT="0" marB="0" anchor="ctr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/>
                        <a:t>4 (6)</a:t>
                      </a:r>
                    </a:p>
                  </a:txBody>
                  <a:tcPr marL="69836" marR="6983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/>
                        <a:t>0</a:t>
                      </a:r>
                    </a:p>
                  </a:txBody>
                  <a:tcPr marL="69836" marR="69836" marT="0" marB="0" anchor="ctr"/>
                </a:tc>
                <a:extLst>
                  <a:ext uri="{0D108BD9-81ED-4DB2-BD59-A6C34878D82A}">
                    <a16:rowId xmlns:a16="http://schemas.microsoft.com/office/drawing/2014/main" val="4201094413"/>
                  </a:ext>
                </a:extLst>
              </a:tr>
              <a:tr h="271940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   Headache</a:t>
                      </a:r>
                    </a:p>
                  </a:txBody>
                  <a:tcPr marL="69836" marR="6983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/>
                        <a:t>20 (29)</a:t>
                      </a:r>
                    </a:p>
                  </a:txBody>
                  <a:tcPr marL="69836" marR="6983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/>
                        <a:t>0</a:t>
                      </a:r>
                    </a:p>
                  </a:txBody>
                  <a:tcPr marL="69836" marR="6983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/>
                        <a:t>11 (15)</a:t>
                      </a:r>
                    </a:p>
                  </a:txBody>
                  <a:tcPr marL="69836" marR="6983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/>
                        <a:t>0</a:t>
                      </a:r>
                    </a:p>
                  </a:txBody>
                  <a:tcPr marL="69836" marR="69836" marT="0" marB="0" anchor="ctr"/>
                </a:tc>
                <a:extLst>
                  <a:ext uri="{0D108BD9-81ED-4DB2-BD59-A6C34878D82A}">
                    <a16:rowId xmlns:a16="http://schemas.microsoft.com/office/drawing/2014/main" val="3013561174"/>
                  </a:ext>
                </a:extLst>
              </a:tr>
              <a:tr h="27194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indent="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   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Stomatitis</a:t>
                      </a:r>
                    </a:p>
                  </a:txBody>
                  <a:tcPr marL="69836" marR="6983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/>
                        <a:t>20 (29)</a:t>
                      </a:r>
                    </a:p>
                  </a:txBody>
                  <a:tcPr marL="69836" marR="6983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/>
                        <a:t>3 (4)</a:t>
                      </a:r>
                    </a:p>
                  </a:txBody>
                  <a:tcPr marL="69836" marR="6983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/>
                        <a:t>3 (4)</a:t>
                      </a:r>
                    </a:p>
                  </a:txBody>
                  <a:tcPr marL="69836" marR="6983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/>
                        <a:t>0</a:t>
                      </a:r>
                    </a:p>
                  </a:txBody>
                  <a:tcPr marL="69836" marR="69836" marT="0" marB="0" anchor="ctr"/>
                </a:tc>
                <a:extLst>
                  <a:ext uri="{0D108BD9-81ED-4DB2-BD59-A6C34878D82A}">
                    <a16:rowId xmlns:a16="http://schemas.microsoft.com/office/drawing/2014/main" val="3583505656"/>
                  </a:ext>
                </a:extLst>
              </a:tr>
              <a:tr h="27194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TEAEs leading to death</a:t>
                      </a:r>
                    </a:p>
                  </a:txBody>
                  <a:tcPr marL="69836" marR="69836" marT="0" marB="0" anchor="ctr"/>
                </a:tc>
                <a:tc grid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/>
                        <a:t>0</a:t>
                      </a:r>
                    </a:p>
                  </a:txBody>
                  <a:tcPr marL="69836" marR="69836" marT="0" marB="0" anchor="ctr"/>
                </a:tc>
                <a:tc hMerge="1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100" dirty="0">
                        <a:solidFill>
                          <a:srgbClr val="06426B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377" marR="52377" marT="0" marB="0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/>
                        <a:t>1 (1)</a:t>
                      </a:r>
                      <a:r>
                        <a:rPr lang="en-US" sz="1400" baseline="30000" dirty="0"/>
                        <a:t>a</a:t>
                      </a:r>
                    </a:p>
                  </a:txBody>
                  <a:tcPr marL="69836" marR="69836" marT="0" marB="0" anchor="ctr"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100" dirty="0">
                        <a:solidFill>
                          <a:srgbClr val="06426B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377" marR="52377" marT="0" marB="0"/>
                </a:tc>
                <a:extLst>
                  <a:ext uri="{0D108BD9-81ED-4DB2-BD59-A6C34878D82A}">
                    <a16:rowId xmlns:a16="http://schemas.microsoft.com/office/drawing/2014/main" val="3060988830"/>
                  </a:ext>
                </a:extLst>
              </a:tr>
              <a:tr h="2719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b="1" dirty="0"/>
                        <a:t>Dose reductions due to TEAEs</a:t>
                      </a:r>
                    </a:p>
                  </a:txBody>
                  <a:tcPr marL="69836" marR="69836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/>
                        <a:t>29 (42)</a:t>
                      </a:r>
                    </a:p>
                  </a:txBody>
                  <a:tcPr marL="69836" marR="69836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/>
                        <a:t>0</a:t>
                      </a:r>
                    </a:p>
                  </a:txBody>
                  <a:tcPr marL="69836" marR="69836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7097157"/>
                  </a:ext>
                </a:extLst>
              </a:tr>
              <a:tr h="2719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b="1" dirty="0"/>
                        <a:t>Discontinuations due to TEAEs</a:t>
                      </a:r>
                    </a:p>
                  </a:txBody>
                  <a:tcPr marL="69836" marR="69836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/>
                        <a:t>14 (20)</a:t>
                      </a:r>
                      <a:r>
                        <a:rPr lang="en-US" sz="1400" baseline="30000" dirty="0"/>
                        <a:t>b</a:t>
                      </a:r>
                    </a:p>
                  </a:txBody>
                  <a:tcPr marL="69836" marR="69836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/>
                        <a:t>1 (1)</a:t>
                      </a:r>
                      <a:r>
                        <a:rPr lang="en-US" sz="1400" baseline="30000" dirty="0"/>
                        <a:t>b</a:t>
                      </a:r>
                    </a:p>
                  </a:txBody>
                  <a:tcPr marL="69836" marR="69836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1203433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01C70BE7-59CD-133A-7106-2DE544ABE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1691"/>
            <a:ext cx="10515600" cy="647260"/>
          </a:xfrm>
        </p:spPr>
        <p:txBody>
          <a:bodyPr/>
          <a:lstStyle/>
          <a:p>
            <a:pPr algn="ctr"/>
            <a:r>
              <a:rPr lang="en-US" sz="3200" dirty="0"/>
              <a:t>Nirogacestat Safety Profile</a:t>
            </a:r>
            <a:endParaRPr lang="en-US" baseline="30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BEE9677-2FE4-1C5A-A8DD-2F2B095CCBCA}"/>
              </a:ext>
            </a:extLst>
          </p:cNvPr>
          <p:cNvSpPr/>
          <p:nvPr/>
        </p:nvSpPr>
        <p:spPr>
          <a:xfrm>
            <a:off x="304802" y="5729495"/>
            <a:ext cx="11582399" cy="11285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228594" marR="0" lvl="0" indent="-22859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95% of TEAEs were grade 1 or 2; the first onset of TEAEs in most patients occurred during cycle 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Death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due to sepsis.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b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TEAEs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leading to discontinuations in ≥1 patient include gastrointestinal disorders (n=5 [4%]), ovarian dysfunction (n=4 [3%]), alanine aminotransferase increase (n=3 [2%]),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aspartate aminotransferase increase (n=2 [1%]), and metabolism/nutritional disorders (n=2 [1%]).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TEAE, treatment-emergent adverse event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87C849B-64BF-34D9-6840-E8B676BDAA69}"/>
              </a:ext>
            </a:extLst>
          </p:cNvPr>
          <p:cNvSpPr/>
          <p:nvPr/>
        </p:nvSpPr>
        <p:spPr>
          <a:xfrm>
            <a:off x="7786827" y="2120587"/>
            <a:ext cx="828364" cy="2796109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0D62CDC-092F-FDBB-0FDE-2435E3B119B5}"/>
              </a:ext>
            </a:extLst>
          </p:cNvPr>
          <p:cNvSpPr/>
          <p:nvPr/>
        </p:nvSpPr>
        <p:spPr>
          <a:xfrm>
            <a:off x="10695282" y="2130577"/>
            <a:ext cx="828364" cy="2796109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464E25F-FC3B-0244-58E3-B7FD00909780}"/>
              </a:ext>
            </a:extLst>
          </p:cNvPr>
          <p:cNvSpPr/>
          <p:nvPr/>
        </p:nvSpPr>
        <p:spPr>
          <a:xfrm>
            <a:off x="304800" y="5188536"/>
            <a:ext cx="11582400" cy="28800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F468A1-911A-0FF6-BCF7-929EF6F9E85B}"/>
              </a:ext>
            </a:extLst>
          </p:cNvPr>
          <p:cNvSpPr txBox="1"/>
          <p:nvPr/>
        </p:nvSpPr>
        <p:spPr>
          <a:xfrm>
            <a:off x="6096000" y="6611779"/>
            <a:ext cx="609872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Kasper B et al. ESMO 2022. Abstract LBA2.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197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ontent Placeholder 33">
            <a:extLst>
              <a:ext uri="{FF2B5EF4-FFF2-40B4-BE49-F238E27FC236}">
                <a16:creationId xmlns:a16="http://schemas.microsoft.com/office/drawing/2014/main" id="{650CE81D-A524-6BE8-298F-DA25902224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4800" y="1260767"/>
            <a:ext cx="4840453" cy="4754563"/>
          </a:xfrm>
        </p:spPr>
        <p:txBody>
          <a:bodyPr/>
          <a:lstStyle/>
          <a:p>
            <a:pPr marL="380990" indent="-380990">
              <a:spcAft>
                <a:spcPts val="1333"/>
              </a:spcAft>
            </a:pPr>
            <a:r>
              <a:rPr lang="en-US" sz="1867" dirty="0"/>
              <a:t>OD is a composite AE associated </a:t>
            </a:r>
            <a:br>
              <a:rPr lang="en-US" sz="1867" dirty="0"/>
            </a:br>
            <a:r>
              <a:rPr lang="en-US" sz="1867" dirty="0"/>
              <a:t>with changes in female reproductive hormone levels and clinical manifestations</a:t>
            </a:r>
            <a:r>
              <a:rPr lang="en-US" sz="1867" baseline="30000" dirty="0"/>
              <a:t>2,3</a:t>
            </a:r>
          </a:p>
          <a:p>
            <a:pPr marL="380990" indent="-380990">
              <a:spcAft>
                <a:spcPts val="1333"/>
              </a:spcAft>
            </a:pPr>
            <a:r>
              <a:rPr lang="en-US" sz="1867" dirty="0"/>
              <a:t>Protocol-mandated serum hormone collection at baseline and cycles 1, 2, </a:t>
            </a:r>
            <a:br>
              <a:rPr lang="en-US" sz="1867" dirty="0"/>
            </a:br>
            <a:r>
              <a:rPr lang="en-US" sz="1867" dirty="0"/>
              <a:t>4, and every 3 thereafter</a:t>
            </a:r>
          </a:p>
          <a:p>
            <a:pPr marL="380990" indent="-380990">
              <a:spcAft>
                <a:spcPts val="1333"/>
              </a:spcAft>
            </a:pPr>
            <a:r>
              <a:rPr lang="en-US" sz="1867" dirty="0"/>
              <a:t>Among women of childbearing potential, OD was observed in 75% receiving nirogacestat and 0% receiving placebo</a:t>
            </a:r>
            <a:endParaRPr lang="en-US" sz="1867" baseline="30000" dirty="0"/>
          </a:p>
          <a:p>
            <a:pPr marL="685783" lvl="1" indent="-380990">
              <a:spcAft>
                <a:spcPts val="1333"/>
              </a:spcAft>
              <a:buFont typeface="Arial Narrow" panose="020B0606020202030204" pitchFamily="34" charset="0"/>
              <a:buChar char="–"/>
            </a:pPr>
            <a:r>
              <a:rPr lang="en-US" sz="1867" dirty="0"/>
              <a:t>Median time to first onset of OD: </a:t>
            </a:r>
            <a:br>
              <a:rPr lang="en-US" sz="1867" dirty="0"/>
            </a:br>
            <a:r>
              <a:rPr lang="en-US" sz="1867" dirty="0"/>
              <a:t>8.9 weeks</a:t>
            </a:r>
          </a:p>
          <a:p>
            <a:pPr marL="685783" lvl="1" indent="-380990">
              <a:spcAft>
                <a:spcPts val="1333"/>
              </a:spcAft>
              <a:buFont typeface="Arial Narrow" panose="020B0606020202030204" pitchFamily="34" charset="0"/>
              <a:buChar char="–"/>
            </a:pPr>
            <a:r>
              <a:rPr lang="en-US" sz="1867" dirty="0"/>
              <a:t>Median duration of OD events: </a:t>
            </a:r>
            <a:br>
              <a:rPr lang="en-US" sz="1867" dirty="0"/>
            </a:br>
            <a:r>
              <a:rPr lang="en-US" sz="1867" dirty="0"/>
              <a:t>21.3 weeks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C70BE7-59CD-133A-7106-2DE544ABE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1" y="-20155"/>
            <a:ext cx="11936195" cy="1325563"/>
          </a:xfrm>
        </p:spPr>
        <p:txBody>
          <a:bodyPr/>
          <a:lstStyle/>
          <a:p>
            <a:pPr algn="ctr"/>
            <a:r>
              <a:rPr lang="en-US" sz="3200" dirty="0"/>
              <a:t>Frequency and Resolution of Ovarian Dysfunction </a:t>
            </a:r>
            <a:br>
              <a:rPr lang="en-US" sz="3200" dirty="0"/>
            </a:br>
            <a:r>
              <a:rPr lang="en-US" sz="3200" dirty="0"/>
              <a:t>Observed With Nirogacestat</a:t>
            </a:r>
            <a:endParaRPr lang="en-US" baseline="30000" dirty="0"/>
          </a:p>
        </p:txBody>
      </p:sp>
      <p:sp>
        <p:nvSpPr>
          <p:cNvPr id="33" name="Content Placeholder 4">
            <a:extLst>
              <a:ext uri="{FF2B5EF4-FFF2-40B4-BE49-F238E27FC236}">
                <a16:creationId xmlns:a16="http://schemas.microsoft.com/office/drawing/2014/main" id="{C7C9C10A-CFD0-6ED1-65F4-8B4A05D641C4}"/>
              </a:ext>
            </a:extLst>
          </p:cNvPr>
          <p:cNvSpPr txBox="1">
            <a:spLocks/>
          </p:cNvSpPr>
          <p:nvPr/>
        </p:nvSpPr>
        <p:spPr>
          <a:xfrm>
            <a:off x="121921" y="5771129"/>
            <a:ext cx="5605468" cy="1005303"/>
          </a:xfrm>
          <a:prstGeom prst="rect">
            <a:avLst/>
          </a:prstGeom>
        </p:spPr>
        <p:txBody>
          <a:bodyPr vert="horz" lIns="0" tIns="60960" rIns="0" bIns="60960" rtlCol="0" anchor="b">
            <a:noAutofit/>
          </a:bodyPr>
          <a:lstStyle>
            <a:lvl1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>
                  <a:lumMod val="75000"/>
                </a:schemeClr>
              </a:buClr>
              <a:buFont typeface="Wingdings" charset="2"/>
              <a:buNone/>
              <a:defRPr sz="7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6075" indent="-168275" algn="l" defTabSz="685783" rtl="0" eaLnBrk="1" latinLnBrk="0" hangingPunct="1">
              <a:lnSpc>
                <a:spcPct val="100000"/>
              </a:lnSpc>
              <a:spcBef>
                <a:spcPts val="375"/>
              </a:spcBef>
              <a:buClr>
                <a:schemeClr val="tx2">
                  <a:lumMod val="75000"/>
                </a:schemeClr>
              </a:buClr>
              <a:buFont typeface=".AppleSystemUIFont" charset="-120"/>
              <a:buChar char="–"/>
              <a:tabLst/>
              <a:defRPr sz="135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465138" indent="-119063" algn="l" defTabSz="685783" rtl="0" eaLnBrk="1" latinLnBrk="0" hangingPunct="1">
              <a:lnSpc>
                <a:spcPct val="100000"/>
              </a:lnSpc>
              <a:spcBef>
                <a:spcPts val="375"/>
              </a:spcBef>
              <a:buClr>
                <a:schemeClr val="tx2">
                  <a:lumMod val="75000"/>
                </a:schemeClr>
              </a:buClr>
              <a:buSzPct val="90000"/>
              <a:buFont typeface=".AppleSystemUIFont" charset="-120"/>
              <a:buChar char="&gt;"/>
              <a:tabLst/>
              <a:defRPr sz="12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574675" indent="-109538" algn="l" defTabSz="685783" rtl="0" eaLnBrk="1" latinLnBrk="0" hangingPunct="1">
              <a:lnSpc>
                <a:spcPct val="100000"/>
              </a:lnSpc>
              <a:spcBef>
                <a:spcPts val="375"/>
              </a:spcBef>
              <a:buClr>
                <a:schemeClr val="tx2">
                  <a:lumMod val="75000"/>
                </a:schemeClr>
              </a:buClr>
              <a:buFont typeface="Wingdings" charset="2"/>
              <a:buChar char="§"/>
              <a:tabLst/>
              <a:defRPr sz="105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93738" indent="-119063" algn="l" defTabSz="685783" rtl="0" eaLnBrk="1" latinLnBrk="0" hangingPunct="1">
              <a:lnSpc>
                <a:spcPct val="100000"/>
              </a:lnSpc>
              <a:spcBef>
                <a:spcPts val="375"/>
              </a:spcBef>
              <a:buClr>
                <a:schemeClr val="tx2">
                  <a:lumMod val="75000"/>
                </a:schemeClr>
              </a:buClr>
              <a:buFont typeface="Wingdings" charset="2"/>
              <a:buChar char="§"/>
              <a:tabLst/>
              <a:defRPr sz="9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>
                  <a:lumMod val="75000"/>
                </a:srgbClr>
              </a:buClr>
              <a:buSzTx/>
              <a:buFont typeface="Wingdings" charset="2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OD, ovarian dysfunction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>
                  <a:lumMod val="75000"/>
                </a:srgbClr>
              </a:buClr>
              <a:buSzTx/>
              <a:buFont typeface="Wingdings" charset="2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Thurston et al. Obstet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Gynecol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Clin North Am. 2011;38:489-501.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>
                  <a:lumMod val="75000"/>
                </a:srgbClr>
              </a:buClr>
              <a:buSzTx/>
              <a:buFont typeface="Wingdings" charset="2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Mauri et al. Front Endocrinol (Lausanne). 2020;11:572388.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>
                  <a:lumMod val="75000"/>
                </a:srgbClr>
              </a:buClr>
              <a:buSzTx/>
              <a:buFont typeface="Wingdings" charset="2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Kasper B et al. ESMO 2022. Abstract LBA2.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0819EED3-57D3-799C-3C8B-0C62066FF4B4}"/>
              </a:ext>
            </a:extLst>
          </p:cNvPr>
          <p:cNvGrpSpPr/>
          <p:nvPr/>
        </p:nvGrpSpPr>
        <p:grpSpPr>
          <a:xfrm>
            <a:off x="5222241" y="1260768"/>
            <a:ext cx="6772983" cy="4522361"/>
            <a:chOff x="3924300" y="945575"/>
            <a:chExt cx="5072117" cy="3391771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3710C92D-8419-4DAD-45E5-B949FCEC805B}"/>
                </a:ext>
              </a:extLst>
            </p:cNvPr>
            <p:cNvCxnSpPr>
              <a:cxnSpLocks/>
            </p:cNvCxnSpPr>
            <p:nvPr/>
          </p:nvCxnSpPr>
          <p:spPr>
            <a:xfrm>
              <a:off x="6475609" y="1842481"/>
              <a:ext cx="0" cy="140342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: Rounded Corners 38">
              <a:extLst>
                <a:ext uri="{FF2B5EF4-FFF2-40B4-BE49-F238E27FC236}">
                  <a16:creationId xmlns:a16="http://schemas.microsoft.com/office/drawing/2014/main" id="{38490CD4-4A26-802E-ABA2-CF97870D5606}"/>
                </a:ext>
              </a:extLst>
            </p:cNvPr>
            <p:cNvSpPr/>
            <p:nvPr/>
          </p:nvSpPr>
          <p:spPr>
            <a:xfrm>
              <a:off x="5618267" y="945575"/>
              <a:ext cx="1714684" cy="896906"/>
            </a:xfrm>
            <a:prstGeom prst="roundRect">
              <a:avLst>
                <a:gd name="adj" fmla="val 10000"/>
              </a:avLst>
            </a:prstGeom>
            <a:gradFill>
              <a:gsLst>
                <a:gs pos="0">
                  <a:srgbClr val="E3F1FD"/>
                </a:gs>
                <a:gs pos="100000">
                  <a:srgbClr val="F0F0F4"/>
                </a:gs>
              </a:gsLst>
              <a:lin ang="5400000" scaled="1"/>
            </a:gradFill>
            <a:ln w="19050" cap="flat" cmpd="sng" algn="ctr">
              <a:solidFill>
                <a:srgbClr val="C00000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888978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27 of 36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women of childbearing potential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reported OD</a:t>
              </a:r>
            </a:p>
            <a:p>
              <a:pPr marL="0" marR="0" lvl="0" indent="0" algn="ctr" defTabSz="888978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(75%)</a:t>
              </a: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27058AA3-6F28-9F38-A388-95A11BF2BB55}"/>
                </a:ext>
              </a:extLst>
            </p:cNvPr>
            <p:cNvCxnSpPr/>
            <p:nvPr/>
          </p:nvCxnSpPr>
          <p:spPr>
            <a:xfrm flipH="1">
              <a:off x="4635016" y="2028092"/>
              <a:ext cx="4816" cy="142487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FE555EBB-BFC7-95FE-6066-134DEA8715CF}"/>
                </a:ext>
              </a:extLst>
            </p:cNvPr>
            <p:cNvCxnSpPr/>
            <p:nvPr/>
          </p:nvCxnSpPr>
          <p:spPr>
            <a:xfrm flipH="1">
              <a:off x="8315606" y="2025351"/>
              <a:ext cx="4816" cy="142487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412ACDD6-9B6D-A13A-5780-4202A73F7BB8}"/>
                </a:ext>
              </a:extLst>
            </p:cNvPr>
            <p:cNvCxnSpPr>
              <a:cxnSpLocks/>
            </p:cNvCxnSpPr>
            <p:nvPr/>
          </p:nvCxnSpPr>
          <p:spPr>
            <a:xfrm>
              <a:off x="7075028" y="3245908"/>
              <a:ext cx="2831" cy="18756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FF7C8F58-F091-97CB-6600-F76222C68456}"/>
                </a:ext>
              </a:extLst>
            </p:cNvPr>
            <p:cNvCxnSpPr>
              <a:cxnSpLocks/>
            </p:cNvCxnSpPr>
            <p:nvPr/>
          </p:nvCxnSpPr>
          <p:spPr>
            <a:xfrm>
              <a:off x="5869684" y="3245908"/>
              <a:ext cx="1690" cy="18756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: Rounded Corners 36">
              <a:extLst>
                <a:ext uri="{FF2B5EF4-FFF2-40B4-BE49-F238E27FC236}">
                  <a16:creationId xmlns:a16="http://schemas.microsoft.com/office/drawing/2014/main" id="{3869111E-6C20-49BC-8D2B-B691E356DF2F}"/>
                </a:ext>
              </a:extLst>
            </p:cNvPr>
            <p:cNvSpPr/>
            <p:nvPr/>
          </p:nvSpPr>
          <p:spPr>
            <a:xfrm>
              <a:off x="3924300" y="2181471"/>
              <a:ext cx="1420863" cy="930541"/>
            </a:xfrm>
            <a:prstGeom prst="roundRect">
              <a:avLst>
                <a:gd name="adj" fmla="val 10000"/>
              </a:avLst>
            </a:prstGeom>
            <a:solidFill>
              <a:schemeClr val="accent1"/>
            </a:solidFill>
            <a:ln w="19050" cap="flat" cmpd="sng" algn="ctr">
              <a:solidFill>
                <a:srgbClr val="09345A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888978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11 patients discontinued nirogacestat for </a:t>
              </a:r>
              <a:b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</a:b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any reason</a:t>
              </a:r>
            </a:p>
            <a:p>
              <a:pPr marL="0" marR="0" lvl="0" indent="0" algn="ctr" defTabSz="888978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(41%)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: Rounded Corners 32">
              <a:extLst>
                <a:ext uri="{FF2B5EF4-FFF2-40B4-BE49-F238E27FC236}">
                  <a16:creationId xmlns:a16="http://schemas.microsoft.com/office/drawing/2014/main" id="{F65025C7-728F-9BEB-55D4-088E2AB07A2D}"/>
                </a:ext>
              </a:extLst>
            </p:cNvPr>
            <p:cNvSpPr/>
            <p:nvPr/>
          </p:nvSpPr>
          <p:spPr>
            <a:xfrm>
              <a:off x="5787604" y="2195977"/>
              <a:ext cx="1366371" cy="888781"/>
            </a:xfrm>
            <a:prstGeom prst="roundRect">
              <a:avLst>
                <a:gd name="adj" fmla="val 10000"/>
              </a:avLst>
            </a:prstGeom>
            <a:solidFill>
              <a:schemeClr val="accent1"/>
            </a:solidFill>
            <a:ln w="19050" cap="flat" cmpd="sng" algn="ctr">
              <a:solidFill>
                <a:srgbClr val="09345A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888978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14 patients ongoing nirogacestat treatment </a:t>
              </a:r>
            </a:p>
            <a:p>
              <a:pPr marL="0" marR="0" lvl="0" indent="0" algn="ctr" defTabSz="888978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(52%)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: Rounded Corners 26">
              <a:extLst>
                <a:ext uri="{FF2B5EF4-FFF2-40B4-BE49-F238E27FC236}">
                  <a16:creationId xmlns:a16="http://schemas.microsoft.com/office/drawing/2014/main" id="{479D114C-0EFE-FFA1-BDCA-5B88DE470581}"/>
                </a:ext>
              </a:extLst>
            </p:cNvPr>
            <p:cNvSpPr/>
            <p:nvPr/>
          </p:nvSpPr>
          <p:spPr>
            <a:xfrm>
              <a:off x="7630046" y="2200757"/>
              <a:ext cx="1366371" cy="888781"/>
            </a:xfrm>
            <a:prstGeom prst="roundRect">
              <a:avLst>
                <a:gd name="adj" fmla="val 10000"/>
              </a:avLst>
            </a:prstGeom>
            <a:solidFill>
              <a:schemeClr val="accent1"/>
            </a:solidFill>
            <a:ln w="19050" cap="flat" cmpd="sng" algn="ctr">
              <a:solidFill>
                <a:srgbClr val="09345A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888978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 patients</a:t>
              </a:r>
              <a:b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</a:b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lost to follow-up after discontinuing nirogacestat</a:t>
              </a:r>
            </a:p>
            <a:p>
              <a:pPr marL="0" marR="0" lvl="0" indent="0" algn="ctr" defTabSz="888978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(7%)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5A37F1D5-28AA-B3E1-1361-C4EAA3C5553C}"/>
                </a:ext>
              </a:extLst>
            </p:cNvPr>
            <p:cNvCxnSpPr>
              <a:cxnSpLocks/>
            </p:cNvCxnSpPr>
            <p:nvPr/>
          </p:nvCxnSpPr>
          <p:spPr>
            <a:xfrm>
              <a:off x="4637424" y="2031297"/>
              <a:ext cx="368299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F46D8E3D-6499-1838-AA99-F4286479806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64311" y="3247160"/>
              <a:ext cx="1212962" cy="177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: Rounded Corners 34">
              <a:extLst>
                <a:ext uri="{FF2B5EF4-FFF2-40B4-BE49-F238E27FC236}">
                  <a16:creationId xmlns:a16="http://schemas.microsoft.com/office/drawing/2014/main" id="{A00F07B4-957A-698A-5ACB-A580310442F1}"/>
                </a:ext>
              </a:extLst>
            </p:cNvPr>
            <p:cNvSpPr/>
            <p:nvPr/>
          </p:nvSpPr>
          <p:spPr>
            <a:xfrm>
              <a:off x="4159568" y="3428506"/>
              <a:ext cx="942454" cy="899840"/>
            </a:xfrm>
            <a:prstGeom prst="roundRect">
              <a:avLst>
                <a:gd name="adj" fmla="val 10000"/>
              </a:avLst>
            </a:prstGeom>
            <a:solidFill>
              <a:schemeClr val="bg1"/>
            </a:solidFill>
            <a:ln w="19050" cap="flat" cmpd="sng" algn="ctr">
              <a:solidFill>
                <a:srgbClr val="C00000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888978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OD </a:t>
              </a: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resolved</a:t>
              </a:r>
              <a:r>
                <a:rPr kumimoji="0" lang="en-US" sz="1400" b="0" i="0" u="none" strike="noStrike" kern="1200" cap="none" spc="0" normalizeH="0" baseline="30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in 11 patients</a:t>
              </a:r>
            </a:p>
            <a:p>
              <a:pPr marL="0" marR="0" lvl="0" indent="0" algn="ctr" defTabSz="888978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(100%)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: Rounded Corners 30">
              <a:extLst>
                <a:ext uri="{FF2B5EF4-FFF2-40B4-BE49-F238E27FC236}">
                  <a16:creationId xmlns:a16="http://schemas.microsoft.com/office/drawing/2014/main" id="{D046957E-FB39-D627-F15D-C58B1562C00C}"/>
                </a:ext>
              </a:extLst>
            </p:cNvPr>
            <p:cNvSpPr/>
            <p:nvPr/>
          </p:nvSpPr>
          <p:spPr>
            <a:xfrm>
              <a:off x="5366705" y="3428506"/>
              <a:ext cx="964315" cy="908840"/>
            </a:xfrm>
            <a:prstGeom prst="roundRect">
              <a:avLst>
                <a:gd name="adj" fmla="val 10000"/>
              </a:avLst>
            </a:prstGeom>
            <a:solidFill>
              <a:schemeClr val="bg1"/>
            </a:solidFill>
            <a:ln w="19050" cap="flat" cmpd="sng" algn="ctr">
              <a:solidFill>
                <a:srgbClr val="C00000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888978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OD </a:t>
              </a: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resolved</a:t>
              </a:r>
              <a:r>
                <a:rPr kumimoji="0" lang="en-US" sz="1400" b="0" i="0" u="none" strike="noStrike" kern="1200" cap="none" spc="0" normalizeH="0" baseline="30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in 9 patients </a:t>
              </a:r>
            </a:p>
            <a:p>
              <a:pPr marL="0" marR="0" lvl="0" indent="0" algn="ctr" defTabSz="888978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(64%)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: Rounded Corners 28">
              <a:extLst>
                <a:ext uri="{FF2B5EF4-FFF2-40B4-BE49-F238E27FC236}">
                  <a16:creationId xmlns:a16="http://schemas.microsoft.com/office/drawing/2014/main" id="{9960BFE7-2838-EBBE-42A0-E72ED24EC302}"/>
                </a:ext>
              </a:extLst>
            </p:cNvPr>
            <p:cNvSpPr/>
            <p:nvPr/>
          </p:nvSpPr>
          <p:spPr>
            <a:xfrm>
              <a:off x="6595701" y="3441958"/>
              <a:ext cx="964315" cy="895387"/>
            </a:xfrm>
            <a:prstGeom prst="roundRect">
              <a:avLst>
                <a:gd name="adj" fmla="val 10000"/>
              </a:avLst>
            </a:prstGeom>
            <a:solidFill>
              <a:schemeClr val="bg1"/>
            </a:solidFill>
            <a:ln w="19050" cap="flat" cmpd="sng" algn="ctr">
              <a:solidFill>
                <a:srgbClr val="09345A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888978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Unresolved OD in 5 patients</a:t>
              </a:r>
            </a:p>
            <a:p>
              <a:pPr marL="0" marR="0" lvl="0" indent="0" algn="ctr" defTabSz="888978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(36%)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: Rounded Corners 24">
              <a:extLst>
                <a:ext uri="{FF2B5EF4-FFF2-40B4-BE49-F238E27FC236}">
                  <a16:creationId xmlns:a16="http://schemas.microsoft.com/office/drawing/2014/main" id="{15A7A30E-9556-A466-CE51-D48953CE0D53}"/>
                </a:ext>
              </a:extLst>
            </p:cNvPr>
            <p:cNvSpPr/>
            <p:nvPr/>
          </p:nvSpPr>
          <p:spPr>
            <a:xfrm>
              <a:off x="7831079" y="3439563"/>
              <a:ext cx="964315" cy="888783"/>
            </a:xfrm>
            <a:prstGeom prst="roundRect">
              <a:avLst>
                <a:gd name="adj" fmla="val 10000"/>
              </a:avLst>
            </a:prstGeom>
            <a:solidFill>
              <a:schemeClr val="bg1"/>
            </a:solidFill>
            <a:ln w="19050" cap="flat" cmpd="sng" algn="ctr">
              <a:solidFill>
                <a:srgbClr val="09345A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OD status unknown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997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78D86D-E591-91E4-1AA1-4056306D2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7089" t="8561" r="14698"/>
          <a:stretch/>
        </p:blipFill>
        <p:spPr>
          <a:xfrm>
            <a:off x="827301" y="118251"/>
            <a:ext cx="10537397" cy="66214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A72815-6B58-1F9C-E211-DCCD16825DE6}"/>
              </a:ext>
            </a:extLst>
          </p:cNvPr>
          <p:cNvSpPr txBox="1"/>
          <p:nvPr/>
        </p:nvSpPr>
        <p:spPr>
          <a:xfrm>
            <a:off x="9953758" y="6616637"/>
            <a:ext cx="21595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Corporate Presentation – March 2026</a:t>
            </a:r>
          </a:p>
        </p:txBody>
      </p:sp>
    </p:spTree>
    <p:extLst>
      <p:ext uri="{BB962C8B-B14F-4D97-AF65-F5344CB8AC3E}">
        <p14:creationId xmlns:p14="http://schemas.microsoft.com/office/powerpoint/2010/main" val="4245837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3AE36A-C956-9DEF-69A9-618E157128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8406" t="10401" r="15357" b="7718"/>
          <a:stretch/>
        </p:blipFill>
        <p:spPr>
          <a:xfrm>
            <a:off x="532283" y="217080"/>
            <a:ext cx="11127433" cy="64238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B02DB2A-F30F-20BF-D6F1-EDF2ABDFEEDF}"/>
              </a:ext>
            </a:extLst>
          </p:cNvPr>
          <p:cNvSpPr txBox="1"/>
          <p:nvPr/>
        </p:nvSpPr>
        <p:spPr>
          <a:xfrm>
            <a:off x="9953758" y="6616637"/>
            <a:ext cx="21595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Corporate Presentation – March 2026</a:t>
            </a:r>
          </a:p>
        </p:txBody>
      </p:sp>
    </p:spTree>
    <p:extLst>
      <p:ext uri="{BB962C8B-B14F-4D97-AF65-F5344CB8AC3E}">
        <p14:creationId xmlns:p14="http://schemas.microsoft.com/office/powerpoint/2010/main" val="201116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93F239-A183-6EA1-A7B8-73FA8B054B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5531DD4-AB82-FCAE-77AB-BDF09F6D0669}"/>
              </a:ext>
            </a:extLst>
          </p:cNvPr>
          <p:cNvSpPr/>
          <p:nvPr/>
        </p:nvSpPr>
        <p:spPr bwMode="auto">
          <a:xfrm>
            <a:off x="684426" y="1335746"/>
            <a:ext cx="10731324" cy="675934"/>
          </a:xfrm>
          <a:prstGeom prst="rect">
            <a:avLst/>
          </a:prstGeom>
          <a:solidFill>
            <a:srgbClr val="0432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MS PGothic" charset="0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FB7851-F2B4-CE42-2EB4-EE6A63C81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987" y="83127"/>
            <a:ext cx="11262167" cy="106146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800" dirty="0"/>
              <a:t>Module 6: Desmoid Tumors and Soft Tissue Sarcoma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21C60A9-AA02-0A99-E86F-FCAC4B2E15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987" y="1144587"/>
            <a:ext cx="11262167" cy="5257800"/>
          </a:xfrm>
        </p:spPr>
        <p:txBody>
          <a:bodyPr lIns="365760" tIns="274320" rIns="365760">
            <a:noAutofit/>
          </a:bodyPr>
          <a:lstStyle/>
          <a:p>
            <a:pPr>
              <a:lnSpc>
                <a:spcPct val="100000"/>
              </a:lnSpc>
              <a:spcBef>
                <a:spcPts val="3000"/>
              </a:spcBef>
            </a:pPr>
            <a:r>
              <a:rPr lang="en-US" sz="3000" dirty="0">
                <a:solidFill>
                  <a:schemeClr val="bg1"/>
                </a:solidFill>
              </a:rPr>
              <a:t>Desmoid Tumors — </a:t>
            </a:r>
            <a:r>
              <a:rPr lang="en-US" sz="3000" b="0" dirty="0">
                <a:solidFill>
                  <a:schemeClr val="bg1"/>
                </a:solidFill>
              </a:rPr>
              <a:t>Dr Gounder</a:t>
            </a:r>
          </a:p>
          <a:p>
            <a:pPr>
              <a:lnSpc>
                <a:spcPct val="100000"/>
              </a:lnSpc>
              <a:spcBef>
                <a:spcPts val="3000"/>
              </a:spcBef>
            </a:pPr>
            <a:r>
              <a:rPr lang="en-US" sz="3000" dirty="0"/>
              <a:t>Soft Tissue Sarcoma — </a:t>
            </a:r>
            <a:r>
              <a:rPr lang="en-US" sz="3000" b="0" dirty="0"/>
              <a:t>Dr Riedel</a:t>
            </a:r>
          </a:p>
        </p:txBody>
      </p:sp>
    </p:spTree>
    <p:extLst>
      <p:ext uri="{BB962C8B-B14F-4D97-AF65-F5344CB8AC3E}">
        <p14:creationId xmlns:p14="http://schemas.microsoft.com/office/powerpoint/2010/main" val="374904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21D0F03-74CD-A139-21C5-25596169C286}"/>
              </a:ext>
            </a:extLst>
          </p:cNvPr>
          <p:cNvGrpSpPr/>
          <p:nvPr/>
        </p:nvGrpSpPr>
        <p:grpSpPr>
          <a:xfrm>
            <a:off x="311499" y="178786"/>
            <a:ext cx="11515411" cy="6211409"/>
            <a:chOff x="311499" y="178786"/>
            <a:chExt cx="11515411" cy="621140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65B4F5B-86C4-8CEF-D310-2213CBE8A8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6182" t="7795" r="5962" b="4038"/>
            <a:stretch/>
          </p:blipFill>
          <p:spPr>
            <a:xfrm>
              <a:off x="311499" y="178786"/>
              <a:ext cx="11515411" cy="6211409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DF21C39-B3B5-BB4C-99F7-15720FA7903C}"/>
                </a:ext>
              </a:extLst>
            </p:cNvPr>
            <p:cNvSpPr/>
            <p:nvPr/>
          </p:nvSpPr>
          <p:spPr>
            <a:xfrm>
              <a:off x="10727871" y="310243"/>
              <a:ext cx="979715" cy="8164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114B60A-6F0B-E3EE-F0F3-7ECF08817F2B}"/>
              </a:ext>
            </a:extLst>
          </p:cNvPr>
          <p:cNvSpPr txBox="1"/>
          <p:nvPr/>
        </p:nvSpPr>
        <p:spPr>
          <a:xfrm>
            <a:off x="9953758" y="6616637"/>
            <a:ext cx="21595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Corporate Presentation – March 2026</a:t>
            </a:r>
          </a:p>
        </p:txBody>
      </p:sp>
    </p:spTree>
    <p:extLst>
      <p:ext uri="{BB962C8B-B14F-4D97-AF65-F5344CB8AC3E}">
        <p14:creationId xmlns:p14="http://schemas.microsoft.com/office/powerpoint/2010/main" val="168053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90DCAB-F018-44EE-34F0-67CB3D79B0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55B560D-E51B-C381-68F5-585045DD6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4395" y="1166018"/>
            <a:ext cx="5171605" cy="4525963"/>
          </a:xfrm>
        </p:spPr>
        <p:txBody>
          <a:bodyPr/>
          <a:lstStyle/>
          <a:p>
            <a:r>
              <a:rPr lang="en-US" sz="2000" dirty="0"/>
              <a:t>Multidisciplinary care is essential in desmoid tumors</a:t>
            </a:r>
          </a:p>
          <a:p>
            <a:r>
              <a:rPr lang="en-US" sz="2000" dirty="0"/>
              <a:t>At various stages in their treatment journey, patient care may involve numerous specialties</a:t>
            </a:r>
          </a:p>
          <a:p>
            <a:r>
              <a:rPr lang="en-US" sz="2000" dirty="0"/>
              <a:t>Allied health professionals such as physical therapists, massage therapists, and mental health specialists are particularly important for long-term patient well-being</a:t>
            </a:r>
          </a:p>
          <a:p>
            <a:r>
              <a:rPr lang="en-US" sz="2000" dirty="0"/>
              <a:t>Because many patients with desmoid tumors are diagnosed as adolescents, it is important that pediatric providers ensure appropriate transfer of care to adult providers later in life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8E8A8B-8768-3000-0E3F-154D6E8452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Desmoid Tumor Working Group. </a:t>
            </a:r>
            <a:r>
              <a:rPr lang="en-US" i="1" dirty="0" err="1"/>
              <a:t>Eur</a:t>
            </a:r>
            <a:r>
              <a:rPr lang="en-US" i="1" dirty="0"/>
              <a:t> J Cancer</a:t>
            </a:r>
            <a:r>
              <a:rPr lang="en-US" dirty="0"/>
              <a:t>. 2020;127:96-107.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1EE8156-73D1-457D-DEF0-910C83EA8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Desmoid Tumor Multidisciplinary Team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A07D5909-A908-2B07-5010-A1CA10ECC332}"/>
              </a:ext>
            </a:extLst>
          </p:cNvPr>
          <p:cNvGraphicFramePr/>
          <p:nvPr/>
        </p:nvGraphicFramePr>
        <p:xfrm>
          <a:off x="4087039" y="934419"/>
          <a:ext cx="9469677" cy="54844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8315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E828C9-7A93-C411-E637-829A1FD4CE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09AB8-F522-AB1E-D1B7-90C2FB07441E}"/>
              </a:ext>
            </a:extLst>
          </p:cNvPr>
          <p:cNvSpPr txBox="1">
            <a:spLocks/>
          </p:cNvSpPr>
          <p:nvPr/>
        </p:nvSpPr>
        <p:spPr>
          <a:xfrm>
            <a:off x="2438400" y="2856706"/>
            <a:ext cx="7315200" cy="1143000"/>
          </a:xfrm>
          <a:prstGeom prst="rect">
            <a:avLst/>
          </a:prstGeom>
          <a:solidFill>
            <a:srgbClr val="367BB9"/>
          </a:solidFill>
          <a:ln w="25400">
            <a:solidFill>
              <a:schemeClr val="tx1"/>
            </a:solidFill>
          </a:ln>
          <a:effectLst>
            <a:glow rad="152400">
              <a:schemeClr val="tx1">
                <a:alpha val="10000"/>
              </a:schemeClr>
            </a:glo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2656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ctr" defTabSz="914400" rtl="0" eaLnBrk="0" fontAlgn="auto" latinLnBrk="0" hangingPunct="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-1" charset="0"/>
                <a:ea typeface="ＭＳ Ｐゴシック" pitchFamily="-1" charset="-128"/>
                <a:cs typeface="Arial" charset="0"/>
              </a:rPr>
              <a:t>QUESTIONS?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-1" charset="0"/>
              <a:ea typeface="ＭＳ Ｐゴシック" pitchFamily="-1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473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154460-F42E-CD6E-A725-261C617C80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D6DCB27-534A-C8A8-5B4A-1CAAA6C58D4A}"/>
              </a:ext>
            </a:extLst>
          </p:cNvPr>
          <p:cNvSpPr/>
          <p:nvPr/>
        </p:nvSpPr>
        <p:spPr bwMode="auto">
          <a:xfrm>
            <a:off x="684426" y="2144638"/>
            <a:ext cx="10731324" cy="739239"/>
          </a:xfrm>
          <a:prstGeom prst="rect">
            <a:avLst/>
          </a:prstGeom>
          <a:solidFill>
            <a:srgbClr val="0432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MS PGothic" charset="0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3FE5F2-FE6C-AEA8-12D9-562187EE3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987" y="83127"/>
            <a:ext cx="11262167" cy="106146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800" dirty="0"/>
              <a:t>Module 6: Desmoid Tumors and Soft Tissue Sarcoma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5052B51-D892-6514-B682-84B5B1890A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987" y="1144587"/>
            <a:ext cx="11262167" cy="5257800"/>
          </a:xfrm>
        </p:spPr>
        <p:txBody>
          <a:bodyPr lIns="365760" tIns="274320" rIns="365760">
            <a:noAutofit/>
          </a:bodyPr>
          <a:lstStyle/>
          <a:p>
            <a:pPr>
              <a:lnSpc>
                <a:spcPct val="100000"/>
              </a:lnSpc>
              <a:spcBef>
                <a:spcPts val="3000"/>
              </a:spcBef>
            </a:pPr>
            <a:r>
              <a:rPr lang="en-US" sz="3000" dirty="0"/>
              <a:t>Desmoid Tumors — </a:t>
            </a:r>
            <a:r>
              <a:rPr lang="en-US" sz="3000" b="0" dirty="0"/>
              <a:t>Dr Gounder</a:t>
            </a:r>
          </a:p>
          <a:p>
            <a:pPr>
              <a:lnSpc>
                <a:spcPct val="100000"/>
              </a:lnSpc>
              <a:spcBef>
                <a:spcPts val="3000"/>
              </a:spcBef>
            </a:pPr>
            <a:r>
              <a:rPr lang="en-US" sz="3000" dirty="0">
                <a:solidFill>
                  <a:schemeClr val="bg1"/>
                </a:solidFill>
              </a:rPr>
              <a:t>Soft Tissue Sarcoma — </a:t>
            </a:r>
            <a:r>
              <a:rPr lang="en-US" sz="3000" b="0" dirty="0">
                <a:solidFill>
                  <a:schemeClr val="bg1"/>
                </a:solidFill>
              </a:rPr>
              <a:t>Dr Riedel</a:t>
            </a:r>
          </a:p>
        </p:txBody>
      </p:sp>
    </p:spTree>
    <p:extLst>
      <p:ext uri="{BB962C8B-B14F-4D97-AF65-F5344CB8AC3E}">
        <p14:creationId xmlns:p14="http://schemas.microsoft.com/office/powerpoint/2010/main" val="209309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989298"/>
            <a:ext cx="8261684" cy="2387600"/>
          </a:xfrm>
        </p:spPr>
        <p:txBody>
          <a:bodyPr>
            <a:noAutofit/>
          </a:bodyPr>
          <a:lstStyle/>
          <a:p>
            <a:pPr algn="ctr"/>
            <a:br>
              <a:rPr lang="en-US" sz="4400" dirty="0"/>
            </a:br>
            <a:r>
              <a:rPr lang="en-US" sz="4400" dirty="0"/>
              <a:t>Soft Tissue Sarcoma (STS)</a:t>
            </a:r>
            <a:br>
              <a:rPr lang="en-US" sz="500" dirty="0"/>
            </a:br>
            <a:br>
              <a:rPr lang="en-US" sz="500" dirty="0"/>
            </a:br>
            <a:br>
              <a:rPr lang="en-US" sz="500" dirty="0"/>
            </a:br>
            <a:br>
              <a:rPr lang="en-US" sz="500" dirty="0"/>
            </a:br>
            <a:br>
              <a:rPr lang="en-US" sz="500" dirty="0"/>
            </a:br>
            <a:br>
              <a:rPr lang="en-US" sz="500" dirty="0"/>
            </a:br>
            <a:br>
              <a:rPr lang="en-US" sz="500" dirty="0"/>
            </a:br>
            <a:r>
              <a:rPr lang="en-US" sz="2400" i="1" dirty="0"/>
              <a:t>Fifth Annual National General Medical Oncology Summit</a:t>
            </a:r>
            <a:br>
              <a:rPr lang="en-US" sz="700" i="1" dirty="0"/>
            </a:br>
            <a:r>
              <a:rPr lang="en-US" sz="1400" dirty="0"/>
              <a:t> </a:t>
            </a:r>
            <a:br>
              <a:rPr lang="en-US" sz="4400" dirty="0"/>
            </a:br>
            <a:endParaRPr lang="en-US" sz="2000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" y="3429000"/>
            <a:ext cx="8261684" cy="1655762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Richard F. Riedel, MD</a:t>
            </a:r>
          </a:p>
          <a:p>
            <a:pPr algn="ctr"/>
            <a:r>
              <a:rPr lang="en-US" dirty="0"/>
              <a:t>Duke Cancer Institute</a:t>
            </a:r>
          </a:p>
          <a:p>
            <a:pPr algn="ctr"/>
            <a:r>
              <a:rPr lang="en-US" dirty="0"/>
              <a:t>April 25, 2026</a:t>
            </a:r>
          </a:p>
        </p:txBody>
      </p:sp>
    </p:spTree>
    <p:extLst>
      <p:ext uri="{BB962C8B-B14F-4D97-AF65-F5344CB8AC3E}">
        <p14:creationId xmlns:p14="http://schemas.microsoft.com/office/powerpoint/2010/main" val="256629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4F3CC-20C7-3D87-F938-0340D440C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249" y="973096"/>
            <a:ext cx="10515600" cy="932534"/>
          </a:xfrm>
        </p:spPr>
        <p:txBody>
          <a:bodyPr/>
          <a:lstStyle/>
          <a:p>
            <a:pPr algn="ctr"/>
            <a:r>
              <a:rPr lang="en-US" b="1" dirty="0"/>
              <a:t>Disclosures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2329209-5EEE-C7E1-FD8C-98A1CC87AF36}"/>
              </a:ext>
            </a:extLst>
          </p:cNvPr>
          <p:cNvGraphicFramePr>
            <a:graphicFrameLocks noGrp="1"/>
          </p:cNvGraphicFramePr>
          <p:nvPr/>
        </p:nvGraphicFramePr>
        <p:xfrm>
          <a:off x="829340" y="1958337"/>
          <a:ext cx="10449509" cy="41163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5609">
                  <a:extLst>
                    <a:ext uri="{9D8B030D-6E8A-4147-A177-3AD203B41FA5}">
                      <a16:colId xmlns:a16="http://schemas.microsoft.com/office/drawing/2014/main" val="327397096"/>
                    </a:ext>
                  </a:extLst>
                </a:gridCol>
                <a:gridCol w="7833900">
                  <a:extLst>
                    <a:ext uri="{9D8B030D-6E8A-4147-A177-3AD203B41FA5}">
                      <a16:colId xmlns:a16="http://schemas.microsoft.com/office/drawing/2014/main" val="3239555582"/>
                    </a:ext>
                  </a:extLst>
                </a:gridCol>
              </a:tblGrid>
              <a:tr h="180870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Advisory Committees and Consulting Agreements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Aadi Bioscience,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</a:rPr>
                        <a:t>Adaptimmune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, Bayer HealthCare Pharmaceuticals, Blueprint Medicines, Boehringer Ingelheim Pharmaceuticals Inc, Cogent Biosciences, Daiichi Sankyo Inc,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</a:rPr>
                        <a:t>Deciphera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 Pharmaceuticals Inc, EMD Serono Inc, GSK, Ipsen Biopharmaceuticals Inc, NANO MRNA,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</a:rPr>
                        <a:t>Recordati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</a:rPr>
                        <a:t>Replimune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</a:rPr>
                        <a:t>SpringWorks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 Therapeutics Inc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7989421"/>
                  </a:ext>
                </a:extLst>
              </a:tr>
              <a:tr h="1153849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Contracted Research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Aadi Bioscience,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</a:rPr>
                        <a:t>Adaptimmune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, Cogent Biosciences, Daiichi Sankyo Inc,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</a:rPr>
                        <a:t>Deciphera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 Pharmaceuticals Inc, GSK,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</a:rPr>
                        <a:t>Inhibrx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, Intensity Therapeutics, Kura Oncology, Servier Pharmaceuticals LLC,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</a:rPr>
                        <a:t>SpringWorks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 Therapeutics Inc, TRACON Pharmaceuticals Inc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088547"/>
                  </a:ext>
                </a:extLst>
              </a:tr>
              <a:tr h="1153849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Nonrelevant Financial Relationships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SARC (Sarcoma Alliance for Research through Collaboration)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55239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152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522618" y="1010103"/>
            <a:ext cx="10515600" cy="932534"/>
          </a:xfrm>
        </p:spPr>
        <p:txBody>
          <a:bodyPr/>
          <a:lstStyle/>
          <a:p>
            <a:r>
              <a:rPr lang="en-US" altLang="en-US" dirty="0"/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42637"/>
            <a:ext cx="10515600" cy="3527972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Review historical treatment paradigms for advanced soft tissue sarcoma (STS) </a:t>
            </a:r>
          </a:p>
          <a:p>
            <a:pPr lvl="0"/>
            <a:r>
              <a:rPr lang="en-US" dirty="0"/>
              <a:t>Highlight efficacy and safety findings with </a:t>
            </a:r>
            <a:r>
              <a:rPr lang="en-US" i="1" dirty="0"/>
              <a:t>nab</a:t>
            </a:r>
            <a:r>
              <a:rPr lang="en-US" dirty="0"/>
              <a:t>-sirolimus in PEComa</a:t>
            </a:r>
          </a:p>
          <a:p>
            <a:pPr lvl="0"/>
            <a:r>
              <a:rPr lang="en-US" dirty="0"/>
              <a:t>Introduce key data from trials involving cell-based therapies in STS</a:t>
            </a:r>
          </a:p>
          <a:p>
            <a:pPr lvl="1"/>
            <a:r>
              <a:rPr lang="en-US" dirty="0"/>
              <a:t>Afamitresgene autoleucel (afami-cel) and Letetresgene autoleucel (lete-cel)</a:t>
            </a:r>
          </a:p>
          <a:p>
            <a:pPr lvl="0"/>
            <a:r>
              <a:rPr lang="en-US" dirty="0"/>
              <a:t>Summarize other novel agents in unique STS subtypes</a:t>
            </a:r>
          </a:p>
        </p:txBody>
      </p:sp>
    </p:spTree>
    <p:extLst>
      <p:ext uri="{BB962C8B-B14F-4D97-AF65-F5344CB8AC3E}">
        <p14:creationId xmlns:p14="http://schemas.microsoft.com/office/powerpoint/2010/main" val="173652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CFFC3B7E-1044-B121-9028-D8B700362C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8227" y="1033486"/>
            <a:ext cx="10515600" cy="932534"/>
          </a:xfrm>
        </p:spPr>
        <p:txBody>
          <a:bodyPr/>
          <a:lstStyle/>
          <a:p>
            <a:pPr eaLnBrk="1" hangingPunct="1"/>
            <a:r>
              <a:rPr lang="en-US" altLang="en-US" sz="4000" dirty="0"/>
              <a:t>Overview: Sarcomas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8B42CBEE-3500-4BE8-B039-AB27383CFB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6901" y="1966020"/>
            <a:ext cx="10515600" cy="4186878"/>
          </a:xfrm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en-US" sz="2400" dirty="0"/>
              <a:t>Rare</a:t>
            </a:r>
          </a:p>
          <a:p>
            <a:pPr lvl="1" eaLnBrk="1" hangingPunct="1">
              <a:defRPr/>
            </a:pPr>
            <a:r>
              <a:rPr lang="en-US" sz="1800" dirty="0"/>
              <a:t>~15,000 cases/yr</a:t>
            </a:r>
          </a:p>
          <a:p>
            <a:pPr lvl="1" eaLnBrk="1" hangingPunct="1">
              <a:defRPr/>
            </a:pPr>
            <a:r>
              <a:rPr lang="en-US" sz="1800" dirty="0"/>
              <a:t>1% of cancer in adults </a:t>
            </a:r>
          </a:p>
          <a:p>
            <a:pPr eaLnBrk="1" hangingPunct="1">
              <a:defRPr/>
            </a:pPr>
            <a:r>
              <a:rPr lang="en-US" sz="2400" dirty="0"/>
              <a:t>Heterogeneous</a:t>
            </a:r>
          </a:p>
          <a:p>
            <a:pPr lvl="1">
              <a:defRPr/>
            </a:pPr>
            <a:r>
              <a:rPr lang="en-US" sz="2000" dirty="0"/>
              <a:t>&gt;100 histologic subtypes</a:t>
            </a:r>
          </a:p>
          <a:p>
            <a:pPr eaLnBrk="1" hangingPunct="1">
              <a:defRPr/>
            </a:pPr>
            <a:r>
              <a:rPr lang="en-US" sz="2400" dirty="0"/>
              <a:t>Location</a:t>
            </a:r>
          </a:p>
          <a:p>
            <a:pPr lvl="1" eaLnBrk="1" hangingPunct="1">
              <a:defRPr/>
            </a:pPr>
            <a:r>
              <a:rPr lang="en-US" sz="1800" dirty="0"/>
              <a:t>50% Extremities</a:t>
            </a:r>
          </a:p>
          <a:p>
            <a:pPr lvl="1" eaLnBrk="1" hangingPunct="1">
              <a:defRPr/>
            </a:pPr>
            <a:r>
              <a:rPr lang="en-US" sz="1800" dirty="0"/>
              <a:t>40% Trunk</a:t>
            </a:r>
          </a:p>
          <a:p>
            <a:pPr lvl="1" eaLnBrk="1" hangingPunct="1">
              <a:defRPr/>
            </a:pPr>
            <a:r>
              <a:rPr lang="en-US" sz="1800" dirty="0"/>
              <a:t>10% Head and Neck</a:t>
            </a:r>
          </a:p>
          <a:p>
            <a:pPr eaLnBrk="1" hangingPunct="1">
              <a:defRPr/>
            </a:pPr>
            <a:r>
              <a:rPr lang="en-US" sz="2400" dirty="0"/>
              <a:t>Classification</a:t>
            </a:r>
          </a:p>
          <a:p>
            <a:pPr lvl="1">
              <a:defRPr/>
            </a:pPr>
            <a:r>
              <a:rPr lang="en-US" sz="1800" dirty="0"/>
              <a:t>75% soft tissue</a:t>
            </a:r>
          </a:p>
          <a:p>
            <a:pPr lvl="1">
              <a:defRPr/>
            </a:pPr>
            <a:r>
              <a:rPr lang="en-US" sz="1800" dirty="0"/>
              <a:t>25% bone</a:t>
            </a:r>
          </a:p>
          <a:p>
            <a:pPr lvl="1" eaLnBrk="1" hangingPunct="1">
              <a:buFontTx/>
              <a:buNone/>
              <a:defRPr/>
            </a:pPr>
            <a:endParaRPr lang="en-US" sz="1800" dirty="0"/>
          </a:p>
          <a:p>
            <a:pPr marL="0" indent="0">
              <a:buNone/>
              <a:defRPr/>
            </a:pPr>
            <a:endParaRPr lang="en-US" sz="2400" dirty="0"/>
          </a:p>
          <a:p>
            <a:pPr eaLnBrk="1" hangingPunct="1">
              <a:buFontTx/>
              <a:buNone/>
              <a:defRPr/>
            </a:pPr>
            <a:endParaRPr lang="en-US" sz="2400" dirty="0"/>
          </a:p>
        </p:txBody>
      </p:sp>
      <p:pic>
        <p:nvPicPr>
          <p:cNvPr id="16388" name="Picture 4">
            <a:extLst>
              <a:ext uri="{FF2B5EF4-FFF2-40B4-BE49-F238E27FC236}">
                <a16:creationId xmlns:a16="http://schemas.microsoft.com/office/drawing/2014/main" id="{F82FAC0F-CDD2-AD6D-3FCF-CD682EC393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1005" y="2001939"/>
            <a:ext cx="5981496" cy="3746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C693C11-EB6F-4B32-8A08-E1F2F2001E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8723" y="6191563"/>
            <a:ext cx="301942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rgbClr val="003698"/>
                </a:solidFill>
                <a:latin typeface="Arial" panose="020B0604020202020204" pitchFamily="34" charset="0"/>
                <a:ea typeface="ヒラギノ角ゴ Pro W3" pitchFamily="12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 b="1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12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rgbClr val="1636B4"/>
                </a:solidFill>
                <a:latin typeface="Arial" panose="020B0604020202020204" pitchFamily="34" charset="0"/>
                <a:ea typeface="ヒラギノ角ゴ Pro W3" pitchFamily="12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12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50" b="0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-apple-system"/>
                <a:ea typeface="ヒラギノ角ゴ Pro W3" pitchFamily="124" charset="-128"/>
                <a:cs typeface="+mn-cs"/>
              </a:rPr>
              <a:t>Sig Transduct Target Ther</a:t>
            </a:r>
            <a:r>
              <a:rPr kumimoji="0" lang="en-US" alt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-apple-system"/>
                <a:ea typeface="ヒラギノ角ゴ Pro W3" pitchFamily="124" charset="-128"/>
                <a:cs typeface="+mn-cs"/>
              </a:rPr>
              <a:t> </a:t>
            </a:r>
            <a:r>
              <a:rPr kumimoji="0" lang="en-US" alt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-apple-system"/>
                <a:ea typeface="ヒラギノ角ゴ Pro W3" pitchFamily="124" charset="-128"/>
                <a:cs typeface="+mn-cs"/>
              </a:rPr>
              <a:t>6</a:t>
            </a:r>
            <a:r>
              <a:rPr kumimoji="0" lang="en-US" alt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-apple-system"/>
                <a:ea typeface="ヒラギノ角ゴ Pro W3" pitchFamily="124" charset="-128"/>
                <a:cs typeface="+mn-cs"/>
              </a:rPr>
              <a:t>, 246 (2021).</a:t>
            </a:r>
            <a:endParaRPr kumimoji="0" lang="en-US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00539B"/>
              </a:solidFill>
              <a:effectLst/>
              <a:uLnTx/>
              <a:uFillTx/>
              <a:latin typeface="Arial" panose="020B0604020202020204" pitchFamily="34" charset="0"/>
              <a:ea typeface="ヒラギノ角ゴ Pro W3" pitchFamily="124" charset="-128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>
            <a:extLst>
              <a:ext uri="{FF2B5EF4-FFF2-40B4-BE49-F238E27FC236}">
                <a16:creationId xmlns:a16="http://schemas.microsoft.com/office/drawing/2014/main" id="{F7814105-6E22-631A-415F-8C412F9497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73" y="1028033"/>
            <a:ext cx="10515600" cy="932534"/>
          </a:xfrm>
        </p:spPr>
        <p:txBody>
          <a:bodyPr/>
          <a:lstStyle/>
          <a:p>
            <a:pPr eaLnBrk="1" hangingPunct="1"/>
            <a:r>
              <a:rPr lang="en-US" altLang="en-US" dirty="0"/>
              <a:t>Limitations/Challenges</a:t>
            </a:r>
          </a:p>
        </p:txBody>
      </p:sp>
      <p:sp>
        <p:nvSpPr>
          <p:cNvPr id="16387" name="Content Placeholder 2">
            <a:extLst>
              <a:ext uri="{FF2B5EF4-FFF2-40B4-BE49-F238E27FC236}">
                <a16:creationId xmlns:a16="http://schemas.microsoft.com/office/drawing/2014/main" id="{CC7DBE22-482A-4298-AB2B-1C0983B0E8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60567"/>
            <a:ext cx="10515600" cy="367823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sz="2400" dirty="0"/>
              <a:t>Rare</a:t>
            </a:r>
          </a:p>
          <a:p>
            <a:pPr eaLnBrk="1" hangingPunct="1">
              <a:defRPr/>
            </a:pPr>
            <a:r>
              <a:rPr lang="en-US" altLang="en-US" sz="2400" dirty="0"/>
              <a:t>Histologic diversity</a:t>
            </a:r>
          </a:p>
          <a:p>
            <a:pPr eaLnBrk="1" hangingPunct="1">
              <a:defRPr/>
            </a:pPr>
            <a:r>
              <a:rPr lang="en-US" altLang="en-US" sz="2400" dirty="0"/>
              <a:t>Genetic diversity</a:t>
            </a:r>
          </a:p>
          <a:p>
            <a:pPr eaLnBrk="1" hangingPunct="1">
              <a:defRPr/>
            </a:pPr>
            <a:r>
              <a:rPr lang="en-US" altLang="en-US" sz="2400" dirty="0"/>
              <a:t>Prognosis remains for poor for patients with metastatic disease</a:t>
            </a:r>
          </a:p>
          <a:p>
            <a:pPr eaLnBrk="1" hangingPunct="1">
              <a:defRPr/>
            </a:pPr>
            <a:r>
              <a:rPr lang="en-US" altLang="en-US" sz="2400" dirty="0"/>
              <a:t>Suboptimal systemic therapy</a:t>
            </a:r>
          </a:p>
          <a:p>
            <a:pPr lvl="1"/>
            <a:r>
              <a:rPr lang="en-US" altLang="en-US" sz="2000" u="sng" dirty="0"/>
              <a:t>Number</a:t>
            </a:r>
            <a:r>
              <a:rPr lang="en-US" altLang="en-US" sz="2000" dirty="0"/>
              <a:t> of treatment options are </a:t>
            </a:r>
            <a:r>
              <a:rPr lang="en-US" altLang="en-US" sz="2000" u="sng" dirty="0"/>
              <a:t>limited</a:t>
            </a:r>
          </a:p>
          <a:p>
            <a:pPr lvl="1"/>
            <a:r>
              <a:rPr lang="en-US" altLang="en-US" sz="2000" u="sng" dirty="0"/>
              <a:t>Effectiveness</a:t>
            </a:r>
            <a:r>
              <a:rPr lang="en-US" altLang="en-US" sz="2000" dirty="0"/>
              <a:t> of available options is </a:t>
            </a:r>
            <a:r>
              <a:rPr lang="en-US" altLang="en-US" sz="2000" u="sng" dirty="0"/>
              <a:t>limited</a:t>
            </a:r>
          </a:p>
          <a:p>
            <a:pPr lvl="1"/>
            <a:r>
              <a:rPr lang="en-US" altLang="en-US" sz="2000" dirty="0"/>
              <a:t>Toxicity of our treatments needs to be considered</a:t>
            </a:r>
          </a:p>
          <a:p>
            <a:pPr lvl="1">
              <a:defRPr/>
            </a:pPr>
            <a:endParaRPr lang="en-US" altLang="en-US"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Title 1">
            <a:extLst>
              <a:ext uri="{FF2B5EF4-FFF2-40B4-BE49-F238E27FC236}">
                <a16:creationId xmlns:a16="http://schemas.microsoft.com/office/drawing/2014/main" id="{2325DE83-FCD8-4557-88BA-4BBD8FF84C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0999" y="1028700"/>
            <a:ext cx="10986247" cy="638969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In my practice*…metastatic (non-GIST) STS</a:t>
            </a:r>
          </a:p>
        </p:txBody>
      </p:sp>
      <p:sp>
        <p:nvSpPr>
          <p:cNvPr id="141315" name="Text Placeholder 7">
            <a:extLst>
              <a:ext uri="{FF2B5EF4-FFF2-40B4-BE49-F238E27FC236}">
                <a16:creationId xmlns:a16="http://schemas.microsoft.com/office/drawing/2014/main" id="{9CA9FEB2-B6A8-43E4-9118-1C512F63D4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04111" y="1866900"/>
            <a:ext cx="5393518" cy="639763"/>
          </a:xfrm>
        </p:spPr>
        <p:txBody>
          <a:bodyPr/>
          <a:lstStyle/>
          <a:p>
            <a:r>
              <a:rPr lang="en-US" altLang="en-US" dirty="0"/>
              <a:t>Pre-2012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D42525C-CFF1-447E-8627-04FA88842C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05696" y="2620963"/>
            <a:ext cx="5393519" cy="3951287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sz="1800" dirty="0"/>
              <a:t>1</a:t>
            </a:r>
            <a:r>
              <a:rPr lang="en-US" sz="1800" baseline="30000" dirty="0"/>
              <a:t>st</a:t>
            </a:r>
            <a:r>
              <a:rPr lang="en-US" sz="1800" dirty="0"/>
              <a:t> line</a:t>
            </a:r>
          </a:p>
          <a:p>
            <a:pPr lvl="1">
              <a:defRPr/>
            </a:pPr>
            <a:r>
              <a:rPr lang="en-US" sz="1600" dirty="0"/>
              <a:t>Anthracycline-based</a:t>
            </a:r>
          </a:p>
          <a:p>
            <a:pPr lvl="2">
              <a:defRPr/>
            </a:pPr>
            <a:r>
              <a:rPr lang="en-US" sz="1600" dirty="0"/>
              <a:t>Single agent vs Combination </a:t>
            </a:r>
          </a:p>
          <a:p>
            <a:pPr lvl="3">
              <a:defRPr/>
            </a:pPr>
            <a:r>
              <a:rPr lang="en-US" sz="1500" dirty="0"/>
              <a:t>+ Ifosfamide (Synovial sarcoma)</a:t>
            </a:r>
          </a:p>
          <a:p>
            <a:pPr lvl="1">
              <a:defRPr/>
            </a:pPr>
            <a:r>
              <a:rPr lang="en-US" sz="1600" dirty="0"/>
              <a:t>Paclitaxel (Angiosarcoma)</a:t>
            </a:r>
          </a:p>
          <a:p>
            <a:pPr lvl="1">
              <a:defRPr/>
            </a:pPr>
            <a:r>
              <a:rPr lang="en-US" sz="1600" dirty="0"/>
              <a:t>Gem/Doce (LMS)</a:t>
            </a:r>
          </a:p>
          <a:p>
            <a:pPr>
              <a:defRPr/>
            </a:pPr>
            <a:r>
              <a:rPr lang="en-US" sz="1800" dirty="0"/>
              <a:t>2</a:t>
            </a:r>
            <a:r>
              <a:rPr lang="en-US" sz="1800" baseline="30000" dirty="0"/>
              <a:t>nd</a:t>
            </a:r>
            <a:r>
              <a:rPr lang="en-US" sz="1800" dirty="0"/>
              <a:t> line</a:t>
            </a:r>
          </a:p>
          <a:p>
            <a:pPr lvl="1">
              <a:defRPr/>
            </a:pPr>
            <a:r>
              <a:rPr lang="en-US" sz="1600" dirty="0"/>
              <a:t>Gemcitabine-based</a:t>
            </a:r>
          </a:p>
          <a:p>
            <a:pPr lvl="1">
              <a:defRPr/>
            </a:pPr>
            <a:r>
              <a:rPr lang="en-US" sz="1600" dirty="0"/>
              <a:t>Doxorubicin (if not previously received)</a:t>
            </a:r>
          </a:p>
          <a:p>
            <a:pPr lvl="1">
              <a:defRPr/>
            </a:pPr>
            <a:r>
              <a:rPr lang="en-US" sz="1600" dirty="0"/>
              <a:t>Ifosfamide (good PS)</a:t>
            </a:r>
          </a:p>
          <a:p>
            <a:pPr>
              <a:defRPr/>
            </a:pPr>
            <a:r>
              <a:rPr lang="en-US" sz="1800" dirty="0"/>
              <a:t>3</a:t>
            </a:r>
            <a:r>
              <a:rPr lang="en-US" sz="1800" baseline="30000" dirty="0"/>
              <a:t>rd</a:t>
            </a:r>
            <a:r>
              <a:rPr lang="en-US" sz="1800" dirty="0"/>
              <a:t> line</a:t>
            </a:r>
          </a:p>
          <a:p>
            <a:pPr lvl="1">
              <a:defRPr/>
            </a:pPr>
            <a:r>
              <a:rPr lang="en-US" sz="1600" dirty="0"/>
              <a:t>Dacarbazine</a:t>
            </a:r>
            <a:endParaRPr lang="en-US" sz="1800" dirty="0"/>
          </a:p>
        </p:txBody>
      </p:sp>
      <p:sp>
        <p:nvSpPr>
          <p:cNvPr id="141317" name="Text Placeholder 9">
            <a:extLst>
              <a:ext uri="{FF2B5EF4-FFF2-40B4-BE49-F238E27FC236}">
                <a16:creationId xmlns:a16="http://schemas.microsoft.com/office/drawing/2014/main" id="{67EA25A8-2DAA-4997-926E-A8B5066C0FF7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xfrm>
            <a:off x="5998696" y="1866900"/>
            <a:ext cx="5700811" cy="639763"/>
          </a:xfrm>
        </p:spPr>
        <p:txBody>
          <a:bodyPr/>
          <a:lstStyle/>
          <a:p>
            <a:r>
              <a:rPr lang="en-US" altLang="en-US" dirty="0"/>
              <a:t>Post-2012 through 2019</a:t>
            </a:r>
          </a:p>
        </p:txBody>
      </p:sp>
      <p:sp>
        <p:nvSpPr>
          <p:cNvPr id="141318" name="Content Placeholder 10">
            <a:extLst>
              <a:ext uri="{FF2B5EF4-FFF2-40B4-BE49-F238E27FC236}">
                <a16:creationId xmlns:a16="http://schemas.microsoft.com/office/drawing/2014/main" id="{C8811F3F-CA58-4DDB-A9A4-3738816B7A90}"/>
              </a:ext>
            </a:extLst>
          </p:cNvPr>
          <p:cNvSpPr>
            <a:spLocks noGrp="1" noChangeArrowheads="1"/>
          </p:cNvSpPr>
          <p:nvPr>
            <p:ph sz="quarter" idx="4"/>
          </p:nvPr>
        </p:nvSpPr>
        <p:spPr>
          <a:xfrm>
            <a:off x="5998696" y="2620962"/>
            <a:ext cx="5395638" cy="3951287"/>
          </a:xfrm>
        </p:spPr>
        <p:txBody>
          <a:bodyPr>
            <a:normAutofit fontScale="92500" lnSpcReduction="10000"/>
          </a:bodyPr>
          <a:lstStyle/>
          <a:p>
            <a:r>
              <a:rPr lang="en-US" altLang="en-US" sz="1800" dirty="0"/>
              <a:t>1</a:t>
            </a:r>
            <a:r>
              <a:rPr lang="en-US" altLang="en-US" sz="1800" baseline="30000" dirty="0"/>
              <a:t>st</a:t>
            </a:r>
            <a:r>
              <a:rPr lang="en-US" altLang="en-US" sz="1800" dirty="0"/>
              <a:t> line</a:t>
            </a:r>
          </a:p>
          <a:p>
            <a:pPr lvl="1"/>
            <a:r>
              <a:rPr lang="en-US" altLang="en-US" sz="1600" dirty="0"/>
              <a:t>Anthracycline-based </a:t>
            </a:r>
          </a:p>
          <a:p>
            <a:pPr lvl="2">
              <a:defRPr/>
            </a:pPr>
            <a:r>
              <a:rPr lang="en-US" sz="1600" dirty="0"/>
              <a:t>Single agent vs. Combination</a:t>
            </a:r>
          </a:p>
          <a:p>
            <a:pPr lvl="3">
              <a:defRPr/>
            </a:pPr>
            <a:r>
              <a:rPr lang="en-US" sz="1500" dirty="0"/>
              <a:t> + Ifosfamide (Synovial sarcoma)</a:t>
            </a:r>
          </a:p>
          <a:p>
            <a:pPr lvl="1"/>
            <a:r>
              <a:rPr lang="en-US" altLang="en-US" sz="1600" dirty="0"/>
              <a:t>Paclitaxel (Angiosarcoma)</a:t>
            </a:r>
          </a:p>
          <a:p>
            <a:r>
              <a:rPr lang="en-US" altLang="en-US" sz="1800" dirty="0"/>
              <a:t>2</a:t>
            </a:r>
            <a:r>
              <a:rPr lang="en-US" altLang="en-US" sz="1800" baseline="30000" dirty="0"/>
              <a:t>nd</a:t>
            </a:r>
            <a:r>
              <a:rPr lang="en-US" altLang="en-US" sz="1800" dirty="0"/>
              <a:t> line</a:t>
            </a:r>
          </a:p>
          <a:p>
            <a:pPr lvl="1"/>
            <a:r>
              <a:rPr lang="en-US" altLang="en-US" sz="1600" dirty="0"/>
              <a:t>Gemcitabine-based </a:t>
            </a:r>
          </a:p>
          <a:p>
            <a:pPr lvl="1"/>
            <a:r>
              <a:rPr lang="en-US" altLang="en-US" sz="1600" b="1" dirty="0"/>
              <a:t>Trabectedin (Myxoid liposarcoma)</a:t>
            </a:r>
          </a:p>
          <a:p>
            <a:r>
              <a:rPr lang="en-US" altLang="en-US" sz="1800" dirty="0"/>
              <a:t>3rd line</a:t>
            </a:r>
          </a:p>
          <a:p>
            <a:pPr lvl="1"/>
            <a:r>
              <a:rPr lang="en-US" altLang="en-US" sz="1600" b="1" dirty="0"/>
              <a:t>Eribulin (Liposarcoma)</a:t>
            </a:r>
          </a:p>
          <a:p>
            <a:pPr lvl="1"/>
            <a:r>
              <a:rPr lang="en-US" altLang="en-US" sz="1600" b="1" dirty="0"/>
              <a:t>Trabectedin (LMS/Liposarcoma)</a:t>
            </a:r>
          </a:p>
          <a:p>
            <a:pPr lvl="1"/>
            <a:r>
              <a:rPr lang="en-US" altLang="en-US" sz="1600" b="1" dirty="0"/>
              <a:t>Pazopanib (non-Liposarcoma)</a:t>
            </a:r>
          </a:p>
          <a:p>
            <a:r>
              <a:rPr lang="en-US" altLang="en-US" sz="2000" dirty="0"/>
              <a:t>4</a:t>
            </a:r>
            <a:r>
              <a:rPr lang="en-US" altLang="en-US" sz="2000" baseline="30000" dirty="0"/>
              <a:t>th</a:t>
            </a:r>
            <a:r>
              <a:rPr lang="en-US" altLang="en-US" sz="2000" dirty="0"/>
              <a:t> line and later</a:t>
            </a:r>
          </a:p>
          <a:p>
            <a:pPr lvl="1"/>
            <a:r>
              <a:rPr lang="en-US" altLang="en-US" sz="1600" dirty="0"/>
              <a:t>Dacarbazine</a:t>
            </a:r>
          </a:p>
        </p:txBody>
      </p:sp>
      <p:cxnSp>
        <p:nvCxnSpPr>
          <p:cNvPr id="141319" name="Straight Connector 12">
            <a:extLst>
              <a:ext uri="{FF2B5EF4-FFF2-40B4-BE49-F238E27FC236}">
                <a16:creationId xmlns:a16="http://schemas.microsoft.com/office/drawing/2014/main" id="{3191AD72-4C0D-42C5-8D18-D4A2E471F69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693523" y="1981200"/>
            <a:ext cx="0" cy="4240306"/>
          </a:xfrm>
          <a:prstGeom prst="line">
            <a:avLst/>
          </a:prstGeom>
          <a:noFill/>
          <a:ln w="34925" algn="ctr">
            <a:solidFill>
              <a:schemeClr val="tx2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1320" name="TextBox 2">
            <a:extLst>
              <a:ext uri="{FF2B5EF4-FFF2-40B4-BE49-F238E27FC236}">
                <a16:creationId xmlns:a16="http://schemas.microsoft.com/office/drawing/2014/main" id="{D9AF0FBA-971E-4508-A995-5FE77425FE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611" y="6433344"/>
            <a:ext cx="3926991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rgbClr val="003698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20000"/>
              </a:spcBef>
              <a:buChar char="–"/>
              <a:defRPr sz="2400" b="1">
                <a:solidFill>
                  <a:schemeClr val="tx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rgbClr val="1636B4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539B"/>
                </a:solidFill>
                <a:effectLst/>
                <a:uLnTx/>
                <a:uFillTx/>
                <a:latin typeface="Arial" panose="020B0604020202020204" pitchFamily="34" charset="0"/>
              </a:rPr>
              <a:t>* Clinical trial always preferred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304263-7B1A-E511-6FA6-63199BCC81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1F5F9-3845-5DDB-7F77-90DBB646F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44588"/>
          </a:xfrm>
        </p:spPr>
        <p:txBody>
          <a:bodyPr>
            <a:normAutofit/>
          </a:bodyPr>
          <a:lstStyle/>
          <a:p>
            <a:r>
              <a:rPr lang="en-US" sz="3200" dirty="0"/>
              <a:t>Module 6: Desmoid Tumors and Soft Tissue Sarcoma</a:t>
            </a:r>
            <a:endParaRPr lang="en-US" sz="3000" dirty="0">
              <a:solidFill>
                <a:srgbClr val="0070C0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7F152CD-48BF-2251-DFCE-A2EAB28257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987" y="1144587"/>
            <a:ext cx="11262167" cy="5257800"/>
          </a:xfrm>
        </p:spPr>
        <p:txBody>
          <a:bodyPr>
            <a:noAutofit/>
          </a:bodyPr>
          <a:lstStyle/>
          <a:p>
            <a:pPr>
              <a:lnSpc>
                <a:spcPts val="3800"/>
              </a:lnSpc>
              <a:spcBef>
                <a:spcPts val="2000"/>
              </a:spcBef>
              <a:spcAft>
                <a:spcPts val="2000"/>
              </a:spcAft>
            </a:pPr>
            <a:endParaRPr lang="en-US" sz="2800" noProof="0" dirty="0"/>
          </a:p>
          <a:p>
            <a:pPr>
              <a:lnSpc>
                <a:spcPts val="3800"/>
              </a:lnSpc>
              <a:spcBef>
                <a:spcPts val="2000"/>
              </a:spcBef>
              <a:spcAft>
                <a:spcPts val="2000"/>
              </a:spcAft>
            </a:pPr>
            <a:r>
              <a:rPr lang="en-US" sz="3600" noProof="0" dirty="0">
                <a:latin typeface="Calibri" panose="020F0502020204030204" pitchFamily="34" charset="0"/>
                <a:cs typeface="Calibri" panose="020F0502020204030204" pitchFamily="34" charset="0"/>
              </a:rPr>
              <a:t>We would like to do a “best paper or presentation of the year” activity. Please suggest one “paper of the year” and 2 other worthy papers based on the value in treatment of current and future patients</a:t>
            </a:r>
            <a:r>
              <a:rPr lang="en-US" sz="3200" noProof="0" dirty="0"/>
              <a:t>.</a:t>
            </a:r>
            <a:endParaRPr lang="en-US" sz="3200" b="0" noProof="0" dirty="0"/>
          </a:p>
        </p:txBody>
      </p:sp>
    </p:spTree>
    <p:extLst>
      <p:ext uri="{BB962C8B-B14F-4D97-AF65-F5344CB8AC3E}">
        <p14:creationId xmlns:p14="http://schemas.microsoft.com/office/powerpoint/2010/main" val="1566221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itle 1">
            <a:extLst>
              <a:ext uri="{FF2B5EF4-FFF2-40B4-BE49-F238E27FC236}">
                <a16:creationId xmlns:a16="http://schemas.microsoft.com/office/drawing/2014/main" id="{F4068296-26D9-0D09-E615-F90EC855A4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05912" y="1027364"/>
            <a:ext cx="10515600" cy="932534"/>
          </a:xfrm>
        </p:spPr>
        <p:txBody>
          <a:bodyPr/>
          <a:lstStyle/>
          <a:p>
            <a:r>
              <a:rPr lang="en-US" altLang="en-US" dirty="0"/>
              <a:t>Systemic Therapy: Recent Advances</a:t>
            </a:r>
          </a:p>
        </p:txBody>
      </p:sp>
      <p:sp>
        <p:nvSpPr>
          <p:cNvPr id="101379" name="Content Placeholder 2">
            <a:extLst>
              <a:ext uri="{FF2B5EF4-FFF2-40B4-BE49-F238E27FC236}">
                <a16:creationId xmlns:a16="http://schemas.microsoft.com/office/drawing/2014/main" id="{137BFEF1-857D-F4FE-1083-F70BEB5AAF6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959898"/>
            <a:ext cx="10515600" cy="3709508"/>
          </a:xfrm>
        </p:spPr>
        <p:txBody>
          <a:bodyPr>
            <a:normAutofit fontScale="92500" lnSpcReduction="10000"/>
          </a:bodyPr>
          <a:lstStyle/>
          <a:p>
            <a:r>
              <a:rPr lang="en-US" altLang="en-US" dirty="0"/>
              <a:t>Histology-specific</a:t>
            </a:r>
          </a:p>
          <a:p>
            <a:pPr lvl="1"/>
            <a:r>
              <a:rPr lang="en-US" altLang="en-US" sz="1800" dirty="0"/>
              <a:t>Pexidartinib</a:t>
            </a:r>
            <a:r>
              <a:rPr lang="en-US" altLang="en-US" sz="1800" baseline="30000" dirty="0"/>
              <a:t>1</a:t>
            </a:r>
            <a:r>
              <a:rPr lang="en-US" altLang="en-US" sz="1800" dirty="0"/>
              <a:t> in tenosynovial giant cell tumor (TGCT)</a:t>
            </a:r>
          </a:p>
          <a:p>
            <a:pPr lvl="1"/>
            <a:r>
              <a:rPr lang="en-US" altLang="en-US" sz="1800" dirty="0"/>
              <a:t>Ripretinib</a:t>
            </a:r>
            <a:r>
              <a:rPr lang="en-US" altLang="en-US" sz="1800" baseline="30000" dirty="0"/>
              <a:t>2 </a:t>
            </a:r>
            <a:r>
              <a:rPr lang="en-US" altLang="en-US" sz="1800" dirty="0"/>
              <a:t>in 4</a:t>
            </a:r>
            <a:r>
              <a:rPr lang="en-US" altLang="en-US" sz="1800" baseline="30000" dirty="0"/>
              <a:t>th</a:t>
            </a:r>
            <a:r>
              <a:rPr lang="en-US" altLang="en-US" sz="1800" dirty="0"/>
              <a:t> line GIST</a:t>
            </a:r>
          </a:p>
          <a:p>
            <a:pPr lvl="1"/>
            <a:r>
              <a:rPr lang="en-US" altLang="en-US" sz="1800" dirty="0"/>
              <a:t>Avapritinib</a:t>
            </a:r>
            <a:r>
              <a:rPr lang="en-US" altLang="en-US" sz="1800" baseline="30000" dirty="0"/>
              <a:t>2</a:t>
            </a:r>
            <a:r>
              <a:rPr lang="en-US" altLang="en-US" sz="1800" dirty="0"/>
              <a:t> in PDGFR exon 18 mutant positive GIST</a:t>
            </a:r>
          </a:p>
          <a:p>
            <a:pPr lvl="1"/>
            <a:r>
              <a:rPr lang="en-US" altLang="en-US" sz="1800" dirty="0"/>
              <a:t>Tazemetostat</a:t>
            </a:r>
            <a:r>
              <a:rPr lang="en-US" altLang="en-US" sz="1800" baseline="30000" dirty="0"/>
              <a:t>2</a:t>
            </a:r>
            <a:r>
              <a:rPr lang="en-US" altLang="en-US" sz="1800" dirty="0"/>
              <a:t> in epithelioid sarcoma (withdrawn from market in 2026)</a:t>
            </a:r>
          </a:p>
          <a:p>
            <a:pPr lvl="1"/>
            <a:r>
              <a:rPr lang="en-US" altLang="en-US" sz="1800" i="1" dirty="0"/>
              <a:t>nab</a:t>
            </a:r>
            <a:r>
              <a:rPr lang="en-US" altLang="en-US" sz="1800" dirty="0"/>
              <a:t>-sirolimus</a:t>
            </a:r>
            <a:r>
              <a:rPr lang="en-US" altLang="en-US" sz="1800" baseline="30000" dirty="0"/>
              <a:t>3</a:t>
            </a:r>
            <a:r>
              <a:rPr lang="en-US" altLang="en-US" sz="1800" dirty="0"/>
              <a:t> in perivascular epithelioid cell tumor (PEComa)</a:t>
            </a:r>
          </a:p>
          <a:p>
            <a:pPr lvl="1"/>
            <a:r>
              <a:rPr lang="en-US" altLang="en-US" sz="1800" dirty="0"/>
              <a:t>Crizotinib</a:t>
            </a:r>
            <a:r>
              <a:rPr lang="en-US" altLang="en-US" sz="1800" baseline="30000" dirty="0"/>
              <a:t>4</a:t>
            </a:r>
            <a:r>
              <a:rPr lang="en-US" altLang="en-US" sz="1800" dirty="0"/>
              <a:t> in ALK-positive inflammatory myofibroblastic tumor (IMT)</a:t>
            </a:r>
          </a:p>
          <a:p>
            <a:pPr lvl="1"/>
            <a:r>
              <a:rPr lang="en-US" altLang="en-US" sz="1800" dirty="0"/>
              <a:t>Atezolizumab</a:t>
            </a:r>
            <a:r>
              <a:rPr lang="en-US" altLang="en-US" sz="1800" baseline="30000" dirty="0"/>
              <a:t>4</a:t>
            </a:r>
            <a:r>
              <a:rPr lang="en-US" altLang="en-US" sz="1800" dirty="0"/>
              <a:t> in alveolar soft part sarcoma (ASPS)</a:t>
            </a:r>
          </a:p>
          <a:p>
            <a:pPr lvl="1"/>
            <a:r>
              <a:rPr lang="en-US" altLang="en-US" sz="1800" dirty="0"/>
              <a:t>Nirogacestat</a:t>
            </a:r>
            <a:r>
              <a:rPr lang="en-US" altLang="en-US" sz="1800" baseline="30000" dirty="0"/>
              <a:t>5</a:t>
            </a:r>
            <a:r>
              <a:rPr lang="en-US" altLang="en-US" sz="1800" dirty="0"/>
              <a:t> in desmoid tumors</a:t>
            </a:r>
          </a:p>
          <a:p>
            <a:pPr lvl="1"/>
            <a:r>
              <a:rPr lang="en-US" altLang="en-US" sz="1800" dirty="0"/>
              <a:t>Afamitresgene autoleucel (afami-cel)</a:t>
            </a:r>
            <a:r>
              <a:rPr lang="en-US" altLang="en-US" sz="1800" baseline="30000" dirty="0"/>
              <a:t>6</a:t>
            </a:r>
            <a:r>
              <a:rPr lang="en-US" altLang="en-US" sz="1800" dirty="0"/>
              <a:t> in synovial sarcoma</a:t>
            </a:r>
          </a:p>
          <a:p>
            <a:pPr lvl="1"/>
            <a:r>
              <a:rPr lang="en-US" altLang="en-US" sz="1800" dirty="0"/>
              <a:t>Vimseltinib</a:t>
            </a:r>
            <a:r>
              <a:rPr lang="en-US" altLang="en-US" sz="1800" baseline="30000" dirty="0"/>
              <a:t>7</a:t>
            </a:r>
            <a:r>
              <a:rPr lang="en-US" altLang="en-US" sz="1800" dirty="0"/>
              <a:t> in TGCT</a:t>
            </a:r>
          </a:p>
          <a:p>
            <a:pPr lvl="1"/>
            <a:r>
              <a:rPr lang="en-US" altLang="en-US" sz="1800" dirty="0"/>
              <a:t>Doxorubicin/Trabectedin in leiomyosarcoma (LMS)</a:t>
            </a:r>
          </a:p>
          <a:p>
            <a:pPr lvl="1"/>
            <a:r>
              <a:rPr lang="en-US" altLang="en-US" sz="1800" dirty="0"/>
              <a:t>Letetresgene autoleucel (lete-cel) in synovial sarcoma and myxoid round cell liposarcoma</a:t>
            </a:r>
          </a:p>
          <a:p>
            <a:pPr lvl="1"/>
            <a:endParaRPr lang="en-US" altLang="en-US" sz="1800" dirty="0"/>
          </a:p>
          <a:p>
            <a:pPr lvl="1"/>
            <a:endParaRPr lang="en-US" altLang="en-US" sz="2000" dirty="0"/>
          </a:p>
        </p:txBody>
      </p:sp>
      <p:sp>
        <p:nvSpPr>
          <p:cNvPr id="101380" name="TextBox 3">
            <a:extLst>
              <a:ext uri="{FF2B5EF4-FFF2-40B4-BE49-F238E27FC236}">
                <a16:creationId xmlns:a16="http://schemas.microsoft.com/office/drawing/2014/main" id="{1F57D458-044A-FC3D-31A1-FEB6A662AF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63695" y="5069392"/>
            <a:ext cx="2315634" cy="17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rgbClr val="003698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20000"/>
              </a:spcBef>
              <a:buChar char="–"/>
              <a:defRPr sz="2400" b="1">
                <a:solidFill>
                  <a:schemeClr val="tx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rgbClr val="1636B4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2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539B"/>
                </a:solidFill>
                <a:effectLst/>
                <a:uLnTx/>
                <a:uFillTx/>
                <a:latin typeface="Arial" panose="020B0604020202020204" pitchFamily="34" charset="0"/>
              </a:rPr>
              <a:t>1: FDA approved in 2019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539B"/>
                </a:solidFill>
                <a:effectLst/>
                <a:uLnTx/>
                <a:uFillTx/>
                <a:latin typeface="Arial" panose="020B0604020202020204" pitchFamily="34" charset="0"/>
              </a:rPr>
              <a:t>2: FDA approved in 2020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539B"/>
                </a:solidFill>
                <a:effectLst/>
                <a:uLnTx/>
                <a:uFillTx/>
                <a:latin typeface="Arial" panose="020B0604020202020204" pitchFamily="34" charset="0"/>
              </a:rPr>
              <a:t>3: FDA approved in 2021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539B"/>
                </a:solidFill>
                <a:effectLst/>
                <a:uLnTx/>
                <a:uFillTx/>
                <a:latin typeface="Arial" panose="020B0604020202020204" pitchFamily="34" charset="0"/>
              </a:rPr>
              <a:t>4: FDA approved in 2022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539B"/>
                </a:solidFill>
                <a:effectLst/>
                <a:uLnTx/>
                <a:uFillTx/>
                <a:latin typeface="Arial" panose="020B0604020202020204" pitchFamily="34" charset="0"/>
              </a:rPr>
              <a:t>5: FDA approved in 2023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539B"/>
                </a:solidFill>
                <a:effectLst/>
                <a:uLnTx/>
                <a:uFillTx/>
                <a:latin typeface="Arial" panose="020B0604020202020204" pitchFamily="34" charset="0"/>
              </a:rPr>
              <a:t>6: FDA approved in 2024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539B"/>
                </a:solidFill>
                <a:effectLst/>
                <a:uLnTx/>
                <a:uFillTx/>
                <a:latin typeface="Arial" panose="020B0604020202020204" pitchFamily="34" charset="0"/>
              </a:rPr>
              <a:t>7: FDA approved in 2025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8C1F31F-4CC9-4EA1-A92B-197EC599688A}"/>
              </a:ext>
            </a:extLst>
          </p:cNvPr>
          <p:cNvSpPr/>
          <p:nvPr/>
        </p:nvSpPr>
        <p:spPr>
          <a:xfrm>
            <a:off x="1537446" y="3417962"/>
            <a:ext cx="6015727" cy="29489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DF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183427-137C-4F61-8BA0-9F897D44A4A3}"/>
              </a:ext>
            </a:extLst>
          </p:cNvPr>
          <p:cNvSpPr/>
          <p:nvPr/>
        </p:nvSpPr>
        <p:spPr>
          <a:xfrm>
            <a:off x="1537446" y="4469639"/>
            <a:ext cx="5546913" cy="35150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DF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B754EE2-DAEA-4A66-AB38-B2D232BC55C6}"/>
              </a:ext>
            </a:extLst>
          </p:cNvPr>
          <p:cNvSpPr/>
          <p:nvPr/>
        </p:nvSpPr>
        <p:spPr>
          <a:xfrm>
            <a:off x="1537445" y="5270148"/>
            <a:ext cx="7930521" cy="35150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DF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A7D88-CDA8-DE31-7F22-49A3477F6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62733"/>
            <a:ext cx="10515600" cy="932534"/>
          </a:xfrm>
        </p:spPr>
        <p:txBody>
          <a:bodyPr>
            <a:normAutofit fontScale="90000"/>
          </a:bodyPr>
          <a:lstStyle/>
          <a:p>
            <a:pPr algn="ctr"/>
            <a:r>
              <a:rPr lang="en-US" i="1" dirty="0"/>
              <a:t>Nab</a:t>
            </a:r>
            <a:r>
              <a:rPr lang="en-US" dirty="0"/>
              <a:t>-Sirolimus in Malignant Perivascular  Epithelioid Cell Tumor (PEComa)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172487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73" y="1053961"/>
            <a:ext cx="10515600" cy="932534"/>
          </a:xfrm>
        </p:spPr>
        <p:txBody>
          <a:bodyPr/>
          <a:lstStyle/>
          <a:p>
            <a:r>
              <a:rPr lang="en-US" dirty="0"/>
              <a:t>PEComa: Incidence and Presentation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92858"/>
            <a:ext cx="10515600" cy="3899624"/>
          </a:xfrm>
        </p:spPr>
        <p:txBody>
          <a:bodyPr>
            <a:normAutofit/>
          </a:bodyPr>
          <a:lstStyle/>
          <a:p>
            <a:r>
              <a:rPr lang="en-US" sz="2000" dirty="0"/>
              <a:t>“Ultra-rare” mesenchymal family of neoplasms</a:t>
            </a:r>
          </a:p>
          <a:p>
            <a:pPr lvl="1"/>
            <a:r>
              <a:rPr lang="en-US" sz="1600" dirty="0"/>
              <a:t>Less than 500 cases/year in the U.S.</a:t>
            </a:r>
          </a:p>
          <a:p>
            <a:pPr lvl="1"/>
            <a:r>
              <a:rPr lang="en-US" sz="1600" dirty="0"/>
              <a:t>Less aggressive/Benign: Angiomyolipoma (AML), Clear cell sugar tumor of the lung, Lymphangioleiomyomatosis (LAM)</a:t>
            </a:r>
          </a:p>
          <a:p>
            <a:pPr lvl="1"/>
            <a:r>
              <a:rPr lang="en-US" sz="1600" dirty="0"/>
              <a:t>More aggressive/Malignant: Epithelioid AML, Malignant PEComa</a:t>
            </a:r>
          </a:p>
          <a:p>
            <a:r>
              <a:rPr lang="en-US" sz="2000" dirty="0"/>
              <a:t>Female predominance</a:t>
            </a:r>
          </a:p>
          <a:p>
            <a:r>
              <a:rPr lang="en-US" sz="2000" dirty="0"/>
              <a:t>Most common primary sites: kidney, uterus, liver, pancreas</a:t>
            </a:r>
          </a:p>
          <a:p>
            <a:r>
              <a:rPr lang="en-US" sz="2000" dirty="0"/>
              <a:t>Prognosis is poor for patient with metastatic disease</a:t>
            </a:r>
          </a:p>
          <a:p>
            <a:r>
              <a:rPr lang="en-US" sz="2000" dirty="0"/>
              <a:t>Review of pathology at a center with expertise is critical</a:t>
            </a:r>
          </a:p>
          <a:p>
            <a:pPr lvl="1"/>
            <a:r>
              <a:rPr lang="en-US" sz="1600" dirty="0"/>
              <a:t>Morphology is variable and IHC overlaps with other cancers</a:t>
            </a:r>
          </a:p>
          <a:p>
            <a:pPr lvl="1"/>
            <a:r>
              <a:rPr lang="en-US" sz="1600" dirty="0"/>
              <a:t>Loss of TSC1/TSC2 (majority) resulting in activation of the mTOR pathway; TFE3 fusion (small subset)</a:t>
            </a:r>
          </a:p>
          <a:p>
            <a:endParaRPr lang="en-US" sz="2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3C4141-7B17-4324-A4A0-38CDE4536AB9}"/>
              </a:ext>
            </a:extLst>
          </p:cNvPr>
          <p:cNvSpPr/>
          <p:nvPr/>
        </p:nvSpPr>
        <p:spPr>
          <a:xfrm>
            <a:off x="7651077" y="5892482"/>
            <a:ext cx="454092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DFC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 Clin Oncol.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DFC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2010;28(5):835-40.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srgbClr val="FFFDFC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Pathologe.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DFC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2020; 41(Suppl 1): 9–19.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DFC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Clin Cancer Res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DFC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2019 Sep 1;25(17):5295-5300.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2BBE85-E331-D6AF-3206-F6026ED50ED2}"/>
              </a:ext>
            </a:extLst>
          </p:cNvPr>
          <p:cNvSpPr/>
          <p:nvPr/>
        </p:nvSpPr>
        <p:spPr>
          <a:xfrm>
            <a:off x="1547730" y="5245448"/>
            <a:ext cx="6103283" cy="3843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DF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441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3516494" y="1547077"/>
          <a:ext cx="8582525" cy="42533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925" y="1057536"/>
            <a:ext cx="10515600" cy="932534"/>
          </a:xfrm>
        </p:spPr>
        <p:txBody>
          <a:bodyPr/>
          <a:lstStyle/>
          <a:p>
            <a:r>
              <a:rPr lang="en-US" dirty="0"/>
              <a:t>AMPECT Study: Study 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Prospective</a:t>
            </a:r>
          </a:p>
          <a:p>
            <a:r>
              <a:rPr lang="en-US" dirty="0"/>
              <a:t>Open-label</a:t>
            </a:r>
          </a:p>
          <a:p>
            <a:r>
              <a:rPr lang="en-US" dirty="0"/>
              <a:t>Single arm</a:t>
            </a:r>
          </a:p>
          <a:p>
            <a:r>
              <a:rPr lang="en-US" dirty="0"/>
              <a:t>Phase 2 study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8338" y="6065303"/>
            <a:ext cx="89295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39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LA: locally advanced; ORR: overall response rate; DOR: duration of response;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39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PFS: progression free survival; OS: overall survival; DCR: disease control rate</a:t>
            </a:r>
          </a:p>
        </p:txBody>
      </p:sp>
      <p:sp>
        <p:nvSpPr>
          <p:cNvPr id="6" name="Rectangle 5"/>
          <p:cNvSpPr/>
          <p:nvPr/>
        </p:nvSpPr>
        <p:spPr>
          <a:xfrm>
            <a:off x="7689112" y="6488668"/>
            <a:ext cx="45028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539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 Clin Oncol.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39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2021 Nov 20;39(33):3660-3670. </a:t>
            </a:r>
          </a:p>
        </p:txBody>
      </p:sp>
      <p:sp>
        <p:nvSpPr>
          <p:cNvPr id="8" name="Rectangle 7"/>
          <p:cNvSpPr/>
          <p:nvPr/>
        </p:nvSpPr>
        <p:spPr>
          <a:xfrm>
            <a:off x="3516494" y="5505748"/>
            <a:ext cx="8511809" cy="36933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DF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PATIENTS WERE TREATED UNTIL DISEASE PROGRESSION OR UNACCEPTABLE TOXICITY</a:t>
            </a:r>
            <a:endParaRPr kumimoji="0" lang="en-US" sz="1800" b="0" i="0" u="none" strike="noStrike" kern="1200" cap="none" spc="0" normalizeH="0" baseline="30000" noProof="0" dirty="0">
              <a:ln>
                <a:noFill/>
              </a:ln>
              <a:solidFill>
                <a:srgbClr val="FFFDF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4318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7868" t="14510" r="52539" b="34164"/>
          <a:stretch/>
        </p:blipFill>
        <p:spPr>
          <a:xfrm>
            <a:off x="3086678" y="1879663"/>
            <a:ext cx="6018643" cy="438885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Rectangle 10"/>
          <p:cNvSpPr/>
          <p:nvPr/>
        </p:nvSpPr>
        <p:spPr>
          <a:xfrm>
            <a:off x="202863" y="6488668"/>
            <a:ext cx="7518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srgbClr val="FFFDFC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DFC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Includes docetaxel, doxorubicin, gemcitabine, ifosfamide, and olaratumab.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78B4F4-F2DA-4CA4-BDE4-18430B1C24C7}"/>
              </a:ext>
            </a:extLst>
          </p:cNvPr>
          <p:cNvSpPr/>
          <p:nvPr/>
        </p:nvSpPr>
        <p:spPr>
          <a:xfrm>
            <a:off x="7561521" y="6488668"/>
            <a:ext cx="44276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539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 Clin Oncol.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39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2021 Nov 20;39(33):3660-3670. 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43D99B9-8227-43E9-ADB5-84954DA67C62}"/>
              </a:ext>
            </a:extLst>
          </p:cNvPr>
          <p:cNvSpPr txBox="1">
            <a:spLocks/>
          </p:cNvSpPr>
          <p:nvPr/>
        </p:nvSpPr>
        <p:spPr>
          <a:xfrm>
            <a:off x="527925" y="1057536"/>
            <a:ext cx="10515600" cy="932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539B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AMPECT Study: Patient Characteristics</a:t>
            </a:r>
          </a:p>
        </p:txBody>
      </p:sp>
    </p:spTree>
    <p:extLst>
      <p:ext uri="{BB962C8B-B14F-4D97-AF65-F5344CB8AC3E}">
        <p14:creationId xmlns:p14="http://schemas.microsoft.com/office/powerpoint/2010/main" val="1858250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12664874-C9A3-4674-A783-043A0C322484}"/>
              </a:ext>
            </a:extLst>
          </p:cNvPr>
          <p:cNvSpPr txBox="1">
            <a:spLocks/>
          </p:cNvSpPr>
          <p:nvPr/>
        </p:nvSpPr>
        <p:spPr>
          <a:xfrm>
            <a:off x="526621" y="1013570"/>
            <a:ext cx="10515600" cy="932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539B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AMPECT Study: Outcomes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F499E79-5332-44F2-8098-6DB3930CC454}"/>
              </a:ext>
            </a:extLst>
          </p:cNvPr>
          <p:cNvSpPr/>
          <p:nvPr/>
        </p:nvSpPr>
        <p:spPr>
          <a:xfrm>
            <a:off x="7130903" y="6165502"/>
            <a:ext cx="50610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539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 Clin Oncol.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39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2021 Nov 20;39(33):3660-3670.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539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 Clin Oncol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39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2024; 2024 May 1;42(13):1472-1476.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0E0F160-6472-41A1-8857-B0FA524E1E31}"/>
              </a:ext>
            </a:extLst>
          </p:cNvPr>
          <p:cNvGraphicFramePr>
            <a:graphicFrameLocks noGrp="1"/>
          </p:cNvGraphicFramePr>
          <p:nvPr/>
        </p:nvGraphicFramePr>
        <p:xfrm>
          <a:off x="1584158" y="2113100"/>
          <a:ext cx="9023683" cy="33375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932589">
                  <a:extLst>
                    <a:ext uri="{9D8B030D-6E8A-4147-A177-3AD203B41FA5}">
                      <a16:colId xmlns:a16="http://schemas.microsoft.com/office/drawing/2014/main" val="457691819"/>
                    </a:ext>
                  </a:extLst>
                </a:gridCol>
                <a:gridCol w="3091094">
                  <a:extLst>
                    <a:ext uri="{9D8B030D-6E8A-4147-A177-3AD203B41FA5}">
                      <a16:colId xmlns:a16="http://schemas.microsoft.com/office/drawing/2014/main" val="23347733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Efficacy Outcome (n=31)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41112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Overall Response Rate, n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12 (38.7)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49501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     Complete Response (CR), n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     2 (6.5)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20546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     Partial Response (PR), n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  10 (32.3)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35492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     Stable Disease (SD), n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  16 (51.6)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51007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     Progressive Disease (PD), n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       3 (9.7)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26842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Disease Control Rate, n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22 (71.0)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09304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Median PFS, months (95% CI)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10.6 (5.5 to 41.2)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96882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Median OS, months (95% CI)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53.1 (22.2 to Not reached)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07009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6506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298" y="1010103"/>
            <a:ext cx="10515600" cy="932534"/>
          </a:xfrm>
        </p:spPr>
        <p:txBody>
          <a:bodyPr/>
          <a:lstStyle/>
          <a:p>
            <a:r>
              <a:rPr lang="en-US" dirty="0"/>
              <a:t>AMPECT Study: Waterfall Plot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7B5951-4539-4353-9B97-DDD261C365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598" y="1942637"/>
            <a:ext cx="9154803" cy="402011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B222623-C84F-4FBB-897E-2E85D2F67E50}"/>
              </a:ext>
            </a:extLst>
          </p:cNvPr>
          <p:cNvSpPr/>
          <p:nvPr/>
        </p:nvSpPr>
        <p:spPr>
          <a:xfrm>
            <a:off x="7356830" y="6396608"/>
            <a:ext cx="48351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539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 Clin Oncol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39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2024; 2024 May 1;42(13):1472-1476.</a:t>
            </a:r>
          </a:p>
        </p:txBody>
      </p:sp>
    </p:spTree>
    <p:extLst>
      <p:ext uri="{BB962C8B-B14F-4D97-AF65-F5344CB8AC3E}">
        <p14:creationId xmlns:p14="http://schemas.microsoft.com/office/powerpoint/2010/main" val="73783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390" y="929810"/>
            <a:ext cx="10515600" cy="932534"/>
          </a:xfrm>
        </p:spPr>
        <p:txBody>
          <a:bodyPr/>
          <a:lstStyle/>
          <a:p>
            <a:r>
              <a:rPr lang="en-US" dirty="0"/>
              <a:t>AMPECT Study: Treatment-related AEs</a:t>
            </a:r>
          </a:p>
        </p:txBody>
      </p:sp>
      <p:sp>
        <p:nvSpPr>
          <p:cNvPr id="9" name="Rectangle 8"/>
          <p:cNvSpPr/>
          <p:nvPr/>
        </p:nvSpPr>
        <p:spPr>
          <a:xfrm>
            <a:off x="7863839" y="6488668"/>
            <a:ext cx="43281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539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 Clin Oncol.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39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2021 Nov 20;39(33):3660-3670. </a:t>
            </a:r>
          </a:p>
        </p:txBody>
      </p:sp>
      <p:pic>
        <p:nvPicPr>
          <p:cNvPr id="2050" name="Picture 2" descr="https://ascopubs.org/na101/home/literatum/publisher/asco/journals/content/jco/2021/jco.2021.39.issue-33/jco.21.01728/20211110/images/large/jco.21.01728t3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4" b="11608"/>
          <a:stretch/>
        </p:blipFill>
        <p:spPr bwMode="auto">
          <a:xfrm>
            <a:off x="3891630" y="1862343"/>
            <a:ext cx="4408740" cy="459704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 rot="5400000">
            <a:off x="5663063" y="3851364"/>
            <a:ext cx="4626326" cy="6482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DF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949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414F0-4E5D-42A8-BC2A-B4BDE8234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308" y="1010103"/>
            <a:ext cx="10515600" cy="932534"/>
          </a:xfrm>
        </p:spPr>
        <p:txBody>
          <a:bodyPr/>
          <a:lstStyle/>
          <a:p>
            <a:r>
              <a:rPr lang="en-US" dirty="0"/>
              <a:t>AMPECT Study: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8C650D-58FE-4030-808A-6D53CE1873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529" y="2144520"/>
            <a:ext cx="10515600" cy="3061169"/>
          </a:xfrm>
        </p:spPr>
        <p:txBody>
          <a:bodyPr/>
          <a:lstStyle/>
          <a:p>
            <a:r>
              <a:rPr lang="en-US" dirty="0"/>
              <a:t>AMPECT study confirmed utility of targeting mTOR pathway, with </a:t>
            </a:r>
            <a:r>
              <a:rPr lang="en-US" i="1" u="sng" dirty="0"/>
              <a:t>nab</a:t>
            </a:r>
            <a:r>
              <a:rPr lang="en-US" u="sng" dirty="0"/>
              <a:t>-sirolimus</a:t>
            </a:r>
            <a:r>
              <a:rPr lang="en-US" dirty="0"/>
              <a:t>, in malignant PEComa</a:t>
            </a:r>
          </a:p>
          <a:p>
            <a:r>
              <a:rPr lang="en-US" i="1" dirty="0"/>
              <a:t>nab-</a:t>
            </a:r>
            <a:r>
              <a:rPr lang="en-US" dirty="0"/>
              <a:t>sirolimus has shown clear efficacy with a reasonable side effect profile and no new safety signals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25B57E-558C-4004-9E0C-2963F7F6F12C}"/>
              </a:ext>
            </a:extLst>
          </p:cNvPr>
          <p:cNvSpPr txBox="1"/>
          <p:nvPr/>
        </p:nvSpPr>
        <p:spPr>
          <a:xfrm>
            <a:off x="866479" y="4790190"/>
            <a:ext cx="104590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FDA Approved in November 2021 for adult patients with locally-advanced or metastatic malignant PEComa</a:t>
            </a:r>
          </a:p>
        </p:txBody>
      </p:sp>
    </p:spTree>
    <p:extLst>
      <p:ext uri="{BB962C8B-B14F-4D97-AF65-F5344CB8AC3E}">
        <p14:creationId xmlns:p14="http://schemas.microsoft.com/office/powerpoint/2010/main" val="117483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A7D88-CDA8-DE31-7F22-49A3477F6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62733"/>
            <a:ext cx="10515600" cy="93253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Cell-based Therapies in Select Sarcoma Subtypes</a:t>
            </a:r>
          </a:p>
        </p:txBody>
      </p:sp>
    </p:spTree>
    <p:extLst>
      <p:ext uri="{BB962C8B-B14F-4D97-AF65-F5344CB8AC3E}">
        <p14:creationId xmlns:p14="http://schemas.microsoft.com/office/powerpoint/2010/main" val="9816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4DF8441-C553-6DDB-FB97-0F90CE0F0D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5618"/>
            <a:ext cx="9144000" cy="2387600"/>
          </a:xfrm>
        </p:spPr>
        <p:txBody>
          <a:bodyPr/>
          <a:lstStyle/>
          <a:p>
            <a:r>
              <a:rPr lang="en-US" b="1" dirty="0"/>
              <a:t>Desmoid Tumors </a:t>
            </a:r>
            <a:endParaRPr lang="en-US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FE90360A-2C7D-B58B-B320-5FB70AAF2B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290310"/>
            <a:ext cx="9144000" cy="2788371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Mrinal Gounder, MD</a:t>
            </a:r>
          </a:p>
          <a:p>
            <a:r>
              <a:rPr lang="en-US" dirty="0"/>
              <a:t>Associate Attending</a:t>
            </a:r>
          </a:p>
          <a:p>
            <a:r>
              <a:rPr lang="en-US" dirty="0"/>
              <a:t>Sarcoma Medical Oncology, Early Drug Development (Phase I)</a:t>
            </a:r>
          </a:p>
          <a:p>
            <a:r>
              <a:rPr lang="en-US" dirty="0"/>
              <a:t>Memorial Sloan Kettering Cancer Center </a:t>
            </a:r>
          </a:p>
          <a:p>
            <a:r>
              <a:rPr lang="en-US" dirty="0"/>
              <a:t>Associate Professor of Medicine</a:t>
            </a:r>
          </a:p>
          <a:p>
            <a:r>
              <a:rPr lang="en-US" dirty="0"/>
              <a:t>Weill Cornell School of Medicine, Cornell University</a:t>
            </a:r>
          </a:p>
          <a:p>
            <a:r>
              <a:rPr lang="en-US" dirty="0"/>
              <a:t>New York, New York</a:t>
            </a:r>
          </a:p>
        </p:txBody>
      </p:sp>
    </p:spTree>
    <p:extLst>
      <p:ext uri="{BB962C8B-B14F-4D97-AF65-F5344CB8AC3E}">
        <p14:creationId xmlns:p14="http://schemas.microsoft.com/office/powerpoint/2010/main" val="1111033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264F5-A115-4A45-8B79-7031F353E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308" y="1010103"/>
            <a:ext cx="10515600" cy="932534"/>
          </a:xfrm>
        </p:spPr>
        <p:txBody>
          <a:bodyPr>
            <a:normAutofit/>
          </a:bodyPr>
          <a:lstStyle/>
          <a:p>
            <a:r>
              <a:rPr lang="en-US" dirty="0"/>
              <a:t>Overview: Synovial Sarcoma and MRCLS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F08B93-5EAA-4235-B4FC-7A5F1C1103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42637"/>
            <a:ext cx="10515600" cy="306116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Rare (~5-10%) histologic subtypes of STS</a:t>
            </a:r>
          </a:p>
          <a:p>
            <a:pPr lvl="1"/>
            <a:r>
              <a:rPr lang="en-US" dirty="0"/>
              <a:t>~800-1000 cases annually</a:t>
            </a:r>
          </a:p>
          <a:p>
            <a:r>
              <a:rPr lang="en-US" dirty="0"/>
              <a:t>Translocation Associated Sarcomas</a:t>
            </a:r>
          </a:p>
          <a:p>
            <a:pPr lvl="1"/>
            <a:r>
              <a:rPr lang="en-US" dirty="0"/>
              <a:t>Synovial sarcoma - t(X;18), </a:t>
            </a:r>
            <a:r>
              <a:rPr lang="en-US" i="1" dirty="0"/>
              <a:t>SS18::SSX </a:t>
            </a:r>
            <a:r>
              <a:rPr lang="en-US" dirty="0"/>
              <a:t>fusion</a:t>
            </a:r>
          </a:p>
          <a:p>
            <a:pPr lvl="1"/>
            <a:r>
              <a:rPr lang="en-US" dirty="0"/>
              <a:t>MRCLS – t(12;16), </a:t>
            </a:r>
            <a:r>
              <a:rPr lang="en-US" i="1" dirty="0"/>
              <a:t>FUS::DDIT3 </a:t>
            </a:r>
            <a:r>
              <a:rPr lang="en-US" dirty="0"/>
              <a:t>fusion</a:t>
            </a:r>
          </a:p>
          <a:p>
            <a:r>
              <a:rPr lang="en-US" dirty="0"/>
              <a:t>Majority express tumor associated antigens</a:t>
            </a:r>
          </a:p>
          <a:p>
            <a:pPr lvl="1"/>
            <a:r>
              <a:rPr lang="en-US" dirty="0"/>
              <a:t>MAGE-A4</a:t>
            </a:r>
          </a:p>
          <a:p>
            <a:pPr lvl="1"/>
            <a:r>
              <a:rPr lang="en-US" dirty="0"/>
              <a:t>NY-ESO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4CA3C17-ED2B-43E1-B60A-0F61308E56CF}"/>
              </a:ext>
            </a:extLst>
          </p:cNvPr>
          <p:cNvSpPr/>
          <p:nvPr/>
        </p:nvSpPr>
        <p:spPr>
          <a:xfrm>
            <a:off x="6783573" y="5470073"/>
            <a:ext cx="54084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39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 Pearls – Synovial Cell Sarcoma.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39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https://www.ncbi.nlm.nih.gov/books/NBK587366/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539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39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 Pearls – Liposarcoma.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39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https://www.ncbi.nlm.nih.gov/books/NBK538265/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539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0C7F51-BEB9-48C5-A777-1F44492E1D6B}"/>
              </a:ext>
            </a:extLst>
          </p:cNvPr>
          <p:cNvSpPr txBox="1"/>
          <p:nvPr/>
        </p:nvSpPr>
        <p:spPr>
          <a:xfrm>
            <a:off x="206188" y="6168180"/>
            <a:ext cx="39702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39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MRCLS: Myxoid/Round Cell Liposarcoma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39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STS: soft tissue sarcomas</a:t>
            </a:r>
          </a:p>
        </p:txBody>
      </p:sp>
    </p:spTree>
    <p:extLst>
      <p:ext uri="{BB962C8B-B14F-4D97-AF65-F5344CB8AC3E}">
        <p14:creationId xmlns:p14="http://schemas.microsoft.com/office/powerpoint/2010/main" val="1122854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121B8-1CF3-41EE-B596-1797B1D14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307" y="1010103"/>
            <a:ext cx="10515600" cy="932534"/>
          </a:xfrm>
        </p:spPr>
        <p:txBody>
          <a:bodyPr/>
          <a:lstStyle/>
          <a:p>
            <a:r>
              <a:rPr lang="en-US" dirty="0"/>
              <a:t>Engineered T-Cell Receptor Cellular Products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5255BF-E39A-47FB-BEDB-17CD2AD49C12}"/>
              </a:ext>
            </a:extLst>
          </p:cNvPr>
          <p:cNvSpPr/>
          <p:nvPr/>
        </p:nvSpPr>
        <p:spPr>
          <a:xfrm>
            <a:off x="9477820" y="6475894"/>
            <a:ext cx="26266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39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539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Front Immunol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39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10:2250.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502628-3B83-FA83-9CA1-49E3BFF18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9617" y="2349833"/>
            <a:ext cx="5702864" cy="41780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CA3E34-85FD-4366-3892-D5D1DA700B7F}"/>
              </a:ext>
            </a:extLst>
          </p:cNvPr>
          <p:cNvSpPr txBox="1"/>
          <p:nvPr/>
        </p:nvSpPr>
        <p:spPr>
          <a:xfrm>
            <a:off x="4128587" y="2569289"/>
            <a:ext cx="1223702" cy="14952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Collect patient’s</a:t>
            </a:r>
          </a:p>
        </p:txBody>
      </p:sp>
    </p:spTree>
    <p:extLst>
      <p:ext uri="{BB962C8B-B14F-4D97-AF65-F5344CB8AC3E}">
        <p14:creationId xmlns:p14="http://schemas.microsoft.com/office/powerpoint/2010/main" val="172990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E3D80-CFC8-41A8-A3FE-26C47A8C0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343" y="1010103"/>
            <a:ext cx="10515600" cy="932534"/>
          </a:xfrm>
        </p:spPr>
        <p:txBody>
          <a:bodyPr/>
          <a:lstStyle/>
          <a:p>
            <a:r>
              <a:rPr lang="en-US" dirty="0"/>
              <a:t>SPEARHEAD-1 Trial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045F13F-7614-4562-B4CE-333FAB497DD7}"/>
              </a:ext>
            </a:extLst>
          </p:cNvPr>
          <p:cNvSpPr/>
          <p:nvPr/>
        </p:nvSpPr>
        <p:spPr>
          <a:xfrm>
            <a:off x="1032163" y="2297939"/>
            <a:ext cx="10127673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Shaker 2 Lancet"/>
                <a:ea typeface="+mn-ea"/>
                <a:cs typeface="+mn-cs"/>
              </a:rPr>
              <a:t>Afamitresgene autoleucel for advanced synovial sarcoma and myxoid round cell liposarcoma (SPEARHEAD-1): an international, open-label, phase 2 trial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211D1E"/>
              </a:solidFill>
              <a:effectLst/>
              <a:uLnTx/>
              <a:uFillTx/>
              <a:latin typeface="Shaker 2 Lance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B30437"/>
                </a:solidFill>
                <a:effectLst/>
                <a:uLnTx/>
                <a:uFillTx/>
                <a:latin typeface="Shaker 2 Lancet"/>
                <a:ea typeface="+mn-ea"/>
                <a:cs typeface="+mn-cs"/>
              </a:rPr>
              <a:t>Sandra P D’Angelo, Dejka M Araujo, Albiruni R Abdul Razak, Mark Agulnik, Steven Attia, Jean-Yves Blay, Irene Carrasco Garcia, John A Charlson, Edwin Choy, George D Demetri, Mihaela Druta, Edouard Forcade, Kristen N Ganjoo, John Glod, Vicki L Keedy, Axel Le Cesne, David A Liebner, Victor Moreno, Seth M Pollack, Scott M Schuetze, Gary K Schwartz, Sandra J Strauss, William D Tap, Fiona Thistlethwaite, Claudia Maria Valverde Morales, Michael J Wagner, Breelyn A Wilky, Cheryl McAlpine, Laura Hudson, Jean-Marc Navenot, Tianjiao Wang, Jane Bai, Stavros Rafail, Ruoxi Wang, Amy Sun, Lilliam Fernandes, Erin Van Winkle, Erica Elefant, Colin Lunt, Elliot Norry, Dennis Williams, Swethajit Biswas, Brian A Van Tine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539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99AFA53-0329-4E3B-B155-9CCECB0ABE09}"/>
              </a:ext>
            </a:extLst>
          </p:cNvPr>
          <p:cNvSpPr/>
          <p:nvPr/>
        </p:nvSpPr>
        <p:spPr>
          <a:xfrm>
            <a:off x="9467793" y="6408115"/>
            <a:ext cx="2724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539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Lancet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39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2024; 403: 1460–71</a:t>
            </a:r>
          </a:p>
        </p:txBody>
      </p:sp>
    </p:spTree>
    <p:extLst>
      <p:ext uri="{BB962C8B-B14F-4D97-AF65-F5344CB8AC3E}">
        <p14:creationId xmlns:p14="http://schemas.microsoft.com/office/powerpoint/2010/main" val="280068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15EEF-1CD4-2B7E-B99D-1C422BAB2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342" y="1012302"/>
            <a:ext cx="10515600" cy="932534"/>
          </a:xfrm>
        </p:spPr>
        <p:txBody>
          <a:bodyPr>
            <a:normAutofit/>
          </a:bodyPr>
          <a:lstStyle/>
          <a:p>
            <a:r>
              <a:rPr lang="en-US" dirty="0"/>
              <a:t>SPEARHEAD-1 Trial: Patient Characteristics*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2227BA94-1C2A-24ED-5B5E-0F8E3880277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528273" y="2116497"/>
          <a:ext cx="7135454" cy="41351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587260">
                  <a:extLst>
                    <a:ext uri="{9D8B030D-6E8A-4147-A177-3AD203B41FA5}">
                      <a16:colId xmlns:a16="http://schemas.microsoft.com/office/drawing/2014/main" val="4279837935"/>
                    </a:ext>
                  </a:extLst>
                </a:gridCol>
                <a:gridCol w="3548194">
                  <a:extLst>
                    <a:ext uri="{9D8B030D-6E8A-4147-A177-3AD203B41FA5}">
                      <a16:colId xmlns:a16="http://schemas.microsoft.com/office/drawing/2014/main" val="30186739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Synovial Sarcoma Patients (n=44)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4713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Age, years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40.5 (31.0-46.0)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29125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Male:Female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22 (50%) : 22(50%)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22611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ECOG PS 0-1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43 (97%)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5045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Race</a:t>
                      </a:r>
                    </a:p>
                    <a:p>
                      <a:pPr algn="l"/>
                      <a:r>
                        <a:rPr lang="en-US" dirty="0"/>
                        <a:t>     Asian</a:t>
                      </a:r>
                    </a:p>
                    <a:p>
                      <a:pPr algn="l"/>
                      <a:r>
                        <a:rPr lang="en-US" dirty="0"/>
                        <a:t>     Black of African American</a:t>
                      </a:r>
                    </a:p>
                    <a:p>
                      <a:pPr algn="l"/>
                      <a:r>
                        <a:rPr lang="en-US" dirty="0"/>
                        <a:t>     White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/>
                        <a:t>3 (7%)</a:t>
                      </a:r>
                    </a:p>
                    <a:p>
                      <a:pPr algn="ctr"/>
                      <a:r>
                        <a:rPr lang="en-US" dirty="0"/>
                        <a:t>2 (5%)</a:t>
                      </a:r>
                    </a:p>
                    <a:p>
                      <a:pPr algn="ctr"/>
                      <a:r>
                        <a:rPr lang="en-US" dirty="0"/>
                        <a:t>39 (86%)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6705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Prior systemic therapy</a:t>
                      </a:r>
                    </a:p>
                    <a:p>
                      <a:pPr algn="l"/>
                      <a:r>
                        <a:rPr lang="en-US" dirty="0"/>
                        <a:t>     1</a:t>
                      </a:r>
                    </a:p>
                    <a:p>
                      <a:pPr algn="l"/>
                      <a:r>
                        <a:rPr lang="en-US" dirty="0"/>
                        <a:t>     2</a:t>
                      </a:r>
                    </a:p>
                    <a:p>
                      <a:pPr algn="l"/>
                      <a:r>
                        <a:rPr lang="en-US" dirty="0"/>
                        <a:t>     3</a:t>
                      </a:r>
                    </a:p>
                    <a:p>
                      <a:pPr algn="l"/>
                      <a:r>
                        <a:rPr lang="en-US" dirty="0"/>
                        <a:t>     </a:t>
                      </a:r>
                      <a:r>
                        <a:rPr lang="en-US" u="sng" dirty="0"/>
                        <a:t>&gt;</a:t>
                      </a:r>
                      <a:r>
                        <a:rPr lang="en-US" u="none" dirty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/>
                        <a:t>7 (16%)</a:t>
                      </a:r>
                    </a:p>
                    <a:p>
                      <a:pPr algn="ctr"/>
                      <a:r>
                        <a:rPr lang="en-US" dirty="0"/>
                        <a:t>14 (32%)</a:t>
                      </a:r>
                    </a:p>
                    <a:p>
                      <a:pPr algn="ctr"/>
                      <a:r>
                        <a:rPr lang="en-US" dirty="0"/>
                        <a:t>9 (20%)</a:t>
                      </a:r>
                    </a:p>
                    <a:p>
                      <a:pPr algn="ctr"/>
                      <a:r>
                        <a:rPr lang="en-US" dirty="0"/>
                        <a:t>14 (32%)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6952762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AC695136-DE49-4278-B068-506D11F28B16}"/>
              </a:ext>
            </a:extLst>
          </p:cNvPr>
          <p:cNvSpPr/>
          <p:nvPr/>
        </p:nvSpPr>
        <p:spPr>
          <a:xfrm>
            <a:off x="9467793" y="6408115"/>
            <a:ext cx="2724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539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Lancet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39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2024; 403: 1460–71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A91828-FD8F-447D-BCC2-1EE9E714AC5A}"/>
              </a:ext>
            </a:extLst>
          </p:cNvPr>
          <p:cNvSpPr txBox="1"/>
          <p:nvPr/>
        </p:nvSpPr>
        <p:spPr>
          <a:xfrm>
            <a:off x="80682" y="6460991"/>
            <a:ext cx="9137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39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 52 patients enrolled in total (44 with synovial sarcoma; 8 with myxoid round cell liposarcoma)</a:t>
            </a:r>
          </a:p>
        </p:txBody>
      </p:sp>
    </p:spTree>
    <p:extLst>
      <p:ext uri="{BB962C8B-B14F-4D97-AF65-F5344CB8AC3E}">
        <p14:creationId xmlns:p14="http://schemas.microsoft.com/office/powerpoint/2010/main" val="252194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E3D80-CFC8-41A8-A3FE-26C47A8C0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344" y="1011538"/>
            <a:ext cx="10515600" cy="932534"/>
          </a:xfrm>
        </p:spPr>
        <p:txBody>
          <a:bodyPr/>
          <a:lstStyle/>
          <a:p>
            <a:r>
              <a:rPr lang="en-US" dirty="0"/>
              <a:t>SPEARHEAD-1 Trial: Waterfall Plot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CF924F-E18D-4535-90C6-21120D8896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000"/>
          <a:stretch/>
        </p:blipFill>
        <p:spPr>
          <a:xfrm>
            <a:off x="2259107" y="1883831"/>
            <a:ext cx="7360024" cy="47089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B5A2883-7125-4887-A267-909582E5589C}"/>
              </a:ext>
            </a:extLst>
          </p:cNvPr>
          <p:cNvSpPr/>
          <p:nvPr/>
        </p:nvSpPr>
        <p:spPr>
          <a:xfrm>
            <a:off x="9467793" y="6408115"/>
            <a:ext cx="2724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539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Lancet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39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2024; 403: 1460–71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96A071-9BD6-42E0-9766-B2519DDC1229}"/>
              </a:ext>
            </a:extLst>
          </p:cNvPr>
          <p:cNvSpPr txBox="1"/>
          <p:nvPr/>
        </p:nvSpPr>
        <p:spPr>
          <a:xfrm>
            <a:off x="3072995" y="2891151"/>
            <a:ext cx="63149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Overall response rate was 37% (19 of 52; 95% CI 24–51)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39% (17 of 44; 24–55) for patients with synovial sarcoma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25% (two of eight; 3–65) for patients with myxoid round cell liposarcoma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8160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E3D80-CFC8-41A8-A3FE-26C47A8C0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342" y="1010103"/>
            <a:ext cx="10515600" cy="932534"/>
          </a:xfrm>
        </p:spPr>
        <p:txBody>
          <a:bodyPr/>
          <a:lstStyle/>
          <a:p>
            <a:r>
              <a:rPr lang="en-US" dirty="0"/>
              <a:t>SPEARHEAD-1 Trial: Spider Plot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CF924F-E18D-4535-90C6-21120D8896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000"/>
          <a:stretch/>
        </p:blipFill>
        <p:spPr>
          <a:xfrm>
            <a:off x="2651081" y="1942637"/>
            <a:ext cx="6759416" cy="432467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7C1FAC0-FEDA-4AE5-813B-0077A649C1D4}"/>
              </a:ext>
            </a:extLst>
          </p:cNvPr>
          <p:cNvSpPr/>
          <p:nvPr/>
        </p:nvSpPr>
        <p:spPr>
          <a:xfrm>
            <a:off x="9467793" y="6408115"/>
            <a:ext cx="2724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539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Lancet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39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2024; 403: 1460–71</a:t>
            </a:r>
          </a:p>
        </p:txBody>
      </p:sp>
    </p:spTree>
    <p:extLst>
      <p:ext uri="{BB962C8B-B14F-4D97-AF65-F5344CB8AC3E}">
        <p14:creationId xmlns:p14="http://schemas.microsoft.com/office/powerpoint/2010/main" val="195745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E3D80-CFC8-41A8-A3FE-26C47A8C0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342" y="1010103"/>
            <a:ext cx="10515600" cy="932534"/>
          </a:xfrm>
        </p:spPr>
        <p:txBody>
          <a:bodyPr/>
          <a:lstStyle/>
          <a:p>
            <a:r>
              <a:rPr lang="en-US" dirty="0"/>
              <a:t>SPEARHEAD-1 Trial: Overall Survival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7C1FAC0-FEDA-4AE5-813B-0077A649C1D4}"/>
              </a:ext>
            </a:extLst>
          </p:cNvPr>
          <p:cNvSpPr/>
          <p:nvPr/>
        </p:nvSpPr>
        <p:spPr>
          <a:xfrm>
            <a:off x="9467793" y="6408115"/>
            <a:ext cx="2724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539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Lancet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39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2024; 403: 1460–71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DAE730-2493-4E5D-AE8F-000ACEAD5E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9310" y="2117082"/>
            <a:ext cx="7313379" cy="4116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28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E3D80-CFC8-41A8-A3FE-26C47A8C0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343" y="1010103"/>
            <a:ext cx="10515600" cy="932534"/>
          </a:xfrm>
        </p:spPr>
        <p:txBody>
          <a:bodyPr/>
          <a:lstStyle/>
          <a:p>
            <a:r>
              <a:rPr lang="en-US" dirty="0"/>
              <a:t>SPEARHEAD-1 Trial: Subgroup Analyses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7C1FAC0-FEDA-4AE5-813B-0077A649C1D4}"/>
              </a:ext>
            </a:extLst>
          </p:cNvPr>
          <p:cNvSpPr/>
          <p:nvPr/>
        </p:nvSpPr>
        <p:spPr>
          <a:xfrm>
            <a:off x="9467793" y="6408115"/>
            <a:ext cx="2724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539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Lancet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39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2024; 403: 1460–71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B61DE5-1B1F-4B57-AB7C-5BBEEBD404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1761" y="1942637"/>
            <a:ext cx="6906032" cy="4610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2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E3D80-CFC8-41A8-A3FE-26C47A8C0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784" y="1010103"/>
            <a:ext cx="10515600" cy="932534"/>
          </a:xfrm>
        </p:spPr>
        <p:txBody>
          <a:bodyPr/>
          <a:lstStyle/>
          <a:p>
            <a:r>
              <a:rPr lang="en-US" dirty="0"/>
              <a:t>SPEARHEAD-1 Trial: Adverse Events (&gt;10%)*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7C1FAC0-FEDA-4AE5-813B-0077A649C1D4}"/>
              </a:ext>
            </a:extLst>
          </p:cNvPr>
          <p:cNvSpPr/>
          <p:nvPr/>
        </p:nvSpPr>
        <p:spPr>
          <a:xfrm>
            <a:off x="9467793" y="6408115"/>
            <a:ext cx="2724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539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Lancet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39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2024; 403: 1460–71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991D78E-AA15-49F4-9C99-AA2276A8C383}"/>
              </a:ext>
            </a:extLst>
          </p:cNvPr>
          <p:cNvGraphicFramePr>
            <a:graphicFrameLocks noGrp="1"/>
          </p:cNvGraphicFramePr>
          <p:nvPr/>
        </p:nvGraphicFramePr>
        <p:xfrm>
          <a:off x="591983" y="2621966"/>
          <a:ext cx="10362576" cy="29667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890352">
                  <a:extLst>
                    <a:ext uri="{9D8B030D-6E8A-4147-A177-3AD203B41FA5}">
                      <a16:colId xmlns:a16="http://schemas.microsoft.com/office/drawing/2014/main" val="3403830349"/>
                    </a:ext>
                  </a:extLst>
                </a:gridCol>
                <a:gridCol w="1907060">
                  <a:extLst>
                    <a:ext uri="{9D8B030D-6E8A-4147-A177-3AD203B41FA5}">
                      <a16:colId xmlns:a16="http://schemas.microsoft.com/office/drawing/2014/main" val="3719095057"/>
                    </a:ext>
                  </a:extLst>
                </a:gridCol>
                <a:gridCol w="1790210">
                  <a:extLst>
                    <a:ext uri="{9D8B030D-6E8A-4147-A177-3AD203B41FA5}">
                      <a16:colId xmlns:a16="http://schemas.microsoft.com/office/drawing/2014/main" val="2984840298"/>
                    </a:ext>
                  </a:extLst>
                </a:gridCol>
                <a:gridCol w="1846918">
                  <a:extLst>
                    <a:ext uri="{9D8B030D-6E8A-4147-A177-3AD203B41FA5}">
                      <a16:colId xmlns:a16="http://schemas.microsoft.com/office/drawing/2014/main" val="2165261536"/>
                    </a:ext>
                  </a:extLst>
                </a:gridCol>
                <a:gridCol w="1928036">
                  <a:extLst>
                    <a:ext uri="{9D8B030D-6E8A-4147-A177-3AD203B41FA5}">
                      <a16:colId xmlns:a16="http://schemas.microsoft.com/office/drawing/2014/main" val="12513553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Grade 1-2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Grade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Grade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Overall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91929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Cytokine release syndrome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36 (69%)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 (2%)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37 (71%)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50253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Leukopenia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 (2%)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 (15%)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 (10%)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14 (27%)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15919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Pyrexia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 (19%)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 (2%)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 (2%)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 (23%)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09674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Lymphopenia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 (6%)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 (12%)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 (17%)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78344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Nausea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 (12%)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 (12%)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21514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Fatigue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 (12%)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 (12%)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78812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Thrombocytopenia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 (6%)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 (2%)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 (4%)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 (12%)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2840292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2BE5D955-0299-488B-9176-23CB2C1F561A}"/>
              </a:ext>
            </a:extLst>
          </p:cNvPr>
          <p:cNvSpPr txBox="1"/>
          <p:nvPr/>
        </p:nvSpPr>
        <p:spPr>
          <a:xfrm>
            <a:off x="591983" y="5667278"/>
            <a:ext cx="6416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39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 n=52; AEs related to T-cell infusion; No treatment-related deaths</a:t>
            </a:r>
          </a:p>
        </p:txBody>
      </p:sp>
    </p:spTree>
    <p:extLst>
      <p:ext uri="{BB962C8B-B14F-4D97-AF65-F5344CB8AC3E}">
        <p14:creationId xmlns:p14="http://schemas.microsoft.com/office/powerpoint/2010/main" val="2575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E3D80-CFC8-41A8-A3FE-26C47A8C0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340" y="1010103"/>
            <a:ext cx="10515600" cy="932534"/>
          </a:xfrm>
        </p:spPr>
        <p:txBody>
          <a:bodyPr/>
          <a:lstStyle/>
          <a:p>
            <a:r>
              <a:rPr lang="en-US" dirty="0"/>
              <a:t>SPEARHEAD-1 Trial: Conclusions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8E95C6-C991-400A-A6B8-79A218BFCE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Engineered TCR strategies targeting MAGE-A4 are feasible and have efficacy</a:t>
            </a:r>
          </a:p>
          <a:p>
            <a:pPr lvl="1"/>
            <a:r>
              <a:rPr lang="en-US" i="1" dirty="0"/>
              <a:t>HLA-A*02</a:t>
            </a:r>
            <a:r>
              <a:rPr lang="en-US" i="1" baseline="30000" dirty="0"/>
              <a:t>+</a:t>
            </a:r>
            <a:r>
              <a:rPr lang="en-US" dirty="0"/>
              <a:t>-positive patients</a:t>
            </a:r>
          </a:p>
          <a:p>
            <a:r>
              <a:rPr lang="en-US" dirty="0"/>
              <a:t>ORR 39% in pretreated synovial sarcoma </a:t>
            </a:r>
          </a:p>
          <a:p>
            <a:r>
              <a:rPr lang="en-US" dirty="0"/>
              <a:t>Responses were durable</a:t>
            </a:r>
          </a:p>
          <a:p>
            <a:r>
              <a:rPr lang="en-US" dirty="0"/>
              <a:t>Side effect profile is consistent with other cell-based approaches</a:t>
            </a:r>
          </a:p>
          <a:p>
            <a:pPr lvl="1"/>
            <a:r>
              <a:rPr lang="en-US" dirty="0"/>
              <a:t>Cytokine release syndrome and cytopenias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F2A259-F123-4DEE-A64F-EC83CFAE8380}"/>
              </a:ext>
            </a:extLst>
          </p:cNvPr>
          <p:cNvSpPr txBox="1"/>
          <p:nvPr/>
        </p:nvSpPr>
        <p:spPr>
          <a:xfrm>
            <a:off x="2519802" y="5610276"/>
            <a:ext cx="70024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FDA granted accelerated approval August 2024</a:t>
            </a:r>
          </a:p>
        </p:txBody>
      </p:sp>
    </p:spTree>
    <p:extLst>
      <p:ext uri="{BB962C8B-B14F-4D97-AF65-F5344CB8AC3E}">
        <p14:creationId xmlns:p14="http://schemas.microsoft.com/office/powerpoint/2010/main" val="406199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41739-306C-1A99-30E2-D7664FEC7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670935"/>
          </a:xfrm>
        </p:spPr>
        <p:txBody>
          <a:bodyPr/>
          <a:lstStyle/>
          <a:p>
            <a:r>
              <a:rPr lang="en-US" dirty="0"/>
              <a:t>Disclosures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7315D38-455B-9FCF-AE32-AD66EC97B955}"/>
              </a:ext>
            </a:extLst>
          </p:cNvPr>
          <p:cNvGraphicFramePr>
            <a:graphicFrameLocks noGrp="1"/>
          </p:cNvGraphicFramePr>
          <p:nvPr/>
        </p:nvGraphicFramePr>
        <p:xfrm>
          <a:off x="1685059" y="2049701"/>
          <a:ext cx="8821881" cy="3112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5783">
                  <a:extLst>
                    <a:ext uri="{9D8B030D-6E8A-4147-A177-3AD203B41FA5}">
                      <a16:colId xmlns:a16="http://schemas.microsoft.com/office/drawing/2014/main" val="2859852203"/>
                    </a:ext>
                  </a:extLst>
                </a:gridCol>
                <a:gridCol w="5986098">
                  <a:extLst>
                    <a:ext uri="{9D8B030D-6E8A-4147-A177-3AD203B41FA5}">
                      <a16:colId xmlns:a16="http://schemas.microsoft.com/office/drawing/2014/main" val="1685165778"/>
                    </a:ext>
                  </a:extLst>
                </a:gridCol>
              </a:tblGrid>
              <a:tr h="1167626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Consulting Agreements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Aadi Bioscience, </a:t>
                      </a:r>
                      <a:r>
                        <a:rPr lang="en-US" sz="1600" b="0" dirty="0" err="1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Avacta</a:t>
                      </a:r>
                      <a:r>
                        <a:rPr lang="en-US" sz="1600" b="0" dirty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Therapeutics, Ayala Pharmaceuticals, </a:t>
                      </a:r>
                      <a:r>
                        <a:rPr lang="en-US" sz="1600" b="0" dirty="0" err="1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Ikena</a:t>
                      </a:r>
                      <a:r>
                        <a:rPr lang="en-US" sz="1600" b="0" dirty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Oncology, Immunome, Ipsen Biopharmaceuticals Inc, Kura Oncology, Orion Corporation, </a:t>
                      </a:r>
                      <a:r>
                        <a:rPr lang="en-US" sz="1600" b="0" dirty="0" err="1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Parabilis</a:t>
                      </a:r>
                      <a:r>
                        <a:rPr lang="en-US" sz="1600" b="0" dirty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Medicines, Rain Oncology, Regeneron Pharmaceuticals Inc, </a:t>
                      </a:r>
                      <a:r>
                        <a:rPr lang="en-US" sz="1600" b="0" dirty="0" err="1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SpringWorks</a:t>
                      </a:r>
                      <a:r>
                        <a:rPr lang="en-US" sz="1600" b="0" dirty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Therapeutics Inc, Syros Pharmaceuticals Inc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2334744"/>
                  </a:ext>
                </a:extLst>
              </a:tr>
              <a:tr h="1167626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Contracted Research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 err="1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Avacta</a:t>
                      </a:r>
                      <a:r>
                        <a:rPr lang="en-US" sz="1600" b="0" dirty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Therapeutics, Ayala Pharmaceuticals, </a:t>
                      </a:r>
                      <a:r>
                        <a:rPr lang="en-US" sz="1600" b="0" dirty="0" err="1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Ikena</a:t>
                      </a:r>
                      <a:r>
                        <a:rPr lang="en-US" sz="1600" b="0" dirty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Oncology, Immunome, Ipsen Biopharmaceuticals Inc, Kura Oncology, Orion Corporation, </a:t>
                      </a:r>
                      <a:r>
                        <a:rPr lang="en-US" sz="1600" b="0" dirty="0" err="1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Parabilis</a:t>
                      </a:r>
                      <a:r>
                        <a:rPr lang="en-US" sz="1600" b="0" dirty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Medicines, Pyxis Oncology, </a:t>
                      </a:r>
                      <a:r>
                        <a:rPr lang="en-US" sz="1600" b="0" dirty="0" err="1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SpringWorks</a:t>
                      </a:r>
                      <a:r>
                        <a:rPr lang="en-US" sz="1600" b="0" dirty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Therapeutics Inc, Tango Therapeutics, Vivace Therapeutics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7779527"/>
                  </a:ext>
                </a:extLst>
              </a:tr>
              <a:tr h="633854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Data and Safety Monitoring Boards/Committees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Kura Oncology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35331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7628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E3D80-CFC8-41A8-A3FE-26C47A8C0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096" y="999859"/>
            <a:ext cx="10515600" cy="932534"/>
          </a:xfrm>
        </p:spPr>
        <p:txBody>
          <a:bodyPr/>
          <a:lstStyle/>
          <a:p>
            <a:r>
              <a:rPr lang="en-US" dirty="0"/>
              <a:t>IGNYTE-ESO Trial: Study Schema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8E95C6-C991-400A-A6B8-79A218BFCE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778" y="2408904"/>
            <a:ext cx="5155545" cy="330627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Letetresgene autoleucel (Lete-cel)</a:t>
            </a:r>
          </a:p>
          <a:p>
            <a:pPr lvl="1"/>
            <a:r>
              <a:rPr lang="en-US" dirty="0"/>
              <a:t>TCR recognizing NY-ESO-1 presented by select </a:t>
            </a:r>
            <a:r>
              <a:rPr lang="en-US" i="1" dirty="0"/>
              <a:t>HLA-A*02</a:t>
            </a:r>
            <a:r>
              <a:rPr lang="en-US" dirty="0"/>
              <a:t> types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Open-label, phase 2 study</a:t>
            </a:r>
          </a:p>
          <a:p>
            <a:pPr lvl="1"/>
            <a:r>
              <a:rPr lang="en-US" dirty="0"/>
              <a:t>64 patients in Efficacy Population</a:t>
            </a:r>
          </a:p>
          <a:p>
            <a:pPr lvl="2"/>
            <a:r>
              <a:rPr lang="en-US" dirty="0"/>
              <a:t>34 (53%) with synovial sarcoma, 30 (47%) with MRCLS</a:t>
            </a:r>
          </a:p>
          <a:p>
            <a:pPr lvl="2"/>
            <a:r>
              <a:rPr lang="en-US" dirty="0"/>
              <a:t>63 (98%) with metastatic disease</a:t>
            </a:r>
          </a:p>
          <a:p>
            <a:pPr lvl="2"/>
            <a:r>
              <a:rPr lang="en-US" dirty="0"/>
              <a:t>38 (60%) had 2 or more lines of systemic therapy</a:t>
            </a:r>
          </a:p>
          <a:p>
            <a:pPr lvl="1"/>
            <a:r>
              <a:rPr lang="en-US" dirty="0"/>
              <a:t>Primary endpoint: ORR per RECIST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40B62A-9372-41BC-8ADC-F127007981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83" t="14613"/>
          <a:stretch/>
        </p:blipFill>
        <p:spPr>
          <a:xfrm>
            <a:off x="5720323" y="2248840"/>
            <a:ext cx="6244865" cy="3626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DB0BEA-DB35-405E-8D60-222640F6AEB4}"/>
              </a:ext>
            </a:extLst>
          </p:cNvPr>
          <p:cNvSpPr txBox="1"/>
          <p:nvPr/>
        </p:nvSpPr>
        <p:spPr>
          <a:xfrm>
            <a:off x="3020414" y="6170951"/>
            <a:ext cx="6151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39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Presented at CTOS 2024 Annual Meeting by Dr. Sandra D’Angelo</a:t>
            </a:r>
          </a:p>
        </p:txBody>
      </p:sp>
    </p:spTree>
    <p:extLst>
      <p:ext uri="{BB962C8B-B14F-4D97-AF65-F5344CB8AC3E}">
        <p14:creationId xmlns:p14="http://schemas.microsoft.com/office/powerpoint/2010/main" val="2115224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2DB0BEA-DB35-405E-8D60-222640F6AEB4}"/>
              </a:ext>
            </a:extLst>
          </p:cNvPr>
          <p:cNvSpPr txBox="1"/>
          <p:nvPr/>
        </p:nvSpPr>
        <p:spPr>
          <a:xfrm>
            <a:off x="3020414" y="6170951"/>
            <a:ext cx="6151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39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Presented at CTOS 2024 Annual Meeting by Dr. Sandra D’Angelo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F5222D-44DA-4017-AA25-EBEFB92780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696" y="1747573"/>
            <a:ext cx="9386862" cy="442337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48F2026-3C1C-8404-A286-F1FDFB70EF87}"/>
              </a:ext>
            </a:extLst>
          </p:cNvPr>
          <p:cNvSpPr txBox="1">
            <a:spLocks/>
          </p:cNvSpPr>
          <p:nvPr/>
        </p:nvSpPr>
        <p:spPr>
          <a:xfrm>
            <a:off x="548096" y="999859"/>
            <a:ext cx="10515600" cy="932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539B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IGNYTE-ESO Trial: Waterfall Plot</a:t>
            </a:r>
          </a:p>
        </p:txBody>
      </p:sp>
    </p:spTree>
    <p:extLst>
      <p:ext uri="{BB962C8B-B14F-4D97-AF65-F5344CB8AC3E}">
        <p14:creationId xmlns:p14="http://schemas.microsoft.com/office/powerpoint/2010/main" val="2675292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2DB0BEA-DB35-405E-8D60-222640F6AEB4}"/>
              </a:ext>
            </a:extLst>
          </p:cNvPr>
          <p:cNvSpPr txBox="1"/>
          <p:nvPr/>
        </p:nvSpPr>
        <p:spPr>
          <a:xfrm>
            <a:off x="3020414" y="6170951"/>
            <a:ext cx="6151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39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Presented at CTOS 2024 Annual Meeting by Dr. Sandra D’Angelo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1D0C7D-A948-41C4-8083-B9C88CB897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150" y="2195178"/>
            <a:ext cx="4863830" cy="36237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371538-16C7-4E4B-ADE1-3F4B4D1B34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5021" y="2195178"/>
            <a:ext cx="4824919" cy="393337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16C49A8-82CD-8F32-5731-22D5617145F5}"/>
              </a:ext>
            </a:extLst>
          </p:cNvPr>
          <p:cNvSpPr txBox="1">
            <a:spLocks/>
          </p:cNvSpPr>
          <p:nvPr/>
        </p:nvSpPr>
        <p:spPr>
          <a:xfrm>
            <a:off x="548096" y="999859"/>
            <a:ext cx="10515600" cy="932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539B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IGNYTE-ESO Trial: Adverse Events</a:t>
            </a:r>
          </a:p>
        </p:txBody>
      </p:sp>
    </p:spTree>
    <p:extLst>
      <p:ext uri="{BB962C8B-B14F-4D97-AF65-F5344CB8AC3E}">
        <p14:creationId xmlns:p14="http://schemas.microsoft.com/office/powerpoint/2010/main" val="231159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7399B8-F060-064F-CD79-AFF9FADEAB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943B97-2111-7D61-BE01-BEA629D72C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Engineered TCR strategies targeting NY-ESO are feasible and have efficacy</a:t>
            </a:r>
          </a:p>
          <a:p>
            <a:pPr lvl="1"/>
            <a:r>
              <a:rPr lang="en-US" i="1" dirty="0"/>
              <a:t>HLA-A*02</a:t>
            </a:r>
            <a:r>
              <a:rPr lang="en-US" i="1" baseline="30000" dirty="0"/>
              <a:t>+</a:t>
            </a:r>
            <a:r>
              <a:rPr lang="en-US" dirty="0"/>
              <a:t>-positive patients</a:t>
            </a:r>
          </a:p>
          <a:p>
            <a:r>
              <a:rPr lang="en-US" dirty="0"/>
              <a:t>ORR 41% in pretreated synovial sarcoma and 43% in MRCLS</a:t>
            </a:r>
          </a:p>
          <a:p>
            <a:r>
              <a:rPr lang="en-US" dirty="0"/>
              <a:t>Responses were durable</a:t>
            </a:r>
          </a:p>
          <a:p>
            <a:r>
              <a:rPr lang="en-US" dirty="0"/>
              <a:t>Side effect profile is consistent with other cell-based approaches</a:t>
            </a:r>
          </a:p>
          <a:p>
            <a:pPr lvl="1"/>
            <a:r>
              <a:rPr lang="en-US" dirty="0"/>
              <a:t>Cytokine release syndrome and cytopenias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64CC87-B510-1D6E-91A2-0C66550FBA00}"/>
              </a:ext>
            </a:extLst>
          </p:cNvPr>
          <p:cNvSpPr txBox="1"/>
          <p:nvPr/>
        </p:nvSpPr>
        <p:spPr>
          <a:xfrm>
            <a:off x="3137086" y="5610276"/>
            <a:ext cx="57679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be submitted for FDA consideration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13CC372-298C-3F54-246F-5465217AA2BB}"/>
              </a:ext>
            </a:extLst>
          </p:cNvPr>
          <p:cNvSpPr txBox="1">
            <a:spLocks/>
          </p:cNvSpPr>
          <p:nvPr/>
        </p:nvSpPr>
        <p:spPr>
          <a:xfrm>
            <a:off x="548096" y="999859"/>
            <a:ext cx="10515600" cy="932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539B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IGNYTE-ESO Trial: Conclusions</a:t>
            </a:r>
          </a:p>
        </p:txBody>
      </p:sp>
    </p:spTree>
    <p:extLst>
      <p:ext uri="{BB962C8B-B14F-4D97-AF65-F5344CB8AC3E}">
        <p14:creationId xmlns:p14="http://schemas.microsoft.com/office/powerpoint/2010/main" val="330859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949C5-59DE-4D22-8C6C-27AEF5E9D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2" y="1010103"/>
            <a:ext cx="10515600" cy="932534"/>
          </a:xfrm>
        </p:spPr>
        <p:txBody>
          <a:bodyPr/>
          <a:lstStyle/>
          <a:p>
            <a:r>
              <a:rPr lang="en-US" dirty="0"/>
              <a:t>Other Novel Agents and Approaches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807384-FBCD-421B-B324-DA68F37E9A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249" y="1966929"/>
            <a:ext cx="10665502" cy="3527972"/>
          </a:xfrm>
        </p:spPr>
        <p:txBody>
          <a:bodyPr>
            <a:noAutofit/>
          </a:bodyPr>
          <a:lstStyle/>
          <a:p>
            <a:r>
              <a:rPr lang="en-US" sz="2000" dirty="0"/>
              <a:t>Atezolizumab for Advanced Alveolar Soft Part Sarcoma – 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</a:rPr>
              <a:t>N Eng J Med 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2023 </a:t>
            </a:r>
            <a:endParaRPr lang="en-US" sz="2000" dirty="0">
              <a:solidFill>
                <a:srgbClr val="FF0000"/>
              </a:solidFill>
            </a:endParaRPr>
          </a:p>
          <a:p>
            <a:pPr lvl="1"/>
            <a:r>
              <a:rPr lang="en-US" sz="1600" dirty="0">
                <a:solidFill>
                  <a:srgbClr val="FF0000"/>
                </a:solidFill>
              </a:rPr>
              <a:t>ORR 37% (1 CR, 18 PR) in a single-group, phase 2 study</a:t>
            </a:r>
          </a:p>
          <a:p>
            <a:pPr lvl="1"/>
            <a:r>
              <a:rPr lang="en-US" sz="1600" dirty="0">
                <a:solidFill>
                  <a:srgbClr val="FF0000"/>
                </a:solidFill>
              </a:rPr>
              <a:t>FDA approval</a:t>
            </a:r>
          </a:p>
          <a:p>
            <a:pPr marL="457200" lvl="1" indent="0">
              <a:buNone/>
            </a:pPr>
            <a:endParaRPr lang="en-US" sz="1600" dirty="0">
              <a:solidFill>
                <a:srgbClr val="FF0000"/>
              </a:solidFill>
            </a:endParaRPr>
          </a:p>
          <a:p>
            <a:r>
              <a:rPr lang="en-US" sz="2000" dirty="0"/>
              <a:t>Doxorubicin-Trabectedin with Trabectedin Maintenance in Leiomyosarcoma – 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</a:rPr>
              <a:t>N Eng J Med 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2024</a:t>
            </a:r>
            <a:endParaRPr lang="en-US" sz="2000" dirty="0">
              <a:solidFill>
                <a:srgbClr val="FF0000"/>
              </a:solidFill>
            </a:endParaRPr>
          </a:p>
          <a:p>
            <a:pPr lvl="1"/>
            <a:r>
              <a:rPr lang="en-US" sz="1600" dirty="0">
                <a:solidFill>
                  <a:srgbClr val="FF0000"/>
                </a:solidFill>
              </a:rPr>
              <a:t>Improved PFS and OS compared to doxorubicin alone</a:t>
            </a:r>
          </a:p>
          <a:p>
            <a:endParaRPr lang="en-US" sz="2000" dirty="0"/>
          </a:p>
          <a:p>
            <a:r>
              <a:rPr lang="en-US" sz="2000" dirty="0"/>
              <a:t>Study of INBRX-109 in Conventional Chondrosarcoma (ChonDRAgon) – 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Presented at CTOS Nov 2025</a:t>
            </a:r>
          </a:p>
          <a:p>
            <a:pPr lvl="1"/>
            <a:r>
              <a:rPr lang="en-US" sz="1600" dirty="0">
                <a:solidFill>
                  <a:srgbClr val="FF0000"/>
                </a:solidFill>
              </a:rPr>
              <a:t>Improved PFS when compared to placebo</a:t>
            </a:r>
          </a:p>
          <a:p>
            <a:pPr lvl="1"/>
            <a:endParaRPr lang="en-US" sz="1600" dirty="0">
              <a:solidFill>
                <a:schemeClr val="bg1">
                  <a:lumMod val="10000"/>
                </a:schemeClr>
              </a:solidFill>
            </a:endParaRPr>
          </a:p>
          <a:p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PEAK Study: Bezuclastinib in combination with sunitinib in GIST – Positive Study/Presentation TBD</a:t>
            </a:r>
          </a:p>
          <a:p>
            <a:pPr lvl="1"/>
            <a:r>
              <a:rPr lang="en-US" sz="1600" dirty="0">
                <a:solidFill>
                  <a:srgbClr val="FF0000"/>
                </a:solidFill>
              </a:rPr>
              <a:t>Improved PFS and ORR when compared to sunitinib (Per Press Release)</a:t>
            </a:r>
          </a:p>
          <a:p>
            <a:pPr marL="457200" lvl="1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1130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EF87FF-08A0-D955-DF5B-A5CD614857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DC7740-76EE-298E-1EDD-5EDA501D39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42637"/>
            <a:ext cx="10832598" cy="3527972"/>
          </a:xfrm>
        </p:spPr>
        <p:txBody>
          <a:bodyPr>
            <a:noAutofit/>
          </a:bodyPr>
          <a:lstStyle/>
          <a:p>
            <a:r>
              <a:rPr lang="en-US" sz="2000" dirty="0"/>
              <a:t>EA7222: A Randomized Phase III Trial of Doxorubicin + Pembrolizumab Versus Doxorubicin Alone for the Treatment of Undifferentiated Pleomorphic Sarcoma (UPS) and Related Poorly Differentiated Sarcomas – </a:t>
            </a:r>
            <a:r>
              <a:rPr lang="en-US" sz="2000" dirty="0">
                <a:solidFill>
                  <a:srgbClr val="FF0000"/>
                </a:solidFill>
              </a:rPr>
              <a:t>Accrual ongoing</a:t>
            </a:r>
          </a:p>
          <a:p>
            <a:endParaRPr lang="en-US" sz="2000" dirty="0">
              <a:solidFill>
                <a:srgbClr val="FF0000"/>
              </a:solidFill>
            </a:endParaRPr>
          </a:p>
          <a:p>
            <a:r>
              <a:rPr lang="en-US" sz="2000" dirty="0"/>
              <a:t>Ivosidenib in Participants With Locally Advanced or Metastatic Conventional Chondrosarcoma Untreated or Previously Treated With 1 Systemic Treatment Regimen (CHONQUER) – </a:t>
            </a:r>
            <a:r>
              <a:rPr lang="en-US" sz="2000" dirty="0">
                <a:solidFill>
                  <a:srgbClr val="FF0000"/>
                </a:solidFill>
              </a:rPr>
              <a:t>Accrual ongoing</a:t>
            </a:r>
          </a:p>
          <a:p>
            <a:endParaRPr lang="en-US" sz="2000" dirty="0">
              <a:solidFill>
                <a:srgbClr val="FF0000"/>
              </a:solidFill>
            </a:endParaRPr>
          </a:p>
          <a:p>
            <a:r>
              <a:rPr lang="en-US" sz="2000" dirty="0"/>
              <a:t>A Study to Investigate Efficacy &amp; Safety of Intratumoral INT230-6 Compared to US Standard of Care in Adults with Soft Tissue Sarcomas (INVINCIBLE-3</a:t>
            </a:r>
            <a:r>
              <a:rPr lang="en-US" sz="2000"/>
              <a:t>) – </a:t>
            </a:r>
            <a:r>
              <a:rPr lang="en-US" sz="2000" dirty="0">
                <a:solidFill>
                  <a:srgbClr val="FF0000"/>
                </a:solidFill>
              </a:rPr>
              <a:t>Accrual ongoing</a:t>
            </a:r>
          </a:p>
          <a:p>
            <a:endParaRPr lang="en-US" sz="2000" dirty="0">
              <a:solidFill>
                <a:srgbClr val="FF0000"/>
              </a:solidFill>
            </a:endParaRPr>
          </a:p>
          <a:p>
            <a:r>
              <a:rPr lang="en-US" sz="2000" dirty="0"/>
              <a:t>Study of ADI-PEG 20 or Placebo Plus Gemcitabine and Docetaxel in Previously Treated Subjects with Leiomyosarcoma (ARGSARC) – </a:t>
            </a:r>
            <a:r>
              <a:rPr lang="en-US" sz="2000" dirty="0">
                <a:solidFill>
                  <a:srgbClr val="FF0000"/>
                </a:solidFill>
              </a:rPr>
              <a:t>Accrual ongoing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4965167-B4A3-85D3-F872-BBB07F4994E7}"/>
              </a:ext>
            </a:extLst>
          </p:cNvPr>
          <p:cNvSpPr txBox="1">
            <a:spLocks/>
          </p:cNvSpPr>
          <p:nvPr/>
        </p:nvSpPr>
        <p:spPr>
          <a:xfrm>
            <a:off x="521202" y="1010103"/>
            <a:ext cx="10515600" cy="932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539B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Other Novel Agents and Approaches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539B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22127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E1AC7-C427-4E8E-B586-233A18BB5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238" y="1010103"/>
            <a:ext cx="10515600" cy="932534"/>
          </a:xfrm>
        </p:spPr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EFEDBA-9195-4840-ACB3-501EC9FE98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42637"/>
            <a:ext cx="10515600" cy="4186878"/>
          </a:xfrm>
        </p:spPr>
        <p:txBody>
          <a:bodyPr>
            <a:normAutofit/>
          </a:bodyPr>
          <a:lstStyle/>
          <a:p>
            <a:r>
              <a:rPr lang="en-US" sz="2400" dirty="0"/>
              <a:t>The treatment landscape for STS is rapidly evolving</a:t>
            </a:r>
          </a:p>
          <a:p>
            <a:pPr lvl="1"/>
            <a:r>
              <a:rPr lang="en-US" sz="2000" dirty="0"/>
              <a:t>Histology-specific and/or molecular defined treatment approaches</a:t>
            </a:r>
          </a:p>
          <a:p>
            <a:r>
              <a:rPr lang="en-US" sz="2400" dirty="0"/>
              <a:t>Advances, including FDA approvals, are being made in rare histologic subtypes</a:t>
            </a:r>
          </a:p>
          <a:p>
            <a:pPr lvl="1"/>
            <a:r>
              <a:rPr lang="en-US" sz="2000" i="1" dirty="0"/>
              <a:t>nab</a:t>
            </a:r>
            <a:r>
              <a:rPr lang="en-US" sz="2000" dirty="0"/>
              <a:t>-sirolimus in PEComa</a:t>
            </a:r>
          </a:p>
          <a:p>
            <a:pPr lvl="1"/>
            <a:r>
              <a:rPr lang="en-US" sz="2000" dirty="0"/>
              <a:t>Atezolizumab in alveolar soft part sarcoma (ASPS)</a:t>
            </a:r>
          </a:p>
          <a:p>
            <a:r>
              <a:rPr lang="en-US" sz="2400" dirty="0"/>
              <a:t>Cellular based approaches are feasible and efficacious</a:t>
            </a:r>
          </a:p>
          <a:p>
            <a:pPr lvl="1"/>
            <a:r>
              <a:rPr lang="en-US" sz="2000" dirty="0">
                <a:latin typeface="Aptos" panose="020B0004020202020204" pitchFamily="34" charset="0"/>
                <a:ea typeface="Times New Roman" panose="02020603050405020304" pitchFamily="18" charset="0"/>
              </a:rPr>
              <a:t>Afamitresgene autoleucel in synovial sarcoma - FDA approved</a:t>
            </a:r>
          </a:p>
          <a:p>
            <a:pPr lvl="1"/>
            <a:r>
              <a:rPr lang="en-US" sz="2000" dirty="0"/>
              <a:t>Letetresgene autoleucel in synovial sarcoma and MRCLS</a:t>
            </a:r>
          </a:p>
          <a:p>
            <a:r>
              <a:rPr lang="en-US" sz="2400" dirty="0">
                <a:latin typeface="Aptos" panose="020B0004020202020204" pitchFamily="34" charset="0"/>
              </a:rPr>
              <a:t>The future is bright!!!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6933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E828C9-7A93-C411-E637-829A1FD4CE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09AB8-F522-AB1E-D1B7-90C2FB07441E}"/>
              </a:ext>
            </a:extLst>
          </p:cNvPr>
          <p:cNvSpPr txBox="1">
            <a:spLocks/>
          </p:cNvSpPr>
          <p:nvPr/>
        </p:nvSpPr>
        <p:spPr>
          <a:xfrm>
            <a:off x="2438400" y="2856706"/>
            <a:ext cx="7315200" cy="1143000"/>
          </a:xfrm>
          <a:prstGeom prst="rect">
            <a:avLst/>
          </a:prstGeom>
          <a:solidFill>
            <a:srgbClr val="367BB9"/>
          </a:solidFill>
          <a:ln w="25400">
            <a:solidFill>
              <a:schemeClr val="tx1"/>
            </a:solidFill>
          </a:ln>
          <a:effectLst>
            <a:glow rad="152400">
              <a:schemeClr val="tx1">
                <a:alpha val="10000"/>
              </a:schemeClr>
            </a:glo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2656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ctr" defTabSz="914400" rtl="0" eaLnBrk="0" fontAlgn="auto" latinLnBrk="0" hangingPunct="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-1" charset="0"/>
                <a:ea typeface="ＭＳ Ｐゴシック" pitchFamily="-1" charset="-128"/>
                <a:cs typeface="Arial" charset="0"/>
              </a:rPr>
              <a:t>QUESTIONS?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-1" charset="0"/>
              <a:ea typeface="ＭＳ Ｐゴシック" pitchFamily="-1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25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CB09F3-0904-BB5E-BC32-F24D4FA404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F4EC4-45F6-9CCF-723D-2D7C35C78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987" y="83127"/>
            <a:ext cx="11262167" cy="106146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800" dirty="0"/>
              <a:t>Module 7: Urothelial Bladder Cancer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6662783-9250-9168-CF93-3F5B34EA1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987" y="1144587"/>
            <a:ext cx="11262167" cy="5257800"/>
          </a:xfrm>
        </p:spPr>
        <p:txBody>
          <a:bodyPr lIns="365760" tIns="274320" rIns="365760">
            <a:noAutofit/>
          </a:bodyPr>
          <a:lstStyle/>
          <a:p>
            <a:pPr>
              <a:lnSpc>
                <a:spcPct val="100000"/>
              </a:lnSpc>
              <a:spcBef>
                <a:spcPts val="3000"/>
              </a:spcBef>
            </a:pPr>
            <a:r>
              <a:rPr lang="en-US" sz="3000" dirty="0"/>
              <a:t>Role of Immunotherapeutic Strategies in the Management of Nonmetastatic UBC; Emerging Utility of Circulating Tumor DNA (ctDNA) Evaluation — </a:t>
            </a:r>
            <a:r>
              <a:rPr lang="en-US" sz="3000" b="0" dirty="0"/>
              <a:t>Dr Friedlander</a:t>
            </a:r>
          </a:p>
          <a:p>
            <a:pPr>
              <a:lnSpc>
                <a:spcPct val="100000"/>
              </a:lnSpc>
              <a:spcBef>
                <a:spcPts val="3000"/>
              </a:spcBef>
            </a:pPr>
            <a:r>
              <a:rPr lang="en-US" sz="3000" dirty="0"/>
              <a:t>Other Novel Agents and Strategies for Nonmetastatic and Metastatic UBC — </a:t>
            </a:r>
            <a:r>
              <a:rPr lang="en-US" sz="3000" b="0" dirty="0"/>
              <a:t>Dr </a:t>
            </a:r>
            <a:r>
              <a:rPr lang="en-US" sz="3000" b="0" dirty="0" err="1"/>
              <a:t>Petrylak</a:t>
            </a:r>
            <a:endParaRPr lang="en-US" sz="3000" b="0" dirty="0"/>
          </a:p>
        </p:txBody>
      </p:sp>
    </p:spTree>
    <p:extLst>
      <p:ext uri="{BB962C8B-B14F-4D97-AF65-F5344CB8AC3E}">
        <p14:creationId xmlns:p14="http://schemas.microsoft.com/office/powerpoint/2010/main" val="584656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884636-8F12-480B-09DA-F31E4C17C3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46EEF-DC0D-4102-D613-DC86CA9B1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44588"/>
          </a:xfrm>
        </p:spPr>
        <p:txBody>
          <a:bodyPr>
            <a:normAutofit/>
          </a:bodyPr>
          <a:lstStyle/>
          <a:p>
            <a:r>
              <a:rPr lang="en-US" sz="3000" dirty="0"/>
              <a:t>Faculty</a:t>
            </a:r>
          </a:p>
        </p:txBody>
      </p:sp>
      <p:sp>
        <p:nvSpPr>
          <p:cNvPr id="3" name="Text Box 7">
            <a:extLst>
              <a:ext uri="{FF2B5EF4-FFF2-40B4-BE49-F238E27FC236}">
                <a16:creationId xmlns:a16="http://schemas.microsoft.com/office/drawing/2014/main" id="{788977BB-4AED-7B4A-201E-B8DC22EE3C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4486" y="1653363"/>
            <a:ext cx="3840480" cy="1531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0" rIns="0" bIns="0">
            <a:prstTxWarp prst="textNoShape">
              <a:avLst/>
            </a:prstTxWarp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Terence Friedlander, MD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UCSF Helen Diller Family Comprehensive Cancer Center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San Francisco, California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310A17-2FE3-152C-3C64-D9B0542DA0B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02847" y="4083960"/>
            <a:ext cx="1261872" cy="1261872"/>
          </a:xfrm>
          <a:prstGeom prst="rect">
            <a:avLst/>
          </a:prstGeom>
        </p:spPr>
      </p:pic>
      <p:sp>
        <p:nvSpPr>
          <p:cNvPr id="6" name="Text Box 7">
            <a:extLst>
              <a:ext uri="{FF2B5EF4-FFF2-40B4-BE49-F238E27FC236}">
                <a16:creationId xmlns:a16="http://schemas.microsoft.com/office/drawing/2014/main" id="{F76FD34F-BE2F-2DDF-B352-E0D91F0DA0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4486" y="4083960"/>
            <a:ext cx="3840480" cy="1531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0" rIns="0" bIns="0">
            <a:prstTxWarp prst="textNoShape">
              <a:avLst/>
            </a:prstTxWarp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Daniel P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Petrylak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, MD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Yale Comprehensive Cancer Center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New Haven, Connecticut</a:t>
            </a:r>
          </a:p>
        </p:txBody>
      </p:sp>
      <p:sp>
        <p:nvSpPr>
          <p:cNvPr id="10" name="Text Box 9">
            <a:extLst>
              <a:ext uri="{FF2B5EF4-FFF2-40B4-BE49-F238E27FC236}">
                <a16:creationId xmlns:a16="http://schemas.microsoft.com/office/drawing/2014/main" id="{05FAFC8C-380B-C149-E4D5-1FD3F59A85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6372" y="4083960"/>
            <a:ext cx="3840480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0" rIns="0" bIns="0">
            <a:prstTxWarp prst="textNoShape">
              <a:avLst/>
            </a:prstTxWarp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itchFamily="-72" charset="0"/>
                <a:ea typeface="MS PGothic" charset="0"/>
                <a:cs typeface="+mn-cs"/>
              </a:rPr>
              <a:t>Co-Moderator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-72" charset="0"/>
                <a:ea typeface="MS PGothic" charset="0"/>
                <a:cs typeface="+mn-cs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-72" charset="0"/>
                <a:ea typeface="MS PGothic" charset="0"/>
                <a:cs typeface="+mn-cs"/>
              </a:rPr>
              <a:t>Gustavo Adolf Fonseca, MD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-72" charset="0"/>
              <a:ea typeface="MS PGothic" charset="0"/>
              <a:cs typeface="+mn-cs"/>
            </a:endParaRP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-72" charset="0"/>
                <a:ea typeface="MS PGothic" charset="0"/>
                <a:cs typeface="+mn-cs"/>
              </a:rPr>
              <a:t>Florida Cancer Specialists &amp;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-72" charset="0"/>
                <a:ea typeface="MS PGothic" charset="0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-72" charset="0"/>
                <a:ea typeface="MS PGothic" charset="0"/>
                <a:cs typeface="+mn-cs"/>
              </a:rPr>
              <a:t>Research Institute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-72" charset="0"/>
                <a:ea typeface="MS PGothic" charset="0"/>
                <a:cs typeface="+mn-cs"/>
              </a:rPr>
              <a:t>Lecanto, Florida 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-72" charset="0"/>
              <a:ea typeface="MS PGothic" charset="0"/>
              <a:cs typeface="+mn-cs"/>
            </a:endParaRP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-72" charset="0"/>
              <a:ea typeface="MS PGothic" charset="0"/>
              <a:cs typeface="+mn-cs"/>
            </a:endParaRP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D5EE9D39-3E15-B607-667F-8CD9129D4E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6372" y="1653363"/>
            <a:ext cx="3840480" cy="1531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0" rIns="0" bIns="0">
            <a:prstTxWarp prst="textNoShape">
              <a:avLst/>
            </a:prstTxWarp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itchFamily="-72" charset="0"/>
                <a:ea typeface="MS PGothic" charset="0"/>
                <a:cs typeface="+mn-cs"/>
              </a:rPr>
              <a:t>Moderator</a:t>
            </a:r>
            <a:b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-72" charset="0"/>
                <a:ea typeface="MS PGothic" charset="0"/>
                <a:cs typeface="+mn-cs"/>
              </a:rPr>
            </a:b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-72" charset="0"/>
                <a:ea typeface="MS PGothic" charset="0"/>
                <a:cs typeface="+mn-cs"/>
              </a:rPr>
              <a:t>Neil Love, MD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-72" charset="0"/>
                <a:ea typeface="MS PGothic" charset="0"/>
                <a:cs typeface="+mn-cs"/>
              </a:rPr>
              <a:t>Research To Practice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-72" charset="0"/>
                <a:ea typeface="MS PGothic" charset="0"/>
                <a:cs typeface="+mn-cs"/>
              </a:rPr>
              <a:t>Miami, Florida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FF99B93-085D-9BE5-CB8E-3680A21DED8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224733" y="4083960"/>
            <a:ext cx="1261872" cy="12618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C5266C2-143D-7D77-EAD9-69DE3CDCBA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4733" y="1653363"/>
            <a:ext cx="1261872" cy="12618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F8897F-C346-A760-666D-E6D1F826B04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002847" y="1653363"/>
            <a:ext cx="1261872" cy="12618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853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41739-306C-1A99-30E2-D7664FEC7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dirty="0"/>
              <a:t>Learning Objectives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56AC26-938F-C18F-09C1-6223BD7C0B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Apply relevant strategies to address timely diagnosis in patients with desmoid tumors</a:t>
            </a:r>
          </a:p>
          <a:p>
            <a:r>
              <a:rPr lang="en-US" dirty="0"/>
              <a:t>Discuss patient selection </a:t>
            </a:r>
            <a:r>
              <a:rPr lang="en-US"/>
              <a:t>for systemic treatment </a:t>
            </a:r>
            <a:r>
              <a:rPr lang="en-US" dirty="0"/>
              <a:t>based on safety and efficacy data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78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CCAFEB-83F1-498F-26EA-863FB5BA0A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9ACFF79-EF78-16AA-0305-DF8AB78CBF67}"/>
              </a:ext>
            </a:extLst>
          </p:cNvPr>
          <p:cNvSpPr/>
          <p:nvPr/>
        </p:nvSpPr>
        <p:spPr bwMode="auto">
          <a:xfrm>
            <a:off x="684426" y="1342780"/>
            <a:ext cx="10731324" cy="1597368"/>
          </a:xfrm>
          <a:prstGeom prst="rect">
            <a:avLst/>
          </a:prstGeom>
          <a:solidFill>
            <a:srgbClr val="0432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MS PGothic" charset="0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757B82-17F9-8D37-2214-6EA39F9F7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987" y="83127"/>
            <a:ext cx="11262167" cy="106146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800" dirty="0"/>
              <a:t>Module 7: Urothelial Bladder Cancer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B9DD36D-6707-C597-9AAC-A649C82098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987" y="1144587"/>
            <a:ext cx="11262167" cy="5257800"/>
          </a:xfrm>
        </p:spPr>
        <p:txBody>
          <a:bodyPr lIns="365760" tIns="274320" rIns="365760">
            <a:noAutofit/>
          </a:bodyPr>
          <a:lstStyle/>
          <a:p>
            <a:pPr>
              <a:lnSpc>
                <a:spcPct val="100000"/>
              </a:lnSpc>
              <a:spcBef>
                <a:spcPts val="3000"/>
              </a:spcBef>
            </a:pPr>
            <a:r>
              <a:rPr lang="en-US" sz="3000" dirty="0">
                <a:solidFill>
                  <a:schemeClr val="bg1"/>
                </a:solidFill>
              </a:rPr>
              <a:t>Role of Immunotherapeutic Strategies in the Management of Nonmetastatic UBC; Emerging Utility of Circulating Tumor DNA (ctDNA) Evaluation — </a:t>
            </a:r>
            <a:r>
              <a:rPr lang="en-US" sz="3000" b="0" dirty="0">
                <a:solidFill>
                  <a:schemeClr val="bg1"/>
                </a:solidFill>
              </a:rPr>
              <a:t>Dr Friedlander</a:t>
            </a:r>
          </a:p>
          <a:p>
            <a:pPr>
              <a:lnSpc>
                <a:spcPct val="100000"/>
              </a:lnSpc>
              <a:spcBef>
                <a:spcPts val="3000"/>
              </a:spcBef>
            </a:pPr>
            <a:r>
              <a:rPr lang="en-US" sz="3000" dirty="0"/>
              <a:t>Other Novel Agents and Strategies for Nonmetastatic and Metastatic UBC — </a:t>
            </a:r>
            <a:r>
              <a:rPr lang="en-US" sz="3000" b="0" dirty="0"/>
              <a:t>Dr </a:t>
            </a:r>
            <a:r>
              <a:rPr lang="en-US" sz="3000" b="0" dirty="0" err="1"/>
              <a:t>Petrylak</a:t>
            </a:r>
            <a:endParaRPr lang="en-US" sz="3000" b="0" dirty="0"/>
          </a:p>
        </p:txBody>
      </p:sp>
    </p:spTree>
    <p:extLst>
      <p:ext uri="{BB962C8B-B14F-4D97-AF65-F5344CB8AC3E}">
        <p14:creationId xmlns:p14="http://schemas.microsoft.com/office/powerpoint/2010/main" val="1110930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B15E1A-B775-856F-1934-0D7B5C9BB0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2CF5F-236C-E956-E02A-3EAE23A36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44588"/>
          </a:xfrm>
        </p:spPr>
        <p:txBody>
          <a:bodyPr>
            <a:normAutofit/>
          </a:bodyPr>
          <a:lstStyle/>
          <a:p>
            <a:r>
              <a:rPr lang="en-US" sz="3200" dirty="0"/>
              <a:t>Module 7: Urothelial Bladder Cancer</a:t>
            </a:r>
            <a:endParaRPr lang="en-US" sz="3000" dirty="0">
              <a:solidFill>
                <a:srgbClr val="0070C0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85E4BC9-2492-32B4-9C02-C91AF68128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987" y="1144587"/>
            <a:ext cx="11262167" cy="5257800"/>
          </a:xfrm>
        </p:spPr>
        <p:txBody>
          <a:bodyPr>
            <a:noAutofit/>
          </a:bodyPr>
          <a:lstStyle/>
          <a:p>
            <a:pPr>
              <a:lnSpc>
                <a:spcPts val="3800"/>
              </a:lnSpc>
              <a:spcBef>
                <a:spcPts val="2000"/>
              </a:spcBef>
              <a:spcAft>
                <a:spcPts val="2000"/>
              </a:spcAft>
            </a:pPr>
            <a:endParaRPr lang="en-US" sz="2800" noProof="0" dirty="0"/>
          </a:p>
          <a:p>
            <a:pPr>
              <a:lnSpc>
                <a:spcPts val="3800"/>
              </a:lnSpc>
              <a:spcBef>
                <a:spcPts val="2000"/>
              </a:spcBef>
              <a:spcAft>
                <a:spcPts val="2000"/>
              </a:spcAft>
            </a:pPr>
            <a:r>
              <a:rPr lang="en-US" sz="3600" noProof="0" dirty="0">
                <a:latin typeface="Calibri" panose="020F0502020204030204" pitchFamily="34" charset="0"/>
                <a:cs typeface="Calibri" panose="020F0502020204030204" pitchFamily="34" charset="0"/>
              </a:rPr>
              <a:t>We would like to do a “best paper or presentation of the year” activity. Please suggest one “paper of the year” and 2 other worthy papers based on the value in treatment of current and future patients</a:t>
            </a:r>
            <a:r>
              <a:rPr lang="en-US" sz="3200" noProof="0" dirty="0"/>
              <a:t>.</a:t>
            </a:r>
            <a:endParaRPr lang="en-US" sz="3200" b="0" noProof="0" dirty="0"/>
          </a:p>
        </p:txBody>
      </p:sp>
    </p:spTree>
    <p:extLst>
      <p:ext uri="{BB962C8B-B14F-4D97-AF65-F5344CB8AC3E}">
        <p14:creationId xmlns:p14="http://schemas.microsoft.com/office/powerpoint/2010/main" val="109254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6">
            <a:extLst>
              <a:ext uri="{FF2B5EF4-FFF2-40B4-BE49-F238E27FC236}">
                <a16:creationId xmlns:a16="http://schemas.microsoft.com/office/drawing/2014/main" id="{BF0A1BCB-4573-42FC-B2B5-F4F0EB65AB5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invGray">
          <a:xfrm>
            <a:off x="609600" y="4529134"/>
            <a:ext cx="5905500" cy="211257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/>
              <a:t>Terence Friedlander, MD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600" b="0" dirty="0"/>
              <a:t>Clinical Professor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600" b="0" dirty="0"/>
              <a:t>Robert and Virginia O’Reilly Family Endowed Chair</a:t>
            </a:r>
            <a:br>
              <a:rPr lang="en-US" altLang="en-US" sz="1600" b="0" dirty="0"/>
            </a:br>
            <a:r>
              <a:rPr lang="en-US" altLang="en-US" sz="1600" b="0" dirty="0"/>
              <a:t>Helen Diller Family Comprehensive Cancer Center</a:t>
            </a:r>
            <a:br>
              <a:rPr lang="en-US" altLang="en-US" sz="1600" b="0" dirty="0"/>
            </a:br>
            <a:r>
              <a:rPr lang="en-US" altLang="en-US" sz="1600" b="0" dirty="0"/>
              <a:t>University of California, San Francisco</a:t>
            </a:r>
            <a:br>
              <a:rPr lang="en-US" altLang="en-US" sz="1600" b="0" dirty="0"/>
            </a:br>
            <a:r>
              <a:rPr lang="en-US" altLang="en-US" sz="1600" b="0" dirty="0"/>
              <a:t>Chief of Hematology-Oncology</a:t>
            </a:r>
            <a:br>
              <a:rPr lang="en-US" altLang="en-US" sz="1600" b="0" dirty="0"/>
            </a:br>
            <a:r>
              <a:rPr lang="en-US" altLang="en-US" sz="1600" b="0" dirty="0"/>
              <a:t>Zuckerberg San Francisco General Hospital and Trauma Center</a:t>
            </a:r>
            <a:br>
              <a:rPr lang="en-US" altLang="en-US" sz="1600" b="0" dirty="0"/>
            </a:br>
            <a:r>
              <a:rPr lang="en-US" altLang="en-US" sz="1600" b="0" dirty="0"/>
              <a:t>San Francisco, California</a:t>
            </a:r>
          </a:p>
        </p:txBody>
      </p:sp>
      <p:sp>
        <p:nvSpPr>
          <p:cNvPr id="8195" name="Rectangle 7">
            <a:extLst>
              <a:ext uri="{FF2B5EF4-FFF2-40B4-BE49-F238E27FC236}">
                <a16:creationId xmlns:a16="http://schemas.microsoft.com/office/drawing/2014/main" id="{0E81FCD2-40DC-4171-ABA4-037A0968117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09600" y="2000816"/>
            <a:ext cx="11582400" cy="1512946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Immunotherapy in the Management of Nonmetastatic UBC and Emerging Utility of Circulating Tumor DNA (ctDNA)</a:t>
            </a:r>
            <a:endParaRPr lang="en-US" altLang="en-US" dirty="0">
              <a:latin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213311-53EC-4905-4E92-103E33EA38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2906" y="6468640"/>
            <a:ext cx="2349094" cy="30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37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56936-1C66-7167-927A-2B7A30AC6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Disclosures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99D9B22-C336-9BAC-2841-40A95C05FC19}"/>
              </a:ext>
            </a:extLst>
          </p:cNvPr>
          <p:cNvGraphicFramePr>
            <a:graphicFrameLocks noGrp="1"/>
          </p:cNvGraphicFramePr>
          <p:nvPr/>
        </p:nvGraphicFramePr>
        <p:xfrm>
          <a:off x="1666240" y="1760008"/>
          <a:ext cx="9317990" cy="333798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551430">
                  <a:extLst>
                    <a:ext uri="{9D8B030D-6E8A-4147-A177-3AD203B41FA5}">
                      <a16:colId xmlns:a16="http://schemas.microsoft.com/office/drawing/2014/main" val="879688066"/>
                    </a:ext>
                  </a:extLst>
                </a:gridCol>
                <a:gridCol w="6766560">
                  <a:extLst>
                    <a:ext uri="{9D8B030D-6E8A-4147-A177-3AD203B41FA5}">
                      <a16:colId xmlns:a16="http://schemas.microsoft.com/office/drawing/2014/main" val="2039377096"/>
                    </a:ext>
                  </a:extLst>
                </a:gridCol>
              </a:tblGrid>
              <a:tr h="1219392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Advisory Committees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bg1"/>
                          </a:solidFill>
                        </a:rPr>
                        <a:t>Aadi Bioscience, AbbVie Inc, </a:t>
                      </a:r>
                      <a:r>
                        <a:rPr lang="en-US" b="0" dirty="0" err="1">
                          <a:solidFill>
                            <a:schemeClr val="bg1"/>
                          </a:solidFill>
                        </a:rPr>
                        <a:t>Adaptimmune</a:t>
                      </a:r>
                      <a:r>
                        <a:rPr lang="en-US" b="0" dirty="0">
                          <a:solidFill>
                            <a:schemeClr val="bg1"/>
                          </a:solidFill>
                        </a:rPr>
                        <a:t>, </a:t>
                      </a:r>
                      <a:r>
                        <a:rPr lang="en-US" b="0" dirty="0" err="1">
                          <a:solidFill>
                            <a:schemeClr val="bg1"/>
                          </a:solidFill>
                        </a:rPr>
                        <a:t>Aktis</a:t>
                      </a:r>
                      <a:r>
                        <a:rPr lang="en-US" b="0" dirty="0">
                          <a:solidFill>
                            <a:schemeClr val="bg1"/>
                          </a:solidFill>
                        </a:rPr>
                        <a:t> Oncology, Astellas, Bicycle Therapeutics, Bristol Myers Squibb, Gilead Sciences Inc, Merck, Pfizer Inc, Samsung </a:t>
                      </a:r>
                      <a:r>
                        <a:rPr lang="en-US" b="0" dirty="0" err="1">
                          <a:solidFill>
                            <a:schemeClr val="bg1"/>
                          </a:solidFill>
                        </a:rPr>
                        <a:t>Bioepis</a:t>
                      </a:r>
                      <a:endParaRPr lang="en-US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4196406"/>
                  </a:ext>
                </a:extLst>
              </a:tr>
              <a:tr h="1059296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Consulting Agreements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bg1"/>
                          </a:solidFill>
                        </a:rPr>
                        <a:t>Astellas, EMD Serono Inc, Genentech, a member of the Roche Group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1561155"/>
                  </a:ext>
                </a:extLst>
              </a:tr>
              <a:tr h="1059296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Contracted Research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bg1"/>
                          </a:solidFill>
                        </a:rPr>
                        <a:t>AbbVie Inc, Bicycle Therapeutics, Flare Therapeutics, Genentech, a member of the Roche Group, Johnson &amp; Johnson, Pfizer Inc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914662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6607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A9023D-4D7C-D7DD-0024-5D3548E21A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D3DAE-56BF-4A02-04D0-C74D30A10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799ECF-0F8A-DF8E-7B6C-6D91425A20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676" y="1513047"/>
            <a:ext cx="10259268" cy="5106826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NMIBC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Rationale for use of BCG + PD-1 immunotherapy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Safety and Efficacy from recent Phase III trials (CREST, POTOMAC, ALBAN)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Long-term findings with pembrolizumab monotherapy in patients with high-risk BCG-unresponsive NMIBC</a:t>
            </a:r>
          </a:p>
          <a:p>
            <a:pPr lvl="1">
              <a:lnSpc>
                <a:spcPct val="120000"/>
              </a:lnSpc>
            </a:pPr>
            <a:endParaRPr lang="en-US" sz="2200" dirty="0"/>
          </a:p>
          <a:p>
            <a:pPr lvl="0"/>
            <a:r>
              <a:rPr lang="en-US" dirty="0"/>
              <a:t>MIBC </a:t>
            </a:r>
          </a:p>
          <a:p>
            <a:pPr lvl="1"/>
            <a:r>
              <a:rPr lang="en-US" dirty="0"/>
              <a:t>NIAGARA study of perioperative Platinum + Durvalumab</a:t>
            </a:r>
          </a:p>
          <a:p>
            <a:pPr lvl="1"/>
            <a:r>
              <a:rPr lang="en-US" dirty="0"/>
              <a:t>IMvigor011 trial - ctDNA- guided adjuvant Atezolizumab </a:t>
            </a:r>
          </a:p>
          <a:p>
            <a:pPr lvl="1"/>
            <a:r>
              <a:rPr lang="en-US" dirty="0"/>
              <a:t>Prognostic and predictive impact of ctDNA in nonmetastatic UBC</a:t>
            </a:r>
          </a:p>
          <a:p>
            <a:pPr>
              <a:lnSpc>
                <a:spcPct val="120000"/>
              </a:lnSpc>
            </a:pPr>
            <a:endParaRPr lang="en-US" sz="2400" dirty="0"/>
          </a:p>
          <a:p>
            <a:pPr>
              <a:lnSpc>
                <a:spcPct val="120000"/>
              </a:lnSpc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9012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598294-96EB-67A4-E597-FF59ACFCEB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AEA31-8075-B5F1-F7CF-FEF1ECFE2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A3DA8F-A909-D3FD-2862-FAF53A13C2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676" y="1513047"/>
            <a:ext cx="10259268" cy="5106826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>
                <a:solidFill>
                  <a:srgbClr val="0070C0"/>
                </a:solidFill>
              </a:rPr>
              <a:t>NMIBC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solidFill>
                  <a:srgbClr val="0070C0"/>
                </a:solidFill>
              </a:rPr>
              <a:t>Rationale for use of BCG + PD-1 immunotherapy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solidFill>
                  <a:srgbClr val="0070C0"/>
                </a:solidFill>
              </a:rPr>
              <a:t>Safety and Efficacy from recent Phase III trials (CREST, POTOMAC, ALBAN)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solidFill>
                  <a:srgbClr val="0070C0"/>
                </a:solidFill>
              </a:rPr>
              <a:t>Long-term findings with pembrolizumab monotherapy in patients with high-risk BCG-unresponsive NMIBC</a:t>
            </a:r>
          </a:p>
          <a:p>
            <a:pPr lvl="1">
              <a:lnSpc>
                <a:spcPct val="120000"/>
              </a:lnSpc>
            </a:pPr>
            <a:endParaRPr lang="en-US" sz="2200" dirty="0"/>
          </a:p>
          <a:p>
            <a:pPr lvl="0"/>
            <a:r>
              <a:rPr lang="en-US" dirty="0">
                <a:solidFill>
                  <a:schemeClr val="tx1">
                    <a:lumMod val="65000"/>
                  </a:schemeClr>
                </a:solidFill>
              </a:rPr>
              <a:t>MIBC </a:t>
            </a:r>
          </a:p>
          <a:p>
            <a:pPr lvl="1"/>
            <a:r>
              <a:rPr lang="en-US" dirty="0">
                <a:solidFill>
                  <a:schemeClr val="tx1">
                    <a:lumMod val="65000"/>
                  </a:schemeClr>
                </a:solidFill>
              </a:rPr>
              <a:t>NIAGARA study of perioperative Platinum + Durvalumab</a:t>
            </a:r>
          </a:p>
          <a:p>
            <a:pPr lvl="1"/>
            <a:r>
              <a:rPr lang="en-US" dirty="0">
                <a:solidFill>
                  <a:schemeClr val="tx1">
                    <a:lumMod val="65000"/>
                  </a:schemeClr>
                </a:solidFill>
              </a:rPr>
              <a:t>IMvigor011 trial - ctDNA- guided adjuvant Atezolizumab </a:t>
            </a:r>
          </a:p>
          <a:p>
            <a:pPr lvl="1"/>
            <a:r>
              <a:rPr lang="en-US" dirty="0">
                <a:solidFill>
                  <a:schemeClr val="tx1">
                    <a:lumMod val="65000"/>
                  </a:schemeClr>
                </a:solidFill>
              </a:rPr>
              <a:t>Prognostic and predictive impact of ctDNA in nonmetastatic UBC</a:t>
            </a:r>
          </a:p>
          <a:p>
            <a:pPr>
              <a:lnSpc>
                <a:spcPct val="120000"/>
              </a:lnSpc>
            </a:pPr>
            <a:endParaRPr lang="en-US" sz="2400" dirty="0"/>
          </a:p>
          <a:p>
            <a:pPr>
              <a:lnSpc>
                <a:spcPct val="120000"/>
              </a:lnSpc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5700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6786B-CB59-F2B9-E092-3DD629456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BCG is the Standard of Care for treatment-naïve NMIBC</a:t>
            </a: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9C283C2D-370B-5B2F-9C6D-44931EAB63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75"/>
          <a:stretch>
            <a:fillRect/>
          </a:stretch>
        </p:blipFill>
        <p:spPr bwMode="auto">
          <a:xfrm>
            <a:off x="381438" y="1913870"/>
            <a:ext cx="3485674" cy="3240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02532A-A3F5-0E52-FB20-2F9649AD27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7548" y="6467215"/>
            <a:ext cx="543445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Nature Medicine 2011, Subiela et al BJUI 2026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0340A0E-179A-F1A3-6B3B-019EC88C3A80}"/>
              </a:ext>
            </a:extLst>
          </p:cNvPr>
          <p:cNvGrpSpPr/>
          <p:nvPr/>
        </p:nvGrpSpPr>
        <p:grpSpPr>
          <a:xfrm>
            <a:off x="3969465" y="1116542"/>
            <a:ext cx="5933071" cy="5627672"/>
            <a:chOff x="5048152" y="1217385"/>
            <a:chExt cx="5933071" cy="562767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2745386-6D0C-D400-1692-987A244E6D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4308" b="1369"/>
            <a:stretch>
              <a:fillRect/>
            </a:stretch>
          </p:blipFill>
          <p:spPr>
            <a:xfrm>
              <a:off x="5889171" y="1217385"/>
              <a:ext cx="5092052" cy="4835072"/>
            </a:xfrm>
            <a:prstGeom prst="rect">
              <a:avLst/>
            </a:prstGeom>
          </p:spPr>
        </p:pic>
        <p:sp>
          <p:nvSpPr>
            <p:cNvPr id="14" name="Title 1">
              <a:extLst>
                <a:ext uri="{FF2B5EF4-FFF2-40B4-BE49-F238E27FC236}">
                  <a16:creationId xmlns:a16="http://schemas.microsoft.com/office/drawing/2014/main" id="{A469D6DE-9352-2C5B-14A5-00B4A81DA3AA}"/>
                </a:ext>
              </a:extLst>
            </p:cNvPr>
            <p:cNvSpPr txBox="1">
              <a:spLocks/>
            </p:cNvSpPr>
            <p:nvPr/>
          </p:nvSpPr>
          <p:spPr bwMode="auto">
            <a:xfrm rot="16200000">
              <a:off x="3852283" y="2877343"/>
              <a:ext cx="3495051" cy="1103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2"/>
                  </a:solidFill>
                  <a:latin typeface="Calibri" panose="020F0502020204030204" pitchFamily="34" charset="0"/>
                  <a:ea typeface="+mj-ea"/>
                  <a:cs typeface="+mj-cs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500" b="1">
                  <a:solidFill>
                    <a:schemeClr val="tx2"/>
                  </a:solidFill>
                  <a:latin typeface="Arial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500" b="1">
                  <a:solidFill>
                    <a:schemeClr val="tx2"/>
                  </a:solidFill>
                  <a:latin typeface="Arial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500" b="1">
                  <a:solidFill>
                    <a:schemeClr val="tx2"/>
                  </a:solidFill>
                  <a:latin typeface="Arial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500" b="1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455560"/>
                  </a:solidFill>
                  <a:effectLst/>
                  <a:uLnTx/>
                  <a:uFillTx/>
                  <a:latin typeface="Calibri" panose="020F0502020204030204" pitchFamily="34" charset="0"/>
                  <a:ea typeface="+mj-ea"/>
                  <a:cs typeface="+mj-cs"/>
                </a:rPr>
                <a:t>Recurrence-Free Survival</a:t>
              </a:r>
            </a:p>
          </p:txBody>
        </p:sp>
        <p:sp>
          <p:nvSpPr>
            <p:cNvPr id="16" name="Title 1">
              <a:extLst>
                <a:ext uri="{FF2B5EF4-FFF2-40B4-BE49-F238E27FC236}">
                  <a16:creationId xmlns:a16="http://schemas.microsoft.com/office/drawing/2014/main" id="{0E8A78EE-B8E1-32A2-32C5-A460929DF2AF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352218" y="5741744"/>
              <a:ext cx="2122556" cy="1103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bg2"/>
                  </a:solidFill>
                  <a:latin typeface="Calibri" panose="020F0502020204030204" pitchFamily="34" charset="0"/>
                  <a:ea typeface="+mj-ea"/>
                  <a:cs typeface="+mj-cs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500" b="1">
                  <a:solidFill>
                    <a:schemeClr val="tx2"/>
                  </a:solidFill>
                  <a:latin typeface="Arial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500" b="1">
                  <a:solidFill>
                    <a:schemeClr val="tx2"/>
                  </a:solidFill>
                  <a:latin typeface="Arial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500" b="1">
                  <a:solidFill>
                    <a:schemeClr val="tx2"/>
                  </a:solidFill>
                  <a:latin typeface="Arial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500" b="1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455560"/>
                  </a:solidFill>
                  <a:effectLst/>
                  <a:uLnTx/>
                  <a:uFillTx/>
                  <a:latin typeface="Calibri" panose="020F0502020204030204" pitchFamily="34" charset="0"/>
                  <a:ea typeface="+mj-ea"/>
                  <a:cs typeface="+mj-cs"/>
                </a:rPr>
                <a:t>Time (months)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120A678-1D82-6A66-7283-8CE6CAA3E40F}"/>
              </a:ext>
            </a:extLst>
          </p:cNvPr>
          <p:cNvGrpSpPr/>
          <p:nvPr/>
        </p:nvGrpSpPr>
        <p:grpSpPr>
          <a:xfrm>
            <a:off x="7180562" y="1341440"/>
            <a:ext cx="642257" cy="3174883"/>
            <a:chOff x="8504036" y="1341440"/>
            <a:chExt cx="642257" cy="3174883"/>
          </a:xfrm>
        </p:grpSpPr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A381327D-C7AA-4D1B-8C48-C9E02732024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504036" y="1341440"/>
              <a:ext cx="0" cy="3174883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45E70208-36BD-FC6C-2084-DCEF6AF6DD1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812275" y="1341440"/>
              <a:ext cx="0" cy="2370589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FE4F5E32-33EA-0232-7407-6D24B394615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146293" y="1341440"/>
              <a:ext cx="0" cy="2196417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triangle"/>
              <a:tailEnd type="triangle"/>
            </a:ln>
            <a:effectLst/>
          </p:spPr>
        </p:cxnSp>
      </p:grp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5EBEB8F-0702-5EE0-E5DE-4A755B69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44745" y="3026229"/>
            <a:ext cx="2547247" cy="1208314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400" dirty="0">
                <a:solidFill>
                  <a:srgbClr val="FF0000"/>
                </a:solidFill>
              </a:rPr>
              <a:t> &gt;50% of patients will not be cured!</a:t>
            </a:r>
          </a:p>
        </p:txBody>
      </p:sp>
    </p:spTree>
    <p:extLst>
      <p:ext uri="{BB962C8B-B14F-4D97-AF65-F5344CB8AC3E}">
        <p14:creationId xmlns:p14="http://schemas.microsoft.com/office/powerpoint/2010/main" val="264828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6EB94-9317-5F91-AC42-614C597A9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add PD-1 immunotherapy to BCG?</a:t>
            </a: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F1314B61-146A-9B99-780D-E55CC2080C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3314" y="6211276"/>
            <a:ext cx="52686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Wang et al OncoTarg and Therapy 2018, Fukumoto Ann Surg Onc 2018, Hashizume et al Oncotarget 2018, Lim et al Front Immunol 2021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FC6FA44-E7B9-8A55-BAB1-E182065BC89C}"/>
              </a:ext>
            </a:extLst>
          </p:cNvPr>
          <p:cNvGrpSpPr/>
          <p:nvPr/>
        </p:nvGrpSpPr>
        <p:grpSpPr>
          <a:xfrm>
            <a:off x="7526244" y="1878462"/>
            <a:ext cx="4061080" cy="4229009"/>
            <a:chOff x="7526244" y="1878462"/>
            <a:chExt cx="4061080" cy="422900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420F08D-5C86-5E74-F507-7FC2571AF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44123"/>
            <a:stretch>
              <a:fillRect/>
            </a:stretch>
          </p:blipFill>
          <p:spPr>
            <a:xfrm>
              <a:off x="7526244" y="1878462"/>
              <a:ext cx="4061080" cy="4229009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5109126-0E7C-5D4F-9097-057D8CAA3FAE}"/>
                </a:ext>
              </a:extLst>
            </p:cNvPr>
            <p:cNvSpPr/>
            <p:nvPr/>
          </p:nvSpPr>
          <p:spPr bwMode="auto">
            <a:xfrm>
              <a:off x="7848600" y="2209800"/>
              <a:ext cx="174171" cy="357780"/>
            </a:xfrm>
            <a:prstGeom prst="rect">
              <a:avLst/>
            </a:prstGeom>
            <a:solidFill>
              <a:schemeClr val="tx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82A983-3D1F-2D02-1FC9-DB5444A942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676" y="1341440"/>
            <a:ext cx="7777324" cy="5106826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Immunologically</a:t>
            </a:r>
          </a:p>
          <a:p>
            <a:pPr lvl="1"/>
            <a:r>
              <a:rPr lang="en-US" dirty="0"/>
              <a:t>BCG upregulates PD-L1 on tumors and tumor infiltrating lymphocytes (TIL)</a:t>
            </a:r>
          </a:p>
          <a:p>
            <a:pPr lvl="2"/>
            <a:r>
              <a:rPr lang="en-US" dirty="0"/>
              <a:t>“Counter-inflammatory response”</a:t>
            </a:r>
          </a:p>
          <a:p>
            <a:pPr lvl="1"/>
            <a:r>
              <a:rPr lang="en-US" dirty="0"/>
              <a:t>Resistance associated with T-cell exhaustion</a:t>
            </a:r>
          </a:p>
          <a:p>
            <a:endParaRPr lang="en-US" dirty="0"/>
          </a:p>
          <a:p>
            <a:r>
              <a:rPr lang="en-US" dirty="0"/>
              <a:t>Clinically </a:t>
            </a:r>
          </a:p>
          <a:p>
            <a:pPr lvl="1"/>
            <a:r>
              <a:rPr lang="en-US" dirty="0"/>
              <a:t>Avoids cystectomy (potentially!) </a:t>
            </a:r>
          </a:p>
          <a:p>
            <a:pPr lvl="1"/>
            <a:r>
              <a:rPr lang="en-US" dirty="0"/>
              <a:t>Synergy of 2 immunotherapies</a:t>
            </a:r>
          </a:p>
          <a:p>
            <a:pPr lvl="2"/>
            <a:r>
              <a:rPr lang="en-US" dirty="0"/>
              <a:t>BCG addresses localized disease</a:t>
            </a:r>
          </a:p>
          <a:p>
            <a:pPr lvl="2"/>
            <a:r>
              <a:rPr lang="en-US" dirty="0"/>
              <a:t>PD-1 addresses any disease beyond the urothelium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6DEFDC1-A53B-76A4-3778-43DC9B7533CB}"/>
              </a:ext>
            </a:extLst>
          </p:cNvPr>
          <p:cNvCxnSpPr>
            <a:cxnSpLocks/>
          </p:cNvCxnSpPr>
          <p:nvPr/>
        </p:nvCxnSpPr>
        <p:spPr bwMode="auto">
          <a:xfrm>
            <a:off x="9602112" y="1513047"/>
            <a:ext cx="0" cy="872040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01711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C36E762-7C84-8F95-E97E-9F012E6EEC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16532"/>
          <a:stretch>
            <a:fillRect/>
          </a:stretch>
        </p:blipFill>
        <p:spPr>
          <a:xfrm>
            <a:off x="1114754" y="1719220"/>
            <a:ext cx="9253891" cy="453712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87712B6-55A6-0F23-25D0-110522144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</p:spPr>
        <p:txBody>
          <a:bodyPr/>
          <a:lstStyle/>
          <a:p>
            <a:r>
              <a:rPr lang="en-US" dirty="0"/>
              <a:t>The Patient Perspective?</a:t>
            </a: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AED2F1CC-B151-821B-0ED4-7A5559110C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6481373"/>
            <a:ext cx="4648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1471D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Kopenhafer L et al, Urol Oncol 2024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F060832-8009-5A46-4BBA-D686618B1E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8555" y="1341440"/>
            <a:ext cx="9465130" cy="1122587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u="sng" dirty="0"/>
              <a:t>How important is it to keep the bladder and avoid cystectomy?</a:t>
            </a:r>
          </a:p>
          <a:p>
            <a:pPr marL="0" indent="0">
              <a:lnSpc>
                <a:spcPct val="120000"/>
              </a:lnSpc>
              <a:buNone/>
            </a:pPr>
            <a:endParaRPr lang="en-US" u="sng" dirty="0"/>
          </a:p>
          <a:p>
            <a:pPr>
              <a:lnSpc>
                <a:spcPct val="120000"/>
              </a:lnSpc>
            </a:pPr>
            <a:endParaRPr lang="en-US" u="sng" dirty="0"/>
          </a:p>
          <a:p>
            <a:pPr>
              <a:lnSpc>
                <a:spcPct val="120000"/>
              </a:lnSpc>
            </a:pP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96950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79A04D-A62D-22BE-718E-2F752488D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652FE-C791-23C6-3E97-A6BCE24CA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83200"/>
            <a:ext cx="10972800" cy="701763"/>
          </a:xfrm>
        </p:spPr>
        <p:txBody>
          <a:bodyPr/>
          <a:lstStyle/>
          <a:p>
            <a:r>
              <a:rPr lang="en-US" dirty="0"/>
              <a:t>Studies to discuss today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3DEA8E3-2503-8122-6488-7A2B5237D788}"/>
              </a:ext>
            </a:extLst>
          </p:cNvPr>
          <p:cNvSpPr txBox="1"/>
          <p:nvPr/>
        </p:nvSpPr>
        <p:spPr>
          <a:xfrm>
            <a:off x="4293326" y="6247837"/>
            <a:ext cx="7761514" cy="467820"/>
          </a:xfrm>
          <a:prstGeom prst="rect">
            <a:avLst/>
          </a:prstGeom>
          <a:noFill/>
        </p:spPr>
        <p:txBody>
          <a:bodyPr wrap="square" lIns="18288" tIns="18288" rIns="18288" bIns="18288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Hahn GU ASCO 2026,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Shore NS et al, AUA 2025 / Nat Med 2025;31:2806-14 / De Santis M et al, ESMO 2025 / Lancet 2025;406(10516):2221-2234 / Roupret M et al, ESMO 2025 / Ann Oncol 2026;37(1):44-52    </a:t>
            </a: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931AFC6D-AE96-A975-8833-415E467216B8}"/>
              </a:ext>
            </a:extLst>
          </p:cNvPr>
          <p:cNvSpPr txBox="1"/>
          <p:nvPr/>
        </p:nvSpPr>
        <p:spPr>
          <a:xfrm>
            <a:off x="919067" y="5949637"/>
            <a:ext cx="10777116" cy="221599"/>
          </a:xfrm>
          <a:prstGeom prst="rect">
            <a:avLst/>
          </a:prstGeom>
          <a:noFill/>
        </p:spPr>
        <p:txBody>
          <a:bodyPr wrap="square" lIns="18288" tIns="18288" rIns="18288" bIns="18288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HR-NMIBC = High-risk Non-muscle invasive bladder cancer; I = Induction; M = Maintenance; EFS = Event-free survival; DFS = Disease-free survival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77A5D9-0B1E-89F4-F43A-7C49772D34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037" b="15862"/>
          <a:stretch>
            <a:fillRect/>
          </a:stretch>
        </p:blipFill>
        <p:spPr>
          <a:xfrm>
            <a:off x="919068" y="984963"/>
            <a:ext cx="10777115" cy="4888073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DFA8C10-14AF-5C89-6D65-500AA70D57DD}"/>
              </a:ext>
            </a:extLst>
          </p:cNvPr>
          <p:cNvSpPr/>
          <p:nvPr/>
        </p:nvSpPr>
        <p:spPr bwMode="auto">
          <a:xfrm>
            <a:off x="5715000" y="1085437"/>
            <a:ext cx="3559629" cy="348343"/>
          </a:xfrm>
          <a:prstGeom prst="round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44086AF-38E8-DF87-5C40-BB5AED894002}"/>
              </a:ext>
            </a:extLst>
          </p:cNvPr>
          <p:cNvSpPr/>
          <p:nvPr/>
        </p:nvSpPr>
        <p:spPr bwMode="auto">
          <a:xfrm>
            <a:off x="5715000" y="2761837"/>
            <a:ext cx="3559629" cy="348343"/>
          </a:xfrm>
          <a:prstGeom prst="round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F5BE317-6DB8-B381-B9C4-9D44C79877EF}"/>
              </a:ext>
            </a:extLst>
          </p:cNvPr>
          <p:cNvSpPr/>
          <p:nvPr/>
        </p:nvSpPr>
        <p:spPr bwMode="auto">
          <a:xfrm>
            <a:off x="5715000" y="4426205"/>
            <a:ext cx="3559629" cy="348343"/>
          </a:xfrm>
          <a:prstGeom prst="round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18C982ED-5E02-6DAF-BE24-0B315E3C6511}"/>
              </a:ext>
            </a:extLst>
          </p:cNvPr>
          <p:cNvSpPr/>
          <p:nvPr/>
        </p:nvSpPr>
        <p:spPr bwMode="auto">
          <a:xfrm>
            <a:off x="5715000" y="2110971"/>
            <a:ext cx="3559629" cy="348343"/>
          </a:xfrm>
          <a:prstGeom prst="round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223FABF0-DDB8-1221-F519-A1315E150FD9}"/>
              </a:ext>
            </a:extLst>
          </p:cNvPr>
          <p:cNvSpPr/>
          <p:nvPr/>
        </p:nvSpPr>
        <p:spPr bwMode="auto">
          <a:xfrm>
            <a:off x="5715000" y="3787371"/>
            <a:ext cx="3559629" cy="348343"/>
          </a:xfrm>
          <a:prstGeom prst="round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2CA67F0F-E7CA-E197-6531-C14DD1BC99E6}"/>
              </a:ext>
            </a:extLst>
          </p:cNvPr>
          <p:cNvSpPr/>
          <p:nvPr/>
        </p:nvSpPr>
        <p:spPr bwMode="auto">
          <a:xfrm>
            <a:off x="5715000" y="4914931"/>
            <a:ext cx="3559629" cy="348343"/>
          </a:xfrm>
          <a:prstGeom prst="round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285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8" grpId="0" animBg="1"/>
      <p:bldP spid="8" grpId="1" animBg="1"/>
      <p:bldP spid="10" grpId="0" animBg="1"/>
      <p:bldP spid="10" grpId="1" animBg="1"/>
      <p:bldP spid="15" grpId="0" animBg="1"/>
      <p:bldP spid="16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40719" y="4044703"/>
            <a:ext cx="2635598" cy="2566351"/>
            <a:chOff x="1635123" y="488263"/>
            <a:chExt cx="3318498" cy="3453947"/>
          </a:xfrm>
        </p:grpSpPr>
        <p:pic>
          <p:nvPicPr>
            <p:cNvPr id="2054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 l="17480" t="3669" r="29404" b="1777"/>
            <a:stretch>
              <a:fillRect/>
            </a:stretch>
          </p:blipFill>
          <p:spPr bwMode="auto">
            <a:xfrm>
              <a:off x="1635123" y="488263"/>
              <a:ext cx="3318498" cy="34539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Freeform 12"/>
            <p:cNvSpPr/>
            <p:nvPr/>
          </p:nvSpPr>
          <p:spPr>
            <a:xfrm>
              <a:off x="3820886" y="713792"/>
              <a:ext cx="0" cy="0"/>
            </a:xfrm>
            <a:custGeom>
              <a:avLst/>
              <a:gdLst>
                <a:gd name="connsiteX0" fmla="*/ 0 w 0"/>
                <a:gd name="connsiteY0" fmla="*/ 0 h 0"/>
                <a:gd name="connsiteX1" fmla="*/ 0 w 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3164805" y="1143764"/>
              <a:ext cx="1489780" cy="2481603"/>
            </a:xfrm>
            <a:custGeom>
              <a:avLst/>
              <a:gdLst>
                <a:gd name="connsiteX0" fmla="*/ 19453 w 1059817"/>
                <a:gd name="connsiteY0" fmla="*/ 102637 h 1735494"/>
                <a:gd name="connsiteX1" fmla="*/ 33449 w 1059817"/>
                <a:gd name="connsiteY1" fmla="*/ 60649 h 1735494"/>
                <a:gd name="connsiteX2" fmla="*/ 38115 w 1059817"/>
                <a:gd name="connsiteY2" fmla="*/ 46654 h 1735494"/>
                <a:gd name="connsiteX3" fmla="*/ 52110 w 1059817"/>
                <a:gd name="connsiteY3" fmla="*/ 41988 h 1735494"/>
                <a:gd name="connsiteX4" fmla="*/ 94098 w 1059817"/>
                <a:gd name="connsiteY4" fmla="*/ 18662 h 1735494"/>
                <a:gd name="connsiteX5" fmla="*/ 108094 w 1059817"/>
                <a:gd name="connsiteY5" fmla="*/ 9331 h 1735494"/>
                <a:gd name="connsiteX6" fmla="*/ 136086 w 1059817"/>
                <a:gd name="connsiteY6" fmla="*/ 0 h 1735494"/>
                <a:gd name="connsiteX7" fmla="*/ 346025 w 1059817"/>
                <a:gd name="connsiteY7" fmla="*/ 9331 h 1735494"/>
                <a:gd name="connsiteX8" fmla="*/ 374017 w 1059817"/>
                <a:gd name="connsiteY8" fmla="*/ 13996 h 1735494"/>
                <a:gd name="connsiteX9" fmla="*/ 453327 w 1059817"/>
                <a:gd name="connsiteY9" fmla="*/ 23327 h 1735494"/>
                <a:gd name="connsiteX10" fmla="*/ 495315 w 1059817"/>
                <a:gd name="connsiteY10" fmla="*/ 37323 h 1735494"/>
                <a:gd name="connsiteX11" fmla="*/ 537302 w 1059817"/>
                <a:gd name="connsiteY11" fmla="*/ 55984 h 1735494"/>
                <a:gd name="connsiteX12" fmla="*/ 560629 w 1059817"/>
                <a:gd name="connsiteY12" fmla="*/ 79311 h 1735494"/>
                <a:gd name="connsiteX13" fmla="*/ 565294 w 1059817"/>
                <a:gd name="connsiteY13" fmla="*/ 93307 h 1735494"/>
                <a:gd name="connsiteX14" fmla="*/ 579290 w 1059817"/>
                <a:gd name="connsiteY14" fmla="*/ 97972 h 1735494"/>
                <a:gd name="connsiteX15" fmla="*/ 593286 w 1059817"/>
                <a:gd name="connsiteY15" fmla="*/ 111968 h 1735494"/>
                <a:gd name="connsiteX16" fmla="*/ 607282 w 1059817"/>
                <a:gd name="connsiteY16" fmla="*/ 116633 h 1735494"/>
                <a:gd name="connsiteX17" fmla="*/ 611947 w 1059817"/>
                <a:gd name="connsiteY17" fmla="*/ 130629 h 1735494"/>
                <a:gd name="connsiteX18" fmla="*/ 630608 w 1059817"/>
                <a:gd name="connsiteY18" fmla="*/ 144625 h 1735494"/>
                <a:gd name="connsiteX19" fmla="*/ 672596 w 1059817"/>
                <a:gd name="connsiteY19" fmla="*/ 163286 h 1735494"/>
                <a:gd name="connsiteX20" fmla="*/ 681927 w 1059817"/>
                <a:gd name="connsiteY20" fmla="*/ 177282 h 1735494"/>
                <a:gd name="connsiteX21" fmla="*/ 695923 w 1059817"/>
                <a:gd name="connsiteY21" fmla="*/ 205274 h 1735494"/>
                <a:gd name="connsiteX22" fmla="*/ 719249 w 1059817"/>
                <a:gd name="connsiteY22" fmla="*/ 247262 h 1735494"/>
                <a:gd name="connsiteX23" fmla="*/ 723915 w 1059817"/>
                <a:gd name="connsiteY23" fmla="*/ 265923 h 1735494"/>
                <a:gd name="connsiteX24" fmla="*/ 742576 w 1059817"/>
                <a:gd name="connsiteY24" fmla="*/ 293915 h 1735494"/>
                <a:gd name="connsiteX25" fmla="*/ 751906 w 1059817"/>
                <a:gd name="connsiteY25" fmla="*/ 307911 h 1735494"/>
                <a:gd name="connsiteX26" fmla="*/ 761237 w 1059817"/>
                <a:gd name="connsiteY26" fmla="*/ 321907 h 1735494"/>
                <a:gd name="connsiteX27" fmla="*/ 779898 w 1059817"/>
                <a:gd name="connsiteY27" fmla="*/ 354564 h 1735494"/>
                <a:gd name="connsiteX28" fmla="*/ 793894 w 1059817"/>
                <a:gd name="connsiteY28" fmla="*/ 363894 h 1735494"/>
                <a:gd name="connsiteX29" fmla="*/ 812555 w 1059817"/>
                <a:gd name="connsiteY29" fmla="*/ 410547 h 1735494"/>
                <a:gd name="connsiteX30" fmla="*/ 826551 w 1059817"/>
                <a:gd name="connsiteY30" fmla="*/ 461866 h 1735494"/>
                <a:gd name="connsiteX31" fmla="*/ 831217 w 1059817"/>
                <a:gd name="connsiteY31" fmla="*/ 485192 h 1735494"/>
                <a:gd name="connsiteX32" fmla="*/ 845213 w 1059817"/>
                <a:gd name="connsiteY32" fmla="*/ 527180 h 1735494"/>
                <a:gd name="connsiteX33" fmla="*/ 849878 w 1059817"/>
                <a:gd name="connsiteY33" fmla="*/ 541176 h 1735494"/>
                <a:gd name="connsiteX34" fmla="*/ 868539 w 1059817"/>
                <a:gd name="connsiteY34" fmla="*/ 550507 h 1735494"/>
                <a:gd name="connsiteX35" fmla="*/ 882535 w 1059817"/>
                <a:gd name="connsiteY35" fmla="*/ 578498 h 1735494"/>
                <a:gd name="connsiteX36" fmla="*/ 887200 w 1059817"/>
                <a:gd name="connsiteY36" fmla="*/ 592494 h 1735494"/>
                <a:gd name="connsiteX37" fmla="*/ 896531 w 1059817"/>
                <a:gd name="connsiteY37" fmla="*/ 606490 h 1735494"/>
                <a:gd name="connsiteX38" fmla="*/ 905861 w 1059817"/>
                <a:gd name="connsiteY38" fmla="*/ 625152 h 1735494"/>
                <a:gd name="connsiteX39" fmla="*/ 910527 w 1059817"/>
                <a:gd name="connsiteY39" fmla="*/ 639147 h 1735494"/>
                <a:gd name="connsiteX40" fmla="*/ 924523 w 1059817"/>
                <a:gd name="connsiteY40" fmla="*/ 648478 h 1735494"/>
                <a:gd name="connsiteX41" fmla="*/ 929188 w 1059817"/>
                <a:gd name="connsiteY41" fmla="*/ 755780 h 1735494"/>
                <a:gd name="connsiteX42" fmla="*/ 933853 w 1059817"/>
                <a:gd name="connsiteY42" fmla="*/ 769776 h 1735494"/>
                <a:gd name="connsiteX43" fmla="*/ 943184 w 1059817"/>
                <a:gd name="connsiteY43" fmla="*/ 783772 h 1735494"/>
                <a:gd name="connsiteX44" fmla="*/ 957180 w 1059817"/>
                <a:gd name="connsiteY44" fmla="*/ 825760 h 1735494"/>
                <a:gd name="connsiteX45" fmla="*/ 961845 w 1059817"/>
                <a:gd name="connsiteY45" fmla="*/ 839756 h 1735494"/>
                <a:gd name="connsiteX46" fmla="*/ 966510 w 1059817"/>
                <a:gd name="connsiteY46" fmla="*/ 858417 h 1735494"/>
                <a:gd name="connsiteX47" fmla="*/ 971176 w 1059817"/>
                <a:gd name="connsiteY47" fmla="*/ 872413 h 1735494"/>
                <a:gd name="connsiteX48" fmla="*/ 975841 w 1059817"/>
                <a:gd name="connsiteY48" fmla="*/ 895739 h 1735494"/>
                <a:gd name="connsiteX49" fmla="*/ 994502 w 1059817"/>
                <a:gd name="connsiteY49" fmla="*/ 923731 h 1735494"/>
                <a:gd name="connsiteX50" fmla="*/ 1003833 w 1059817"/>
                <a:gd name="connsiteY50" fmla="*/ 951723 h 1735494"/>
                <a:gd name="connsiteX51" fmla="*/ 1013164 w 1059817"/>
                <a:gd name="connsiteY51" fmla="*/ 998376 h 1735494"/>
                <a:gd name="connsiteX52" fmla="*/ 1022494 w 1059817"/>
                <a:gd name="connsiteY52" fmla="*/ 1012372 h 1735494"/>
                <a:gd name="connsiteX53" fmla="*/ 1036490 w 1059817"/>
                <a:gd name="connsiteY53" fmla="*/ 1077686 h 1735494"/>
                <a:gd name="connsiteX54" fmla="*/ 1041155 w 1059817"/>
                <a:gd name="connsiteY54" fmla="*/ 1105678 h 1735494"/>
                <a:gd name="connsiteX55" fmla="*/ 1045821 w 1059817"/>
                <a:gd name="connsiteY55" fmla="*/ 1129005 h 1735494"/>
                <a:gd name="connsiteX56" fmla="*/ 1050486 w 1059817"/>
                <a:gd name="connsiteY56" fmla="*/ 1156996 h 1735494"/>
                <a:gd name="connsiteX57" fmla="*/ 1059817 w 1059817"/>
                <a:gd name="connsiteY57" fmla="*/ 1194319 h 1735494"/>
                <a:gd name="connsiteX58" fmla="*/ 1055151 w 1059817"/>
                <a:gd name="connsiteY58" fmla="*/ 1268964 h 1735494"/>
                <a:gd name="connsiteX59" fmla="*/ 1050486 w 1059817"/>
                <a:gd name="connsiteY59" fmla="*/ 1296956 h 1735494"/>
                <a:gd name="connsiteX60" fmla="*/ 1045821 w 1059817"/>
                <a:gd name="connsiteY60" fmla="*/ 1404258 h 1735494"/>
                <a:gd name="connsiteX61" fmla="*/ 1031825 w 1059817"/>
                <a:gd name="connsiteY61" fmla="*/ 1478903 h 1735494"/>
                <a:gd name="connsiteX62" fmla="*/ 1017829 w 1059817"/>
                <a:gd name="connsiteY62" fmla="*/ 1520890 h 1735494"/>
                <a:gd name="connsiteX63" fmla="*/ 999168 w 1059817"/>
                <a:gd name="connsiteY63" fmla="*/ 1586205 h 1735494"/>
                <a:gd name="connsiteX64" fmla="*/ 994502 w 1059817"/>
                <a:gd name="connsiteY64" fmla="*/ 1600200 h 1735494"/>
                <a:gd name="connsiteX65" fmla="*/ 980506 w 1059817"/>
                <a:gd name="connsiteY65" fmla="*/ 1628192 h 1735494"/>
                <a:gd name="connsiteX66" fmla="*/ 966510 w 1059817"/>
                <a:gd name="connsiteY66" fmla="*/ 1637523 h 1735494"/>
                <a:gd name="connsiteX67" fmla="*/ 947849 w 1059817"/>
                <a:gd name="connsiteY67" fmla="*/ 1679511 h 1735494"/>
                <a:gd name="connsiteX68" fmla="*/ 919857 w 1059817"/>
                <a:gd name="connsiteY68" fmla="*/ 1688841 h 1735494"/>
                <a:gd name="connsiteX69" fmla="*/ 915192 w 1059817"/>
                <a:gd name="connsiteY69" fmla="*/ 1702837 h 1735494"/>
                <a:gd name="connsiteX70" fmla="*/ 873204 w 1059817"/>
                <a:gd name="connsiteY70" fmla="*/ 1726164 h 1735494"/>
                <a:gd name="connsiteX71" fmla="*/ 859208 w 1059817"/>
                <a:gd name="connsiteY71" fmla="*/ 1735494 h 1735494"/>
                <a:gd name="connsiteX72" fmla="*/ 817221 w 1059817"/>
                <a:gd name="connsiteY72" fmla="*/ 1721498 h 1735494"/>
                <a:gd name="connsiteX73" fmla="*/ 807890 w 1059817"/>
                <a:gd name="connsiteY73" fmla="*/ 1707503 h 1735494"/>
                <a:gd name="connsiteX74" fmla="*/ 803225 w 1059817"/>
                <a:gd name="connsiteY74" fmla="*/ 1688841 h 1735494"/>
                <a:gd name="connsiteX75" fmla="*/ 789229 w 1059817"/>
                <a:gd name="connsiteY75" fmla="*/ 1684176 h 1735494"/>
                <a:gd name="connsiteX76" fmla="*/ 779898 w 1059817"/>
                <a:gd name="connsiteY76" fmla="*/ 1656184 h 1735494"/>
                <a:gd name="connsiteX77" fmla="*/ 770568 w 1059817"/>
                <a:gd name="connsiteY77" fmla="*/ 1623527 h 1735494"/>
                <a:gd name="connsiteX78" fmla="*/ 761237 w 1059817"/>
                <a:gd name="connsiteY78" fmla="*/ 1553547 h 1735494"/>
                <a:gd name="connsiteX79" fmla="*/ 751906 w 1059817"/>
                <a:gd name="connsiteY79" fmla="*/ 1534886 h 1735494"/>
                <a:gd name="connsiteX80" fmla="*/ 751906 w 1059817"/>
                <a:gd name="connsiteY80" fmla="*/ 1324947 h 1735494"/>
                <a:gd name="connsiteX81" fmla="*/ 747241 w 1059817"/>
                <a:gd name="connsiteY81" fmla="*/ 1306286 h 1735494"/>
                <a:gd name="connsiteX82" fmla="*/ 733245 w 1059817"/>
                <a:gd name="connsiteY82" fmla="*/ 1268964 h 1735494"/>
                <a:gd name="connsiteX83" fmla="*/ 723915 w 1059817"/>
                <a:gd name="connsiteY83" fmla="*/ 1254968 h 1735494"/>
                <a:gd name="connsiteX84" fmla="*/ 709919 w 1059817"/>
                <a:gd name="connsiteY84" fmla="*/ 1245637 h 1735494"/>
                <a:gd name="connsiteX85" fmla="*/ 705253 w 1059817"/>
                <a:gd name="connsiteY85" fmla="*/ 1231641 h 1735494"/>
                <a:gd name="connsiteX86" fmla="*/ 695923 w 1059817"/>
                <a:gd name="connsiteY86" fmla="*/ 1217645 h 1735494"/>
                <a:gd name="connsiteX87" fmla="*/ 691257 w 1059817"/>
                <a:gd name="connsiteY87" fmla="*/ 1198984 h 1735494"/>
                <a:gd name="connsiteX88" fmla="*/ 672596 w 1059817"/>
                <a:gd name="connsiteY88" fmla="*/ 1156996 h 1735494"/>
                <a:gd name="connsiteX89" fmla="*/ 658600 w 1059817"/>
                <a:gd name="connsiteY89" fmla="*/ 1091682 h 1735494"/>
                <a:gd name="connsiteX90" fmla="*/ 649270 w 1059817"/>
                <a:gd name="connsiteY90" fmla="*/ 1054360 h 1735494"/>
                <a:gd name="connsiteX91" fmla="*/ 644604 w 1059817"/>
                <a:gd name="connsiteY91" fmla="*/ 1035698 h 1735494"/>
                <a:gd name="connsiteX92" fmla="*/ 635274 w 1059817"/>
                <a:gd name="connsiteY92" fmla="*/ 1021703 h 1735494"/>
                <a:gd name="connsiteX93" fmla="*/ 630608 w 1059817"/>
                <a:gd name="connsiteY93" fmla="*/ 1003041 h 1735494"/>
                <a:gd name="connsiteX94" fmla="*/ 625943 w 1059817"/>
                <a:gd name="connsiteY94" fmla="*/ 989045 h 1735494"/>
                <a:gd name="connsiteX95" fmla="*/ 621278 w 1059817"/>
                <a:gd name="connsiteY95" fmla="*/ 965719 h 1735494"/>
                <a:gd name="connsiteX96" fmla="*/ 616613 w 1059817"/>
                <a:gd name="connsiteY96" fmla="*/ 951723 h 1735494"/>
                <a:gd name="connsiteX97" fmla="*/ 607282 w 1059817"/>
                <a:gd name="connsiteY97" fmla="*/ 914400 h 1735494"/>
                <a:gd name="connsiteX98" fmla="*/ 593286 w 1059817"/>
                <a:gd name="connsiteY98" fmla="*/ 900405 h 1735494"/>
                <a:gd name="connsiteX99" fmla="*/ 583955 w 1059817"/>
                <a:gd name="connsiteY99" fmla="*/ 872413 h 1735494"/>
                <a:gd name="connsiteX100" fmla="*/ 569959 w 1059817"/>
                <a:gd name="connsiteY100" fmla="*/ 844421 h 1735494"/>
                <a:gd name="connsiteX101" fmla="*/ 555964 w 1059817"/>
                <a:gd name="connsiteY101" fmla="*/ 835090 h 1735494"/>
                <a:gd name="connsiteX102" fmla="*/ 532637 w 1059817"/>
                <a:gd name="connsiteY102" fmla="*/ 802433 h 1735494"/>
                <a:gd name="connsiteX103" fmla="*/ 518641 w 1059817"/>
                <a:gd name="connsiteY103" fmla="*/ 783772 h 1735494"/>
                <a:gd name="connsiteX104" fmla="*/ 462657 w 1059817"/>
                <a:gd name="connsiteY104" fmla="*/ 741784 h 1735494"/>
                <a:gd name="connsiteX105" fmla="*/ 448661 w 1059817"/>
                <a:gd name="connsiteY105" fmla="*/ 713792 h 1735494"/>
                <a:gd name="connsiteX106" fmla="*/ 439331 w 1059817"/>
                <a:gd name="connsiteY106" fmla="*/ 699796 h 1735494"/>
                <a:gd name="connsiteX107" fmla="*/ 430000 w 1059817"/>
                <a:gd name="connsiteY107" fmla="*/ 681135 h 1735494"/>
                <a:gd name="connsiteX108" fmla="*/ 425335 w 1059817"/>
                <a:gd name="connsiteY108" fmla="*/ 662474 h 1735494"/>
                <a:gd name="connsiteX109" fmla="*/ 402008 w 1059817"/>
                <a:gd name="connsiteY109" fmla="*/ 634482 h 1735494"/>
                <a:gd name="connsiteX110" fmla="*/ 369351 w 1059817"/>
                <a:gd name="connsiteY110" fmla="*/ 601825 h 1735494"/>
                <a:gd name="connsiteX111" fmla="*/ 350690 w 1059817"/>
                <a:gd name="connsiteY111" fmla="*/ 578498 h 1735494"/>
                <a:gd name="connsiteX112" fmla="*/ 346025 w 1059817"/>
                <a:gd name="connsiteY112" fmla="*/ 564503 h 1735494"/>
                <a:gd name="connsiteX113" fmla="*/ 327364 w 1059817"/>
                <a:gd name="connsiteY113" fmla="*/ 536511 h 1735494"/>
                <a:gd name="connsiteX114" fmla="*/ 322698 w 1059817"/>
                <a:gd name="connsiteY114" fmla="*/ 522515 h 1735494"/>
                <a:gd name="connsiteX115" fmla="*/ 308702 w 1059817"/>
                <a:gd name="connsiteY115" fmla="*/ 517849 h 1735494"/>
                <a:gd name="connsiteX116" fmla="*/ 285376 w 1059817"/>
                <a:gd name="connsiteY116" fmla="*/ 485192 h 1735494"/>
                <a:gd name="connsiteX117" fmla="*/ 271380 w 1059817"/>
                <a:gd name="connsiteY117" fmla="*/ 475862 h 1735494"/>
                <a:gd name="connsiteX118" fmla="*/ 262049 w 1059817"/>
                <a:gd name="connsiteY118" fmla="*/ 452535 h 1735494"/>
                <a:gd name="connsiteX119" fmla="*/ 234057 w 1059817"/>
                <a:gd name="connsiteY119" fmla="*/ 429209 h 1735494"/>
                <a:gd name="connsiteX120" fmla="*/ 220061 w 1059817"/>
                <a:gd name="connsiteY120" fmla="*/ 424543 h 1735494"/>
                <a:gd name="connsiteX121" fmla="*/ 210731 w 1059817"/>
                <a:gd name="connsiteY121" fmla="*/ 410547 h 1735494"/>
                <a:gd name="connsiteX122" fmla="*/ 196735 w 1059817"/>
                <a:gd name="connsiteY122" fmla="*/ 405882 h 1735494"/>
                <a:gd name="connsiteX123" fmla="*/ 182739 w 1059817"/>
                <a:gd name="connsiteY123" fmla="*/ 396552 h 1735494"/>
                <a:gd name="connsiteX124" fmla="*/ 168743 w 1059817"/>
                <a:gd name="connsiteY124" fmla="*/ 377890 h 1735494"/>
                <a:gd name="connsiteX125" fmla="*/ 154747 w 1059817"/>
                <a:gd name="connsiteY125" fmla="*/ 373225 h 1735494"/>
                <a:gd name="connsiteX126" fmla="*/ 145417 w 1059817"/>
                <a:gd name="connsiteY126" fmla="*/ 354564 h 1735494"/>
                <a:gd name="connsiteX127" fmla="*/ 126755 w 1059817"/>
                <a:gd name="connsiteY127" fmla="*/ 340568 h 1735494"/>
                <a:gd name="connsiteX128" fmla="*/ 98764 w 1059817"/>
                <a:gd name="connsiteY128" fmla="*/ 321907 h 1735494"/>
                <a:gd name="connsiteX129" fmla="*/ 89433 w 1059817"/>
                <a:gd name="connsiteY129" fmla="*/ 303245 h 1735494"/>
                <a:gd name="connsiteX130" fmla="*/ 75437 w 1059817"/>
                <a:gd name="connsiteY130" fmla="*/ 293915 h 1735494"/>
                <a:gd name="connsiteX131" fmla="*/ 66106 w 1059817"/>
                <a:gd name="connsiteY131" fmla="*/ 279919 h 1735494"/>
                <a:gd name="connsiteX132" fmla="*/ 52110 w 1059817"/>
                <a:gd name="connsiteY132" fmla="*/ 251927 h 1735494"/>
                <a:gd name="connsiteX133" fmla="*/ 33449 w 1059817"/>
                <a:gd name="connsiteY133" fmla="*/ 219270 h 1735494"/>
                <a:gd name="connsiteX134" fmla="*/ 28784 w 1059817"/>
                <a:gd name="connsiteY134" fmla="*/ 205274 h 1735494"/>
                <a:gd name="connsiteX135" fmla="*/ 19453 w 1059817"/>
                <a:gd name="connsiteY135" fmla="*/ 191278 h 1735494"/>
                <a:gd name="connsiteX136" fmla="*/ 5457 w 1059817"/>
                <a:gd name="connsiteY136" fmla="*/ 116633 h 1735494"/>
                <a:gd name="connsiteX137" fmla="*/ 24119 w 1059817"/>
                <a:gd name="connsiteY137" fmla="*/ 93307 h 1735494"/>
                <a:gd name="connsiteX138" fmla="*/ 19453 w 1059817"/>
                <a:gd name="connsiteY138" fmla="*/ 102637 h 1735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1059817" h="1735494">
                  <a:moveTo>
                    <a:pt x="19453" y="102637"/>
                  </a:moveTo>
                  <a:cubicBezTo>
                    <a:pt x="21008" y="97194"/>
                    <a:pt x="17050" y="93445"/>
                    <a:pt x="33449" y="60649"/>
                  </a:cubicBezTo>
                  <a:cubicBezTo>
                    <a:pt x="35648" y="56251"/>
                    <a:pt x="34638" y="50131"/>
                    <a:pt x="38115" y="46654"/>
                  </a:cubicBezTo>
                  <a:cubicBezTo>
                    <a:pt x="41592" y="43177"/>
                    <a:pt x="47811" y="44376"/>
                    <a:pt x="52110" y="41988"/>
                  </a:cubicBezTo>
                  <a:cubicBezTo>
                    <a:pt x="100228" y="15255"/>
                    <a:pt x="62432" y="29217"/>
                    <a:pt x="94098" y="18662"/>
                  </a:cubicBezTo>
                  <a:cubicBezTo>
                    <a:pt x="98763" y="15552"/>
                    <a:pt x="102970" y="11608"/>
                    <a:pt x="108094" y="9331"/>
                  </a:cubicBezTo>
                  <a:cubicBezTo>
                    <a:pt x="117082" y="5336"/>
                    <a:pt x="136086" y="0"/>
                    <a:pt x="136086" y="0"/>
                  </a:cubicBezTo>
                  <a:lnTo>
                    <a:pt x="346025" y="9331"/>
                  </a:lnTo>
                  <a:cubicBezTo>
                    <a:pt x="355468" y="9886"/>
                    <a:pt x="364653" y="12658"/>
                    <a:pt x="374017" y="13996"/>
                  </a:cubicBezTo>
                  <a:cubicBezTo>
                    <a:pt x="396494" y="17207"/>
                    <a:pt x="431247" y="20874"/>
                    <a:pt x="453327" y="23327"/>
                  </a:cubicBezTo>
                  <a:cubicBezTo>
                    <a:pt x="467323" y="27992"/>
                    <a:pt x="483040" y="29139"/>
                    <a:pt x="495315" y="37323"/>
                  </a:cubicBezTo>
                  <a:cubicBezTo>
                    <a:pt x="517493" y="52110"/>
                    <a:pt x="503991" y="44881"/>
                    <a:pt x="537302" y="55984"/>
                  </a:cubicBezTo>
                  <a:cubicBezTo>
                    <a:pt x="551297" y="65314"/>
                    <a:pt x="552854" y="63761"/>
                    <a:pt x="560629" y="79311"/>
                  </a:cubicBezTo>
                  <a:cubicBezTo>
                    <a:pt x="562828" y="83709"/>
                    <a:pt x="561817" y="89830"/>
                    <a:pt x="565294" y="93307"/>
                  </a:cubicBezTo>
                  <a:cubicBezTo>
                    <a:pt x="568771" y="96784"/>
                    <a:pt x="574625" y="96417"/>
                    <a:pt x="579290" y="97972"/>
                  </a:cubicBezTo>
                  <a:cubicBezTo>
                    <a:pt x="583955" y="102637"/>
                    <a:pt x="587796" y="108308"/>
                    <a:pt x="593286" y="111968"/>
                  </a:cubicBezTo>
                  <a:cubicBezTo>
                    <a:pt x="597378" y="114696"/>
                    <a:pt x="603805" y="113156"/>
                    <a:pt x="607282" y="116633"/>
                  </a:cubicBezTo>
                  <a:cubicBezTo>
                    <a:pt x="610759" y="120110"/>
                    <a:pt x="608799" y="126851"/>
                    <a:pt x="611947" y="130629"/>
                  </a:cubicBezTo>
                  <a:cubicBezTo>
                    <a:pt x="616925" y="136602"/>
                    <a:pt x="624014" y="140504"/>
                    <a:pt x="630608" y="144625"/>
                  </a:cubicBezTo>
                  <a:cubicBezTo>
                    <a:pt x="642232" y="151890"/>
                    <a:pt x="660305" y="158370"/>
                    <a:pt x="672596" y="163286"/>
                  </a:cubicBezTo>
                  <a:cubicBezTo>
                    <a:pt x="675706" y="167951"/>
                    <a:pt x="679419" y="172267"/>
                    <a:pt x="681927" y="177282"/>
                  </a:cubicBezTo>
                  <a:cubicBezTo>
                    <a:pt x="701242" y="215913"/>
                    <a:pt x="669181" y="165163"/>
                    <a:pt x="695923" y="205274"/>
                  </a:cubicBezTo>
                  <a:cubicBezTo>
                    <a:pt x="707339" y="239525"/>
                    <a:pt x="698298" y="226311"/>
                    <a:pt x="719249" y="247262"/>
                  </a:cubicBezTo>
                  <a:cubicBezTo>
                    <a:pt x="720804" y="253482"/>
                    <a:pt x="721047" y="260188"/>
                    <a:pt x="723915" y="265923"/>
                  </a:cubicBezTo>
                  <a:cubicBezTo>
                    <a:pt x="728930" y="275953"/>
                    <a:pt x="736356" y="284584"/>
                    <a:pt x="742576" y="293915"/>
                  </a:cubicBezTo>
                  <a:lnTo>
                    <a:pt x="751906" y="307911"/>
                  </a:lnTo>
                  <a:cubicBezTo>
                    <a:pt x="755016" y="312576"/>
                    <a:pt x="758729" y="316892"/>
                    <a:pt x="761237" y="321907"/>
                  </a:cubicBezTo>
                  <a:cubicBezTo>
                    <a:pt x="764894" y="329221"/>
                    <a:pt x="773306" y="347972"/>
                    <a:pt x="779898" y="354564"/>
                  </a:cubicBezTo>
                  <a:cubicBezTo>
                    <a:pt x="783863" y="358529"/>
                    <a:pt x="789229" y="360784"/>
                    <a:pt x="793894" y="363894"/>
                  </a:cubicBezTo>
                  <a:cubicBezTo>
                    <a:pt x="815129" y="427598"/>
                    <a:pt x="791964" y="362503"/>
                    <a:pt x="812555" y="410547"/>
                  </a:cubicBezTo>
                  <a:cubicBezTo>
                    <a:pt x="817699" y="422551"/>
                    <a:pt x="825357" y="456691"/>
                    <a:pt x="826551" y="461866"/>
                  </a:cubicBezTo>
                  <a:cubicBezTo>
                    <a:pt x="828334" y="469592"/>
                    <a:pt x="829131" y="477542"/>
                    <a:pt x="831217" y="485192"/>
                  </a:cubicBezTo>
                  <a:cubicBezTo>
                    <a:pt x="831230" y="485239"/>
                    <a:pt x="842873" y="520159"/>
                    <a:pt x="845213" y="527180"/>
                  </a:cubicBezTo>
                  <a:cubicBezTo>
                    <a:pt x="846768" y="531845"/>
                    <a:pt x="845480" y="538977"/>
                    <a:pt x="849878" y="541176"/>
                  </a:cubicBezTo>
                  <a:lnTo>
                    <a:pt x="868539" y="550507"/>
                  </a:lnTo>
                  <a:cubicBezTo>
                    <a:pt x="880265" y="585687"/>
                    <a:pt x="864447" y="542323"/>
                    <a:pt x="882535" y="578498"/>
                  </a:cubicBezTo>
                  <a:cubicBezTo>
                    <a:pt x="884734" y="582896"/>
                    <a:pt x="885001" y="588096"/>
                    <a:pt x="887200" y="592494"/>
                  </a:cubicBezTo>
                  <a:cubicBezTo>
                    <a:pt x="889708" y="597509"/>
                    <a:pt x="893749" y="601622"/>
                    <a:pt x="896531" y="606490"/>
                  </a:cubicBezTo>
                  <a:cubicBezTo>
                    <a:pt x="899981" y="612528"/>
                    <a:pt x="903121" y="618760"/>
                    <a:pt x="905861" y="625152"/>
                  </a:cubicBezTo>
                  <a:cubicBezTo>
                    <a:pt x="907798" y="629672"/>
                    <a:pt x="907455" y="635307"/>
                    <a:pt x="910527" y="639147"/>
                  </a:cubicBezTo>
                  <a:cubicBezTo>
                    <a:pt x="914030" y="643525"/>
                    <a:pt x="919858" y="645368"/>
                    <a:pt x="924523" y="648478"/>
                  </a:cubicBezTo>
                  <a:cubicBezTo>
                    <a:pt x="926078" y="684245"/>
                    <a:pt x="926442" y="720084"/>
                    <a:pt x="929188" y="755780"/>
                  </a:cubicBezTo>
                  <a:cubicBezTo>
                    <a:pt x="929565" y="760683"/>
                    <a:pt x="931654" y="765378"/>
                    <a:pt x="933853" y="769776"/>
                  </a:cubicBezTo>
                  <a:cubicBezTo>
                    <a:pt x="936361" y="774791"/>
                    <a:pt x="940074" y="779107"/>
                    <a:pt x="943184" y="783772"/>
                  </a:cubicBezTo>
                  <a:lnTo>
                    <a:pt x="957180" y="825760"/>
                  </a:lnTo>
                  <a:cubicBezTo>
                    <a:pt x="958735" y="830425"/>
                    <a:pt x="960652" y="834985"/>
                    <a:pt x="961845" y="839756"/>
                  </a:cubicBezTo>
                  <a:cubicBezTo>
                    <a:pt x="963400" y="845976"/>
                    <a:pt x="964748" y="852252"/>
                    <a:pt x="966510" y="858417"/>
                  </a:cubicBezTo>
                  <a:cubicBezTo>
                    <a:pt x="967861" y="863146"/>
                    <a:pt x="969983" y="867642"/>
                    <a:pt x="971176" y="872413"/>
                  </a:cubicBezTo>
                  <a:cubicBezTo>
                    <a:pt x="973099" y="880106"/>
                    <a:pt x="972560" y="888520"/>
                    <a:pt x="975841" y="895739"/>
                  </a:cubicBezTo>
                  <a:cubicBezTo>
                    <a:pt x="980481" y="905948"/>
                    <a:pt x="990956" y="913092"/>
                    <a:pt x="994502" y="923731"/>
                  </a:cubicBezTo>
                  <a:cubicBezTo>
                    <a:pt x="997612" y="933062"/>
                    <a:pt x="1002216" y="942021"/>
                    <a:pt x="1003833" y="951723"/>
                  </a:cubicBezTo>
                  <a:cubicBezTo>
                    <a:pt x="1004887" y="958045"/>
                    <a:pt x="1009366" y="989514"/>
                    <a:pt x="1013164" y="998376"/>
                  </a:cubicBezTo>
                  <a:cubicBezTo>
                    <a:pt x="1015373" y="1003530"/>
                    <a:pt x="1019384" y="1007707"/>
                    <a:pt x="1022494" y="1012372"/>
                  </a:cubicBezTo>
                  <a:cubicBezTo>
                    <a:pt x="1028864" y="1037852"/>
                    <a:pt x="1031199" y="1045935"/>
                    <a:pt x="1036490" y="1077686"/>
                  </a:cubicBezTo>
                  <a:cubicBezTo>
                    <a:pt x="1038045" y="1087017"/>
                    <a:pt x="1039463" y="1096371"/>
                    <a:pt x="1041155" y="1105678"/>
                  </a:cubicBezTo>
                  <a:cubicBezTo>
                    <a:pt x="1042574" y="1113480"/>
                    <a:pt x="1044402" y="1121203"/>
                    <a:pt x="1045821" y="1129005"/>
                  </a:cubicBezTo>
                  <a:cubicBezTo>
                    <a:pt x="1047513" y="1138311"/>
                    <a:pt x="1048504" y="1147747"/>
                    <a:pt x="1050486" y="1156996"/>
                  </a:cubicBezTo>
                  <a:cubicBezTo>
                    <a:pt x="1053173" y="1169535"/>
                    <a:pt x="1056707" y="1181878"/>
                    <a:pt x="1059817" y="1194319"/>
                  </a:cubicBezTo>
                  <a:cubicBezTo>
                    <a:pt x="1058262" y="1219201"/>
                    <a:pt x="1057408" y="1244136"/>
                    <a:pt x="1055151" y="1268964"/>
                  </a:cubicBezTo>
                  <a:cubicBezTo>
                    <a:pt x="1054295" y="1278385"/>
                    <a:pt x="1051137" y="1287519"/>
                    <a:pt x="1050486" y="1296956"/>
                  </a:cubicBezTo>
                  <a:cubicBezTo>
                    <a:pt x="1048023" y="1332672"/>
                    <a:pt x="1048126" y="1368531"/>
                    <a:pt x="1045821" y="1404258"/>
                  </a:cubicBezTo>
                  <a:cubicBezTo>
                    <a:pt x="1044287" y="1428038"/>
                    <a:pt x="1039365" y="1456283"/>
                    <a:pt x="1031825" y="1478903"/>
                  </a:cubicBezTo>
                  <a:cubicBezTo>
                    <a:pt x="1027160" y="1492899"/>
                    <a:pt x="1021407" y="1506578"/>
                    <a:pt x="1017829" y="1520890"/>
                  </a:cubicBezTo>
                  <a:cubicBezTo>
                    <a:pt x="1006118" y="1567735"/>
                    <a:pt x="1012549" y="1546062"/>
                    <a:pt x="999168" y="1586205"/>
                  </a:cubicBezTo>
                  <a:lnTo>
                    <a:pt x="994502" y="1600200"/>
                  </a:lnTo>
                  <a:cubicBezTo>
                    <a:pt x="990707" y="1611585"/>
                    <a:pt x="989552" y="1619146"/>
                    <a:pt x="980506" y="1628192"/>
                  </a:cubicBezTo>
                  <a:cubicBezTo>
                    <a:pt x="976541" y="1632157"/>
                    <a:pt x="971175" y="1634413"/>
                    <a:pt x="966510" y="1637523"/>
                  </a:cubicBezTo>
                  <a:cubicBezTo>
                    <a:pt x="964962" y="1642169"/>
                    <a:pt x="957189" y="1673674"/>
                    <a:pt x="947849" y="1679511"/>
                  </a:cubicBezTo>
                  <a:cubicBezTo>
                    <a:pt x="939509" y="1684724"/>
                    <a:pt x="919857" y="1688841"/>
                    <a:pt x="919857" y="1688841"/>
                  </a:cubicBezTo>
                  <a:cubicBezTo>
                    <a:pt x="918302" y="1693506"/>
                    <a:pt x="918669" y="1699360"/>
                    <a:pt x="915192" y="1702837"/>
                  </a:cubicBezTo>
                  <a:cubicBezTo>
                    <a:pt x="885779" y="1732250"/>
                    <a:pt x="896667" y="1714432"/>
                    <a:pt x="873204" y="1726164"/>
                  </a:cubicBezTo>
                  <a:cubicBezTo>
                    <a:pt x="868189" y="1728671"/>
                    <a:pt x="863873" y="1732384"/>
                    <a:pt x="859208" y="1735494"/>
                  </a:cubicBezTo>
                  <a:cubicBezTo>
                    <a:pt x="840439" y="1732366"/>
                    <a:pt x="830342" y="1734619"/>
                    <a:pt x="817221" y="1721498"/>
                  </a:cubicBezTo>
                  <a:cubicBezTo>
                    <a:pt x="813256" y="1717533"/>
                    <a:pt x="811000" y="1712168"/>
                    <a:pt x="807890" y="1707503"/>
                  </a:cubicBezTo>
                  <a:cubicBezTo>
                    <a:pt x="806335" y="1701282"/>
                    <a:pt x="807231" y="1693848"/>
                    <a:pt x="803225" y="1688841"/>
                  </a:cubicBezTo>
                  <a:cubicBezTo>
                    <a:pt x="800153" y="1685001"/>
                    <a:pt x="792087" y="1688178"/>
                    <a:pt x="789229" y="1684176"/>
                  </a:cubicBezTo>
                  <a:cubicBezTo>
                    <a:pt x="783512" y="1676173"/>
                    <a:pt x="783008" y="1665515"/>
                    <a:pt x="779898" y="1656184"/>
                  </a:cubicBezTo>
                  <a:cubicBezTo>
                    <a:pt x="773207" y="1636111"/>
                    <a:pt x="776424" y="1646951"/>
                    <a:pt x="770568" y="1623527"/>
                  </a:cubicBezTo>
                  <a:cubicBezTo>
                    <a:pt x="769749" y="1616158"/>
                    <a:pt x="764931" y="1565860"/>
                    <a:pt x="761237" y="1553547"/>
                  </a:cubicBezTo>
                  <a:cubicBezTo>
                    <a:pt x="759239" y="1546886"/>
                    <a:pt x="755016" y="1541106"/>
                    <a:pt x="751906" y="1534886"/>
                  </a:cubicBezTo>
                  <a:cubicBezTo>
                    <a:pt x="758213" y="1433983"/>
                    <a:pt x="759556" y="1451166"/>
                    <a:pt x="751906" y="1324947"/>
                  </a:cubicBezTo>
                  <a:cubicBezTo>
                    <a:pt x="751518" y="1318547"/>
                    <a:pt x="749002" y="1312451"/>
                    <a:pt x="747241" y="1306286"/>
                  </a:cubicBezTo>
                  <a:cubicBezTo>
                    <a:pt x="744548" y="1296861"/>
                    <a:pt x="736534" y="1275543"/>
                    <a:pt x="733245" y="1268964"/>
                  </a:cubicBezTo>
                  <a:cubicBezTo>
                    <a:pt x="730738" y="1263949"/>
                    <a:pt x="727880" y="1258933"/>
                    <a:pt x="723915" y="1254968"/>
                  </a:cubicBezTo>
                  <a:cubicBezTo>
                    <a:pt x="719950" y="1251003"/>
                    <a:pt x="714584" y="1248747"/>
                    <a:pt x="709919" y="1245637"/>
                  </a:cubicBezTo>
                  <a:cubicBezTo>
                    <a:pt x="708364" y="1240972"/>
                    <a:pt x="707452" y="1236040"/>
                    <a:pt x="705253" y="1231641"/>
                  </a:cubicBezTo>
                  <a:cubicBezTo>
                    <a:pt x="702746" y="1226626"/>
                    <a:pt x="698132" y="1222799"/>
                    <a:pt x="695923" y="1217645"/>
                  </a:cubicBezTo>
                  <a:cubicBezTo>
                    <a:pt x="693397" y="1211752"/>
                    <a:pt x="693099" y="1205125"/>
                    <a:pt x="691257" y="1198984"/>
                  </a:cubicBezTo>
                  <a:cubicBezTo>
                    <a:pt x="682171" y="1168698"/>
                    <a:pt x="686233" y="1177450"/>
                    <a:pt x="672596" y="1156996"/>
                  </a:cubicBezTo>
                  <a:cubicBezTo>
                    <a:pt x="664085" y="1122952"/>
                    <a:pt x="669187" y="1144616"/>
                    <a:pt x="658600" y="1091682"/>
                  </a:cubicBezTo>
                  <a:cubicBezTo>
                    <a:pt x="649117" y="1044266"/>
                    <a:pt x="658832" y="1087828"/>
                    <a:pt x="649270" y="1054360"/>
                  </a:cubicBezTo>
                  <a:cubicBezTo>
                    <a:pt x="647508" y="1048195"/>
                    <a:pt x="647130" y="1041592"/>
                    <a:pt x="644604" y="1035698"/>
                  </a:cubicBezTo>
                  <a:cubicBezTo>
                    <a:pt x="642395" y="1030545"/>
                    <a:pt x="638384" y="1026368"/>
                    <a:pt x="635274" y="1021703"/>
                  </a:cubicBezTo>
                  <a:cubicBezTo>
                    <a:pt x="633719" y="1015482"/>
                    <a:pt x="632370" y="1009206"/>
                    <a:pt x="630608" y="1003041"/>
                  </a:cubicBezTo>
                  <a:cubicBezTo>
                    <a:pt x="629257" y="998313"/>
                    <a:pt x="627136" y="993816"/>
                    <a:pt x="625943" y="989045"/>
                  </a:cubicBezTo>
                  <a:cubicBezTo>
                    <a:pt x="624020" y="981352"/>
                    <a:pt x="623201" y="973412"/>
                    <a:pt x="621278" y="965719"/>
                  </a:cubicBezTo>
                  <a:cubicBezTo>
                    <a:pt x="620085" y="960948"/>
                    <a:pt x="617806" y="956494"/>
                    <a:pt x="616613" y="951723"/>
                  </a:cubicBezTo>
                  <a:cubicBezTo>
                    <a:pt x="615672" y="947959"/>
                    <a:pt x="611546" y="920796"/>
                    <a:pt x="607282" y="914400"/>
                  </a:cubicBezTo>
                  <a:cubicBezTo>
                    <a:pt x="603622" y="908911"/>
                    <a:pt x="597951" y="905070"/>
                    <a:pt x="593286" y="900405"/>
                  </a:cubicBezTo>
                  <a:lnTo>
                    <a:pt x="583955" y="872413"/>
                  </a:lnTo>
                  <a:cubicBezTo>
                    <a:pt x="580160" y="861028"/>
                    <a:pt x="579004" y="853467"/>
                    <a:pt x="569959" y="844421"/>
                  </a:cubicBezTo>
                  <a:cubicBezTo>
                    <a:pt x="565994" y="840456"/>
                    <a:pt x="560629" y="838200"/>
                    <a:pt x="555964" y="835090"/>
                  </a:cubicBezTo>
                  <a:cubicBezTo>
                    <a:pt x="545078" y="802433"/>
                    <a:pt x="555964" y="810208"/>
                    <a:pt x="532637" y="802433"/>
                  </a:cubicBezTo>
                  <a:cubicBezTo>
                    <a:pt x="527972" y="796213"/>
                    <a:pt x="524453" y="788938"/>
                    <a:pt x="518641" y="783772"/>
                  </a:cubicBezTo>
                  <a:cubicBezTo>
                    <a:pt x="455060" y="727256"/>
                    <a:pt x="526865" y="805993"/>
                    <a:pt x="462657" y="741784"/>
                  </a:cubicBezTo>
                  <a:cubicBezTo>
                    <a:pt x="449291" y="728417"/>
                    <a:pt x="456248" y="728966"/>
                    <a:pt x="448661" y="713792"/>
                  </a:cubicBezTo>
                  <a:cubicBezTo>
                    <a:pt x="446154" y="708777"/>
                    <a:pt x="442113" y="704664"/>
                    <a:pt x="439331" y="699796"/>
                  </a:cubicBezTo>
                  <a:cubicBezTo>
                    <a:pt x="435881" y="693758"/>
                    <a:pt x="433110" y="687355"/>
                    <a:pt x="430000" y="681135"/>
                  </a:cubicBezTo>
                  <a:cubicBezTo>
                    <a:pt x="428445" y="674915"/>
                    <a:pt x="427861" y="668367"/>
                    <a:pt x="425335" y="662474"/>
                  </a:cubicBezTo>
                  <a:cubicBezTo>
                    <a:pt x="418515" y="646561"/>
                    <a:pt x="412707" y="648238"/>
                    <a:pt x="402008" y="634482"/>
                  </a:cubicBezTo>
                  <a:cubicBezTo>
                    <a:pt x="375807" y="600794"/>
                    <a:pt x="396096" y="610739"/>
                    <a:pt x="369351" y="601825"/>
                  </a:cubicBezTo>
                  <a:cubicBezTo>
                    <a:pt x="363131" y="594049"/>
                    <a:pt x="355967" y="586942"/>
                    <a:pt x="350690" y="578498"/>
                  </a:cubicBezTo>
                  <a:cubicBezTo>
                    <a:pt x="348084" y="574328"/>
                    <a:pt x="348413" y="568802"/>
                    <a:pt x="346025" y="564503"/>
                  </a:cubicBezTo>
                  <a:cubicBezTo>
                    <a:pt x="340579" y="554700"/>
                    <a:pt x="330911" y="547149"/>
                    <a:pt x="327364" y="536511"/>
                  </a:cubicBezTo>
                  <a:cubicBezTo>
                    <a:pt x="325809" y="531846"/>
                    <a:pt x="326175" y="525992"/>
                    <a:pt x="322698" y="522515"/>
                  </a:cubicBezTo>
                  <a:cubicBezTo>
                    <a:pt x="319221" y="519038"/>
                    <a:pt x="313367" y="519404"/>
                    <a:pt x="308702" y="517849"/>
                  </a:cubicBezTo>
                  <a:cubicBezTo>
                    <a:pt x="303405" y="509903"/>
                    <a:pt x="291161" y="490977"/>
                    <a:pt x="285376" y="485192"/>
                  </a:cubicBezTo>
                  <a:cubicBezTo>
                    <a:pt x="281411" y="481227"/>
                    <a:pt x="276045" y="478972"/>
                    <a:pt x="271380" y="475862"/>
                  </a:cubicBezTo>
                  <a:cubicBezTo>
                    <a:pt x="268270" y="468086"/>
                    <a:pt x="266488" y="459637"/>
                    <a:pt x="262049" y="452535"/>
                  </a:cubicBezTo>
                  <a:cubicBezTo>
                    <a:pt x="257358" y="445030"/>
                    <a:pt x="242266" y="433313"/>
                    <a:pt x="234057" y="429209"/>
                  </a:cubicBezTo>
                  <a:cubicBezTo>
                    <a:pt x="229658" y="427010"/>
                    <a:pt x="224726" y="426098"/>
                    <a:pt x="220061" y="424543"/>
                  </a:cubicBezTo>
                  <a:cubicBezTo>
                    <a:pt x="216951" y="419878"/>
                    <a:pt x="215109" y="414050"/>
                    <a:pt x="210731" y="410547"/>
                  </a:cubicBezTo>
                  <a:cubicBezTo>
                    <a:pt x="206891" y="407475"/>
                    <a:pt x="201134" y="408081"/>
                    <a:pt x="196735" y="405882"/>
                  </a:cubicBezTo>
                  <a:cubicBezTo>
                    <a:pt x="191720" y="403375"/>
                    <a:pt x="187404" y="399662"/>
                    <a:pt x="182739" y="396552"/>
                  </a:cubicBezTo>
                  <a:cubicBezTo>
                    <a:pt x="178074" y="390331"/>
                    <a:pt x="174716" y="382868"/>
                    <a:pt x="168743" y="377890"/>
                  </a:cubicBezTo>
                  <a:cubicBezTo>
                    <a:pt x="164965" y="374742"/>
                    <a:pt x="158224" y="376702"/>
                    <a:pt x="154747" y="373225"/>
                  </a:cubicBezTo>
                  <a:cubicBezTo>
                    <a:pt x="149829" y="368307"/>
                    <a:pt x="149943" y="359844"/>
                    <a:pt x="145417" y="354564"/>
                  </a:cubicBezTo>
                  <a:cubicBezTo>
                    <a:pt x="140357" y="348660"/>
                    <a:pt x="133125" y="345027"/>
                    <a:pt x="126755" y="340568"/>
                  </a:cubicBezTo>
                  <a:cubicBezTo>
                    <a:pt x="117568" y="334137"/>
                    <a:pt x="98764" y="321907"/>
                    <a:pt x="98764" y="321907"/>
                  </a:cubicBezTo>
                  <a:cubicBezTo>
                    <a:pt x="95654" y="315686"/>
                    <a:pt x="93885" y="308588"/>
                    <a:pt x="89433" y="303245"/>
                  </a:cubicBezTo>
                  <a:cubicBezTo>
                    <a:pt x="85844" y="298938"/>
                    <a:pt x="79402" y="297880"/>
                    <a:pt x="75437" y="293915"/>
                  </a:cubicBezTo>
                  <a:cubicBezTo>
                    <a:pt x="71472" y="289950"/>
                    <a:pt x="69216" y="284584"/>
                    <a:pt x="66106" y="279919"/>
                  </a:cubicBezTo>
                  <a:cubicBezTo>
                    <a:pt x="57553" y="254257"/>
                    <a:pt x="66581" y="277251"/>
                    <a:pt x="52110" y="251927"/>
                  </a:cubicBezTo>
                  <a:cubicBezTo>
                    <a:pt x="28434" y="210493"/>
                    <a:pt x="56183" y="253369"/>
                    <a:pt x="33449" y="219270"/>
                  </a:cubicBezTo>
                  <a:cubicBezTo>
                    <a:pt x="31894" y="214605"/>
                    <a:pt x="30983" y="209672"/>
                    <a:pt x="28784" y="205274"/>
                  </a:cubicBezTo>
                  <a:cubicBezTo>
                    <a:pt x="26276" y="200259"/>
                    <a:pt x="20880" y="196700"/>
                    <a:pt x="19453" y="191278"/>
                  </a:cubicBezTo>
                  <a:cubicBezTo>
                    <a:pt x="13010" y="166796"/>
                    <a:pt x="5457" y="116633"/>
                    <a:pt x="5457" y="116633"/>
                  </a:cubicBezTo>
                  <a:cubicBezTo>
                    <a:pt x="17186" y="81451"/>
                    <a:pt x="0" y="123455"/>
                    <a:pt x="24119" y="93307"/>
                  </a:cubicBezTo>
                  <a:cubicBezTo>
                    <a:pt x="27191" y="89467"/>
                    <a:pt x="17898" y="108080"/>
                    <a:pt x="19453" y="102637"/>
                  </a:cubicBezTo>
                  <a:close/>
                </a:path>
              </a:pathLst>
            </a:cu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1" name="Picture 1">
            <a:extLst>
              <a:ext uri="{FF2B5EF4-FFF2-40B4-BE49-F238E27FC236}">
                <a16:creationId xmlns:a16="http://schemas.microsoft.com/office/drawing/2014/main" id="{EB256C49-9DA9-4515-B596-78C5859837B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18500"/>
          <a:stretch>
            <a:fillRect/>
          </a:stretch>
        </p:blipFill>
        <p:spPr bwMode="auto">
          <a:xfrm>
            <a:off x="4275004" y="1294805"/>
            <a:ext cx="3186319" cy="2263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39B638E-A0C5-4B40-9D32-94A8D328B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995" y="120037"/>
            <a:ext cx="11216009" cy="701776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2025" dirty="0"/>
            </a:br>
            <a:br>
              <a:rPr lang="en-US" sz="2025" dirty="0"/>
            </a:br>
            <a:br>
              <a:rPr lang="en-US" sz="2025" dirty="0"/>
            </a:br>
            <a:r>
              <a:rPr lang="en-US" sz="2700" dirty="0"/>
              <a:t>DESMOID TUMORS – Locally aggressive, fibroblastic, connective tissue tumor – rarely fatal</a:t>
            </a:r>
            <a:br>
              <a:rPr lang="en-US" dirty="0"/>
            </a:br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97AAA41-BFA7-D8C9-36A4-B9A260190E2F}"/>
              </a:ext>
            </a:extLst>
          </p:cNvPr>
          <p:cNvGrpSpPr/>
          <p:nvPr/>
        </p:nvGrpSpPr>
        <p:grpSpPr>
          <a:xfrm>
            <a:off x="8295254" y="1321360"/>
            <a:ext cx="2570461" cy="2242018"/>
            <a:chOff x="8295254" y="1321360"/>
            <a:chExt cx="2570461" cy="2242018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 l="6818"/>
            <a:stretch>
              <a:fillRect/>
            </a:stretch>
          </p:blipFill>
          <p:spPr bwMode="auto">
            <a:xfrm>
              <a:off x="8295254" y="1321360"/>
              <a:ext cx="2570461" cy="22420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504927F2-B948-4123-871E-577F8C1EB678}"/>
                </a:ext>
              </a:extLst>
            </p:cNvPr>
            <p:cNvSpPr/>
            <p:nvPr/>
          </p:nvSpPr>
          <p:spPr>
            <a:xfrm>
              <a:off x="8725403" y="2162689"/>
              <a:ext cx="1391720" cy="958896"/>
            </a:xfrm>
            <a:custGeom>
              <a:avLst/>
              <a:gdLst>
                <a:gd name="connsiteX0" fmla="*/ 114300 w 1543050"/>
                <a:gd name="connsiteY0" fmla="*/ 422910 h 1177290"/>
                <a:gd name="connsiteX1" fmla="*/ 148590 w 1543050"/>
                <a:gd name="connsiteY1" fmla="*/ 331470 h 1177290"/>
                <a:gd name="connsiteX2" fmla="*/ 171450 w 1543050"/>
                <a:gd name="connsiteY2" fmla="*/ 262890 h 1177290"/>
                <a:gd name="connsiteX3" fmla="*/ 240030 w 1543050"/>
                <a:gd name="connsiteY3" fmla="*/ 217170 h 1177290"/>
                <a:gd name="connsiteX4" fmla="*/ 297180 w 1543050"/>
                <a:gd name="connsiteY4" fmla="*/ 171450 h 1177290"/>
                <a:gd name="connsiteX5" fmla="*/ 331470 w 1543050"/>
                <a:gd name="connsiteY5" fmla="*/ 148590 h 1177290"/>
                <a:gd name="connsiteX6" fmla="*/ 400050 w 1543050"/>
                <a:gd name="connsiteY6" fmla="*/ 125730 h 1177290"/>
                <a:gd name="connsiteX7" fmla="*/ 434340 w 1543050"/>
                <a:gd name="connsiteY7" fmla="*/ 102870 h 1177290"/>
                <a:gd name="connsiteX8" fmla="*/ 502920 w 1543050"/>
                <a:gd name="connsiteY8" fmla="*/ 80010 h 1177290"/>
                <a:gd name="connsiteX9" fmla="*/ 537210 w 1543050"/>
                <a:gd name="connsiteY9" fmla="*/ 57150 h 1177290"/>
                <a:gd name="connsiteX10" fmla="*/ 628650 w 1543050"/>
                <a:gd name="connsiteY10" fmla="*/ 34290 h 1177290"/>
                <a:gd name="connsiteX11" fmla="*/ 674370 w 1543050"/>
                <a:gd name="connsiteY11" fmla="*/ 22860 h 1177290"/>
                <a:gd name="connsiteX12" fmla="*/ 880110 w 1543050"/>
                <a:gd name="connsiteY12" fmla="*/ 0 h 1177290"/>
                <a:gd name="connsiteX13" fmla="*/ 1097280 w 1543050"/>
                <a:gd name="connsiteY13" fmla="*/ 11430 h 1177290"/>
                <a:gd name="connsiteX14" fmla="*/ 1200150 w 1543050"/>
                <a:gd name="connsiteY14" fmla="*/ 57150 h 1177290"/>
                <a:gd name="connsiteX15" fmla="*/ 1234440 w 1543050"/>
                <a:gd name="connsiteY15" fmla="*/ 68580 h 1177290"/>
                <a:gd name="connsiteX16" fmla="*/ 1268730 w 1543050"/>
                <a:gd name="connsiteY16" fmla="*/ 91440 h 1177290"/>
                <a:gd name="connsiteX17" fmla="*/ 1314450 w 1543050"/>
                <a:gd name="connsiteY17" fmla="*/ 114300 h 1177290"/>
                <a:gd name="connsiteX18" fmla="*/ 1348740 w 1543050"/>
                <a:gd name="connsiteY18" fmla="*/ 148590 h 1177290"/>
                <a:gd name="connsiteX19" fmla="*/ 1383030 w 1543050"/>
                <a:gd name="connsiteY19" fmla="*/ 171450 h 1177290"/>
                <a:gd name="connsiteX20" fmla="*/ 1474470 w 1543050"/>
                <a:gd name="connsiteY20" fmla="*/ 308610 h 1177290"/>
                <a:gd name="connsiteX21" fmla="*/ 1497330 w 1543050"/>
                <a:gd name="connsiteY21" fmla="*/ 342900 h 1177290"/>
                <a:gd name="connsiteX22" fmla="*/ 1520190 w 1543050"/>
                <a:gd name="connsiteY22" fmla="*/ 411480 h 1177290"/>
                <a:gd name="connsiteX23" fmla="*/ 1531620 w 1543050"/>
                <a:gd name="connsiteY23" fmla="*/ 445770 h 1177290"/>
                <a:gd name="connsiteX24" fmla="*/ 1543050 w 1543050"/>
                <a:gd name="connsiteY24" fmla="*/ 525780 h 1177290"/>
                <a:gd name="connsiteX25" fmla="*/ 1531620 w 1543050"/>
                <a:gd name="connsiteY25" fmla="*/ 685800 h 1177290"/>
                <a:gd name="connsiteX26" fmla="*/ 1485900 w 1543050"/>
                <a:gd name="connsiteY26" fmla="*/ 788670 h 1177290"/>
                <a:gd name="connsiteX27" fmla="*/ 1451610 w 1543050"/>
                <a:gd name="connsiteY27" fmla="*/ 822960 h 1177290"/>
                <a:gd name="connsiteX28" fmla="*/ 1417320 w 1543050"/>
                <a:gd name="connsiteY28" fmla="*/ 834390 h 1177290"/>
                <a:gd name="connsiteX29" fmla="*/ 1394460 w 1543050"/>
                <a:gd name="connsiteY29" fmla="*/ 868680 h 1177290"/>
                <a:gd name="connsiteX30" fmla="*/ 1314450 w 1543050"/>
                <a:gd name="connsiteY30" fmla="*/ 971550 h 1177290"/>
                <a:gd name="connsiteX31" fmla="*/ 1303020 w 1543050"/>
                <a:gd name="connsiteY31" fmla="*/ 1005840 h 1177290"/>
                <a:gd name="connsiteX32" fmla="*/ 1245870 w 1543050"/>
                <a:gd name="connsiteY32" fmla="*/ 1074420 h 1177290"/>
                <a:gd name="connsiteX33" fmla="*/ 1143000 w 1543050"/>
                <a:gd name="connsiteY33" fmla="*/ 1131570 h 1177290"/>
                <a:gd name="connsiteX34" fmla="*/ 1085850 w 1543050"/>
                <a:gd name="connsiteY34" fmla="*/ 1143000 h 1177290"/>
                <a:gd name="connsiteX35" fmla="*/ 1040130 w 1543050"/>
                <a:gd name="connsiteY35" fmla="*/ 1154430 h 1177290"/>
                <a:gd name="connsiteX36" fmla="*/ 1005840 w 1543050"/>
                <a:gd name="connsiteY36" fmla="*/ 1165860 h 1177290"/>
                <a:gd name="connsiteX37" fmla="*/ 937260 w 1543050"/>
                <a:gd name="connsiteY37" fmla="*/ 1177290 h 1177290"/>
                <a:gd name="connsiteX38" fmla="*/ 788670 w 1543050"/>
                <a:gd name="connsiteY38" fmla="*/ 1154430 h 1177290"/>
                <a:gd name="connsiteX39" fmla="*/ 731520 w 1543050"/>
                <a:gd name="connsiteY39" fmla="*/ 1143000 h 1177290"/>
                <a:gd name="connsiteX40" fmla="*/ 662940 w 1543050"/>
                <a:gd name="connsiteY40" fmla="*/ 1120140 h 1177290"/>
                <a:gd name="connsiteX41" fmla="*/ 400050 w 1543050"/>
                <a:gd name="connsiteY41" fmla="*/ 1097280 h 1177290"/>
                <a:gd name="connsiteX42" fmla="*/ 365760 w 1543050"/>
                <a:gd name="connsiteY42" fmla="*/ 1085850 h 1177290"/>
                <a:gd name="connsiteX43" fmla="*/ 308610 w 1543050"/>
                <a:gd name="connsiteY43" fmla="*/ 1074420 h 1177290"/>
                <a:gd name="connsiteX44" fmla="*/ 274320 w 1543050"/>
                <a:gd name="connsiteY44" fmla="*/ 1051560 h 1177290"/>
                <a:gd name="connsiteX45" fmla="*/ 240030 w 1543050"/>
                <a:gd name="connsiteY45" fmla="*/ 1040130 h 1177290"/>
                <a:gd name="connsiteX46" fmla="*/ 182880 w 1543050"/>
                <a:gd name="connsiteY46" fmla="*/ 971550 h 1177290"/>
                <a:gd name="connsiteX47" fmla="*/ 148590 w 1543050"/>
                <a:gd name="connsiteY47" fmla="*/ 937260 h 1177290"/>
                <a:gd name="connsiteX48" fmla="*/ 91440 w 1543050"/>
                <a:gd name="connsiteY48" fmla="*/ 868680 h 1177290"/>
                <a:gd name="connsiteX49" fmla="*/ 80010 w 1543050"/>
                <a:gd name="connsiteY49" fmla="*/ 834390 h 1177290"/>
                <a:gd name="connsiteX50" fmla="*/ 57150 w 1543050"/>
                <a:gd name="connsiteY50" fmla="*/ 800100 h 1177290"/>
                <a:gd name="connsiteX51" fmla="*/ 45720 w 1543050"/>
                <a:gd name="connsiteY51" fmla="*/ 754380 h 1177290"/>
                <a:gd name="connsiteX52" fmla="*/ 22860 w 1543050"/>
                <a:gd name="connsiteY52" fmla="*/ 720090 h 1177290"/>
                <a:gd name="connsiteX53" fmla="*/ 0 w 1543050"/>
                <a:gd name="connsiteY53" fmla="*/ 651510 h 1177290"/>
                <a:gd name="connsiteX54" fmla="*/ 57150 w 1543050"/>
                <a:gd name="connsiteY54" fmla="*/ 457200 h 1177290"/>
                <a:gd name="connsiteX55" fmla="*/ 125730 w 1543050"/>
                <a:gd name="connsiteY55" fmla="*/ 411480 h 1177290"/>
                <a:gd name="connsiteX56" fmla="*/ 160020 w 1543050"/>
                <a:gd name="connsiteY56" fmla="*/ 388620 h 1177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1543050" h="1177290">
                  <a:moveTo>
                    <a:pt x="114300" y="422910"/>
                  </a:moveTo>
                  <a:cubicBezTo>
                    <a:pt x="141397" y="287423"/>
                    <a:pt x="105780" y="427792"/>
                    <a:pt x="148590" y="331470"/>
                  </a:cubicBezTo>
                  <a:cubicBezTo>
                    <a:pt x="158377" y="309450"/>
                    <a:pt x="151400" y="276256"/>
                    <a:pt x="171450" y="262890"/>
                  </a:cubicBezTo>
                  <a:lnTo>
                    <a:pt x="240030" y="217170"/>
                  </a:lnTo>
                  <a:cubicBezTo>
                    <a:pt x="278566" y="159366"/>
                    <a:pt x="241971" y="199055"/>
                    <a:pt x="297180" y="171450"/>
                  </a:cubicBezTo>
                  <a:cubicBezTo>
                    <a:pt x="309467" y="165307"/>
                    <a:pt x="318917" y="154169"/>
                    <a:pt x="331470" y="148590"/>
                  </a:cubicBezTo>
                  <a:cubicBezTo>
                    <a:pt x="353490" y="138803"/>
                    <a:pt x="380000" y="139096"/>
                    <a:pt x="400050" y="125730"/>
                  </a:cubicBezTo>
                  <a:cubicBezTo>
                    <a:pt x="411480" y="118110"/>
                    <a:pt x="421787" y="108449"/>
                    <a:pt x="434340" y="102870"/>
                  </a:cubicBezTo>
                  <a:cubicBezTo>
                    <a:pt x="456360" y="93083"/>
                    <a:pt x="482870" y="93376"/>
                    <a:pt x="502920" y="80010"/>
                  </a:cubicBezTo>
                  <a:cubicBezTo>
                    <a:pt x="514350" y="72390"/>
                    <a:pt x="524923" y="63293"/>
                    <a:pt x="537210" y="57150"/>
                  </a:cubicBezTo>
                  <a:cubicBezTo>
                    <a:pt x="561720" y="44895"/>
                    <a:pt x="605174" y="39507"/>
                    <a:pt x="628650" y="34290"/>
                  </a:cubicBezTo>
                  <a:cubicBezTo>
                    <a:pt x="643985" y="30882"/>
                    <a:pt x="658914" y="25670"/>
                    <a:pt x="674370" y="22860"/>
                  </a:cubicBezTo>
                  <a:cubicBezTo>
                    <a:pt x="743896" y="10219"/>
                    <a:pt x="809002" y="6464"/>
                    <a:pt x="880110" y="0"/>
                  </a:cubicBezTo>
                  <a:cubicBezTo>
                    <a:pt x="952500" y="3810"/>
                    <a:pt x="1025306" y="2793"/>
                    <a:pt x="1097280" y="11430"/>
                  </a:cubicBezTo>
                  <a:cubicBezTo>
                    <a:pt x="1174881" y="20742"/>
                    <a:pt x="1148097" y="31124"/>
                    <a:pt x="1200150" y="57150"/>
                  </a:cubicBezTo>
                  <a:cubicBezTo>
                    <a:pt x="1210926" y="62538"/>
                    <a:pt x="1223664" y="63192"/>
                    <a:pt x="1234440" y="68580"/>
                  </a:cubicBezTo>
                  <a:cubicBezTo>
                    <a:pt x="1246727" y="74723"/>
                    <a:pt x="1256803" y="84624"/>
                    <a:pt x="1268730" y="91440"/>
                  </a:cubicBezTo>
                  <a:cubicBezTo>
                    <a:pt x="1283524" y="99894"/>
                    <a:pt x="1300585" y="104396"/>
                    <a:pt x="1314450" y="114300"/>
                  </a:cubicBezTo>
                  <a:cubicBezTo>
                    <a:pt x="1327604" y="123695"/>
                    <a:pt x="1336322" y="138242"/>
                    <a:pt x="1348740" y="148590"/>
                  </a:cubicBezTo>
                  <a:cubicBezTo>
                    <a:pt x="1359293" y="157384"/>
                    <a:pt x="1371600" y="163830"/>
                    <a:pt x="1383030" y="171450"/>
                  </a:cubicBezTo>
                  <a:lnTo>
                    <a:pt x="1474470" y="308610"/>
                  </a:lnTo>
                  <a:cubicBezTo>
                    <a:pt x="1482090" y="320040"/>
                    <a:pt x="1492986" y="329868"/>
                    <a:pt x="1497330" y="342900"/>
                  </a:cubicBezTo>
                  <a:lnTo>
                    <a:pt x="1520190" y="411480"/>
                  </a:lnTo>
                  <a:lnTo>
                    <a:pt x="1531620" y="445770"/>
                  </a:lnTo>
                  <a:cubicBezTo>
                    <a:pt x="1535430" y="472440"/>
                    <a:pt x="1543050" y="498839"/>
                    <a:pt x="1543050" y="525780"/>
                  </a:cubicBezTo>
                  <a:cubicBezTo>
                    <a:pt x="1543050" y="579256"/>
                    <a:pt x="1539553" y="632916"/>
                    <a:pt x="1531620" y="685800"/>
                  </a:cubicBezTo>
                  <a:cubicBezTo>
                    <a:pt x="1526150" y="722268"/>
                    <a:pt x="1509736" y="760067"/>
                    <a:pt x="1485900" y="788670"/>
                  </a:cubicBezTo>
                  <a:cubicBezTo>
                    <a:pt x="1475552" y="801088"/>
                    <a:pt x="1465060" y="813994"/>
                    <a:pt x="1451610" y="822960"/>
                  </a:cubicBezTo>
                  <a:cubicBezTo>
                    <a:pt x="1441585" y="829643"/>
                    <a:pt x="1428750" y="830580"/>
                    <a:pt x="1417320" y="834390"/>
                  </a:cubicBezTo>
                  <a:cubicBezTo>
                    <a:pt x="1409700" y="845820"/>
                    <a:pt x="1403254" y="858127"/>
                    <a:pt x="1394460" y="868680"/>
                  </a:cubicBezTo>
                  <a:cubicBezTo>
                    <a:pt x="1361586" y="908128"/>
                    <a:pt x="1333709" y="913773"/>
                    <a:pt x="1314450" y="971550"/>
                  </a:cubicBezTo>
                  <a:cubicBezTo>
                    <a:pt x="1310640" y="982980"/>
                    <a:pt x="1308408" y="995064"/>
                    <a:pt x="1303020" y="1005840"/>
                  </a:cubicBezTo>
                  <a:cubicBezTo>
                    <a:pt x="1291013" y="1029855"/>
                    <a:pt x="1266552" y="1058334"/>
                    <a:pt x="1245870" y="1074420"/>
                  </a:cubicBezTo>
                  <a:cubicBezTo>
                    <a:pt x="1205545" y="1105784"/>
                    <a:pt x="1186568" y="1120678"/>
                    <a:pt x="1143000" y="1131570"/>
                  </a:cubicBezTo>
                  <a:cubicBezTo>
                    <a:pt x="1124153" y="1136282"/>
                    <a:pt x="1104815" y="1138786"/>
                    <a:pt x="1085850" y="1143000"/>
                  </a:cubicBezTo>
                  <a:cubicBezTo>
                    <a:pt x="1070515" y="1146408"/>
                    <a:pt x="1055235" y="1150114"/>
                    <a:pt x="1040130" y="1154430"/>
                  </a:cubicBezTo>
                  <a:cubicBezTo>
                    <a:pt x="1028545" y="1157740"/>
                    <a:pt x="1017601" y="1163246"/>
                    <a:pt x="1005840" y="1165860"/>
                  </a:cubicBezTo>
                  <a:cubicBezTo>
                    <a:pt x="983217" y="1170887"/>
                    <a:pt x="960120" y="1173480"/>
                    <a:pt x="937260" y="1177290"/>
                  </a:cubicBezTo>
                  <a:cubicBezTo>
                    <a:pt x="775296" y="1159294"/>
                    <a:pt x="887659" y="1176427"/>
                    <a:pt x="788670" y="1154430"/>
                  </a:cubicBezTo>
                  <a:cubicBezTo>
                    <a:pt x="769705" y="1150216"/>
                    <a:pt x="750263" y="1148112"/>
                    <a:pt x="731520" y="1143000"/>
                  </a:cubicBezTo>
                  <a:cubicBezTo>
                    <a:pt x="708273" y="1136660"/>
                    <a:pt x="686850" y="1123129"/>
                    <a:pt x="662940" y="1120140"/>
                  </a:cubicBezTo>
                  <a:cubicBezTo>
                    <a:pt x="514665" y="1101606"/>
                    <a:pt x="602149" y="1110753"/>
                    <a:pt x="400050" y="1097280"/>
                  </a:cubicBezTo>
                  <a:cubicBezTo>
                    <a:pt x="388620" y="1093470"/>
                    <a:pt x="377449" y="1088772"/>
                    <a:pt x="365760" y="1085850"/>
                  </a:cubicBezTo>
                  <a:cubicBezTo>
                    <a:pt x="346913" y="1081138"/>
                    <a:pt x="326800" y="1081241"/>
                    <a:pt x="308610" y="1074420"/>
                  </a:cubicBezTo>
                  <a:cubicBezTo>
                    <a:pt x="295748" y="1069597"/>
                    <a:pt x="286607" y="1057703"/>
                    <a:pt x="274320" y="1051560"/>
                  </a:cubicBezTo>
                  <a:cubicBezTo>
                    <a:pt x="263544" y="1046172"/>
                    <a:pt x="251460" y="1043940"/>
                    <a:pt x="240030" y="1040130"/>
                  </a:cubicBezTo>
                  <a:cubicBezTo>
                    <a:pt x="139851" y="939951"/>
                    <a:pt x="262446" y="1067029"/>
                    <a:pt x="182880" y="971550"/>
                  </a:cubicBezTo>
                  <a:cubicBezTo>
                    <a:pt x="172532" y="959132"/>
                    <a:pt x="158938" y="949678"/>
                    <a:pt x="148590" y="937260"/>
                  </a:cubicBezTo>
                  <a:cubicBezTo>
                    <a:pt x="69024" y="841781"/>
                    <a:pt x="191619" y="968859"/>
                    <a:pt x="91440" y="868680"/>
                  </a:cubicBezTo>
                  <a:cubicBezTo>
                    <a:pt x="87630" y="857250"/>
                    <a:pt x="85398" y="845166"/>
                    <a:pt x="80010" y="834390"/>
                  </a:cubicBezTo>
                  <a:cubicBezTo>
                    <a:pt x="73867" y="822103"/>
                    <a:pt x="62561" y="812726"/>
                    <a:pt x="57150" y="800100"/>
                  </a:cubicBezTo>
                  <a:cubicBezTo>
                    <a:pt x="50962" y="785661"/>
                    <a:pt x="51908" y="768819"/>
                    <a:pt x="45720" y="754380"/>
                  </a:cubicBezTo>
                  <a:cubicBezTo>
                    <a:pt x="40309" y="741754"/>
                    <a:pt x="28439" y="732643"/>
                    <a:pt x="22860" y="720090"/>
                  </a:cubicBezTo>
                  <a:cubicBezTo>
                    <a:pt x="13073" y="698070"/>
                    <a:pt x="0" y="651510"/>
                    <a:pt x="0" y="651510"/>
                  </a:cubicBezTo>
                  <a:cubicBezTo>
                    <a:pt x="5386" y="592260"/>
                    <a:pt x="-6344" y="499529"/>
                    <a:pt x="57150" y="457200"/>
                  </a:cubicBezTo>
                  <a:lnTo>
                    <a:pt x="125730" y="411480"/>
                  </a:lnTo>
                  <a:lnTo>
                    <a:pt x="160020" y="388620"/>
                  </a:ln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4803041A-41A3-4D96-A28C-E6CFE9D4DCBF}"/>
              </a:ext>
            </a:extLst>
          </p:cNvPr>
          <p:cNvSpPr/>
          <p:nvPr/>
        </p:nvSpPr>
        <p:spPr>
          <a:xfrm>
            <a:off x="5838738" y="1897495"/>
            <a:ext cx="949114" cy="98831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5CD1FE-6B2F-4C96-9F96-0D8BE8CCCA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8668" y="4096139"/>
            <a:ext cx="2785773" cy="252444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71BEA2E-C873-6178-FEB6-74F7142F712C}"/>
              </a:ext>
            </a:extLst>
          </p:cNvPr>
          <p:cNvGrpSpPr/>
          <p:nvPr/>
        </p:nvGrpSpPr>
        <p:grpSpPr>
          <a:xfrm>
            <a:off x="966509" y="1136973"/>
            <a:ext cx="2635024" cy="2739430"/>
            <a:chOff x="966509" y="1136973"/>
            <a:chExt cx="2635024" cy="273943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E9C1ABE-B067-0CD5-DCB3-12683AC7D9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66509" y="1136973"/>
              <a:ext cx="2635024" cy="2739430"/>
            </a:xfrm>
            <a:prstGeom prst="rect">
              <a:avLst/>
            </a:prstGeom>
          </p:spPr>
        </p:pic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0C0C8516-6815-B671-B54B-92723DB4278E}"/>
                </a:ext>
              </a:extLst>
            </p:cNvPr>
            <p:cNvSpPr/>
            <p:nvPr/>
          </p:nvSpPr>
          <p:spPr>
            <a:xfrm>
              <a:off x="1905000" y="1390650"/>
              <a:ext cx="1099346" cy="1409700"/>
            </a:xfrm>
            <a:custGeom>
              <a:avLst/>
              <a:gdLst>
                <a:gd name="connsiteX0" fmla="*/ 76200 w 1099346"/>
                <a:gd name="connsiteY0" fmla="*/ 581025 h 1409700"/>
                <a:gd name="connsiteX1" fmla="*/ 123825 w 1099346"/>
                <a:gd name="connsiteY1" fmla="*/ 552450 h 1409700"/>
                <a:gd name="connsiteX2" fmla="*/ 180975 w 1099346"/>
                <a:gd name="connsiteY2" fmla="*/ 514350 h 1409700"/>
                <a:gd name="connsiteX3" fmla="*/ 209550 w 1099346"/>
                <a:gd name="connsiteY3" fmla="*/ 504825 h 1409700"/>
                <a:gd name="connsiteX4" fmla="*/ 238125 w 1099346"/>
                <a:gd name="connsiteY4" fmla="*/ 466725 h 1409700"/>
                <a:gd name="connsiteX5" fmla="*/ 304800 w 1099346"/>
                <a:gd name="connsiteY5" fmla="*/ 400050 h 1409700"/>
                <a:gd name="connsiteX6" fmla="*/ 352425 w 1099346"/>
                <a:gd name="connsiteY6" fmla="*/ 314325 h 1409700"/>
                <a:gd name="connsiteX7" fmla="*/ 371475 w 1099346"/>
                <a:gd name="connsiteY7" fmla="*/ 285750 h 1409700"/>
                <a:gd name="connsiteX8" fmla="*/ 400050 w 1099346"/>
                <a:gd name="connsiteY8" fmla="*/ 266700 h 1409700"/>
                <a:gd name="connsiteX9" fmla="*/ 533400 w 1099346"/>
                <a:gd name="connsiteY9" fmla="*/ 171450 h 1409700"/>
                <a:gd name="connsiteX10" fmla="*/ 600075 w 1099346"/>
                <a:gd name="connsiteY10" fmla="*/ 152400 h 1409700"/>
                <a:gd name="connsiteX11" fmla="*/ 685800 w 1099346"/>
                <a:gd name="connsiteY11" fmla="*/ 57150 h 1409700"/>
                <a:gd name="connsiteX12" fmla="*/ 704850 w 1099346"/>
                <a:gd name="connsiteY12" fmla="*/ 28575 h 1409700"/>
                <a:gd name="connsiteX13" fmla="*/ 762000 w 1099346"/>
                <a:gd name="connsiteY13" fmla="*/ 0 h 1409700"/>
                <a:gd name="connsiteX14" fmla="*/ 895350 w 1099346"/>
                <a:gd name="connsiteY14" fmla="*/ 38100 h 1409700"/>
                <a:gd name="connsiteX15" fmla="*/ 1038225 w 1099346"/>
                <a:gd name="connsiteY15" fmla="*/ 85725 h 1409700"/>
                <a:gd name="connsiteX16" fmla="*/ 1076325 w 1099346"/>
                <a:gd name="connsiteY16" fmla="*/ 171450 h 1409700"/>
                <a:gd name="connsiteX17" fmla="*/ 1095375 w 1099346"/>
                <a:gd name="connsiteY17" fmla="*/ 285750 h 1409700"/>
                <a:gd name="connsiteX18" fmla="*/ 1085850 w 1099346"/>
                <a:gd name="connsiteY18" fmla="*/ 695325 h 1409700"/>
                <a:gd name="connsiteX19" fmla="*/ 1095375 w 1099346"/>
                <a:gd name="connsiteY19" fmla="*/ 1076325 h 1409700"/>
                <a:gd name="connsiteX20" fmla="*/ 1066800 w 1099346"/>
                <a:gd name="connsiteY20" fmla="*/ 1323975 h 1409700"/>
                <a:gd name="connsiteX21" fmla="*/ 1028700 w 1099346"/>
                <a:gd name="connsiteY21" fmla="*/ 1362075 h 1409700"/>
                <a:gd name="connsiteX22" fmla="*/ 942975 w 1099346"/>
                <a:gd name="connsiteY22" fmla="*/ 1390650 h 1409700"/>
                <a:gd name="connsiteX23" fmla="*/ 885825 w 1099346"/>
                <a:gd name="connsiteY23" fmla="*/ 1409700 h 1409700"/>
                <a:gd name="connsiteX24" fmla="*/ 676275 w 1099346"/>
                <a:gd name="connsiteY24" fmla="*/ 1400175 h 1409700"/>
                <a:gd name="connsiteX25" fmla="*/ 647700 w 1099346"/>
                <a:gd name="connsiteY25" fmla="*/ 1381125 h 1409700"/>
                <a:gd name="connsiteX26" fmla="*/ 628650 w 1099346"/>
                <a:gd name="connsiteY26" fmla="*/ 1352550 h 1409700"/>
                <a:gd name="connsiteX27" fmla="*/ 600075 w 1099346"/>
                <a:gd name="connsiteY27" fmla="*/ 1304925 h 1409700"/>
                <a:gd name="connsiteX28" fmla="*/ 533400 w 1099346"/>
                <a:gd name="connsiteY28" fmla="*/ 1257300 h 1409700"/>
                <a:gd name="connsiteX29" fmla="*/ 447675 w 1099346"/>
                <a:gd name="connsiteY29" fmla="*/ 1190625 h 1409700"/>
                <a:gd name="connsiteX30" fmla="*/ 400050 w 1099346"/>
                <a:gd name="connsiteY30" fmla="*/ 1133475 h 1409700"/>
                <a:gd name="connsiteX31" fmla="*/ 285750 w 1099346"/>
                <a:gd name="connsiteY31" fmla="*/ 1104900 h 1409700"/>
                <a:gd name="connsiteX32" fmla="*/ 171450 w 1099346"/>
                <a:gd name="connsiteY32" fmla="*/ 1047750 h 1409700"/>
                <a:gd name="connsiteX33" fmla="*/ 133350 w 1099346"/>
                <a:gd name="connsiteY33" fmla="*/ 990600 h 1409700"/>
                <a:gd name="connsiteX34" fmla="*/ 114300 w 1099346"/>
                <a:gd name="connsiteY34" fmla="*/ 962025 h 1409700"/>
                <a:gd name="connsiteX35" fmla="*/ 95250 w 1099346"/>
                <a:gd name="connsiteY35" fmla="*/ 866775 h 1409700"/>
                <a:gd name="connsiteX36" fmla="*/ 85725 w 1099346"/>
                <a:gd name="connsiteY36" fmla="*/ 838200 h 1409700"/>
                <a:gd name="connsiteX37" fmla="*/ 76200 w 1099346"/>
                <a:gd name="connsiteY37" fmla="*/ 800100 h 1409700"/>
                <a:gd name="connsiteX38" fmla="*/ 57150 w 1099346"/>
                <a:gd name="connsiteY38" fmla="*/ 752475 h 1409700"/>
                <a:gd name="connsiteX39" fmla="*/ 47625 w 1099346"/>
                <a:gd name="connsiteY39" fmla="*/ 723900 h 1409700"/>
                <a:gd name="connsiteX40" fmla="*/ 19050 w 1099346"/>
                <a:gd name="connsiteY40" fmla="*/ 685800 h 1409700"/>
                <a:gd name="connsiteX41" fmla="*/ 9525 w 1099346"/>
                <a:gd name="connsiteY41" fmla="*/ 638175 h 1409700"/>
                <a:gd name="connsiteX42" fmla="*/ 0 w 1099346"/>
                <a:gd name="connsiteY42" fmla="*/ 600075 h 1409700"/>
                <a:gd name="connsiteX43" fmla="*/ 9525 w 1099346"/>
                <a:gd name="connsiteY43" fmla="*/ 514350 h 1409700"/>
                <a:gd name="connsiteX44" fmla="*/ 38100 w 1099346"/>
                <a:gd name="connsiteY44" fmla="*/ 485775 h 1409700"/>
                <a:gd name="connsiteX45" fmla="*/ 85725 w 1099346"/>
                <a:gd name="connsiteY45" fmla="*/ 495300 h 1409700"/>
                <a:gd name="connsiteX46" fmla="*/ 95250 w 1099346"/>
                <a:gd name="connsiteY46" fmla="*/ 523875 h 1409700"/>
                <a:gd name="connsiteX47" fmla="*/ 76200 w 1099346"/>
                <a:gd name="connsiteY47" fmla="*/ 581025 h 140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099346" h="1409700">
                  <a:moveTo>
                    <a:pt x="76200" y="581025"/>
                  </a:moveTo>
                  <a:cubicBezTo>
                    <a:pt x="80962" y="585787"/>
                    <a:pt x="108206" y="562389"/>
                    <a:pt x="123825" y="552450"/>
                  </a:cubicBezTo>
                  <a:cubicBezTo>
                    <a:pt x="143141" y="540158"/>
                    <a:pt x="159255" y="521590"/>
                    <a:pt x="180975" y="514350"/>
                  </a:cubicBezTo>
                  <a:lnTo>
                    <a:pt x="209550" y="504825"/>
                  </a:lnTo>
                  <a:cubicBezTo>
                    <a:pt x="219075" y="492125"/>
                    <a:pt x="227446" y="478472"/>
                    <a:pt x="238125" y="466725"/>
                  </a:cubicBezTo>
                  <a:cubicBezTo>
                    <a:pt x="259268" y="443468"/>
                    <a:pt x="290744" y="428163"/>
                    <a:pt x="304800" y="400050"/>
                  </a:cubicBezTo>
                  <a:cubicBezTo>
                    <a:pt x="327543" y="354564"/>
                    <a:pt x="322525" y="362165"/>
                    <a:pt x="352425" y="314325"/>
                  </a:cubicBezTo>
                  <a:cubicBezTo>
                    <a:pt x="358492" y="304617"/>
                    <a:pt x="363380" y="293845"/>
                    <a:pt x="371475" y="285750"/>
                  </a:cubicBezTo>
                  <a:cubicBezTo>
                    <a:pt x="379570" y="277655"/>
                    <a:pt x="390892" y="273569"/>
                    <a:pt x="400050" y="266700"/>
                  </a:cubicBezTo>
                  <a:cubicBezTo>
                    <a:pt x="450008" y="229232"/>
                    <a:pt x="480498" y="197901"/>
                    <a:pt x="533400" y="171450"/>
                  </a:cubicBezTo>
                  <a:cubicBezTo>
                    <a:pt x="547065" y="164618"/>
                    <a:pt x="587868" y="155452"/>
                    <a:pt x="600075" y="152400"/>
                  </a:cubicBezTo>
                  <a:cubicBezTo>
                    <a:pt x="650451" y="118816"/>
                    <a:pt x="634585" y="133972"/>
                    <a:pt x="685800" y="57150"/>
                  </a:cubicBezTo>
                  <a:cubicBezTo>
                    <a:pt x="692150" y="47625"/>
                    <a:pt x="696755" y="36670"/>
                    <a:pt x="704850" y="28575"/>
                  </a:cubicBezTo>
                  <a:cubicBezTo>
                    <a:pt x="723314" y="10111"/>
                    <a:pt x="738759" y="7747"/>
                    <a:pt x="762000" y="0"/>
                  </a:cubicBezTo>
                  <a:cubicBezTo>
                    <a:pt x="806450" y="12700"/>
                    <a:pt x="850305" y="27705"/>
                    <a:pt x="895350" y="38100"/>
                  </a:cubicBezTo>
                  <a:cubicBezTo>
                    <a:pt x="1033569" y="69997"/>
                    <a:pt x="978630" y="26130"/>
                    <a:pt x="1038225" y="85725"/>
                  </a:cubicBezTo>
                  <a:cubicBezTo>
                    <a:pt x="1060895" y="153735"/>
                    <a:pt x="1046136" y="126167"/>
                    <a:pt x="1076325" y="171450"/>
                  </a:cubicBezTo>
                  <a:cubicBezTo>
                    <a:pt x="1081733" y="198492"/>
                    <a:pt x="1095375" y="262121"/>
                    <a:pt x="1095375" y="285750"/>
                  </a:cubicBezTo>
                  <a:cubicBezTo>
                    <a:pt x="1095375" y="422312"/>
                    <a:pt x="1089025" y="558800"/>
                    <a:pt x="1085850" y="695325"/>
                  </a:cubicBezTo>
                  <a:cubicBezTo>
                    <a:pt x="1089025" y="822325"/>
                    <a:pt x="1095375" y="949285"/>
                    <a:pt x="1095375" y="1076325"/>
                  </a:cubicBezTo>
                  <a:cubicBezTo>
                    <a:pt x="1095375" y="1121301"/>
                    <a:pt x="1115055" y="1259635"/>
                    <a:pt x="1066800" y="1323975"/>
                  </a:cubicBezTo>
                  <a:cubicBezTo>
                    <a:pt x="1056024" y="1338343"/>
                    <a:pt x="1043068" y="1351299"/>
                    <a:pt x="1028700" y="1362075"/>
                  </a:cubicBezTo>
                  <a:cubicBezTo>
                    <a:pt x="995436" y="1387023"/>
                    <a:pt x="982499" y="1379871"/>
                    <a:pt x="942975" y="1390650"/>
                  </a:cubicBezTo>
                  <a:cubicBezTo>
                    <a:pt x="923602" y="1395934"/>
                    <a:pt x="904875" y="1403350"/>
                    <a:pt x="885825" y="1409700"/>
                  </a:cubicBezTo>
                  <a:cubicBezTo>
                    <a:pt x="815975" y="1406525"/>
                    <a:pt x="745699" y="1408506"/>
                    <a:pt x="676275" y="1400175"/>
                  </a:cubicBezTo>
                  <a:cubicBezTo>
                    <a:pt x="664909" y="1398811"/>
                    <a:pt x="655795" y="1389220"/>
                    <a:pt x="647700" y="1381125"/>
                  </a:cubicBezTo>
                  <a:cubicBezTo>
                    <a:pt x="639605" y="1373030"/>
                    <a:pt x="634717" y="1362258"/>
                    <a:pt x="628650" y="1352550"/>
                  </a:cubicBezTo>
                  <a:cubicBezTo>
                    <a:pt x="618838" y="1336851"/>
                    <a:pt x="611183" y="1319736"/>
                    <a:pt x="600075" y="1304925"/>
                  </a:cubicBezTo>
                  <a:cubicBezTo>
                    <a:pt x="576906" y="1274033"/>
                    <a:pt x="567267" y="1274233"/>
                    <a:pt x="533400" y="1257300"/>
                  </a:cubicBezTo>
                  <a:cubicBezTo>
                    <a:pt x="424381" y="1093772"/>
                    <a:pt x="561548" y="1270336"/>
                    <a:pt x="447675" y="1190625"/>
                  </a:cubicBezTo>
                  <a:cubicBezTo>
                    <a:pt x="427360" y="1176405"/>
                    <a:pt x="420683" y="1147230"/>
                    <a:pt x="400050" y="1133475"/>
                  </a:cubicBezTo>
                  <a:cubicBezTo>
                    <a:pt x="384944" y="1123405"/>
                    <a:pt x="309018" y="1109554"/>
                    <a:pt x="285750" y="1104900"/>
                  </a:cubicBezTo>
                  <a:cubicBezTo>
                    <a:pt x="247650" y="1085850"/>
                    <a:pt x="195079" y="1083193"/>
                    <a:pt x="171450" y="1047750"/>
                  </a:cubicBezTo>
                  <a:lnTo>
                    <a:pt x="133350" y="990600"/>
                  </a:lnTo>
                  <a:lnTo>
                    <a:pt x="114300" y="962025"/>
                  </a:lnTo>
                  <a:cubicBezTo>
                    <a:pt x="107950" y="930275"/>
                    <a:pt x="105489" y="897492"/>
                    <a:pt x="95250" y="866775"/>
                  </a:cubicBezTo>
                  <a:cubicBezTo>
                    <a:pt x="92075" y="857250"/>
                    <a:pt x="88483" y="847854"/>
                    <a:pt x="85725" y="838200"/>
                  </a:cubicBezTo>
                  <a:cubicBezTo>
                    <a:pt x="82129" y="825613"/>
                    <a:pt x="80340" y="812519"/>
                    <a:pt x="76200" y="800100"/>
                  </a:cubicBezTo>
                  <a:cubicBezTo>
                    <a:pt x="70793" y="783880"/>
                    <a:pt x="63153" y="768484"/>
                    <a:pt x="57150" y="752475"/>
                  </a:cubicBezTo>
                  <a:cubicBezTo>
                    <a:pt x="53625" y="743074"/>
                    <a:pt x="52606" y="732617"/>
                    <a:pt x="47625" y="723900"/>
                  </a:cubicBezTo>
                  <a:cubicBezTo>
                    <a:pt x="39749" y="710117"/>
                    <a:pt x="28575" y="698500"/>
                    <a:pt x="19050" y="685800"/>
                  </a:cubicBezTo>
                  <a:cubicBezTo>
                    <a:pt x="15875" y="669925"/>
                    <a:pt x="13037" y="653979"/>
                    <a:pt x="9525" y="638175"/>
                  </a:cubicBezTo>
                  <a:cubicBezTo>
                    <a:pt x="6685" y="625396"/>
                    <a:pt x="0" y="613166"/>
                    <a:pt x="0" y="600075"/>
                  </a:cubicBezTo>
                  <a:cubicBezTo>
                    <a:pt x="0" y="571324"/>
                    <a:pt x="433" y="541625"/>
                    <a:pt x="9525" y="514350"/>
                  </a:cubicBezTo>
                  <a:cubicBezTo>
                    <a:pt x="13785" y="501571"/>
                    <a:pt x="28575" y="495300"/>
                    <a:pt x="38100" y="485775"/>
                  </a:cubicBezTo>
                  <a:cubicBezTo>
                    <a:pt x="53975" y="488950"/>
                    <a:pt x="72255" y="486320"/>
                    <a:pt x="85725" y="495300"/>
                  </a:cubicBezTo>
                  <a:cubicBezTo>
                    <a:pt x="94079" y="500869"/>
                    <a:pt x="91725" y="514474"/>
                    <a:pt x="95250" y="523875"/>
                  </a:cubicBezTo>
                  <a:cubicBezTo>
                    <a:pt x="101253" y="539884"/>
                    <a:pt x="71438" y="576263"/>
                    <a:pt x="76200" y="581025"/>
                  </a:cubicBezTo>
                  <a:close/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0EBBD4B-52EA-987B-515E-DD7FC1929019}"/>
              </a:ext>
            </a:extLst>
          </p:cNvPr>
          <p:cNvSpPr/>
          <p:nvPr/>
        </p:nvSpPr>
        <p:spPr>
          <a:xfrm>
            <a:off x="4971005" y="4914900"/>
            <a:ext cx="897159" cy="890572"/>
          </a:xfrm>
          <a:custGeom>
            <a:avLst/>
            <a:gdLst>
              <a:gd name="connsiteX0" fmla="*/ 39145 w 897159"/>
              <a:gd name="connsiteY0" fmla="*/ 514350 h 890572"/>
              <a:gd name="connsiteX1" fmla="*/ 115345 w 897159"/>
              <a:gd name="connsiteY1" fmla="*/ 457200 h 890572"/>
              <a:gd name="connsiteX2" fmla="*/ 124870 w 897159"/>
              <a:gd name="connsiteY2" fmla="*/ 419100 h 890572"/>
              <a:gd name="connsiteX3" fmla="*/ 153445 w 897159"/>
              <a:gd name="connsiteY3" fmla="*/ 371475 h 890572"/>
              <a:gd name="connsiteX4" fmla="*/ 201070 w 897159"/>
              <a:gd name="connsiteY4" fmla="*/ 295275 h 890572"/>
              <a:gd name="connsiteX5" fmla="*/ 220120 w 897159"/>
              <a:gd name="connsiteY5" fmla="*/ 228600 h 890572"/>
              <a:gd name="connsiteX6" fmla="*/ 229645 w 897159"/>
              <a:gd name="connsiteY6" fmla="*/ 200025 h 890572"/>
              <a:gd name="connsiteX7" fmla="*/ 239170 w 897159"/>
              <a:gd name="connsiteY7" fmla="*/ 161925 h 890572"/>
              <a:gd name="connsiteX8" fmla="*/ 277270 w 897159"/>
              <a:gd name="connsiteY8" fmla="*/ 104775 h 890572"/>
              <a:gd name="connsiteX9" fmla="*/ 286795 w 897159"/>
              <a:gd name="connsiteY9" fmla="*/ 66675 h 890572"/>
              <a:gd name="connsiteX10" fmla="*/ 391570 w 897159"/>
              <a:gd name="connsiteY10" fmla="*/ 19050 h 890572"/>
              <a:gd name="connsiteX11" fmla="*/ 496345 w 897159"/>
              <a:gd name="connsiteY11" fmla="*/ 0 h 890572"/>
              <a:gd name="connsiteX12" fmla="*/ 582070 w 897159"/>
              <a:gd name="connsiteY12" fmla="*/ 9525 h 890572"/>
              <a:gd name="connsiteX13" fmla="*/ 686845 w 897159"/>
              <a:gd name="connsiteY13" fmla="*/ 133350 h 890572"/>
              <a:gd name="connsiteX14" fmla="*/ 705895 w 897159"/>
              <a:gd name="connsiteY14" fmla="*/ 171450 h 890572"/>
              <a:gd name="connsiteX15" fmla="*/ 715420 w 897159"/>
              <a:gd name="connsiteY15" fmla="*/ 209550 h 890572"/>
              <a:gd name="connsiteX16" fmla="*/ 772570 w 897159"/>
              <a:gd name="connsiteY16" fmla="*/ 228600 h 890572"/>
              <a:gd name="connsiteX17" fmla="*/ 820195 w 897159"/>
              <a:gd name="connsiteY17" fmla="*/ 247650 h 890572"/>
              <a:gd name="connsiteX18" fmla="*/ 848770 w 897159"/>
              <a:gd name="connsiteY18" fmla="*/ 390525 h 890572"/>
              <a:gd name="connsiteX19" fmla="*/ 858295 w 897159"/>
              <a:gd name="connsiteY19" fmla="*/ 428625 h 890572"/>
              <a:gd name="connsiteX20" fmla="*/ 886870 w 897159"/>
              <a:gd name="connsiteY20" fmla="*/ 466725 h 890572"/>
              <a:gd name="connsiteX21" fmla="*/ 886870 w 897159"/>
              <a:gd name="connsiteY21" fmla="*/ 628650 h 890572"/>
              <a:gd name="connsiteX22" fmla="*/ 858295 w 897159"/>
              <a:gd name="connsiteY22" fmla="*/ 657225 h 890572"/>
              <a:gd name="connsiteX23" fmla="*/ 829720 w 897159"/>
              <a:gd name="connsiteY23" fmla="*/ 676275 h 890572"/>
              <a:gd name="connsiteX24" fmla="*/ 753520 w 897159"/>
              <a:gd name="connsiteY24" fmla="*/ 685800 h 890572"/>
              <a:gd name="connsiteX25" fmla="*/ 763045 w 897159"/>
              <a:gd name="connsiteY25" fmla="*/ 742950 h 890572"/>
              <a:gd name="connsiteX26" fmla="*/ 772570 w 897159"/>
              <a:gd name="connsiteY26" fmla="*/ 781050 h 890572"/>
              <a:gd name="connsiteX27" fmla="*/ 782095 w 897159"/>
              <a:gd name="connsiteY27" fmla="*/ 828675 h 890572"/>
              <a:gd name="connsiteX28" fmla="*/ 772570 w 897159"/>
              <a:gd name="connsiteY28" fmla="*/ 885825 h 890572"/>
              <a:gd name="connsiteX29" fmla="*/ 667795 w 897159"/>
              <a:gd name="connsiteY29" fmla="*/ 876300 h 890572"/>
              <a:gd name="connsiteX30" fmla="*/ 563020 w 897159"/>
              <a:gd name="connsiteY30" fmla="*/ 857250 h 890572"/>
              <a:gd name="connsiteX31" fmla="*/ 458245 w 897159"/>
              <a:gd name="connsiteY31" fmla="*/ 876300 h 890572"/>
              <a:gd name="connsiteX32" fmla="*/ 220120 w 897159"/>
              <a:gd name="connsiteY32" fmla="*/ 866775 h 890572"/>
              <a:gd name="connsiteX33" fmla="*/ 134395 w 897159"/>
              <a:gd name="connsiteY33" fmla="*/ 838200 h 890572"/>
              <a:gd name="connsiteX34" fmla="*/ 96295 w 897159"/>
              <a:gd name="connsiteY34" fmla="*/ 771525 h 890572"/>
              <a:gd name="connsiteX35" fmla="*/ 77245 w 897159"/>
              <a:gd name="connsiteY35" fmla="*/ 742950 h 890572"/>
              <a:gd name="connsiteX36" fmla="*/ 20095 w 897159"/>
              <a:gd name="connsiteY36" fmla="*/ 695325 h 890572"/>
              <a:gd name="connsiteX37" fmla="*/ 10570 w 897159"/>
              <a:gd name="connsiteY37" fmla="*/ 657225 h 890572"/>
              <a:gd name="connsiteX38" fmla="*/ 1045 w 897159"/>
              <a:gd name="connsiteY38" fmla="*/ 628650 h 890572"/>
              <a:gd name="connsiteX39" fmla="*/ 48670 w 897159"/>
              <a:gd name="connsiteY39" fmla="*/ 581025 h 890572"/>
              <a:gd name="connsiteX40" fmla="*/ 86770 w 897159"/>
              <a:gd name="connsiteY40" fmla="*/ 533400 h 890572"/>
              <a:gd name="connsiteX41" fmla="*/ 96295 w 897159"/>
              <a:gd name="connsiteY41" fmla="*/ 495300 h 890572"/>
              <a:gd name="connsiteX42" fmla="*/ 105820 w 897159"/>
              <a:gd name="connsiteY42" fmla="*/ 409575 h 890572"/>
              <a:gd name="connsiteX43" fmla="*/ 143920 w 897159"/>
              <a:gd name="connsiteY43" fmla="*/ 409575 h 890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897159" h="890572">
                <a:moveTo>
                  <a:pt x="39145" y="514350"/>
                </a:moveTo>
                <a:cubicBezTo>
                  <a:pt x="60975" y="501252"/>
                  <a:pt x="100853" y="482562"/>
                  <a:pt x="115345" y="457200"/>
                </a:cubicBezTo>
                <a:cubicBezTo>
                  <a:pt x="121840" y="445834"/>
                  <a:pt x="119553" y="431063"/>
                  <a:pt x="124870" y="419100"/>
                </a:cubicBezTo>
                <a:cubicBezTo>
                  <a:pt x="132389" y="402182"/>
                  <a:pt x="143633" y="387174"/>
                  <a:pt x="153445" y="371475"/>
                </a:cubicBezTo>
                <a:cubicBezTo>
                  <a:pt x="172335" y="341251"/>
                  <a:pt x="183472" y="330471"/>
                  <a:pt x="201070" y="295275"/>
                </a:cubicBezTo>
                <a:cubicBezTo>
                  <a:pt x="208683" y="280050"/>
                  <a:pt x="216051" y="242842"/>
                  <a:pt x="220120" y="228600"/>
                </a:cubicBezTo>
                <a:cubicBezTo>
                  <a:pt x="222878" y="218946"/>
                  <a:pt x="226887" y="209679"/>
                  <a:pt x="229645" y="200025"/>
                </a:cubicBezTo>
                <a:cubicBezTo>
                  <a:pt x="233241" y="187438"/>
                  <a:pt x="233316" y="173634"/>
                  <a:pt x="239170" y="161925"/>
                </a:cubicBezTo>
                <a:cubicBezTo>
                  <a:pt x="249409" y="141447"/>
                  <a:pt x="277270" y="104775"/>
                  <a:pt x="277270" y="104775"/>
                </a:cubicBezTo>
                <a:cubicBezTo>
                  <a:pt x="280445" y="92075"/>
                  <a:pt x="278175" y="76527"/>
                  <a:pt x="286795" y="66675"/>
                </a:cubicBezTo>
                <a:cubicBezTo>
                  <a:pt x="320548" y="28100"/>
                  <a:pt x="347563" y="27051"/>
                  <a:pt x="391570" y="19050"/>
                </a:cubicBezTo>
                <a:cubicBezTo>
                  <a:pt x="525622" y="-5323"/>
                  <a:pt x="378704" y="23528"/>
                  <a:pt x="496345" y="0"/>
                </a:cubicBezTo>
                <a:cubicBezTo>
                  <a:pt x="524920" y="3175"/>
                  <a:pt x="554994" y="-145"/>
                  <a:pt x="582070" y="9525"/>
                </a:cubicBezTo>
                <a:cubicBezTo>
                  <a:pt x="624117" y="24542"/>
                  <a:pt x="673142" y="105945"/>
                  <a:pt x="686845" y="133350"/>
                </a:cubicBezTo>
                <a:cubicBezTo>
                  <a:pt x="693195" y="146050"/>
                  <a:pt x="700909" y="158155"/>
                  <a:pt x="705895" y="171450"/>
                </a:cubicBezTo>
                <a:cubicBezTo>
                  <a:pt x="710492" y="183707"/>
                  <a:pt x="705481" y="201031"/>
                  <a:pt x="715420" y="209550"/>
                </a:cubicBezTo>
                <a:cubicBezTo>
                  <a:pt x="730666" y="222618"/>
                  <a:pt x="753699" y="221738"/>
                  <a:pt x="772570" y="228600"/>
                </a:cubicBezTo>
                <a:cubicBezTo>
                  <a:pt x="788638" y="234443"/>
                  <a:pt x="804320" y="241300"/>
                  <a:pt x="820195" y="247650"/>
                </a:cubicBezTo>
                <a:cubicBezTo>
                  <a:pt x="842274" y="335965"/>
                  <a:pt x="816682" y="230087"/>
                  <a:pt x="848770" y="390525"/>
                </a:cubicBezTo>
                <a:cubicBezTo>
                  <a:pt x="851337" y="403362"/>
                  <a:pt x="852441" y="416916"/>
                  <a:pt x="858295" y="428625"/>
                </a:cubicBezTo>
                <a:cubicBezTo>
                  <a:pt x="865395" y="442824"/>
                  <a:pt x="877345" y="454025"/>
                  <a:pt x="886870" y="466725"/>
                </a:cubicBezTo>
                <a:cubicBezTo>
                  <a:pt x="893963" y="523466"/>
                  <a:pt x="905959" y="571383"/>
                  <a:pt x="886870" y="628650"/>
                </a:cubicBezTo>
                <a:cubicBezTo>
                  <a:pt x="882610" y="641429"/>
                  <a:pt x="868643" y="648601"/>
                  <a:pt x="858295" y="657225"/>
                </a:cubicBezTo>
                <a:cubicBezTo>
                  <a:pt x="849501" y="664554"/>
                  <a:pt x="840764" y="673263"/>
                  <a:pt x="829720" y="676275"/>
                </a:cubicBezTo>
                <a:cubicBezTo>
                  <a:pt x="805024" y="683010"/>
                  <a:pt x="778920" y="682625"/>
                  <a:pt x="753520" y="685800"/>
                </a:cubicBezTo>
                <a:cubicBezTo>
                  <a:pt x="756695" y="704850"/>
                  <a:pt x="759257" y="724012"/>
                  <a:pt x="763045" y="742950"/>
                </a:cubicBezTo>
                <a:cubicBezTo>
                  <a:pt x="765612" y="755787"/>
                  <a:pt x="769730" y="768271"/>
                  <a:pt x="772570" y="781050"/>
                </a:cubicBezTo>
                <a:cubicBezTo>
                  <a:pt x="776082" y="796854"/>
                  <a:pt x="778920" y="812800"/>
                  <a:pt x="782095" y="828675"/>
                </a:cubicBezTo>
                <a:cubicBezTo>
                  <a:pt x="778920" y="847725"/>
                  <a:pt x="790397" y="878397"/>
                  <a:pt x="772570" y="885825"/>
                </a:cubicBezTo>
                <a:cubicBezTo>
                  <a:pt x="740199" y="899313"/>
                  <a:pt x="702650" y="880173"/>
                  <a:pt x="667795" y="876300"/>
                </a:cubicBezTo>
                <a:cubicBezTo>
                  <a:pt x="606363" y="869474"/>
                  <a:pt x="612287" y="869567"/>
                  <a:pt x="563020" y="857250"/>
                </a:cubicBezTo>
                <a:cubicBezTo>
                  <a:pt x="529674" y="865587"/>
                  <a:pt x="492374" y="876300"/>
                  <a:pt x="458245" y="876300"/>
                </a:cubicBezTo>
                <a:cubicBezTo>
                  <a:pt x="378807" y="876300"/>
                  <a:pt x="299495" y="869950"/>
                  <a:pt x="220120" y="866775"/>
                </a:cubicBezTo>
                <a:cubicBezTo>
                  <a:pt x="191545" y="857250"/>
                  <a:pt x="143920" y="866775"/>
                  <a:pt x="134395" y="838200"/>
                </a:cubicBezTo>
                <a:cubicBezTo>
                  <a:pt x="118938" y="791829"/>
                  <a:pt x="132336" y="821982"/>
                  <a:pt x="96295" y="771525"/>
                </a:cubicBezTo>
                <a:cubicBezTo>
                  <a:pt x="89641" y="762210"/>
                  <a:pt x="84574" y="751744"/>
                  <a:pt x="77245" y="742950"/>
                </a:cubicBezTo>
                <a:cubicBezTo>
                  <a:pt x="54326" y="715448"/>
                  <a:pt x="48192" y="714056"/>
                  <a:pt x="20095" y="695325"/>
                </a:cubicBezTo>
                <a:cubicBezTo>
                  <a:pt x="16920" y="682625"/>
                  <a:pt x="14166" y="669812"/>
                  <a:pt x="10570" y="657225"/>
                </a:cubicBezTo>
                <a:cubicBezTo>
                  <a:pt x="7812" y="647571"/>
                  <a:pt x="-3445" y="637630"/>
                  <a:pt x="1045" y="628650"/>
                </a:cubicBezTo>
                <a:cubicBezTo>
                  <a:pt x="11085" y="608570"/>
                  <a:pt x="33651" y="597712"/>
                  <a:pt x="48670" y="581025"/>
                </a:cubicBezTo>
                <a:cubicBezTo>
                  <a:pt x="62270" y="565914"/>
                  <a:pt x="74070" y="549275"/>
                  <a:pt x="86770" y="533400"/>
                </a:cubicBezTo>
                <a:cubicBezTo>
                  <a:pt x="89945" y="520700"/>
                  <a:pt x="94304" y="508239"/>
                  <a:pt x="96295" y="495300"/>
                </a:cubicBezTo>
                <a:cubicBezTo>
                  <a:pt x="100667" y="466883"/>
                  <a:pt x="91857" y="434708"/>
                  <a:pt x="105820" y="409575"/>
                </a:cubicBezTo>
                <a:cubicBezTo>
                  <a:pt x="111988" y="398473"/>
                  <a:pt x="131220" y="409575"/>
                  <a:pt x="143920" y="409575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FE31569-F3B0-7B07-0FE6-10F71CA73784}"/>
              </a:ext>
            </a:extLst>
          </p:cNvPr>
          <p:cNvGrpSpPr/>
          <p:nvPr/>
        </p:nvGrpSpPr>
        <p:grpSpPr>
          <a:xfrm>
            <a:off x="7914703" y="4096139"/>
            <a:ext cx="3858197" cy="2421395"/>
            <a:chOff x="7914703" y="4096139"/>
            <a:chExt cx="3858197" cy="242139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863CC2A-A8A1-7875-39A5-06DE5799A0D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914703" y="4096139"/>
              <a:ext cx="3858197" cy="2421395"/>
            </a:xfrm>
            <a:prstGeom prst="rect">
              <a:avLst/>
            </a:prstGeom>
          </p:spPr>
        </p:pic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8F3F00A-E190-4581-AA1E-1C68CB2E461A}"/>
                </a:ext>
              </a:extLst>
            </p:cNvPr>
            <p:cNvSpPr/>
            <p:nvPr/>
          </p:nvSpPr>
          <p:spPr>
            <a:xfrm>
              <a:off x="10210565" y="4552950"/>
              <a:ext cx="895585" cy="698638"/>
            </a:xfrm>
            <a:custGeom>
              <a:avLst/>
              <a:gdLst>
                <a:gd name="connsiteX0" fmla="*/ 235 w 895585"/>
                <a:gd name="connsiteY0" fmla="*/ 228600 h 698638"/>
                <a:gd name="connsiteX1" fmla="*/ 47860 w 895585"/>
                <a:gd name="connsiteY1" fmla="*/ 142875 h 698638"/>
                <a:gd name="connsiteX2" fmla="*/ 76435 w 895585"/>
                <a:gd name="connsiteY2" fmla="*/ 85725 h 698638"/>
                <a:gd name="connsiteX3" fmla="*/ 114535 w 895585"/>
                <a:gd name="connsiteY3" fmla="*/ 57150 h 698638"/>
                <a:gd name="connsiteX4" fmla="*/ 143110 w 895585"/>
                <a:gd name="connsiteY4" fmla="*/ 28575 h 698638"/>
                <a:gd name="connsiteX5" fmla="*/ 247885 w 895585"/>
                <a:gd name="connsiteY5" fmla="*/ 0 h 698638"/>
                <a:gd name="connsiteX6" fmla="*/ 514585 w 895585"/>
                <a:gd name="connsiteY6" fmla="*/ 9525 h 698638"/>
                <a:gd name="connsiteX7" fmla="*/ 600310 w 895585"/>
                <a:gd name="connsiteY7" fmla="*/ 57150 h 698638"/>
                <a:gd name="connsiteX8" fmla="*/ 628885 w 895585"/>
                <a:gd name="connsiteY8" fmla="*/ 85725 h 698638"/>
                <a:gd name="connsiteX9" fmla="*/ 714610 w 895585"/>
                <a:gd name="connsiteY9" fmla="*/ 152400 h 698638"/>
                <a:gd name="connsiteX10" fmla="*/ 781285 w 895585"/>
                <a:gd name="connsiteY10" fmla="*/ 219075 h 698638"/>
                <a:gd name="connsiteX11" fmla="*/ 838435 w 895585"/>
                <a:gd name="connsiteY11" fmla="*/ 295275 h 698638"/>
                <a:gd name="connsiteX12" fmla="*/ 847960 w 895585"/>
                <a:gd name="connsiteY12" fmla="*/ 323850 h 698638"/>
                <a:gd name="connsiteX13" fmla="*/ 867010 w 895585"/>
                <a:gd name="connsiteY13" fmla="*/ 352425 h 698638"/>
                <a:gd name="connsiteX14" fmla="*/ 876535 w 895585"/>
                <a:gd name="connsiteY14" fmla="*/ 390525 h 698638"/>
                <a:gd name="connsiteX15" fmla="*/ 895585 w 895585"/>
                <a:gd name="connsiteY15" fmla="*/ 457200 h 698638"/>
                <a:gd name="connsiteX16" fmla="*/ 676510 w 895585"/>
                <a:gd name="connsiteY16" fmla="*/ 609600 h 698638"/>
                <a:gd name="connsiteX17" fmla="*/ 657460 w 895585"/>
                <a:gd name="connsiteY17" fmla="*/ 657225 h 698638"/>
                <a:gd name="connsiteX18" fmla="*/ 581260 w 895585"/>
                <a:gd name="connsiteY18" fmla="*/ 695325 h 698638"/>
                <a:gd name="connsiteX19" fmla="*/ 295510 w 895585"/>
                <a:gd name="connsiteY19" fmla="*/ 676275 h 698638"/>
                <a:gd name="connsiteX20" fmla="*/ 257410 w 895585"/>
                <a:gd name="connsiteY20" fmla="*/ 657225 h 698638"/>
                <a:gd name="connsiteX21" fmla="*/ 219310 w 895585"/>
                <a:gd name="connsiteY21" fmla="*/ 619125 h 698638"/>
                <a:gd name="connsiteX22" fmla="*/ 190735 w 895585"/>
                <a:gd name="connsiteY22" fmla="*/ 571500 h 698638"/>
                <a:gd name="connsiteX23" fmla="*/ 152635 w 895585"/>
                <a:gd name="connsiteY23" fmla="*/ 495300 h 698638"/>
                <a:gd name="connsiteX24" fmla="*/ 143110 w 895585"/>
                <a:gd name="connsiteY24" fmla="*/ 447675 h 698638"/>
                <a:gd name="connsiteX25" fmla="*/ 133585 w 895585"/>
                <a:gd name="connsiteY25" fmla="*/ 390525 h 698638"/>
                <a:gd name="connsiteX26" fmla="*/ 85960 w 895585"/>
                <a:gd name="connsiteY26" fmla="*/ 361950 h 698638"/>
                <a:gd name="connsiteX27" fmla="*/ 57385 w 895585"/>
                <a:gd name="connsiteY27" fmla="*/ 333375 h 698638"/>
                <a:gd name="connsiteX28" fmla="*/ 38335 w 895585"/>
                <a:gd name="connsiteY28" fmla="*/ 295275 h 698638"/>
                <a:gd name="connsiteX29" fmla="*/ 28810 w 895585"/>
                <a:gd name="connsiteY29" fmla="*/ 266700 h 698638"/>
                <a:gd name="connsiteX30" fmla="*/ 235 w 895585"/>
                <a:gd name="connsiteY30" fmla="*/ 228600 h 698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95585" h="698638">
                  <a:moveTo>
                    <a:pt x="235" y="228600"/>
                  </a:moveTo>
                  <a:cubicBezTo>
                    <a:pt x="3410" y="207962"/>
                    <a:pt x="-12548" y="248589"/>
                    <a:pt x="47860" y="142875"/>
                  </a:cubicBezTo>
                  <a:cubicBezTo>
                    <a:pt x="68518" y="106723"/>
                    <a:pt x="43249" y="118911"/>
                    <a:pt x="76435" y="85725"/>
                  </a:cubicBezTo>
                  <a:cubicBezTo>
                    <a:pt x="87660" y="74500"/>
                    <a:pt x="102482" y="67481"/>
                    <a:pt x="114535" y="57150"/>
                  </a:cubicBezTo>
                  <a:cubicBezTo>
                    <a:pt x="124762" y="48384"/>
                    <a:pt x="131062" y="34599"/>
                    <a:pt x="143110" y="28575"/>
                  </a:cubicBezTo>
                  <a:cubicBezTo>
                    <a:pt x="154433" y="22913"/>
                    <a:pt x="225838" y="5512"/>
                    <a:pt x="247885" y="0"/>
                  </a:cubicBezTo>
                  <a:cubicBezTo>
                    <a:pt x="336785" y="3175"/>
                    <a:pt x="425994" y="1471"/>
                    <a:pt x="514585" y="9525"/>
                  </a:cubicBezTo>
                  <a:cubicBezTo>
                    <a:pt x="543994" y="12199"/>
                    <a:pt x="579130" y="38996"/>
                    <a:pt x="600310" y="57150"/>
                  </a:cubicBezTo>
                  <a:cubicBezTo>
                    <a:pt x="610537" y="65916"/>
                    <a:pt x="618537" y="77101"/>
                    <a:pt x="628885" y="85725"/>
                  </a:cubicBezTo>
                  <a:cubicBezTo>
                    <a:pt x="656695" y="108900"/>
                    <a:pt x="689012" y="126802"/>
                    <a:pt x="714610" y="152400"/>
                  </a:cubicBezTo>
                  <a:cubicBezTo>
                    <a:pt x="736835" y="174625"/>
                    <a:pt x="763850" y="192923"/>
                    <a:pt x="781285" y="219075"/>
                  </a:cubicBezTo>
                  <a:cubicBezTo>
                    <a:pt x="811612" y="264566"/>
                    <a:pt x="793184" y="238711"/>
                    <a:pt x="838435" y="295275"/>
                  </a:cubicBezTo>
                  <a:cubicBezTo>
                    <a:pt x="841610" y="304800"/>
                    <a:pt x="843470" y="314870"/>
                    <a:pt x="847960" y="323850"/>
                  </a:cubicBezTo>
                  <a:cubicBezTo>
                    <a:pt x="853080" y="334089"/>
                    <a:pt x="862501" y="341903"/>
                    <a:pt x="867010" y="352425"/>
                  </a:cubicBezTo>
                  <a:cubicBezTo>
                    <a:pt x="872167" y="364457"/>
                    <a:pt x="872939" y="377938"/>
                    <a:pt x="876535" y="390525"/>
                  </a:cubicBezTo>
                  <a:cubicBezTo>
                    <a:pt x="903864" y="486178"/>
                    <a:pt x="865808" y="338093"/>
                    <a:pt x="895585" y="457200"/>
                  </a:cubicBezTo>
                  <a:cubicBezTo>
                    <a:pt x="878365" y="681058"/>
                    <a:pt x="930974" y="524779"/>
                    <a:pt x="676510" y="609600"/>
                  </a:cubicBezTo>
                  <a:cubicBezTo>
                    <a:pt x="660290" y="615007"/>
                    <a:pt x="666522" y="642726"/>
                    <a:pt x="657460" y="657225"/>
                  </a:cubicBezTo>
                  <a:cubicBezTo>
                    <a:pt x="634590" y="693817"/>
                    <a:pt x="621479" y="687281"/>
                    <a:pt x="581260" y="695325"/>
                  </a:cubicBezTo>
                  <a:cubicBezTo>
                    <a:pt x="542571" y="693892"/>
                    <a:pt x="378720" y="711937"/>
                    <a:pt x="295510" y="676275"/>
                  </a:cubicBezTo>
                  <a:cubicBezTo>
                    <a:pt x="282459" y="670682"/>
                    <a:pt x="268769" y="665744"/>
                    <a:pt x="257410" y="657225"/>
                  </a:cubicBezTo>
                  <a:cubicBezTo>
                    <a:pt x="243042" y="646449"/>
                    <a:pt x="230337" y="633302"/>
                    <a:pt x="219310" y="619125"/>
                  </a:cubicBezTo>
                  <a:cubicBezTo>
                    <a:pt x="207944" y="604512"/>
                    <a:pt x="199014" y="588059"/>
                    <a:pt x="190735" y="571500"/>
                  </a:cubicBezTo>
                  <a:cubicBezTo>
                    <a:pt x="144132" y="478294"/>
                    <a:pt x="196770" y="561503"/>
                    <a:pt x="152635" y="495300"/>
                  </a:cubicBezTo>
                  <a:cubicBezTo>
                    <a:pt x="149460" y="479425"/>
                    <a:pt x="146006" y="463603"/>
                    <a:pt x="143110" y="447675"/>
                  </a:cubicBezTo>
                  <a:cubicBezTo>
                    <a:pt x="139655" y="428674"/>
                    <a:pt x="144298" y="406594"/>
                    <a:pt x="133585" y="390525"/>
                  </a:cubicBezTo>
                  <a:cubicBezTo>
                    <a:pt x="123316" y="375121"/>
                    <a:pt x="100771" y="373058"/>
                    <a:pt x="85960" y="361950"/>
                  </a:cubicBezTo>
                  <a:cubicBezTo>
                    <a:pt x="75184" y="353868"/>
                    <a:pt x="65215" y="344336"/>
                    <a:pt x="57385" y="333375"/>
                  </a:cubicBezTo>
                  <a:cubicBezTo>
                    <a:pt x="49132" y="321821"/>
                    <a:pt x="43928" y="308326"/>
                    <a:pt x="38335" y="295275"/>
                  </a:cubicBezTo>
                  <a:cubicBezTo>
                    <a:pt x="34380" y="286047"/>
                    <a:pt x="34379" y="275054"/>
                    <a:pt x="28810" y="266700"/>
                  </a:cubicBezTo>
                  <a:cubicBezTo>
                    <a:pt x="27049" y="264058"/>
                    <a:pt x="-2940" y="249238"/>
                    <a:pt x="235" y="228600"/>
                  </a:cubicBezTo>
                  <a:close/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4149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5B52EA-4243-76D1-C84B-C43A55CB92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DDEBE7-030C-39E8-9E22-184923DAC1A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3513" y="6474276"/>
            <a:ext cx="11487047" cy="239486"/>
          </a:xfrm>
        </p:spPr>
        <p:txBody>
          <a:bodyPr/>
          <a:lstStyle/>
          <a:p>
            <a:pPr algn="r"/>
            <a:r>
              <a:rPr lang="en-US" sz="1400" dirty="0">
                <a:solidFill>
                  <a:schemeClr val="bg1"/>
                </a:solidFill>
              </a:rPr>
              <a:t>Shore NS et al, AUA 2025 / Nat Med 2025, De Santis M et al, ESMO 2025 / Lancet 2025 Roupret M et al, ESMO 2025 / Ann Oncol 2026, Hahn GU ASCO 2026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467D00-95F9-7F5B-5ABA-61C9D1D954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69" t="20255" r="13748" b="8585"/>
          <a:stretch/>
        </p:blipFill>
        <p:spPr>
          <a:xfrm>
            <a:off x="-3585" y="2333764"/>
            <a:ext cx="3916740" cy="20959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140423-940B-28FF-CC82-D1807C5F59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36" t="17429" r="3059" b="8740"/>
          <a:stretch>
            <a:fillRect/>
          </a:stretch>
        </p:blipFill>
        <p:spPr>
          <a:xfrm>
            <a:off x="4068405" y="2194561"/>
            <a:ext cx="4390009" cy="22013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2F0A99-1EAE-087E-63EC-599C676DAEC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579" r="47602" b="9958"/>
          <a:stretch/>
        </p:blipFill>
        <p:spPr>
          <a:xfrm>
            <a:off x="8531549" y="2307733"/>
            <a:ext cx="3587317" cy="208820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9E4BF19-9420-4C4E-5B77-6FFA9C0C509A}"/>
              </a:ext>
            </a:extLst>
          </p:cNvPr>
          <p:cNvSpPr txBox="1">
            <a:spLocks/>
          </p:cNvSpPr>
          <p:nvPr/>
        </p:nvSpPr>
        <p:spPr bwMode="auto">
          <a:xfrm>
            <a:off x="0" y="238118"/>
            <a:ext cx="3916739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2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0" cap="none" spc="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CREST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22CB221-F0C5-A146-409D-6EDFD36D41FE}"/>
              </a:ext>
            </a:extLst>
          </p:cNvPr>
          <p:cNvSpPr txBox="1">
            <a:spLocks/>
          </p:cNvSpPr>
          <p:nvPr/>
        </p:nvSpPr>
        <p:spPr bwMode="auto">
          <a:xfrm>
            <a:off x="4401413" y="238118"/>
            <a:ext cx="3616390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2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0" cap="none" spc="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POTOMAC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FDF7E88-9142-B330-CB2A-C97DFC50409E}"/>
              </a:ext>
            </a:extLst>
          </p:cNvPr>
          <p:cNvSpPr txBox="1">
            <a:spLocks/>
          </p:cNvSpPr>
          <p:nvPr/>
        </p:nvSpPr>
        <p:spPr bwMode="auto">
          <a:xfrm>
            <a:off x="9013370" y="238118"/>
            <a:ext cx="2975481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2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0" cap="none" spc="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ALBAN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CEA7F75-F2DD-70E1-5165-D4B29CC89D1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-1" y="4544843"/>
            <a:ext cx="4101063" cy="1755751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EFS HR 0.68</a:t>
            </a:r>
          </a:p>
          <a:p>
            <a:pPr marL="0" indent="0" algn="ctr">
              <a:buNone/>
            </a:pPr>
            <a:r>
              <a:rPr lang="en-US" dirty="0"/>
              <a:t>primary endpoint</a:t>
            </a:r>
          </a:p>
          <a:p>
            <a:pPr marL="0" indent="0" algn="ctr">
              <a:buNone/>
            </a:pPr>
            <a:r>
              <a:rPr lang="en-US" dirty="0"/>
              <a:t>OS HR 1.13 (0.68-1.87)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BBDB428-E685-50BF-1257-BEE81DC778D5}"/>
              </a:ext>
            </a:extLst>
          </p:cNvPr>
          <p:cNvSpPr txBox="1">
            <a:spLocks/>
          </p:cNvSpPr>
          <p:nvPr/>
        </p:nvSpPr>
        <p:spPr bwMode="auto">
          <a:xfrm>
            <a:off x="4101064" y="4544841"/>
            <a:ext cx="4133721" cy="1755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Wingdings" panose="05000000000000000000" pitchFamily="2" charset="2"/>
              <a:buChar char="§"/>
              <a:defRPr sz="28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600">
                <a:solidFill>
                  <a:schemeClr val="bg1"/>
                </a:solidFill>
                <a:latin typeface="Calibri" panose="020F0502020204030204" pitchFamily="34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400">
                <a:solidFill>
                  <a:schemeClr val="bg1"/>
                </a:solidFill>
                <a:latin typeface="Calibri" panose="020F0502020204030204" pitchFamily="34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200">
                <a:solidFill>
                  <a:schemeClr val="bg1"/>
                </a:solidFill>
                <a:latin typeface="Calibri" panose="020F0502020204030204" pitchFamily="34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5pPr>
            <a:lvl6pPr marL="25146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000000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EFS HR 0.68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000000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primary endpoint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000000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OS HR 0.8 (0.53-1.20)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17462D6-F37E-5C33-6593-3D99DAC7BC24}"/>
              </a:ext>
            </a:extLst>
          </p:cNvPr>
          <p:cNvSpPr txBox="1">
            <a:spLocks/>
          </p:cNvSpPr>
          <p:nvPr/>
        </p:nvSpPr>
        <p:spPr bwMode="auto">
          <a:xfrm>
            <a:off x="8422693" y="4544841"/>
            <a:ext cx="3769307" cy="1017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Wingdings" panose="05000000000000000000" pitchFamily="2" charset="2"/>
              <a:buChar char="§"/>
              <a:defRPr sz="28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600">
                <a:solidFill>
                  <a:schemeClr val="bg1"/>
                </a:solidFill>
                <a:latin typeface="Calibri" panose="020F0502020204030204" pitchFamily="34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400">
                <a:solidFill>
                  <a:schemeClr val="bg1"/>
                </a:solidFill>
                <a:latin typeface="Calibri" panose="020F0502020204030204" pitchFamily="34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200">
                <a:solidFill>
                  <a:schemeClr val="bg1"/>
                </a:solidFill>
                <a:latin typeface="Calibri" panose="020F0502020204030204" pitchFamily="34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5pPr>
            <a:lvl6pPr marL="25146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000000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EFS HR 0.98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000000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primary endpoint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000000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OS HR 1.73 (0.76-3.92)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000000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D04557B-872F-61A2-3DDE-02E1E15D82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71" t="35207" r="16624" b="44533"/>
          <a:stretch>
            <a:fillRect/>
          </a:stretch>
        </p:blipFill>
        <p:spPr>
          <a:xfrm>
            <a:off x="8365413" y="5058137"/>
            <a:ext cx="666685" cy="73339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B37CFCB-97C0-F8C9-5B3F-1BD1AC47D21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47" t="35207" r="28809" b="44533"/>
          <a:stretch>
            <a:fillRect/>
          </a:stretch>
        </p:blipFill>
        <p:spPr>
          <a:xfrm>
            <a:off x="108858" y="5095440"/>
            <a:ext cx="596095" cy="73339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FF77FDA-1717-DDDC-E736-33AFC32B839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47" t="35207" r="28809" b="44533"/>
          <a:stretch>
            <a:fillRect/>
          </a:stretch>
        </p:blipFill>
        <p:spPr>
          <a:xfrm>
            <a:off x="4210654" y="5058137"/>
            <a:ext cx="596095" cy="7333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FE4FA1-C983-E2AE-9E7E-BFD4B739B0BD}"/>
              </a:ext>
            </a:extLst>
          </p:cNvPr>
          <p:cNvSpPr txBox="1">
            <a:spLocks/>
          </p:cNvSpPr>
          <p:nvPr/>
        </p:nvSpPr>
        <p:spPr bwMode="auto">
          <a:xfrm>
            <a:off x="-3585" y="1133662"/>
            <a:ext cx="4104645" cy="1294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Wingdings" panose="05000000000000000000" pitchFamily="2" charset="2"/>
              <a:buChar char="§"/>
              <a:defRPr sz="28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600">
                <a:solidFill>
                  <a:schemeClr val="bg1"/>
                </a:solidFill>
                <a:latin typeface="Calibri" panose="020F0502020204030204" pitchFamily="34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400">
                <a:solidFill>
                  <a:schemeClr val="bg1"/>
                </a:solidFill>
                <a:latin typeface="Calibri" panose="020F0502020204030204" pitchFamily="34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200">
                <a:solidFill>
                  <a:schemeClr val="bg1"/>
                </a:solidFill>
                <a:latin typeface="Calibri" panose="020F0502020204030204" pitchFamily="34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5pPr>
            <a:lvl6pPr marL="25146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000000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 years BCG 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000000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 years Sasanlimab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F176EDD-9E05-20EE-749B-BA66666CE3E3}"/>
              </a:ext>
            </a:extLst>
          </p:cNvPr>
          <p:cNvSpPr txBox="1">
            <a:spLocks/>
          </p:cNvSpPr>
          <p:nvPr/>
        </p:nvSpPr>
        <p:spPr bwMode="auto">
          <a:xfrm>
            <a:off x="4401413" y="1131635"/>
            <a:ext cx="3645463" cy="14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Wingdings" panose="05000000000000000000" pitchFamily="2" charset="2"/>
              <a:buChar char="§"/>
              <a:defRPr sz="28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600">
                <a:solidFill>
                  <a:schemeClr val="bg1"/>
                </a:solidFill>
                <a:latin typeface="Calibri" panose="020F0502020204030204" pitchFamily="34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400">
                <a:solidFill>
                  <a:schemeClr val="bg1"/>
                </a:solidFill>
                <a:latin typeface="Calibri" panose="020F0502020204030204" pitchFamily="34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200">
                <a:solidFill>
                  <a:schemeClr val="bg1"/>
                </a:solidFill>
                <a:latin typeface="Calibri" panose="020F0502020204030204" pitchFamily="34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5pPr>
            <a:lvl6pPr marL="25146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000000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 years BCG 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000000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1-year Durvalumab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000000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C5BF6034-70E2-53AA-2982-90C3B3B416A7}"/>
              </a:ext>
            </a:extLst>
          </p:cNvPr>
          <p:cNvSpPr txBox="1">
            <a:spLocks/>
          </p:cNvSpPr>
          <p:nvPr/>
        </p:nvSpPr>
        <p:spPr bwMode="auto">
          <a:xfrm>
            <a:off x="8741229" y="1116163"/>
            <a:ext cx="3450771" cy="2166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Wingdings" panose="05000000000000000000" pitchFamily="2" charset="2"/>
              <a:buChar char="§"/>
              <a:defRPr sz="28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600">
                <a:solidFill>
                  <a:schemeClr val="bg1"/>
                </a:solidFill>
                <a:latin typeface="Calibri" panose="020F0502020204030204" pitchFamily="34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400">
                <a:solidFill>
                  <a:schemeClr val="bg1"/>
                </a:solidFill>
                <a:latin typeface="Calibri" panose="020F0502020204030204" pitchFamily="34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200">
                <a:solidFill>
                  <a:schemeClr val="bg1"/>
                </a:solidFill>
                <a:latin typeface="Calibri" panose="020F0502020204030204" pitchFamily="34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5pPr>
            <a:lvl6pPr marL="25146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000000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 year BCG 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000000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1-year Atezolizumab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000000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975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A41372-11E6-510F-193F-E3BAEC78CB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FB7D2-6870-6670-16F1-9922FE494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explains these differences?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5C81047-52EE-8738-21C6-4F3C6A2B8398}"/>
              </a:ext>
            </a:extLst>
          </p:cNvPr>
          <p:cNvGraphicFramePr>
            <a:graphicFrameLocks noGrp="1"/>
          </p:cNvGraphicFramePr>
          <p:nvPr/>
        </p:nvGraphicFramePr>
        <p:xfrm>
          <a:off x="724780" y="1524320"/>
          <a:ext cx="10757423" cy="4084320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3559629">
                  <a:extLst>
                    <a:ext uri="{9D8B030D-6E8A-4147-A177-3AD203B41FA5}">
                      <a16:colId xmlns:a16="http://schemas.microsoft.com/office/drawing/2014/main" val="343765510"/>
                    </a:ext>
                  </a:extLst>
                </a:gridCol>
                <a:gridCol w="2634343">
                  <a:extLst>
                    <a:ext uri="{9D8B030D-6E8A-4147-A177-3AD203B41FA5}">
                      <a16:colId xmlns:a16="http://schemas.microsoft.com/office/drawing/2014/main" val="2672301534"/>
                    </a:ext>
                  </a:extLst>
                </a:gridCol>
                <a:gridCol w="2223362">
                  <a:extLst>
                    <a:ext uri="{9D8B030D-6E8A-4147-A177-3AD203B41FA5}">
                      <a16:colId xmlns:a16="http://schemas.microsoft.com/office/drawing/2014/main" val="3793585501"/>
                    </a:ext>
                  </a:extLst>
                </a:gridCol>
                <a:gridCol w="2340089">
                  <a:extLst>
                    <a:ext uri="{9D8B030D-6E8A-4147-A177-3AD203B41FA5}">
                      <a16:colId xmlns:a16="http://schemas.microsoft.com/office/drawing/2014/main" val="145715871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22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200" b="1" dirty="0">
                          <a:solidFill>
                            <a:schemeClr val="bg1"/>
                          </a:solidFill>
                        </a:rPr>
                        <a:t>CREST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200" b="1" dirty="0">
                          <a:solidFill>
                            <a:schemeClr val="bg1"/>
                          </a:solidFill>
                        </a:rPr>
                        <a:t>POTOMAC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200" b="1" dirty="0">
                          <a:solidFill>
                            <a:schemeClr val="bg1"/>
                          </a:solidFill>
                        </a:rPr>
                        <a:t>ALBAN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8462014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200" dirty="0">
                          <a:solidFill>
                            <a:schemeClr val="bg1"/>
                          </a:solidFill>
                        </a:rPr>
                        <a:t>ICI Agent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200" dirty="0">
                          <a:solidFill>
                            <a:schemeClr val="bg1"/>
                          </a:solidFill>
                        </a:rPr>
                        <a:t>Sasanlimab </a:t>
                      </a:r>
                    </a:p>
                    <a:p>
                      <a:pPr>
                        <a:buNone/>
                      </a:pPr>
                      <a:r>
                        <a:rPr lang="en-US" sz="2200" dirty="0">
                          <a:solidFill>
                            <a:schemeClr val="bg1"/>
                          </a:solidFill>
                        </a:rPr>
                        <a:t>(anti-PD-1)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200" dirty="0">
                          <a:solidFill>
                            <a:schemeClr val="bg1"/>
                          </a:solidFill>
                        </a:rPr>
                        <a:t>Durvalumab </a:t>
                      </a:r>
                      <a:br>
                        <a:rPr lang="en-US" sz="2200" dirty="0">
                          <a:solidFill>
                            <a:schemeClr val="bg1"/>
                          </a:solidFill>
                        </a:rPr>
                      </a:br>
                      <a:r>
                        <a:rPr lang="en-US" sz="2200" dirty="0">
                          <a:solidFill>
                            <a:schemeClr val="bg1"/>
                          </a:solidFill>
                        </a:rPr>
                        <a:t>(anti-PD-L1)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200" dirty="0">
                          <a:solidFill>
                            <a:schemeClr val="bg1"/>
                          </a:solidFill>
                        </a:rPr>
                        <a:t>Atezolizumab </a:t>
                      </a:r>
                      <a:br>
                        <a:rPr lang="en-US" sz="2200" dirty="0">
                          <a:solidFill>
                            <a:schemeClr val="bg1"/>
                          </a:solidFill>
                        </a:rPr>
                      </a:br>
                      <a:r>
                        <a:rPr lang="en-US" sz="2200" dirty="0">
                          <a:solidFill>
                            <a:schemeClr val="bg1"/>
                          </a:solidFill>
                        </a:rPr>
                        <a:t>(anti-PD-L1)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9473917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200" dirty="0">
                          <a:solidFill>
                            <a:schemeClr val="bg1"/>
                          </a:solidFill>
                        </a:rPr>
                        <a:t>Route of Admin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200" dirty="0">
                          <a:solidFill>
                            <a:schemeClr val="bg1"/>
                          </a:solidFill>
                        </a:rPr>
                        <a:t>SubQ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200" dirty="0">
                          <a:solidFill>
                            <a:schemeClr val="bg1"/>
                          </a:solidFill>
                        </a:rPr>
                        <a:t>IV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200" dirty="0">
                          <a:solidFill>
                            <a:schemeClr val="bg1"/>
                          </a:solidFill>
                        </a:rPr>
                        <a:t>IV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1744825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200" dirty="0">
                          <a:solidFill>
                            <a:schemeClr val="bg1"/>
                          </a:solidFill>
                        </a:rPr>
                        <a:t>Sample Size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200" dirty="0">
                          <a:solidFill>
                            <a:schemeClr val="bg1"/>
                          </a:solidFill>
                        </a:rPr>
                        <a:t>1,055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200" dirty="0">
                          <a:solidFill>
                            <a:schemeClr val="bg1"/>
                          </a:solidFill>
                        </a:rPr>
                        <a:t>1,018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200" dirty="0">
                          <a:solidFill>
                            <a:schemeClr val="bg1"/>
                          </a:solidFill>
                        </a:rPr>
                        <a:t>517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5964215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200" dirty="0">
                          <a:solidFill>
                            <a:schemeClr val="bg1"/>
                          </a:solidFill>
                        </a:rPr>
                        <a:t>High risk population (T1 %)?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200" b="1" dirty="0">
                          <a:solidFill>
                            <a:schemeClr val="bg1"/>
                          </a:solidFill>
                        </a:rPr>
                        <a:t>Yes </a:t>
                      </a:r>
                      <a:r>
                        <a:rPr lang="en-US" sz="2200" b="0" dirty="0">
                          <a:solidFill>
                            <a:schemeClr val="bg1"/>
                          </a:solidFill>
                        </a:rPr>
                        <a:t>-</a:t>
                      </a:r>
                      <a:r>
                        <a:rPr lang="en-US" sz="22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</a:rPr>
                        <a:t>58%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200" b="1" dirty="0">
                          <a:solidFill>
                            <a:schemeClr val="bg1"/>
                          </a:solidFill>
                        </a:rPr>
                        <a:t>Yes </a:t>
                      </a:r>
                      <a:r>
                        <a:rPr lang="en-US" sz="2200" b="0" dirty="0">
                          <a:solidFill>
                            <a:schemeClr val="bg1"/>
                          </a:solidFill>
                        </a:rPr>
                        <a:t>–</a:t>
                      </a:r>
                      <a:r>
                        <a:rPr lang="en-US" sz="22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</a:rPr>
                        <a:t>58%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200" b="1" dirty="0">
                          <a:solidFill>
                            <a:schemeClr val="bg1"/>
                          </a:solidFill>
                        </a:rPr>
                        <a:t>No </a:t>
                      </a:r>
                      <a:r>
                        <a:rPr lang="en-US" sz="2200" b="0" dirty="0">
                          <a:solidFill>
                            <a:schemeClr val="bg1"/>
                          </a:solidFill>
                        </a:rPr>
                        <a:t>– 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</a:rPr>
                        <a:t>39%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9173103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200" dirty="0">
                          <a:solidFill>
                            <a:schemeClr val="bg1"/>
                          </a:solidFill>
                        </a:rPr>
                        <a:t>Adequate BCG Maintenance?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Yes </a:t>
                      </a:r>
                      <a:r>
                        <a:rPr kumimoji="0" lang="en-US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- 2 years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Yes </a:t>
                      </a:r>
                      <a:r>
                        <a:rPr kumimoji="0" lang="en-US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- 2 years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200" b="1" dirty="0">
                          <a:solidFill>
                            <a:schemeClr val="bg1"/>
                          </a:solidFill>
                        </a:rPr>
                        <a:t>No - 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</a:rPr>
                        <a:t>1 year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416608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200" dirty="0">
                          <a:solidFill>
                            <a:schemeClr val="bg1"/>
                          </a:solidFill>
                        </a:rPr>
                        <a:t>Does EFS Definition include low-grade NMIBC or UTUC?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No</a:t>
                      </a:r>
                      <a:endParaRPr kumimoji="0" lang="en-US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200" b="1" dirty="0">
                          <a:solidFill>
                            <a:schemeClr val="bg1"/>
                          </a:solidFill>
                        </a:rPr>
                        <a:t>Yes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0966024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200" dirty="0">
                          <a:solidFill>
                            <a:schemeClr val="bg1"/>
                          </a:solidFill>
                        </a:rPr>
                        <a:t>Gr 3+ TRAE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29% vs 5.4%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21% vs 4%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200" b="0" dirty="0">
                          <a:solidFill>
                            <a:schemeClr val="bg1"/>
                          </a:solidFill>
                        </a:rPr>
                        <a:t>23% vs 9%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61626998"/>
                  </a:ext>
                </a:extLst>
              </a:tr>
            </a:tbl>
          </a:graphicData>
        </a:graphic>
      </p:graphicFrame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5575F3F4-69EE-3A96-3755-0CDD2153A4C1}"/>
              </a:ext>
            </a:extLst>
          </p:cNvPr>
          <p:cNvSpPr txBox="1">
            <a:spLocks/>
          </p:cNvSpPr>
          <p:nvPr/>
        </p:nvSpPr>
        <p:spPr>
          <a:xfrm>
            <a:off x="0" y="6511738"/>
            <a:ext cx="8913091" cy="27547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Wingdings" panose="05000000000000000000" pitchFamily="2" charset="2"/>
              <a:buChar char="§"/>
              <a:defRPr sz="28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600">
                <a:solidFill>
                  <a:schemeClr val="bg1"/>
                </a:solidFill>
                <a:latin typeface="Calibri" panose="020F0502020204030204" pitchFamily="34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400">
                <a:solidFill>
                  <a:schemeClr val="bg1"/>
                </a:solidFill>
                <a:latin typeface="Calibri" panose="020F0502020204030204" pitchFamily="34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200">
                <a:solidFill>
                  <a:schemeClr val="bg1"/>
                </a:solidFill>
                <a:latin typeface="Calibri" panose="020F0502020204030204" pitchFamily="34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5pPr>
            <a:lvl6pPr marL="25146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000000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DeSantis et al. ESMO 2025; Powles et al. ASCO 2025; Roupret et al. ESMO 2025; Shore et al AUA 2025</a:t>
            </a:r>
          </a:p>
        </p:txBody>
      </p:sp>
    </p:spTree>
    <p:extLst>
      <p:ext uri="{BB962C8B-B14F-4D97-AF65-F5344CB8AC3E}">
        <p14:creationId xmlns:p14="http://schemas.microsoft.com/office/powerpoint/2010/main" val="6688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4D4307-31CB-86A7-E283-6938CEC031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1BE9B-E11C-D1B4-8CEC-D69E63267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 on Practice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C6534C-5A8A-EE86-D770-42AC62EF9D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676" y="1274919"/>
            <a:ext cx="8789696" cy="5344954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Either Sasanlimab or Durvalumab combined with BCG induction and maintenance </a:t>
            </a:r>
            <a:r>
              <a:rPr lang="en-US" b="1" dirty="0"/>
              <a:t>may</a:t>
            </a:r>
            <a:r>
              <a:rPr lang="en-US" dirty="0"/>
              <a:t> become an option for high-risk BCG-naïve NMIBC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Benefit mostly in T1 (highest risk) population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Awaiting KEYNOTE-676 trial in similar population</a:t>
            </a:r>
            <a:endParaRPr lang="en-US" sz="1800" dirty="0"/>
          </a:p>
          <a:p>
            <a:pPr>
              <a:lnSpc>
                <a:spcPct val="120000"/>
              </a:lnSpc>
            </a:pPr>
            <a:r>
              <a:rPr lang="en-US" dirty="0"/>
              <a:t>Are autoimmune side effects worth it?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How to balance EFS (positive), OS (immature) and Toxicity (real)?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Likely will allow some patients to avoid cystectomy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But… multiple later-line therapies available for NMIBC </a:t>
            </a:r>
          </a:p>
          <a:p>
            <a:pPr>
              <a:lnSpc>
                <a:spcPct val="120000"/>
              </a:lnSpc>
            </a:pPr>
            <a:r>
              <a:rPr lang="en-US" dirty="0"/>
              <a:t>Who will be giving this therapy? Urologists? Medical Oncologists?</a:t>
            </a:r>
          </a:p>
        </p:txBody>
      </p:sp>
      <p:pic>
        <p:nvPicPr>
          <p:cNvPr id="5" name="Picture 2" descr="Stickman Question Mark Thinking | Great PowerPoint ClipArt for  Presentations - PresenterMedia.com">
            <a:extLst>
              <a:ext uri="{FF2B5EF4-FFF2-40B4-BE49-F238E27FC236}">
                <a16:creationId xmlns:a16="http://schemas.microsoft.com/office/drawing/2014/main" id="{0E0FE3E8-3267-A93C-90B7-85D28D2632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40"/>
          <a:stretch>
            <a:fillRect/>
          </a:stretch>
        </p:blipFill>
        <p:spPr bwMode="auto">
          <a:xfrm>
            <a:off x="9187543" y="1827085"/>
            <a:ext cx="3004457" cy="3737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152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B8FB9-FEB0-1F52-2E7B-34E7000B8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we “save” PD-1 for BCG-unresponsive patients? 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8EFB951F-E83E-0C13-564C-095C9F952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1440"/>
            <a:ext cx="12192000" cy="495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B512A14-5889-52A4-4FF5-6E2F18A68593}"/>
              </a:ext>
            </a:extLst>
          </p:cNvPr>
          <p:cNvSpPr/>
          <p:nvPr/>
        </p:nvSpPr>
        <p:spPr>
          <a:xfrm>
            <a:off x="308810" y="3446830"/>
            <a:ext cx="3250819" cy="1164771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600" cap="none" spc="3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8BC01E-6751-91EB-EEF7-B93042D7B633}"/>
              </a:ext>
            </a:extLst>
          </p:cNvPr>
          <p:cNvSpPr txBox="1"/>
          <p:nvPr/>
        </p:nvSpPr>
        <p:spPr bwMode="auto">
          <a:xfrm>
            <a:off x="7572375" y="6475120"/>
            <a:ext cx="46196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-1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Li et al ASCO 2024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4555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4770A48-8E3E-40B6-88D4-F66558851E17}"/>
              </a:ext>
            </a:extLst>
          </p:cNvPr>
          <p:cNvSpPr txBox="1">
            <a:spLocks/>
          </p:cNvSpPr>
          <p:nvPr/>
        </p:nvSpPr>
        <p:spPr bwMode="auto">
          <a:xfrm>
            <a:off x="308810" y="1341440"/>
            <a:ext cx="3250819" cy="110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2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KEYNOTE 057</a:t>
            </a:r>
          </a:p>
        </p:txBody>
      </p:sp>
    </p:spTree>
    <p:extLst>
      <p:ext uri="{BB962C8B-B14F-4D97-AF65-F5344CB8AC3E}">
        <p14:creationId xmlns:p14="http://schemas.microsoft.com/office/powerpoint/2010/main" val="150415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B7462EB-BEAA-3270-29E0-FA1C022E7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</p:spPr>
        <p:txBody>
          <a:bodyPr/>
          <a:lstStyle/>
          <a:p>
            <a:r>
              <a:rPr lang="en-US" dirty="0"/>
              <a:t>KEYNOTE 057: Pembrolizumab for High-risk (HR) BCG-unresponsive NMIBC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00AE948-FE4E-2E55-C77C-A783409B31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699" y="5026154"/>
            <a:ext cx="5997755" cy="1664832"/>
          </a:xfrm>
        </p:spPr>
        <p:txBody>
          <a:bodyPr>
            <a:normAutofit/>
          </a:bodyPr>
          <a:lstStyle/>
          <a:p>
            <a:r>
              <a:rPr lang="en-US" dirty="0"/>
              <a:t>41% CR rate at 3 months</a:t>
            </a:r>
          </a:p>
          <a:p>
            <a:pPr lvl="1"/>
            <a:r>
              <a:rPr lang="en-US" dirty="0"/>
              <a:t>Median duration of CR 16.2 months</a:t>
            </a:r>
          </a:p>
          <a:p>
            <a:pPr lvl="1"/>
            <a:r>
              <a:rPr lang="en-US" dirty="0"/>
              <a:t>9.3% (n=9) remain in CR at 45 months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E35275-A600-A577-3E9E-2F3BC940080D}"/>
              </a:ext>
            </a:extLst>
          </p:cNvPr>
          <p:cNvSpPr txBox="1"/>
          <p:nvPr/>
        </p:nvSpPr>
        <p:spPr bwMode="auto">
          <a:xfrm>
            <a:off x="7572375" y="6475120"/>
            <a:ext cx="46196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-1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Balar et al Lancet Onc 2021, Necchi et al Lancet Onc 2024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4555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F87BCE-0D01-1DE0-3060-4A017DEAED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b="49227"/>
          <a:stretch>
            <a:fillRect/>
          </a:stretch>
        </p:blipFill>
        <p:spPr>
          <a:xfrm>
            <a:off x="5573486" y="2122427"/>
            <a:ext cx="5102134" cy="2907068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A5EBF72-A022-53A0-09CF-64B70C8410AD}"/>
              </a:ext>
            </a:extLst>
          </p:cNvPr>
          <p:cNvSpPr txBox="1">
            <a:spLocks/>
          </p:cNvSpPr>
          <p:nvPr/>
        </p:nvSpPr>
        <p:spPr bwMode="auto">
          <a:xfrm>
            <a:off x="1038501" y="1428529"/>
            <a:ext cx="4279457" cy="464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342900" indent="-3429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Wingdings" panose="05000000000000000000" pitchFamily="2" charset="2"/>
              <a:buChar char="§"/>
              <a:defRPr sz="28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600">
                <a:solidFill>
                  <a:schemeClr val="bg1"/>
                </a:solidFill>
                <a:latin typeface="Calibri" panose="020F0502020204030204" pitchFamily="34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400">
                <a:solidFill>
                  <a:schemeClr val="bg1"/>
                </a:solidFill>
                <a:latin typeface="Calibri" panose="020F0502020204030204" pitchFamily="34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200">
                <a:solidFill>
                  <a:schemeClr val="bg1"/>
                </a:solidFill>
                <a:latin typeface="Calibri" panose="020F0502020204030204" pitchFamily="34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5pPr>
            <a:lvl6pPr marL="25146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000000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HR NMIBC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with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CIS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0472B26-C29B-87F9-EA01-C787AD69B64F}"/>
              </a:ext>
            </a:extLst>
          </p:cNvPr>
          <p:cNvSpPr txBox="1">
            <a:spLocks/>
          </p:cNvSpPr>
          <p:nvPr/>
        </p:nvSpPr>
        <p:spPr bwMode="auto">
          <a:xfrm>
            <a:off x="6268454" y="1413953"/>
            <a:ext cx="4078704" cy="478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20000"/>
          </a:bodyPr>
          <a:lstStyle>
            <a:lvl1pPr marL="342900" indent="-3429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Wingdings" panose="05000000000000000000" pitchFamily="2" charset="2"/>
              <a:buChar char="§"/>
              <a:defRPr sz="28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600">
                <a:solidFill>
                  <a:schemeClr val="bg1"/>
                </a:solidFill>
                <a:latin typeface="Calibri" panose="020F0502020204030204" pitchFamily="34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400">
                <a:solidFill>
                  <a:schemeClr val="bg1"/>
                </a:solidFill>
                <a:latin typeface="Calibri" panose="020F0502020204030204" pitchFamily="34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200">
                <a:solidFill>
                  <a:schemeClr val="bg1"/>
                </a:solidFill>
                <a:latin typeface="Calibri" panose="020F0502020204030204" pitchFamily="34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5pPr>
            <a:lvl6pPr marL="25146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000000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HR NMIBC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without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CIS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000000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F9799D5-5204-E1A4-FC35-2C533D7544E6}"/>
              </a:ext>
            </a:extLst>
          </p:cNvPr>
          <p:cNvSpPr txBox="1">
            <a:spLocks/>
          </p:cNvSpPr>
          <p:nvPr/>
        </p:nvSpPr>
        <p:spPr bwMode="auto">
          <a:xfrm>
            <a:off x="6416883" y="5011577"/>
            <a:ext cx="4078705" cy="1182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Wingdings" panose="05000000000000000000" pitchFamily="2" charset="2"/>
              <a:buChar char="§"/>
              <a:defRPr sz="28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600">
                <a:solidFill>
                  <a:schemeClr val="bg1"/>
                </a:solidFill>
                <a:latin typeface="Calibri" panose="020F0502020204030204" pitchFamily="34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400">
                <a:solidFill>
                  <a:schemeClr val="bg1"/>
                </a:solidFill>
                <a:latin typeface="Calibri" panose="020F0502020204030204" pitchFamily="34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200">
                <a:solidFill>
                  <a:schemeClr val="bg1"/>
                </a:solidFill>
                <a:latin typeface="Calibri" panose="020F0502020204030204" pitchFamily="34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5pPr>
            <a:lvl6pPr marL="25146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12 month DFS: 43%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36 month DFS: 33%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92540D2-E1C3-0567-6BB1-E1B1396B5C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47384"/>
          <a:stretch>
            <a:fillRect/>
          </a:stretch>
        </p:blipFill>
        <p:spPr>
          <a:xfrm>
            <a:off x="822318" y="2023108"/>
            <a:ext cx="4069722" cy="2914429"/>
          </a:xfrm>
          <a:prstGeom prst="rect">
            <a:avLst/>
          </a:prstGeom>
        </p:spPr>
      </p:pic>
      <p:pic>
        <p:nvPicPr>
          <p:cNvPr id="16" name="Picture 2" descr="FDA Approves Idorsia's Tryvio for Resistant Hypertension | AJMC">
            <a:extLst>
              <a:ext uri="{FF2B5EF4-FFF2-40B4-BE49-F238E27FC236}">
                <a16:creationId xmlns:a16="http://schemas.microsoft.com/office/drawing/2014/main" id="{028B9BE2-9FEC-40B8-BF63-811BBEA0E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6843">
            <a:off x="1783432" y="2587687"/>
            <a:ext cx="2914224" cy="2060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907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69839F-560A-1374-D9AA-AEE2984F16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53612313-6EFA-80D9-D77E-AF98A7B1A34E}"/>
              </a:ext>
            </a:extLst>
          </p:cNvPr>
          <p:cNvGrpSpPr/>
          <p:nvPr/>
        </p:nvGrpSpPr>
        <p:grpSpPr>
          <a:xfrm>
            <a:off x="-163286" y="1722961"/>
            <a:ext cx="12355286" cy="6742392"/>
            <a:chOff x="-163286" y="862989"/>
            <a:chExt cx="12355286" cy="6742392"/>
          </a:xfrm>
        </p:grpSpPr>
        <p:sp>
          <p:nvSpPr>
            <p:cNvPr id="3" name="Text Placeholder 1">
              <a:extLst>
                <a:ext uri="{FF2B5EF4-FFF2-40B4-BE49-F238E27FC236}">
                  <a16:creationId xmlns:a16="http://schemas.microsoft.com/office/drawing/2014/main" id="{C25DE67A-B8B2-5D0E-7EB7-90DD2745136E}"/>
                </a:ext>
              </a:extLst>
            </p:cNvPr>
            <p:cNvSpPr txBox="1">
              <a:spLocks/>
            </p:cNvSpPr>
            <p:nvPr/>
          </p:nvSpPr>
          <p:spPr>
            <a:xfrm>
              <a:off x="-163286" y="6501784"/>
              <a:ext cx="12191999" cy="276999"/>
            </a:xfrm>
            <a:prstGeom prst="rect">
              <a:avLst/>
            </a:prstGeom>
          </p:spPr>
          <p:txBody>
            <a:bodyPr/>
            <a:lstStyle>
              <a:lvl1pPr marL="342900" indent="-3429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chemeClr val="bg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bg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742950" indent="-28575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chemeClr val="bg1"/>
                </a:buClr>
                <a:buFont typeface="Arial" panose="020B0604020202020204" pitchFamily="34" charset="0"/>
                <a:buChar char="‒"/>
                <a:defRPr sz="2600">
                  <a:solidFill>
                    <a:schemeClr val="bg1"/>
                  </a:solidFill>
                  <a:latin typeface="Calibri" panose="020F0502020204030204" pitchFamily="34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chemeClr val="bg1"/>
                </a:buClr>
                <a:buFont typeface="Arial" panose="020B0604020202020204" pitchFamily="34" charset="0"/>
                <a:buChar char="‒"/>
                <a:defRPr sz="2400">
                  <a:solidFill>
                    <a:schemeClr val="bg1"/>
                  </a:solidFill>
                  <a:latin typeface="Calibri" panose="020F0502020204030204" pitchFamily="34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chemeClr val="bg1"/>
                </a:buClr>
                <a:buFont typeface="Arial" panose="020B0604020202020204" pitchFamily="34" charset="0"/>
                <a:buChar char="‒"/>
                <a:defRPr sz="2200">
                  <a:solidFill>
                    <a:schemeClr val="bg1"/>
                  </a:solidFill>
                  <a:latin typeface="Calibri" panose="020F0502020204030204" pitchFamily="34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chemeClr val="bg1"/>
                </a:buClr>
                <a:buFont typeface="Arial" panose="020B0604020202020204" pitchFamily="34" charset="0"/>
                <a:buChar char="‒"/>
                <a:defRPr sz="2000">
                  <a:solidFill>
                    <a:schemeClr val="bg1"/>
                  </a:solidFill>
                  <a:latin typeface="Calibri" panose="020F0502020204030204" pitchFamily="34" charset="0"/>
                </a:defRPr>
              </a:lvl5pPr>
              <a:lvl6pPr marL="2514600" indent="-228600" algn="l" rtl="0" eaLnBrk="1" fontAlgn="base" hangingPunct="1">
                <a:lnSpc>
                  <a:spcPct val="90000"/>
                </a:lnSpc>
                <a:spcBef>
                  <a:spcPct val="35000"/>
                </a:spcBef>
                <a:spcAft>
                  <a:spcPct val="25000"/>
                </a:spcAft>
                <a:buClr>
                  <a:schemeClr val="accent2"/>
                </a:buClr>
                <a:buFont typeface="Arial" charset="0"/>
                <a:buChar char="–"/>
                <a:defRPr sz="14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eaLnBrk="1" fontAlgn="base" hangingPunct="1">
                <a:lnSpc>
                  <a:spcPct val="90000"/>
                </a:lnSpc>
                <a:spcBef>
                  <a:spcPct val="35000"/>
                </a:spcBef>
                <a:spcAft>
                  <a:spcPct val="25000"/>
                </a:spcAft>
                <a:buClr>
                  <a:schemeClr val="accent2"/>
                </a:buClr>
                <a:buFont typeface="Arial" charset="0"/>
                <a:buChar char="–"/>
                <a:defRPr sz="14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eaLnBrk="1" fontAlgn="base" hangingPunct="1">
                <a:lnSpc>
                  <a:spcPct val="90000"/>
                </a:lnSpc>
                <a:spcBef>
                  <a:spcPct val="35000"/>
                </a:spcBef>
                <a:spcAft>
                  <a:spcPct val="25000"/>
                </a:spcAft>
                <a:buClr>
                  <a:schemeClr val="accent2"/>
                </a:buClr>
                <a:buFont typeface="Arial" charset="0"/>
                <a:buChar char="–"/>
                <a:defRPr sz="14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eaLnBrk="1" fontAlgn="base" hangingPunct="1">
                <a:lnSpc>
                  <a:spcPct val="90000"/>
                </a:lnSpc>
                <a:spcBef>
                  <a:spcPct val="35000"/>
                </a:spcBef>
                <a:spcAft>
                  <a:spcPct val="25000"/>
                </a:spcAft>
                <a:buClr>
                  <a:schemeClr val="accent2"/>
                </a:buClr>
                <a:buFont typeface="Arial" charset="0"/>
                <a:buChar char="–"/>
                <a:defRPr sz="1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marR="0" lvl="0" indent="0" algn="r" defTabSz="914400" rtl="0" eaLnBrk="1" fontAlgn="base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000000"/>
                </a:buClr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Adapted from: Li and International Bladder Cancer Group, Eur Urol, 2024 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B9772A5-582D-12CD-E7C3-3C260F825D9E}"/>
                </a:ext>
              </a:extLst>
            </p:cNvPr>
            <p:cNvSpPr/>
            <p:nvPr/>
          </p:nvSpPr>
          <p:spPr bwMode="auto">
            <a:xfrm>
              <a:off x="85715" y="1110341"/>
              <a:ext cx="12042303" cy="1238467"/>
            </a:xfrm>
            <a:prstGeom prst="rect">
              <a:avLst/>
            </a:prstGeom>
            <a:solidFill>
              <a:schemeClr val="tx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F926CCE-E0AF-F4B4-52D3-BB844D63E0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18818" b="15730"/>
            <a:stretch>
              <a:fillRect/>
            </a:stretch>
          </p:blipFill>
          <p:spPr>
            <a:xfrm>
              <a:off x="-21772" y="2278847"/>
              <a:ext cx="12191980" cy="5326534"/>
            </a:xfrm>
            <a:prstGeom prst="rect">
              <a:avLst/>
            </a:prstGeom>
            <a:noFill/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EEB37223-0789-1D35-9337-0956A31A1EE4}"/>
                </a:ext>
              </a:extLst>
            </p:cNvPr>
            <p:cNvSpPr/>
            <p:nvPr/>
          </p:nvSpPr>
          <p:spPr bwMode="auto">
            <a:xfrm>
              <a:off x="149697" y="4898570"/>
              <a:ext cx="12042303" cy="1349830"/>
            </a:xfrm>
            <a:prstGeom prst="rect">
              <a:avLst/>
            </a:prstGeom>
            <a:solidFill>
              <a:schemeClr val="tx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46B26100-0C85-8F8C-FF33-1F94F0AA5B4F}"/>
                </a:ext>
              </a:extLst>
            </p:cNvPr>
            <p:cNvSpPr/>
            <p:nvPr/>
          </p:nvSpPr>
          <p:spPr bwMode="auto">
            <a:xfrm>
              <a:off x="1926753" y="862989"/>
              <a:ext cx="8077200" cy="1485820"/>
            </a:xfrm>
            <a:prstGeom prst="roundRect">
              <a:avLst/>
            </a:prstGeom>
            <a:solidFill>
              <a:schemeClr val="accent1"/>
            </a:solidFill>
            <a:ln w="0">
              <a:solidFill>
                <a:schemeClr val="bg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B442289-483F-D83F-ACCE-100A0A116979}"/>
                </a:ext>
              </a:extLst>
            </p:cNvPr>
            <p:cNvSpPr txBox="1"/>
            <p:nvPr/>
          </p:nvSpPr>
          <p:spPr bwMode="auto">
            <a:xfrm>
              <a:off x="2779243" y="987762"/>
              <a:ext cx="6655246" cy="1323439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BCG-Unresponsive NMIBC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Pt refusing or ineligible for RC</a:t>
              </a:r>
            </a:p>
          </p:txBody>
        </p:sp>
      </p:grp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4C764061-B8EC-739D-88AC-E0BD10D4C55E}"/>
              </a:ext>
            </a:extLst>
          </p:cNvPr>
          <p:cNvSpPr txBox="1">
            <a:spLocks/>
          </p:cNvSpPr>
          <p:nvPr/>
        </p:nvSpPr>
        <p:spPr>
          <a:xfrm>
            <a:off x="-10886" y="6654184"/>
            <a:ext cx="12191999" cy="276999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Wingdings" panose="05000000000000000000" pitchFamily="2" charset="2"/>
              <a:buChar char="§"/>
              <a:defRPr sz="28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600">
                <a:solidFill>
                  <a:schemeClr val="bg1"/>
                </a:solidFill>
                <a:latin typeface="Calibri" panose="020F0502020204030204" pitchFamily="34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400">
                <a:solidFill>
                  <a:schemeClr val="bg1"/>
                </a:solidFill>
                <a:latin typeface="Calibri" panose="020F0502020204030204" pitchFamily="34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200">
                <a:solidFill>
                  <a:schemeClr val="bg1"/>
                </a:solidFill>
                <a:latin typeface="Calibri" panose="020F0502020204030204" pitchFamily="34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5pPr>
            <a:lvl6pPr marL="25146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000000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Adapted from: Li and International Bladder Cancer Group, Eur Urol, 2024 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5D5C9C8-D678-4454-C4ED-2D146D0C4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</p:spPr>
        <p:txBody>
          <a:bodyPr/>
          <a:lstStyle/>
          <a:p>
            <a:r>
              <a:rPr lang="en-US" dirty="0"/>
              <a:t>Many options for BCG-unresponsive NMIBC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C17887-8A1D-8125-9008-B0AF08118A83}"/>
              </a:ext>
            </a:extLst>
          </p:cNvPr>
          <p:cNvSpPr txBox="1"/>
          <p:nvPr/>
        </p:nvSpPr>
        <p:spPr bwMode="auto">
          <a:xfrm>
            <a:off x="4948436" y="4856491"/>
            <a:ext cx="1097545" cy="707886"/>
          </a:xfrm>
          <a:prstGeom prst="rect">
            <a:avLst/>
          </a:prstGeom>
          <a:solidFill>
            <a:srgbClr val="FED1A8"/>
          </a:solidFill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Pembro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-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lizumab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279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CA6A72-5388-073A-3318-3CEBFA5AEA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385B7FD-BB3A-68F5-8660-28044ACF3E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6497490"/>
            <a:ext cx="8931564" cy="307777"/>
          </a:xfrm>
        </p:spPr>
        <p:txBody>
          <a:bodyPr/>
          <a:lstStyle/>
          <a:p>
            <a:r>
              <a:rPr lang="en-US" sz="1400" dirty="0"/>
              <a:t>Wiesen B, et al Front. Oncol. 2025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6A9844D-7735-E291-1060-51350C13A6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45398" y="249012"/>
            <a:ext cx="6372336" cy="64987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57984C1-AB3E-29F2-B921-6489050A6B95}"/>
              </a:ext>
            </a:extLst>
          </p:cNvPr>
          <p:cNvSpPr txBox="1"/>
          <p:nvPr/>
        </p:nvSpPr>
        <p:spPr>
          <a:xfrm rot="16200000">
            <a:off x="4159646" y="3264220"/>
            <a:ext cx="1430972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Viral or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Bacterial Vector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013869-6D06-CCAD-7364-C097A2D468B2}"/>
              </a:ext>
            </a:extLst>
          </p:cNvPr>
          <p:cNvSpPr txBox="1"/>
          <p:nvPr/>
        </p:nvSpPr>
        <p:spPr>
          <a:xfrm rot="16200000">
            <a:off x="3961400" y="5447436"/>
            <a:ext cx="238146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Chemotherapy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194ED767-9ABE-3FE3-2A68-42CAA140DA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81641" y="1423886"/>
            <a:ext cx="5914359" cy="4603995"/>
          </a:xfrm>
        </p:spPr>
        <p:txBody>
          <a:bodyPr/>
          <a:lstStyle/>
          <a:p>
            <a:pPr marL="350838" indent="-350838"/>
            <a:r>
              <a:rPr lang="en-US" dirty="0"/>
              <a:t>Treatment naïve vs BCG-resistant</a:t>
            </a:r>
          </a:p>
          <a:p>
            <a:pPr marL="350838" indent="-350838"/>
            <a:endParaRPr lang="en-US" dirty="0"/>
          </a:p>
          <a:p>
            <a:pPr marL="350838" indent="-350838"/>
            <a:r>
              <a:rPr lang="en-US" dirty="0"/>
              <a:t>Multiple Modalities </a:t>
            </a:r>
          </a:p>
          <a:p>
            <a:pPr marL="577850" lvl="1" indent="-227013"/>
            <a:r>
              <a:rPr lang="en-US" dirty="0"/>
              <a:t>Intravesical</a:t>
            </a:r>
          </a:p>
          <a:p>
            <a:pPr marL="577850" lvl="1" indent="-227013"/>
            <a:r>
              <a:rPr lang="en-US" dirty="0"/>
              <a:t>Systemic</a:t>
            </a:r>
          </a:p>
          <a:p>
            <a:pPr marL="577850" lvl="1" indent="-227013"/>
            <a:r>
              <a:rPr lang="en-US" dirty="0"/>
              <a:t>Combinations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411D796-FC48-1E2D-DF55-30BB34C1304C}"/>
              </a:ext>
            </a:extLst>
          </p:cNvPr>
          <p:cNvSpPr txBox="1">
            <a:spLocks/>
          </p:cNvSpPr>
          <p:nvPr/>
        </p:nvSpPr>
        <p:spPr>
          <a:xfrm>
            <a:off x="604675" y="249012"/>
            <a:ext cx="10872444" cy="110331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2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Many Ongoing Trials</a:t>
            </a:r>
          </a:p>
        </p:txBody>
      </p:sp>
    </p:spTree>
    <p:extLst>
      <p:ext uri="{BB962C8B-B14F-4D97-AF65-F5344CB8AC3E}">
        <p14:creationId xmlns:p14="http://schemas.microsoft.com/office/powerpoint/2010/main" val="146230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4E261D-AE5E-F298-C99B-23C6F1B36D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A7C13-E251-03DF-3239-5A5E65839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1A5EB0-64DF-5B36-073C-9B7DCF0251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676" y="1513047"/>
            <a:ext cx="10259268" cy="5106826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>
                <a:solidFill>
                  <a:schemeClr val="tx1">
                    <a:lumMod val="65000"/>
                  </a:schemeClr>
                </a:solidFill>
              </a:rPr>
              <a:t>NMIBC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solidFill>
                  <a:schemeClr val="tx1">
                    <a:lumMod val="65000"/>
                  </a:schemeClr>
                </a:solidFill>
              </a:rPr>
              <a:t>Rationale for use of BCG + PD-1 immunotherapy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solidFill>
                  <a:schemeClr val="tx1">
                    <a:lumMod val="65000"/>
                  </a:schemeClr>
                </a:solidFill>
              </a:rPr>
              <a:t>Safety and Efficacy from recent Phase III trials (CREST, POTOMAC, ALBAN)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solidFill>
                  <a:schemeClr val="tx1">
                    <a:lumMod val="65000"/>
                  </a:schemeClr>
                </a:solidFill>
              </a:rPr>
              <a:t>Long-term findings with pembrolizumab monotherapy in patients with high-risk BCG-unresponsive NMIBC</a:t>
            </a:r>
          </a:p>
          <a:p>
            <a:pPr lvl="1">
              <a:lnSpc>
                <a:spcPct val="120000"/>
              </a:lnSpc>
            </a:pPr>
            <a:endParaRPr lang="en-US" sz="2200" dirty="0"/>
          </a:p>
          <a:p>
            <a:pPr lvl="0"/>
            <a:r>
              <a:rPr lang="en-US" dirty="0">
                <a:solidFill>
                  <a:srgbClr val="0070C0"/>
                </a:solidFill>
              </a:rPr>
              <a:t>MIBC 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NIAGARA study of perioperative Platinum + Durvalumab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IMvigor011 trial - ctDNA- guided adjuvant Atezolizumab 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Prognostic and predictive impact of ctDNA in nonmetastatic UBC</a:t>
            </a:r>
          </a:p>
          <a:p>
            <a:pPr>
              <a:lnSpc>
                <a:spcPct val="120000"/>
              </a:lnSpc>
            </a:pPr>
            <a:endParaRPr lang="en-US" sz="2400" dirty="0"/>
          </a:p>
          <a:p>
            <a:pPr>
              <a:lnSpc>
                <a:spcPct val="120000"/>
              </a:lnSpc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3214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16055" y="-2689"/>
            <a:ext cx="11559889" cy="1103313"/>
          </a:xfrm>
        </p:spPr>
        <p:txBody>
          <a:bodyPr>
            <a:normAutofit fontScale="90000"/>
          </a:bodyPr>
          <a:lstStyle/>
          <a:p>
            <a:r>
              <a:rPr lang="en-US" noProof="0" dirty="0"/>
              <a:t>Recent and Ongoing Phase III Neoadjuvant IO-Based Trials in MIBC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068612" y="1128783"/>
          <a:ext cx="9295683" cy="47861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76384">
                  <a:extLst>
                    <a:ext uri="{9D8B030D-6E8A-4147-A177-3AD203B41FA5}">
                      <a16:colId xmlns:a16="http://schemas.microsoft.com/office/drawing/2014/main" val="1027855649"/>
                    </a:ext>
                  </a:extLst>
                </a:gridCol>
                <a:gridCol w="778847">
                  <a:extLst>
                    <a:ext uri="{9D8B030D-6E8A-4147-A177-3AD203B41FA5}">
                      <a16:colId xmlns:a16="http://schemas.microsoft.com/office/drawing/2014/main" val="3569383463"/>
                    </a:ext>
                  </a:extLst>
                </a:gridCol>
                <a:gridCol w="4066698">
                  <a:extLst>
                    <a:ext uri="{9D8B030D-6E8A-4147-A177-3AD203B41FA5}">
                      <a16:colId xmlns:a16="http://schemas.microsoft.com/office/drawing/2014/main" val="4075003930"/>
                    </a:ext>
                  </a:extLst>
                </a:gridCol>
                <a:gridCol w="1873754">
                  <a:extLst>
                    <a:ext uri="{9D8B030D-6E8A-4147-A177-3AD203B41FA5}">
                      <a16:colId xmlns:a16="http://schemas.microsoft.com/office/drawing/2014/main" val="3236021808"/>
                    </a:ext>
                  </a:extLst>
                </a:gridCol>
              </a:tblGrid>
              <a:tr h="46814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Clinical Trial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288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30" marR="4433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Treatment Arms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30" marR="4433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Control Arm</a:t>
                      </a:r>
                    </a:p>
                  </a:txBody>
                  <a:tcPr marL="44330" marR="4433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7120913"/>
                  </a:ext>
                </a:extLst>
              </a:tr>
              <a:tr h="71966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KEYNOTE-866</a:t>
                      </a:r>
                      <a:endParaRPr lang="en-US" sz="1800" b="1" baseline="3000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8288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907</a:t>
                      </a:r>
                      <a:endParaRPr lang="en-US" sz="1800" b="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30" marR="4433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u="non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Pembrolizumab + GC</a:t>
                      </a:r>
                    </a:p>
                  </a:txBody>
                  <a:tcPr marL="44330" marR="4433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GC</a:t>
                      </a:r>
                    </a:p>
                  </a:txBody>
                  <a:tcPr marL="44330" marR="4433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4530742"/>
                  </a:ext>
                </a:extLst>
              </a:tr>
              <a:tr h="71966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NIAGARA</a:t>
                      </a:r>
                    </a:p>
                  </a:txBody>
                  <a:tcPr marL="18288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1063</a:t>
                      </a:r>
                      <a:endParaRPr lang="en-US" sz="1800" b="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30" marR="4433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u="non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Durvalumab + GC</a:t>
                      </a:r>
                      <a:endParaRPr lang="en-US" sz="1800" b="0" u="none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30" marR="4433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GC</a:t>
                      </a:r>
                    </a:p>
                  </a:txBody>
                  <a:tcPr marL="44330" marR="4433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3992602"/>
                  </a:ext>
                </a:extLst>
              </a:tr>
              <a:tr h="71966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ENERGIZE</a:t>
                      </a:r>
                    </a:p>
                  </a:txBody>
                  <a:tcPr marL="18288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8</a:t>
                      </a:r>
                      <a:endParaRPr lang="en-US" sz="1800" b="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30" marR="4433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u="non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Nivolumab + GC</a:t>
                      </a:r>
                      <a:endParaRPr lang="en-US" sz="1800" u="none" strike="sngStrike" kern="1200" baseline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330" marR="4433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GC</a:t>
                      </a:r>
                    </a:p>
                  </a:txBody>
                  <a:tcPr marL="44330" marR="4433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8876753"/>
                  </a:ext>
                </a:extLst>
              </a:tr>
              <a:tr h="71966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KEYNOTE-B15/EV-304</a:t>
                      </a:r>
                    </a:p>
                  </a:txBody>
                  <a:tcPr marL="18288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784</a:t>
                      </a:r>
                    </a:p>
                  </a:txBody>
                  <a:tcPr marL="44330" marR="4433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u="non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Pembrolizumab + EV</a:t>
                      </a:r>
                    </a:p>
                  </a:txBody>
                  <a:tcPr marL="44330" marR="4433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GC</a:t>
                      </a:r>
                    </a:p>
                  </a:txBody>
                  <a:tcPr marL="44330" marR="4433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7346774"/>
                  </a:ext>
                </a:extLst>
              </a:tr>
              <a:tr h="71966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KEYNOTE-905/EV-303</a:t>
                      </a:r>
                    </a:p>
                  </a:txBody>
                  <a:tcPr marL="18288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857</a:t>
                      </a:r>
                    </a:p>
                  </a:txBody>
                  <a:tcPr marL="44330" marR="4433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u="non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A: Pembrolizumab + EV 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u="non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B: Pembrolizumab mono</a:t>
                      </a:r>
                      <a:endParaRPr lang="en-US" sz="1800" b="0" u="none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30" marR="4433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RC</a:t>
                      </a:r>
                    </a:p>
                  </a:txBody>
                  <a:tcPr marL="44330" marR="4433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6312286"/>
                  </a:ext>
                </a:extLst>
              </a:tr>
              <a:tr h="71966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VOLGA</a:t>
                      </a:r>
                    </a:p>
                  </a:txBody>
                  <a:tcPr marL="18288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830</a:t>
                      </a:r>
                    </a:p>
                  </a:txBody>
                  <a:tcPr marL="44330" marR="4433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u="non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A: Durvalumab-Tremelimumab + EV 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u="non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B: Durvalumab + EV</a:t>
                      </a:r>
                      <a:endParaRPr lang="en-US" sz="1800" b="0" u="none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30" marR="4433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RC</a:t>
                      </a:r>
                    </a:p>
                  </a:txBody>
                  <a:tcPr marL="44330" marR="4433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8681861"/>
                  </a:ext>
                </a:extLst>
              </a:tr>
            </a:tbl>
          </a:graphicData>
        </a:graphic>
      </p:graphicFrame>
      <p:sp>
        <p:nvSpPr>
          <p:cNvPr id="12" name="Rounded Rectangle 11"/>
          <p:cNvSpPr/>
          <p:nvPr/>
        </p:nvSpPr>
        <p:spPr>
          <a:xfrm>
            <a:off x="190925" y="1567543"/>
            <a:ext cx="1817403" cy="2884714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CISPLATIN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ELIGIBLE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90925" y="4452257"/>
            <a:ext cx="1817401" cy="146265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CISPLATIN INELIGIBLE</a:t>
            </a:r>
          </a:p>
        </p:txBody>
      </p:sp>
      <p:sp>
        <p:nvSpPr>
          <p:cNvPr id="4" name="Text Box 15">
            <a:extLst>
              <a:ext uri="{FF2B5EF4-FFF2-40B4-BE49-F238E27FC236}">
                <a16:creationId xmlns:a16="http://schemas.microsoft.com/office/drawing/2014/main" id="{76D65B81-ADAB-01B5-082C-28C87E818A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49395"/>
            <a:ext cx="11961628" cy="307777"/>
          </a:xfrm>
          <a:prstGeom prst="rect">
            <a:avLst/>
          </a:prstGeom>
          <a:noFill/>
          <a:ln>
            <a:noFill/>
          </a:ln>
        </p:spPr>
        <p:txBody>
          <a:bodyPr wrap="square" anchor="b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Arial" panose="020B0604020202020204" pitchFamily="34" charset="0"/>
              </a:rPr>
              <a:t>Clinicaltrials.gov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0E18C19-DF9A-5F33-CCC8-2AF5F8745ED0}"/>
              </a:ext>
            </a:extLst>
          </p:cNvPr>
          <p:cNvSpPr/>
          <p:nvPr/>
        </p:nvSpPr>
        <p:spPr>
          <a:xfrm>
            <a:off x="2068612" y="2486982"/>
            <a:ext cx="9291894" cy="451879"/>
          </a:xfrm>
          <a:prstGeom prst="roundRect">
            <a:avLst/>
          </a:prstGeom>
          <a:noFill/>
          <a:ln w="508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543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72CB3B-3F60-7D90-41C0-950D892E2E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id="{C39ABA32-CFAA-27E2-B8A4-4273262452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14238"/>
          <a:stretch>
            <a:fillRect/>
          </a:stretch>
        </p:blipFill>
        <p:spPr>
          <a:xfrm>
            <a:off x="283028" y="963387"/>
            <a:ext cx="11800114" cy="5667844"/>
          </a:xfrm>
          <a:prstGeom prst="rect">
            <a:avLst/>
          </a:prstGeom>
        </p:spPr>
      </p:pic>
      <p:sp>
        <p:nvSpPr>
          <p:cNvPr id="46" name="Title 45">
            <a:extLst>
              <a:ext uri="{FF2B5EF4-FFF2-40B4-BE49-F238E27FC236}">
                <a16:creationId xmlns:a16="http://schemas.microsoft.com/office/drawing/2014/main" id="{E86E0E7F-B0EC-1CBA-8CC0-8AAC7CD99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759" y="123827"/>
            <a:ext cx="10872444" cy="1103313"/>
          </a:xfrm>
        </p:spPr>
        <p:txBody>
          <a:bodyPr/>
          <a:lstStyle/>
          <a:p>
            <a:r>
              <a:rPr lang="en-US" dirty="0"/>
              <a:t>NIAGARA:</a:t>
            </a:r>
            <a:r>
              <a:rPr lang="en-US" spc="-80" dirty="0"/>
              <a:t> </a:t>
            </a:r>
            <a:r>
              <a:rPr lang="en-US" dirty="0"/>
              <a:t>Study</a:t>
            </a:r>
            <a:r>
              <a:rPr lang="en-US" spc="-120" dirty="0"/>
              <a:t> </a:t>
            </a:r>
            <a:r>
              <a:rPr lang="en-US" spc="-10" dirty="0"/>
              <a:t>Design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AA0B3C4-652B-85AD-483D-1CB32C9A6BFD}"/>
              </a:ext>
            </a:extLst>
          </p:cNvPr>
          <p:cNvSpPr/>
          <p:nvPr/>
        </p:nvSpPr>
        <p:spPr bwMode="auto">
          <a:xfrm>
            <a:off x="411480" y="6206490"/>
            <a:ext cx="298317" cy="365760"/>
          </a:xfrm>
          <a:prstGeom prst="rect">
            <a:avLst/>
          </a:prstGeom>
          <a:solidFill>
            <a:schemeClr val="tx1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787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C80CEDBE-EEC7-121C-6021-2030E7073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Sites</a:t>
            </a:r>
          </a:p>
        </p:txBody>
      </p:sp>
      <p:graphicFrame>
        <p:nvGraphicFramePr>
          <p:cNvPr id="7" name="Object 2">
            <a:extLst>
              <a:ext uri="{FF2B5EF4-FFF2-40B4-BE49-F238E27FC236}">
                <a16:creationId xmlns:a16="http://schemas.microsoft.com/office/drawing/2014/main" id="{4164E0B1-311A-06EC-0DA3-C053507716C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7049" y="854271"/>
          <a:ext cx="11697903" cy="66791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28916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C4D32B-55D8-2907-918C-60A240400D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0D7076CE-1CFD-62A7-3626-8C1DFCCC9B0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759" y="506693"/>
            <a:ext cx="5480210" cy="56618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415">
              <a:lnSpc>
                <a:spcPct val="100000"/>
              </a:lnSpc>
              <a:spcBef>
                <a:spcPts val="95"/>
              </a:spcBef>
            </a:pPr>
            <a:r>
              <a:rPr dirty="0"/>
              <a:t>NIAGARA</a:t>
            </a:r>
            <a:r>
              <a:rPr lang="en-US" dirty="0"/>
              <a:t> Results Positive</a:t>
            </a:r>
            <a:endParaRPr spc="-10" dirty="0"/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17F74E50-A1B4-3A89-B7EE-1A478D0439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705" y="1106342"/>
            <a:ext cx="10874527" cy="5333893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5853CC1B-3268-A2E0-3A81-A811062EF26C}"/>
              </a:ext>
            </a:extLst>
          </p:cNvPr>
          <p:cNvSpPr txBox="1"/>
          <p:nvPr/>
        </p:nvSpPr>
        <p:spPr bwMode="auto">
          <a:xfrm>
            <a:off x="6089969" y="6440235"/>
            <a:ext cx="616675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Powles et al ESMO 2024, NEJM 2024</a:t>
            </a:r>
          </a:p>
        </p:txBody>
      </p:sp>
    </p:spTree>
    <p:extLst>
      <p:ext uri="{BB962C8B-B14F-4D97-AF65-F5344CB8AC3E}">
        <p14:creationId xmlns:p14="http://schemas.microsoft.com/office/powerpoint/2010/main" val="4265824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FC53EE-BA1C-9B41-E6DD-9C8BE607D7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A464A52C-2388-5C8C-7FAD-2E5DEE37DAF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759" y="506693"/>
            <a:ext cx="5480210" cy="56618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415">
              <a:lnSpc>
                <a:spcPct val="100000"/>
              </a:lnSpc>
              <a:spcBef>
                <a:spcPts val="95"/>
              </a:spcBef>
            </a:pPr>
            <a:r>
              <a:rPr dirty="0"/>
              <a:t>NIAGARA</a:t>
            </a:r>
            <a:r>
              <a:rPr lang="en-US" dirty="0"/>
              <a:t> Results Positive</a:t>
            </a:r>
            <a:endParaRPr spc="-10" dirty="0"/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E5C4D480-BBBA-FF8C-0318-D3ADBAD2CC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409" y="914710"/>
            <a:ext cx="8491247" cy="5270429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1EF14B2A-CA0E-3C18-0948-D9308B33D335}"/>
              </a:ext>
            </a:extLst>
          </p:cNvPr>
          <p:cNvSpPr txBox="1"/>
          <p:nvPr/>
        </p:nvSpPr>
        <p:spPr bwMode="auto">
          <a:xfrm>
            <a:off x="6089969" y="6436233"/>
            <a:ext cx="616675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Powles et al ESMO 2024, NEJM 2024</a:t>
            </a:r>
          </a:p>
        </p:txBody>
      </p:sp>
    </p:spTree>
    <p:extLst>
      <p:ext uri="{BB962C8B-B14F-4D97-AF65-F5344CB8AC3E}">
        <p14:creationId xmlns:p14="http://schemas.microsoft.com/office/powerpoint/2010/main" val="231437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41C5EC-7978-4377-C7D5-96A4F2F3D7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159C926C-1357-7F14-2B98-19146B358EB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759" y="506693"/>
            <a:ext cx="5480210" cy="56618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415">
              <a:lnSpc>
                <a:spcPct val="100000"/>
              </a:lnSpc>
              <a:spcBef>
                <a:spcPts val="95"/>
              </a:spcBef>
            </a:pPr>
            <a:r>
              <a:rPr dirty="0"/>
              <a:t>NIAGARA</a:t>
            </a:r>
            <a:r>
              <a:rPr lang="en-US" dirty="0"/>
              <a:t> Results Positive</a:t>
            </a:r>
            <a:endParaRPr spc="-10" dirty="0"/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F34F9861-3FCB-C0B9-0F53-9FDDF4183D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827" y="1178995"/>
            <a:ext cx="11018834" cy="5411126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0C7FE177-B0F3-BBD4-6870-2143AB0D72E3}"/>
              </a:ext>
            </a:extLst>
          </p:cNvPr>
          <p:cNvSpPr txBox="1"/>
          <p:nvPr/>
        </p:nvSpPr>
        <p:spPr bwMode="auto">
          <a:xfrm>
            <a:off x="6025244" y="6436233"/>
            <a:ext cx="616675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Powles et al ESMO 2024, NEJM 2024</a:t>
            </a:r>
          </a:p>
        </p:txBody>
      </p:sp>
    </p:spTree>
    <p:extLst>
      <p:ext uri="{BB962C8B-B14F-4D97-AF65-F5344CB8AC3E}">
        <p14:creationId xmlns:p14="http://schemas.microsoft.com/office/powerpoint/2010/main" val="394132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92920B-0B00-666D-7879-045451064D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062BA-14EC-CA29-F8D3-09DCD87D9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93674"/>
            <a:ext cx="11551920" cy="65430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200" dirty="0"/>
              <a:t>Prognostic Value of ctDNA</a:t>
            </a:r>
            <a:endParaRPr lang="en-US" b="0" dirty="0">
              <a:solidFill>
                <a:srgbClr val="006FA7"/>
              </a:solidFill>
            </a:endParaRPr>
          </a:p>
        </p:txBody>
      </p:sp>
      <p:pic>
        <p:nvPicPr>
          <p:cNvPr id="17" name="Content Placeholder 5">
            <a:extLst>
              <a:ext uri="{FF2B5EF4-FFF2-40B4-BE49-F238E27FC236}">
                <a16:creationId xmlns:a16="http://schemas.microsoft.com/office/drawing/2014/main" id="{B5934D10-5F4B-C554-E504-313EB756466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 bwMode="auto">
          <a:xfrm>
            <a:off x="1548059" y="847980"/>
            <a:ext cx="9735962" cy="5838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829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9C11FB9-FC14-D311-4CE5-C731752E246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3827" b="7143"/>
          <a:stretch>
            <a:fillRect/>
          </a:stretch>
        </p:blipFill>
        <p:spPr>
          <a:xfrm>
            <a:off x="-1" y="996992"/>
            <a:ext cx="12028971" cy="541987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A8CF340-8250-3918-1A2A-2089C91B0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453" y="74422"/>
            <a:ext cx="10792178" cy="1035788"/>
          </a:xfrm>
        </p:spPr>
        <p:txBody>
          <a:bodyPr/>
          <a:lstStyle/>
          <a:p>
            <a:r>
              <a:rPr lang="en-US" noProof="0" dirty="0"/>
              <a:t>IMvigor 011: ctDNA Guided-Adjuvant Therapy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4928B9-31D8-4403-FECC-BD32D7EE38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7548" y="6506579"/>
            <a:ext cx="543445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Powles et al ESMO 2025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40D5CC5-D414-8E53-3A79-88C3B521EE3C}"/>
              </a:ext>
            </a:extLst>
          </p:cNvPr>
          <p:cNvSpPr/>
          <p:nvPr/>
        </p:nvSpPr>
        <p:spPr bwMode="auto">
          <a:xfrm>
            <a:off x="163029" y="1170368"/>
            <a:ext cx="2320890" cy="3834769"/>
          </a:xfrm>
          <a:prstGeom prst="round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A0DED97-3337-68C8-9D17-78A802C300D6}"/>
              </a:ext>
            </a:extLst>
          </p:cNvPr>
          <p:cNvSpPr/>
          <p:nvPr/>
        </p:nvSpPr>
        <p:spPr bwMode="auto">
          <a:xfrm>
            <a:off x="2509660" y="1008424"/>
            <a:ext cx="1899312" cy="4158657"/>
          </a:xfrm>
          <a:prstGeom prst="round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5C0B9E8-8C3B-61F5-6317-FD84A4C7686C}"/>
              </a:ext>
            </a:extLst>
          </p:cNvPr>
          <p:cNvSpPr/>
          <p:nvPr/>
        </p:nvSpPr>
        <p:spPr bwMode="auto">
          <a:xfrm>
            <a:off x="4451511" y="1008423"/>
            <a:ext cx="7577460" cy="2384481"/>
          </a:xfrm>
          <a:prstGeom prst="round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8A8CF89-CF87-B6CD-8C89-CC6601AFA28C}"/>
              </a:ext>
            </a:extLst>
          </p:cNvPr>
          <p:cNvSpPr/>
          <p:nvPr/>
        </p:nvSpPr>
        <p:spPr bwMode="auto">
          <a:xfrm>
            <a:off x="4451511" y="3429000"/>
            <a:ext cx="7577460" cy="1347537"/>
          </a:xfrm>
          <a:prstGeom prst="round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513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8" grpId="0" animBg="1"/>
      <p:bldP spid="8" grpId="1" animBg="1"/>
      <p:bldP spid="9" grpId="0" animBg="1"/>
      <p:bldP spid="9" grpId="1" animBg="1"/>
      <p:bldP spid="10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4A0502-A345-5055-492D-AD408D5EDB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E7AC4C8-89C2-7F72-D536-B346AA75C11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926" b="7302"/>
          <a:stretch>
            <a:fillRect/>
          </a:stretch>
        </p:blipFill>
        <p:spPr>
          <a:xfrm>
            <a:off x="0" y="1227222"/>
            <a:ext cx="12192000" cy="55393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5A940E-295C-3EF0-460F-6F619FC28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453" y="74422"/>
            <a:ext cx="10792178" cy="1035788"/>
          </a:xfrm>
        </p:spPr>
        <p:txBody>
          <a:bodyPr/>
          <a:lstStyle/>
          <a:p>
            <a:r>
              <a:rPr lang="en-US" noProof="0" dirty="0"/>
              <a:t>ctDNA- patients do well </a:t>
            </a:r>
            <a:r>
              <a:rPr lang="en-US" u="sng" noProof="0" dirty="0"/>
              <a:t>without</a:t>
            </a:r>
            <a:r>
              <a:rPr lang="en-US" noProof="0" dirty="0"/>
              <a:t> adjuvant therapy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5D298E-E4E6-4C6D-727A-EA58C6B8C4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7548" y="6545810"/>
            <a:ext cx="543445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Powles et al ESMO 2025</a:t>
            </a:r>
          </a:p>
        </p:txBody>
      </p:sp>
    </p:spTree>
    <p:extLst>
      <p:ext uri="{BB962C8B-B14F-4D97-AF65-F5344CB8AC3E}">
        <p14:creationId xmlns:p14="http://schemas.microsoft.com/office/powerpoint/2010/main" val="20972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F7DEBC5-57A1-936D-FF40-1F49043342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7548" y="6502266"/>
            <a:ext cx="543445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Powles et al ESMO 2025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87C616B-6D24-94A1-6200-214E239DF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453" y="74422"/>
            <a:ext cx="10792178" cy="1035788"/>
          </a:xfrm>
        </p:spPr>
        <p:txBody>
          <a:bodyPr/>
          <a:lstStyle/>
          <a:p>
            <a:r>
              <a:rPr lang="en-US" noProof="0" dirty="0"/>
              <a:t>ctDNA+ patients benefit from adjuvant therapy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72B8D5-C655-86E5-A1C2-DD57DBE4E1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0172" y="1216956"/>
            <a:ext cx="11951656" cy="4599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35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5285A02-88C2-8F86-C532-5F6D1E8FA2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 bwMode="auto">
          <a:xfrm>
            <a:off x="558024" y="598714"/>
            <a:ext cx="11466810" cy="5892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019FC1-E267-85E0-F270-C7DC2DE44B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9911" y="6180880"/>
            <a:ext cx="11492089" cy="567047"/>
          </a:xfrm>
        </p:spPr>
        <p:txBody>
          <a:bodyPr/>
          <a:lstStyle/>
          <a:p>
            <a:pPr algn="r"/>
            <a:r>
              <a:rPr lang="en-US" sz="1400" dirty="0"/>
              <a:t>Bellmunt et al GU ASCO 2026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C093276-94C7-478A-D191-17D45654042F}"/>
              </a:ext>
            </a:extLst>
          </p:cNvPr>
          <p:cNvSpPr/>
          <p:nvPr/>
        </p:nvSpPr>
        <p:spPr bwMode="auto">
          <a:xfrm>
            <a:off x="558024" y="745470"/>
            <a:ext cx="9413290" cy="647901"/>
          </a:xfrm>
          <a:prstGeom prst="rect">
            <a:avLst/>
          </a:prstGeom>
          <a:solidFill>
            <a:schemeClr val="tx1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0BE914-F227-7CF5-1E73-D7142B0CF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ctDNA levels matter…</a:t>
            </a:r>
          </a:p>
        </p:txBody>
      </p:sp>
    </p:spTree>
    <p:extLst>
      <p:ext uri="{BB962C8B-B14F-4D97-AF65-F5344CB8AC3E}">
        <p14:creationId xmlns:p14="http://schemas.microsoft.com/office/powerpoint/2010/main" val="92515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CE3992-A44C-DAD6-218E-86F85415B1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D5D12A03-C1A7-9337-59AE-7A82E30A17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6" t="17450" r="23475" b="13443"/>
          <a:stretch>
            <a:fillRect/>
          </a:stretch>
        </p:blipFill>
        <p:spPr bwMode="auto">
          <a:xfrm>
            <a:off x="2149906" y="1036767"/>
            <a:ext cx="7677971" cy="5537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40E60B-8B52-AAC5-290A-F3C2332C0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365" y="46733"/>
            <a:ext cx="11141055" cy="1103313"/>
          </a:xfrm>
        </p:spPr>
        <p:txBody>
          <a:bodyPr/>
          <a:lstStyle/>
          <a:p>
            <a:r>
              <a:rPr lang="en-US" noProof="0" dirty="0"/>
              <a:t>In Progress: Alliance A032103 MODERN trial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6B2FBB-8FAD-C067-CA0C-2C9CF39FB70A}"/>
              </a:ext>
            </a:extLst>
          </p:cNvPr>
          <p:cNvSpPr txBox="1">
            <a:spLocks/>
          </p:cNvSpPr>
          <p:nvPr/>
        </p:nvSpPr>
        <p:spPr>
          <a:xfrm>
            <a:off x="699911" y="6460958"/>
            <a:ext cx="11492089" cy="286969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Wingdings" panose="05000000000000000000" pitchFamily="2" charset="2"/>
              <a:buChar char="§"/>
              <a:defRPr sz="28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600">
                <a:solidFill>
                  <a:schemeClr val="bg1"/>
                </a:solidFill>
                <a:latin typeface="Calibri" panose="020F0502020204030204" pitchFamily="34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400">
                <a:solidFill>
                  <a:schemeClr val="bg1"/>
                </a:solidFill>
                <a:latin typeface="Calibri" panose="020F0502020204030204" pitchFamily="34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200">
                <a:solidFill>
                  <a:schemeClr val="bg1"/>
                </a:solidFill>
                <a:latin typeface="Calibri" panose="020F0502020204030204" pitchFamily="34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5pPr>
            <a:lvl6pPr marL="25146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000000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Galsky et al ASCO 2024</a:t>
            </a:r>
          </a:p>
        </p:txBody>
      </p:sp>
    </p:spTree>
    <p:extLst>
      <p:ext uri="{BB962C8B-B14F-4D97-AF65-F5344CB8AC3E}">
        <p14:creationId xmlns:p14="http://schemas.microsoft.com/office/powerpoint/2010/main" val="1306630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98389-F659-3EAB-D121-B1CBDB8E5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>
                <a:latin typeface="+mj-lt"/>
              </a:rPr>
              <a:t>Summary: MIBC</a:t>
            </a:r>
          </a:p>
        </p:txBody>
      </p:sp>
      <p:pic>
        <p:nvPicPr>
          <p:cNvPr id="8194" name="Picture 2" descr="101,300+ Arrow Target Stock Photos, Pictures &amp; Royalty-Free Images - iStock  | Archery target, Arrow, Bullseye">
            <a:extLst>
              <a:ext uri="{FF2B5EF4-FFF2-40B4-BE49-F238E27FC236}">
                <a16:creationId xmlns:a16="http://schemas.microsoft.com/office/drawing/2014/main" id="{C20105B5-2CCD-8BB5-F96D-F595F96FF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242" y="1570121"/>
            <a:ext cx="3717758" cy="3717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82310B-E0C8-0773-1CE0-3750137CF4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364" y="949514"/>
            <a:ext cx="8400783" cy="5693024"/>
          </a:xfrm>
        </p:spPr>
        <p:txBody>
          <a:bodyPr>
            <a:normAutofit fontScale="92500" lnSpcReduction="10000"/>
          </a:bodyPr>
          <a:lstStyle/>
          <a:p>
            <a:endParaRPr lang="en-US" sz="2800" noProof="0" dirty="0">
              <a:latin typeface="+mj-lt"/>
            </a:endParaRPr>
          </a:p>
          <a:p>
            <a:r>
              <a:rPr lang="en-US" sz="2800" noProof="0" dirty="0">
                <a:latin typeface="+mj-lt"/>
              </a:rPr>
              <a:t>Combination IO + chemotherapy is effective </a:t>
            </a:r>
          </a:p>
          <a:p>
            <a:pPr lvl="1"/>
            <a:r>
              <a:rPr lang="en-US" sz="2600" noProof="0" dirty="0">
                <a:latin typeface="+mj-lt"/>
              </a:rPr>
              <a:t>Durvalumab + Gem/Cis is a </a:t>
            </a:r>
            <a:r>
              <a:rPr lang="en-US" sz="2600" u="sng" noProof="0" dirty="0">
                <a:latin typeface="+mj-lt"/>
              </a:rPr>
              <a:t>Standard of Care</a:t>
            </a:r>
            <a:r>
              <a:rPr lang="en-US" sz="2600" noProof="0" dirty="0">
                <a:latin typeface="+mj-lt"/>
              </a:rPr>
              <a:t> for MIBC</a:t>
            </a:r>
            <a:endParaRPr lang="en-US" sz="2600" u="sng" noProof="0" dirty="0">
              <a:latin typeface="+mj-lt"/>
            </a:endParaRPr>
          </a:p>
          <a:p>
            <a:pPr lvl="1"/>
            <a:r>
              <a:rPr lang="en-US" sz="2800" noProof="0" dirty="0">
                <a:latin typeface="+mj-lt"/>
              </a:rPr>
              <a:t>Is p</a:t>
            </a:r>
            <a:r>
              <a:rPr lang="en-US" sz="2800" dirty="0" err="1">
                <a:latin typeface="+mj-lt"/>
              </a:rPr>
              <a:t>erioperative</a:t>
            </a:r>
            <a:r>
              <a:rPr lang="en-US" sz="2800" dirty="0">
                <a:latin typeface="+mj-lt"/>
              </a:rPr>
              <a:t> </a:t>
            </a:r>
            <a:r>
              <a:rPr lang="en-US" sz="2800" noProof="0" dirty="0">
                <a:latin typeface="+mj-lt"/>
              </a:rPr>
              <a:t>Enfortumab Vedotin + Pembrolizumab data stronger?</a:t>
            </a:r>
          </a:p>
          <a:p>
            <a:pPr lvl="1"/>
            <a:endParaRPr lang="en-US" sz="2600" noProof="0" dirty="0">
              <a:latin typeface="+mj-lt"/>
            </a:endParaRPr>
          </a:p>
          <a:p>
            <a:r>
              <a:rPr lang="en-US" sz="2800" noProof="0" dirty="0">
                <a:latin typeface="+mj-lt"/>
              </a:rPr>
              <a:t>Tumor-informed cfDNA identifies patients likely to relapse and to benefit from immediate adjuvant therapy </a:t>
            </a:r>
          </a:p>
          <a:p>
            <a:pPr lvl="1"/>
            <a:r>
              <a:rPr lang="en-US" noProof="0" dirty="0">
                <a:latin typeface="+mj-lt"/>
              </a:rPr>
              <a:t>Await cfDNA results from EV trials, VOLGA, and others</a:t>
            </a:r>
          </a:p>
          <a:p>
            <a:endParaRPr lang="en-US" dirty="0">
              <a:latin typeface="+mj-lt"/>
            </a:endParaRPr>
          </a:p>
          <a:p>
            <a:r>
              <a:rPr lang="en-US" sz="2800" noProof="0" dirty="0">
                <a:latin typeface="+mj-lt"/>
              </a:rPr>
              <a:t>cfDNA as a future tool to </a:t>
            </a:r>
            <a:r>
              <a:rPr lang="en-US" sz="2800" i="1" noProof="0" dirty="0">
                <a:latin typeface="+mj-lt"/>
              </a:rPr>
              <a:t>personalize treatment strategies</a:t>
            </a:r>
          </a:p>
          <a:p>
            <a:pPr marL="0" indent="0">
              <a:buNone/>
            </a:pPr>
            <a:endParaRPr lang="en-US" sz="2800" noProof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594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CLOCKTEMPLATE" val="true"/>
  <p:tag name="KPISTOPSPOLLING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2F5D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2022_GSMP_Theme">
  <a:themeElements>
    <a:clrScheme name="Merck 2024-revised Apr2024">
      <a:dk1>
        <a:srgbClr val="000000"/>
      </a:dk1>
      <a:lt1>
        <a:srgbClr val="FFFFFF"/>
      </a:lt1>
      <a:dk2>
        <a:srgbClr val="6ECEB2"/>
      </a:dk2>
      <a:lt2>
        <a:srgbClr val="00857C"/>
      </a:lt2>
      <a:accent1>
        <a:srgbClr val="CACACA"/>
      </a:accent1>
      <a:accent2>
        <a:srgbClr val="F0F0F0"/>
      </a:accent2>
      <a:accent3>
        <a:srgbClr val="1D559B"/>
      </a:accent3>
      <a:accent4>
        <a:srgbClr val="84B1E8"/>
      </a:accent4>
      <a:accent5>
        <a:srgbClr val="610F0F"/>
      </a:accent5>
      <a:accent6>
        <a:srgbClr val="F09E9E"/>
      </a:accent6>
      <a:hlink>
        <a:srgbClr val="11867B"/>
      </a:hlink>
      <a:folHlink>
        <a:srgbClr val="6ECEB2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63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rtlCol="0" anchor="ctr"/>
      <a:lstStyle>
        <a:defPPr algn="ctr">
          <a:defRPr kern="600" spc="30" dirty="0" err="1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635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 anchor="t" anchorCtr="0">
        <a:spAutoFit/>
      </a:bodyPr>
      <a:lstStyle>
        <a:defPPr>
          <a:defRPr kern="600" spc="3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Scientific_Congress_Slide_Template_Arial_2024A.potx" id="{AD0089D4-BB6E-4E9F-8145-FF14DE7EBF86}" vid="{F933990C-61C6-4D43-AF7D-B331EDF7E556}"/>
    </a:ext>
  </a:extLst>
</a:theme>
</file>

<file path=ppt/theme/theme1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29277">
  <a:themeElements>
    <a:clrScheme name="03 Prova Colors_Final">
      <a:dk1>
        <a:srgbClr val="000000"/>
      </a:dk1>
      <a:lt1>
        <a:srgbClr val="FFFFFF"/>
      </a:lt1>
      <a:dk2>
        <a:srgbClr val="6E7E83"/>
      </a:dk2>
      <a:lt2>
        <a:srgbClr val="E7E6E6"/>
      </a:lt2>
      <a:accent1>
        <a:srgbClr val="005486"/>
      </a:accent1>
      <a:accent2>
        <a:srgbClr val="00A7E1"/>
      </a:accent2>
      <a:accent3>
        <a:srgbClr val="70A02A"/>
      </a:accent3>
      <a:accent4>
        <a:srgbClr val="6D7E83"/>
      </a:accent4>
      <a:accent5>
        <a:srgbClr val="003305"/>
      </a:accent5>
      <a:accent6>
        <a:srgbClr val="6E7E83"/>
      </a:accent6>
      <a:hlink>
        <a:srgbClr val="005486"/>
      </a:hlink>
      <a:folHlink>
        <a:srgbClr val="00A7E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9277" id="{83CEFAAA-7C8A-614E-A2B3-C9BEA5AE5E1D}" vid="{34E0E02D-CCCB-E94F-BDCF-94070FE162B9}"/>
    </a:ext>
  </a:extLst>
</a:theme>
</file>

<file path=ppt/theme/theme15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022_CCO_Template">
  <a:themeElements>
    <a:clrScheme name="2018 CCO LIVE">
      <a:dk1>
        <a:srgbClr val="455560"/>
      </a:dk1>
      <a:lt1>
        <a:srgbClr val="FFFFFF"/>
      </a:lt1>
      <a:dk2>
        <a:srgbClr val="000000"/>
      </a:dk2>
      <a:lt2>
        <a:srgbClr val="CDCDCF"/>
      </a:lt2>
      <a:accent1>
        <a:srgbClr val="015873"/>
      </a:accent1>
      <a:accent2>
        <a:srgbClr val="4DA1BB"/>
      </a:accent2>
      <a:accent3>
        <a:srgbClr val="E1471D"/>
      </a:accent3>
      <a:accent4>
        <a:srgbClr val="00823B"/>
      </a:accent4>
      <a:accent5>
        <a:srgbClr val="FDB338"/>
      </a:accent5>
      <a:accent6>
        <a:srgbClr val="682E74"/>
      </a:accent6>
      <a:hlink>
        <a:srgbClr val="E1471D"/>
      </a:hlink>
      <a:folHlink>
        <a:srgbClr val="015873"/>
      </a:folHlink>
    </a:clrScheme>
    <a:fontScheme name="CCO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0">
          <a:solidFill>
            <a:schemeClr val="bg1"/>
          </a:solidFill>
          <a:miter lim="800000"/>
          <a:headEnd/>
          <a:tailEnd/>
        </a:ln>
      </a:spPr>
      <a:bodyPr anchor="b"/>
      <a:lstStyle>
        <a:defPPr algn="ctr" eaLnBrk="1" hangingPunct="1">
          <a:spcBef>
            <a:spcPct val="35000"/>
          </a:spcBef>
          <a:spcAft>
            <a:spcPct val="25000"/>
          </a:spcAft>
          <a:buClr>
            <a:schemeClr val="folHlink"/>
          </a:buClr>
          <a:buNone/>
          <a:defRPr sz="1800" b="0" dirty="0">
            <a:solidFill>
              <a:schemeClr val="tx1"/>
            </a:solidFill>
            <a:latin typeface="Calibri" panose="020F0502020204030204" pitchFamily="34" charset="0"/>
          </a:defRPr>
        </a:defPPr>
      </a:lstStyle>
    </a:spDef>
    <a:lnDef>
      <a:spPr bwMode="auto">
        <a:noFill/>
        <a:ln w="285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algn="ctr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square" rtlCol="0">
        <a:spAutoFit/>
      </a:bodyPr>
      <a:lstStyle>
        <a:defPPr algn="l">
          <a:lnSpc>
            <a:spcPct val="100000"/>
          </a:lnSpc>
          <a:spcBef>
            <a:spcPct val="50000"/>
          </a:spcBef>
          <a:spcAft>
            <a:spcPct val="0"/>
          </a:spcAft>
          <a:buClrTx/>
          <a:buFontTx/>
          <a:buNone/>
          <a:defRPr b="0" dirty="0" smtClean="0">
            <a:solidFill>
              <a:schemeClr val="bg1"/>
            </a:solidFill>
            <a:latin typeface="Calibri" panose="020F0502020204030204" pitchFamily="34" charset="0"/>
          </a:defRPr>
        </a:defPPr>
      </a:lstStyle>
    </a:txDef>
  </a:objectDefaults>
  <a:extraClrSchemeLst>
    <a:extraClrScheme>
      <a:clrScheme name="Custom Design 1">
        <a:dk1>
          <a:srgbClr val="CDCDCF"/>
        </a:dk1>
        <a:lt1>
          <a:srgbClr val="FFFFFF"/>
        </a:lt1>
        <a:dk2>
          <a:srgbClr val="09003E"/>
        </a:dk2>
        <a:lt2>
          <a:srgbClr val="F2F23A"/>
        </a:lt2>
        <a:accent1>
          <a:srgbClr val="12AD2B"/>
        </a:accent1>
        <a:accent2>
          <a:srgbClr val="5AAACE"/>
        </a:accent2>
        <a:accent3>
          <a:srgbClr val="AAAAAF"/>
        </a:accent3>
        <a:accent4>
          <a:srgbClr val="DADADA"/>
        </a:accent4>
        <a:accent5>
          <a:srgbClr val="AAD3AC"/>
        </a:accent5>
        <a:accent6>
          <a:srgbClr val="519ABA"/>
        </a:accent6>
        <a:hlink>
          <a:srgbClr val="F6A108"/>
        </a:hlink>
        <a:folHlink>
          <a:srgbClr val="2B85B8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17_HTAA_Diabetes" id="{1367EE62-49C0-41AA-9F7D-AEA8A8F73D1D}" vid="{45DB6FF6-6200-4F3D-90FC-F48B64252754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DUKE OPTION B Title slide">
  <a:themeElements>
    <a:clrScheme name="New darker Duke colors with teal">
      <a:dk1>
        <a:srgbClr val="00539B"/>
      </a:dk1>
      <a:lt1>
        <a:srgbClr val="FFFDFC"/>
      </a:lt1>
      <a:dk2>
        <a:srgbClr val="414041"/>
      </a:dk2>
      <a:lt2>
        <a:srgbClr val="FFFFFE"/>
      </a:lt2>
      <a:accent1>
        <a:srgbClr val="00A09F"/>
      </a:accent1>
      <a:accent2>
        <a:srgbClr val="B03C33"/>
      </a:accent2>
      <a:accent3>
        <a:srgbClr val="5E802C"/>
      </a:accent3>
      <a:accent4>
        <a:srgbClr val="EEBD60"/>
      </a:accent4>
      <a:accent5>
        <a:srgbClr val="407E99"/>
      </a:accent5>
      <a:accent6>
        <a:srgbClr val="E0750B"/>
      </a:accent6>
      <a:hlink>
        <a:srgbClr val="0000FF"/>
      </a:hlink>
      <a:folHlink>
        <a:srgbClr val="64518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DUKE OPTION B INSIDE PAGE">
  <a:themeElements>
    <a:clrScheme name="New darker Duke colors with teal">
      <a:dk1>
        <a:srgbClr val="00539B"/>
      </a:dk1>
      <a:lt1>
        <a:srgbClr val="FFFDFC"/>
      </a:lt1>
      <a:dk2>
        <a:srgbClr val="414041"/>
      </a:dk2>
      <a:lt2>
        <a:srgbClr val="FFFFFE"/>
      </a:lt2>
      <a:accent1>
        <a:srgbClr val="00A09F"/>
      </a:accent1>
      <a:accent2>
        <a:srgbClr val="B03C33"/>
      </a:accent2>
      <a:accent3>
        <a:srgbClr val="5E802C"/>
      </a:accent3>
      <a:accent4>
        <a:srgbClr val="EEBD60"/>
      </a:accent4>
      <a:accent5>
        <a:srgbClr val="407E99"/>
      </a:accent5>
      <a:accent6>
        <a:srgbClr val="E0750B"/>
      </a:accent6>
      <a:hlink>
        <a:srgbClr val="0000FF"/>
      </a:hlink>
      <a:folHlink>
        <a:srgbClr val="64518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Blank Presentation">
  <a:themeElements>
    <a:clrScheme name="Blank Presentation 13">
      <a:dk1>
        <a:srgbClr val="808080"/>
      </a:dk1>
      <a:lt1>
        <a:srgbClr val="FFFFFF"/>
      </a:lt1>
      <a:dk2>
        <a:srgbClr val="002B5C"/>
      </a:dk2>
      <a:lt2>
        <a:srgbClr val="FFFFFF"/>
      </a:lt2>
      <a:accent1>
        <a:srgbClr val="D4DB90"/>
      </a:accent1>
      <a:accent2>
        <a:srgbClr val="6C217F"/>
      </a:accent2>
      <a:accent3>
        <a:srgbClr val="AAACB5"/>
      </a:accent3>
      <a:accent4>
        <a:srgbClr val="DADADA"/>
      </a:accent4>
      <a:accent5>
        <a:srgbClr val="E6EAC6"/>
      </a:accent5>
      <a:accent6>
        <a:srgbClr val="611D72"/>
      </a:accent6>
      <a:hlink>
        <a:srgbClr val="739DD2"/>
      </a:hlink>
      <a:folHlink>
        <a:srgbClr val="FFF799"/>
      </a:folHlink>
    </a:clrScheme>
    <a:fontScheme name="Blank Presentation">
      <a:majorFont>
        <a:latin typeface="Arial Bold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7" charset="0"/>
            <a:ea typeface="ヒラギノ角ゴ Pro W3" pitchFamily="-107" charset="-128"/>
            <a:cs typeface="ヒラギノ角ゴ Pro W3" pitchFamily="-107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7" charset="0"/>
            <a:ea typeface="ヒラギノ角ゴ Pro W3" pitchFamily="-107" charset="-128"/>
            <a:cs typeface="ヒラギノ角ゴ Pro W3" pitchFamily="-107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808080"/>
        </a:dk1>
        <a:lt1>
          <a:srgbClr val="FFFFFF"/>
        </a:lt1>
        <a:dk2>
          <a:srgbClr val="002B5C"/>
        </a:dk2>
        <a:lt2>
          <a:srgbClr val="FFFFFF"/>
        </a:lt2>
        <a:accent1>
          <a:srgbClr val="D4DB90"/>
        </a:accent1>
        <a:accent2>
          <a:srgbClr val="6C217F"/>
        </a:accent2>
        <a:accent3>
          <a:srgbClr val="AAACB5"/>
        </a:accent3>
        <a:accent4>
          <a:srgbClr val="DADADA"/>
        </a:accent4>
        <a:accent5>
          <a:srgbClr val="E6EAC6"/>
        </a:accent5>
        <a:accent6>
          <a:srgbClr val="611D72"/>
        </a:accent6>
        <a:hlink>
          <a:srgbClr val="739DD2"/>
        </a:hlink>
        <a:folHlink>
          <a:srgbClr val="FFF7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56CFF285B972B489588099F06F32541" ma:contentTypeVersion="15" ma:contentTypeDescription="Create a new document." ma:contentTypeScope="" ma:versionID="a2809c8ac531a7085c3080229f292341">
  <xsd:schema xmlns:xsd="http://www.w3.org/2001/XMLSchema" xmlns:xs="http://www.w3.org/2001/XMLSchema" xmlns:p="http://schemas.microsoft.com/office/2006/metadata/properties" xmlns:ns2="7d689f85-9540-4145-9f5c-6f24686bb201" xmlns:ns3="f06c4294-987e-46bd-a550-858175ea534c" targetNamespace="http://schemas.microsoft.com/office/2006/metadata/properties" ma:root="true" ma:fieldsID="20e675f533239d8312ba5d43e82f8aa9" ns2:_="" ns3:_="">
    <xsd:import namespace="7d689f85-9540-4145-9f5c-6f24686bb201"/>
    <xsd:import namespace="f06c4294-987e-46bd-a550-858175ea534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Permissiontowrite_x003f_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689f85-9540-4145-9f5c-6f24686bb20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Permissiontowrite_x003f_" ma:index="21" nillable="true" ma:displayName="Permission to write?" ma:default="1" ma:format="Dropdown" ma:internalName="Permissiontowrite_x003f_">
      <xsd:simpleType>
        <xsd:restriction base="dms:Boolean"/>
      </xsd:simple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6c4294-987e-46bd-a550-858175ea534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ermissiontowrite_x003f_ xmlns="7d689f85-9540-4145-9f5c-6f24686bb201">true</Permissiontowrite_x003f_>
  </documentManagement>
</p:properties>
</file>

<file path=customXml/itemProps1.xml><?xml version="1.0" encoding="utf-8"?>
<ds:datastoreItem xmlns:ds="http://schemas.openxmlformats.org/officeDocument/2006/customXml" ds:itemID="{86B0F62C-43BB-42CB-BF3C-68EA977E498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d689f85-9540-4145-9f5c-6f24686bb201"/>
    <ds:schemaRef ds:uri="f06c4294-987e-46bd-a550-858175ea534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3F894BD-268E-419E-A26E-DD2327395C3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543F5AC-B49F-4106-80AC-E9EE3F993834}">
  <ds:schemaRefs>
    <ds:schemaRef ds:uri="http://schemas.microsoft.com/office/2006/metadata/properties"/>
    <ds:schemaRef ds:uri="http://schemas.microsoft.com/office/infopath/2007/PartnerControls"/>
    <ds:schemaRef ds:uri="7d689f85-9540-4145-9f5c-6f24686bb201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648</TotalTime>
  <Words>8201</Words>
  <Application>Microsoft Macintosh PowerPoint</Application>
  <PresentationFormat>Widescreen</PresentationFormat>
  <Paragraphs>1632</Paragraphs>
  <Slides>134</Slides>
  <Notes>83</Notes>
  <HiddenSlides>0</HiddenSlides>
  <MMClips>0</MMClips>
  <ScaleCrop>false</ScaleCrop>
  <HeadingPairs>
    <vt:vector size="6" baseType="variant">
      <vt:variant>
        <vt:lpstr>Fonts Used</vt:lpstr>
      </vt:variant>
      <vt:variant>
        <vt:i4>23</vt:i4>
      </vt:variant>
      <vt:variant>
        <vt:lpstr>Theme</vt:lpstr>
      </vt:variant>
      <vt:variant>
        <vt:i4>17</vt:i4>
      </vt:variant>
      <vt:variant>
        <vt:lpstr>Slide Titles</vt:lpstr>
      </vt:variant>
      <vt:variant>
        <vt:i4>134</vt:i4>
      </vt:variant>
    </vt:vector>
  </HeadingPairs>
  <TitlesOfParts>
    <vt:vector size="174" baseType="lpstr">
      <vt:lpstr>-apple-system</vt:lpstr>
      <vt:lpstr>Aptos</vt:lpstr>
      <vt:lpstr>Aptos Display</vt:lpstr>
      <vt:lpstr>Arial</vt:lpstr>
      <vt:lpstr>Arial Black</vt:lpstr>
      <vt:lpstr>Arial Bold</vt:lpstr>
      <vt:lpstr>Arial Narrow</vt:lpstr>
      <vt:lpstr>Avenir Next</vt:lpstr>
      <vt:lpstr>Avenir Next LT Pro</vt:lpstr>
      <vt:lpstr>Calibri</vt:lpstr>
      <vt:lpstr>Calibri Light</vt:lpstr>
      <vt:lpstr>Courier New</vt:lpstr>
      <vt:lpstr>Garamond</vt:lpstr>
      <vt:lpstr>Guardian TextSans Web</vt:lpstr>
      <vt:lpstr>Helvetica</vt:lpstr>
      <vt:lpstr>Lucida Grande</vt:lpstr>
      <vt:lpstr>Proxima Nova Rg</vt:lpstr>
      <vt:lpstr>Shaker 2 Lancet</vt:lpstr>
      <vt:lpstr>Symbol</vt:lpstr>
      <vt:lpstr>System Font Regular</vt:lpstr>
      <vt:lpstr>Times</vt:lpstr>
      <vt:lpstr>Times New Roman</vt:lpstr>
      <vt:lpstr>Wingdings</vt:lpstr>
      <vt:lpstr>Office Theme</vt:lpstr>
      <vt:lpstr>4_Office Theme</vt:lpstr>
      <vt:lpstr>2022_CCO_Template</vt:lpstr>
      <vt:lpstr>1_Office Theme</vt:lpstr>
      <vt:lpstr>DUKE OPTION B Title slide</vt:lpstr>
      <vt:lpstr>DUKE OPTION B INSIDE PAGE</vt:lpstr>
      <vt:lpstr>Blank Presentation</vt:lpstr>
      <vt:lpstr>5_Office Theme</vt:lpstr>
      <vt:lpstr>9_Office Theme</vt:lpstr>
      <vt:lpstr>7_Office Theme</vt:lpstr>
      <vt:lpstr>2_Office Theme</vt:lpstr>
      <vt:lpstr>2022_GSMP_Theme</vt:lpstr>
      <vt:lpstr>3_Office Theme</vt:lpstr>
      <vt:lpstr>29277</vt:lpstr>
      <vt:lpstr>8_Office Theme</vt:lpstr>
      <vt:lpstr>10_Office Theme</vt:lpstr>
      <vt:lpstr>1_Default Design</vt:lpstr>
      <vt:lpstr>Module 6: Desmoid Tumors and Soft Tissue Sarcoma</vt:lpstr>
      <vt:lpstr>Faculty</vt:lpstr>
      <vt:lpstr>Module 6: Desmoid Tumors and Soft Tissue Sarcoma</vt:lpstr>
      <vt:lpstr>Module 6: Desmoid Tumors and Soft Tissue Sarcoma</vt:lpstr>
      <vt:lpstr>Desmoid Tumors </vt:lpstr>
      <vt:lpstr>Disclosures</vt:lpstr>
      <vt:lpstr>Learning Objectives </vt:lpstr>
      <vt:lpstr>   DESMOID TUMORS – Locally aggressive, fibroblastic, connective tissue tumor – rarely fatal </vt:lpstr>
      <vt:lpstr>Sites</vt:lpstr>
      <vt:lpstr>Overview: Desmoid Tumors (DT)</vt:lpstr>
      <vt:lpstr>PowerPoint Presentation</vt:lpstr>
      <vt:lpstr>Clinical Presentation</vt:lpstr>
      <vt:lpstr>PowerPoint Presentation</vt:lpstr>
      <vt:lpstr>PowerPoint Presentation</vt:lpstr>
      <vt:lpstr>Spontaneous Regression After Progression</vt:lpstr>
      <vt:lpstr>Criteria for Active Treatment</vt:lpstr>
      <vt:lpstr>Cytotoxic Chemotherapy Progressing and/or Symptomatic</vt:lpstr>
      <vt:lpstr>Phase 3 Randomized Study: Sorafenib Versus Placebo</vt:lpstr>
      <vt:lpstr>Tyrosine Kinase Inhibitors </vt:lpstr>
      <vt:lpstr>Gamma Secretase Inhibition in Desmoid Tumors</vt:lpstr>
      <vt:lpstr>DeFi: Phase 3 Study of Nirogacestat vs Placebo </vt:lpstr>
      <vt:lpstr>Nirogacestat Significantly Reduced the Risk  of Disease Progression</vt:lpstr>
      <vt:lpstr>PFS Benefit With Nirogacestat Was Observed  Across Pre-specified Subgroups</vt:lpstr>
      <vt:lpstr>Nirogacestat Resulted in Substantial Reductions in Tumor Size</vt:lpstr>
      <vt:lpstr>Nirogacestat Significantly Reduced Pain</vt:lpstr>
      <vt:lpstr>Nirogacestat Safety Profile</vt:lpstr>
      <vt:lpstr>Frequency and Resolution of Ovarian Dysfunction  Observed With Nirogacestat</vt:lpstr>
      <vt:lpstr>PowerPoint Presentation</vt:lpstr>
      <vt:lpstr>PowerPoint Presentation</vt:lpstr>
      <vt:lpstr>PowerPoint Presentation</vt:lpstr>
      <vt:lpstr>The Desmoid Tumor Multidisciplinary Team</vt:lpstr>
      <vt:lpstr>PowerPoint Presentation</vt:lpstr>
      <vt:lpstr>Module 6: Desmoid Tumors and Soft Tissue Sarcoma</vt:lpstr>
      <vt:lpstr> Soft Tissue Sarcoma (STS)       Fifth Annual National General Medical Oncology Summit   </vt:lpstr>
      <vt:lpstr>Disclosures</vt:lpstr>
      <vt:lpstr>Objectives</vt:lpstr>
      <vt:lpstr>Overview: Sarcomas</vt:lpstr>
      <vt:lpstr>Limitations/Challenges</vt:lpstr>
      <vt:lpstr>In my practice*…metastatic (non-GIST) STS</vt:lpstr>
      <vt:lpstr>Systemic Therapy: Recent Advances</vt:lpstr>
      <vt:lpstr>Nab-Sirolimus in Malignant Perivascular  Epithelioid Cell Tumor (PEComa)</vt:lpstr>
      <vt:lpstr>PEComa: Incidence and Presentation</vt:lpstr>
      <vt:lpstr>AMPECT Study: Study Design</vt:lpstr>
      <vt:lpstr>PowerPoint Presentation</vt:lpstr>
      <vt:lpstr>PowerPoint Presentation</vt:lpstr>
      <vt:lpstr>AMPECT Study: Waterfall Plot</vt:lpstr>
      <vt:lpstr>AMPECT Study: Treatment-related AEs</vt:lpstr>
      <vt:lpstr>AMPECT Study: Summary</vt:lpstr>
      <vt:lpstr>Cell-based Therapies in Select Sarcoma Subtypes</vt:lpstr>
      <vt:lpstr>Overview: Synovial Sarcoma and MRCLS</vt:lpstr>
      <vt:lpstr>Engineered T-Cell Receptor Cellular Products</vt:lpstr>
      <vt:lpstr>SPEARHEAD-1 Trial</vt:lpstr>
      <vt:lpstr>SPEARHEAD-1 Trial: Patient Characteristics*</vt:lpstr>
      <vt:lpstr>SPEARHEAD-1 Trial: Waterfall Plot</vt:lpstr>
      <vt:lpstr>SPEARHEAD-1 Trial: Spider Plot</vt:lpstr>
      <vt:lpstr>SPEARHEAD-1 Trial: Overall Survival</vt:lpstr>
      <vt:lpstr>SPEARHEAD-1 Trial: Subgroup Analyses</vt:lpstr>
      <vt:lpstr>SPEARHEAD-1 Trial: Adverse Events (&gt;10%)*</vt:lpstr>
      <vt:lpstr>SPEARHEAD-1 Trial: Conclusions</vt:lpstr>
      <vt:lpstr>IGNYTE-ESO Trial: Study Schema</vt:lpstr>
      <vt:lpstr>PowerPoint Presentation</vt:lpstr>
      <vt:lpstr>PowerPoint Presentation</vt:lpstr>
      <vt:lpstr>PowerPoint Presentation</vt:lpstr>
      <vt:lpstr>Other Novel Agents and Approaches</vt:lpstr>
      <vt:lpstr>PowerPoint Presentation</vt:lpstr>
      <vt:lpstr>Conclusion</vt:lpstr>
      <vt:lpstr>PowerPoint Presentation</vt:lpstr>
      <vt:lpstr>Module 7: Urothelial Bladder Cancer</vt:lpstr>
      <vt:lpstr>Faculty</vt:lpstr>
      <vt:lpstr>Module 7: Urothelial Bladder Cancer</vt:lpstr>
      <vt:lpstr>Module 7: Urothelial Bladder Cancer</vt:lpstr>
      <vt:lpstr>Immunotherapy in the Management of Nonmetastatic UBC and Emerging Utility of Circulating Tumor DNA (ctDNA)</vt:lpstr>
      <vt:lpstr>Disclosures</vt:lpstr>
      <vt:lpstr>Outline </vt:lpstr>
      <vt:lpstr>Outline </vt:lpstr>
      <vt:lpstr>BCG is the Standard of Care for treatment-naïve NMIBC</vt:lpstr>
      <vt:lpstr>Why add PD-1 immunotherapy to BCG?</vt:lpstr>
      <vt:lpstr>The Patient Perspective?</vt:lpstr>
      <vt:lpstr>Studies to discuss today</vt:lpstr>
      <vt:lpstr>PowerPoint Presentation</vt:lpstr>
      <vt:lpstr>What explains these differences?</vt:lpstr>
      <vt:lpstr>Impact on Practice</vt:lpstr>
      <vt:lpstr>Can we “save” PD-1 for BCG-unresponsive patients? </vt:lpstr>
      <vt:lpstr>KEYNOTE 057: Pembrolizumab for High-risk (HR) BCG-unresponsive NMIBC</vt:lpstr>
      <vt:lpstr>Many options for BCG-unresponsive NMIBC</vt:lpstr>
      <vt:lpstr>PowerPoint Presentation</vt:lpstr>
      <vt:lpstr>Outline </vt:lpstr>
      <vt:lpstr>Recent and Ongoing Phase III Neoadjuvant IO-Based Trials in MIBC</vt:lpstr>
      <vt:lpstr>NIAGARA: Study Design</vt:lpstr>
      <vt:lpstr>NIAGARA Results Positive</vt:lpstr>
      <vt:lpstr>NIAGARA Results Positive</vt:lpstr>
      <vt:lpstr>NIAGARA Results Positive</vt:lpstr>
      <vt:lpstr>Prognostic Value of ctDNA</vt:lpstr>
      <vt:lpstr>IMvigor 011: ctDNA Guided-Adjuvant Therapy</vt:lpstr>
      <vt:lpstr>ctDNA- patients do well without adjuvant therapy</vt:lpstr>
      <vt:lpstr>ctDNA+ patients benefit from adjuvant therapy</vt:lpstr>
      <vt:lpstr>ctDNA levels matter…</vt:lpstr>
      <vt:lpstr>In Progress: Alliance A032103 MODERN trial </vt:lpstr>
      <vt:lpstr>Summary: MIBC</vt:lpstr>
      <vt:lpstr>PowerPoint Presentation</vt:lpstr>
      <vt:lpstr>Module 7: Urothelial Bladder Cancer</vt:lpstr>
      <vt:lpstr>   Other Novel Agents and Strategies for Nonmetastatic and Metastatic UBC </vt:lpstr>
      <vt:lpstr>Disclosures</vt:lpstr>
      <vt:lpstr>TAR-200: Intravesical Drug Eluting Device-Gemcitabine</vt:lpstr>
      <vt:lpstr>TAR-200 ± Cetrelimab and Cetrelimab Alone in BCG-Unresponsive High-Risk NMIBC: Updated Results from SunRISe-1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EV-304</vt:lpstr>
      <vt:lpstr>Primary Endpoint: EFS by BICR  ITT Population</vt:lpstr>
      <vt:lpstr>Key Secondary Endpoint: OS  ITT Population</vt:lpstr>
      <vt:lpstr>PowerPoint Presentation</vt:lpstr>
      <vt:lpstr>PowerPoint Presentation</vt:lpstr>
      <vt:lpstr>Biomarker Testing in Metastatic Urothelial Cancer</vt:lpstr>
      <vt:lpstr>FGFR3—Fibroblast Growth Factor Receptor</vt:lpstr>
      <vt:lpstr>Phase 3 THOR Trial: Study Design</vt:lpstr>
      <vt:lpstr>THOR (Cohort 1): Safety</vt:lpstr>
      <vt:lpstr>THOR (Cohort 1): Overall Survival</vt:lpstr>
      <vt:lpstr>PowerPoint Presentation</vt:lpstr>
      <vt:lpstr>HER2-TARGETED ADCs IN la/mUC</vt:lpstr>
      <vt:lpstr>DESTINY-PanTumor02: Study Design</vt:lpstr>
      <vt:lpstr>DESTINY-PanTumor02: Efficacy in Bladder Cancer</vt:lpstr>
      <vt:lpstr>DESTINY-PanTumor02: Safety </vt:lpstr>
      <vt:lpstr>DISITAMAB VEDOTIN (DV) IN PRE-TREATED la/mUC</vt:lpstr>
      <vt:lpstr>PH III RC48-C016: DV + TORIPALIMAB VS. PBC</vt:lpstr>
      <vt:lpstr>PH III RC48-C016: DV + TORIPALIMAB VS. PBC</vt:lpstr>
      <vt:lpstr>Conclusions</vt:lpstr>
      <vt:lpstr>PowerPoint Presentation</vt:lpstr>
      <vt:lpstr>We are taking a short break!   The program will resume at 3:20 PM ET   Up Next…   Drs Adam M Brufsky and Kevin Kalinsky discuss  the management of triple-negative breast cancer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Kathryn Ault Ziel</cp:lastModifiedBy>
  <cp:revision>96</cp:revision>
  <cp:lastPrinted>2019-02-22T16:20:06Z</cp:lastPrinted>
  <dcterms:created xsi:type="dcterms:W3CDTF">2019-01-10T16:49:45Z</dcterms:created>
  <dcterms:modified xsi:type="dcterms:W3CDTF">2026-04-25T14:18:01Z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0x010100F56CFF285B972B489588099F06F32541</vt:lpwstr>
  </property>
</Properties>
</file>