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6.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7.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8.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10.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1.xml" ContentType="application/vnd.openxmlformats-officedocument.theme+xml"/>
  <Override PartName="/ppt/tags/tag23.xml" ContentType="application/vnd.openxmlformats-officedocument.presentationml.tags+xml"/>
  <Override PartName="/ppt/tags/tag24.xml" ContentType="application/vnd.openxmlformats-officedocument.presentationml.tags+xml"/>
  <Override PartName="/ppt/theme/theme12.xml" ContentType="application/vnd.openxmlformats-officedocument.theme+xml"/>
  <Override PartName="/ppt/notesSlides/notesSlide1.xml" ContentType="application/vnd.openxmlformats-officedocument.presentationml.notesSlide+xml"/>
  <Override PartName="/ppt/tags/tag2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2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tags/tag29.xml" ContentType="application/vnd.openxmlformats-officedocument.presentationml.tags+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media/image190.jpg" ContentType="image/jpg"/>
  <Override PartName="/ppt/media/image191.jpg" ContentType="image/jpg"/>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media/image214.jpg" ContentType="image/jpg"/>
  <Override PartName="/ppt/media/image215.jpg" ContentType="image/jpg"/>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0" r:id="rId5"/>
    <p:sldMasterId id="2147483717" r:id="rId6"/>
    <p:sldMasterId id="2147483730" r:id="rId7"/>
    <p:sldMasterId id="2147483743" r:id="rId8"/>
    <p:sldMasterId id="2147483758" r:id="rId9"/>
    <p:sldMasterId id="2147483786" r:id="rId10"/>
    <p:sldMasterId id="2147483803" r:id="rId11"/>
    <p:sldMasterId id="2147483815" r:id="rId12"/>
    <p:sldMasterId id="2147483826" r:id="rId13"/>
    <p:sldMasterId id="2147483916" r:id="rId14"/>
  </p:sldMasterIdLst>
  <p:notesMasterIdLst>
    <p:notesMasterId r:id="rId140"/>
  </p:notesMasterIdLst>
  <p:sldIdLst>
    <p:sldId id="2147481026" r:id="rId15"/>
    <p:sldId id="2147481036" r:id="rId16"/>
    <p:sldId id="2147483603" r:id="rId17"/>
    <p:sldId id="2147481027" r:id="rId18"/>
    <p:sldId id="2147481045" r:id="rId19"/>
    <p:sldId id="304" r:id="rId20"/>
    <p:sldId id="2147483573" r:id="rId21"/>
    <p:sldId id="2147481028" r:id="rId22"/>
    <p:sldId id="3173" r:id="rId23"/>
    <p:sldId id="2147481038" r:id="rId24"/>
    <p:sldId id="2147481042" r:id="rId25"/>
    <p:sldId id="2147481047" r:id="rId26"/>
    <p:sldId id="2147483440" r:id="rId27"/>
    <p:sldId id="264" r:id="rId28"/>
    <p:sldId id="2147483441" r:id="rId29"/>
    <p:sldId id="2147483454" r:id="rId30"/>
    <p:sldId id="416" r:id="rId31"/>
    <p:sldId id="2147483579" r:id="rId32"/>
    <p:sldId id="2147480501" r:id="rId33"/>
    <p:sldId id="2147480500" r:id="rId34"/>
    <p:sldId id="456" r:id="rId35"/>
    <p:sldId id="2147483577" r:id="rId36"/>
    <p:sldId id="2147480456" r:id="rId37"/>
    <p:sldId id="2147480459" r:id="rId38"/>
    <p:sldId id="2147480460" r:id="rId39"/>
    <p:sldId id="2147480492" r:id="rId40"/>
    <p:sldId id="2147483578" r:id="rId41"/>
    <p:sldId id="2147480493" r:id="rId42"/>
    <p:sldId id="2147480494" r:id="rId43"/>
    <p:sldId id="2147480495" r:id="rId44"/>
    <p:sldId id="2147480496" r:id="rId45"/>
    <p:sldId id="2147480508" r:id="rId46"/>
    <p:sldId id="2147480510" r:id="rId47"/>
    <p:sldId id="2147480511" r:id="rId48"/>
    <p:sldId id="2147480512" r:id="rId49"/>
    <p:sldId id="2147480513" r:id="rId50"/>
    <p:sldId id="2147480504" r:id="rId51"/>
    <p:sldId id="2147481048" r:id="rId52"/>
    <p:sldId id="2147483442" r:id="rId53"/>
    <p:sldId id="256" r:id="rId54"/>
    <p:sldId id="2147483224" r:id="rId55"/>
    <p:sldId id="257" r:id="rId56"/>
    <p:sldId id="2147483218" r:id="rId57"/>
    <p:sldId id="2147471683" r:id="rId58"/>
    <p:sldId id="13908" r:id="rId59"/>
    <p:sldId id="298" r:id="rId60"/>
    <p:sldId id="2147481735" r:id="rId61"/>
    <p:sldId id="790" r:id="rId62"/>
    <p:sldId id="783" r:id="rId63"/>
    <p:sldId id="792" r:id="rId64"/>
    <p:sldId id="794" r:id="rId65"/>
    <p:sldId id="2147483581" r:id="rId66"/>
    <p:sldId id="2147480535" r:id="rId67"/>
    <p:sldId id="349" r:id="rId68"/>
    <p:sldId id="2147483214" r:id="rId69"/>
    <p:sldId id="350" r:id="rId70"/>
    <p:sldId id="2147483226" r:id="rId71"/>
    <p:sldId id="2147483227" r:id="rId72"/>
    <p:sldId id="2147483228" r:id="rId73"/>
    <p:sldId id="2147483229" r:id="rId74"/>
    <p:sldId id="299" r:id="rId75"/>
    <p:sldId id="2147483223" r:id="rId76"/>
    <p:sldId id="283" r:id="rId77"/>
    <p:sldId id="2147483221" r:id="rId78"/>
    <p:sldId id="2147483220" r:id="rId79"/>
    <p:sldId id="2147480489" r:id="rId80"/>
    <p:sldId id="2147480205" r:id="rId81"/>
    <p:sldId id="2147480463" r:id="rId82"/>
    <p:sldId id="2147483605" r:id="rId83"/>
    <p:sldId id="2147483443" r:id="rId84"/>
    <p:sldId id="2147483439" r:id="rId85"/>
    <p:sldId id="2147483451" r:id="rId86"/>
    <p:sldId id="2147483604" r:id="rId87"/>
    <p:sldId id="2147472009" r:id="rId88"/>
    <p:sldId id="2147483592" r:id="rId89"/>
    <p:sldId id="2147480757" r:id="rId90"/>
    <p:sldId id="2147480766" r:id="rId91"/>
    <p:sldId id="2147480762" r:id="rId92"/>
    <p:sldId id="2147480764" r:id="rId93"/>
    <p:sldId id="2147480767" r:id="rId94"/>
    <p:sldId id="2147480765" r:id="rId95"/>
    <p:sldId id="2147480761" r:id="rId96"/>
    <p:sldId id="2147480759" r:id="rId97"/>
    <p:sldId id="2147480760" r:id="rId98"/>
    <p:sldId id="2147480758" r:id="rId99"/>
    <p:sldId id="2147480768" r:id="rId100"/>
    <p:sldId id="2147480763" r:id="rId101"/>
    <p:sldId id="287" r:id="rId102"/>
    <p:sldId id="2147483606" r:id="rId103"/>
    <p:sldId id="2147483452" r:id="rId104"/>
    <p:sldId id="2147480783" r:id="rId105"/>
    <p:sldId id="2147483593" r:id="rId106"/>
    <p:sldId id="2147483410" r:id="rId107"/>
    <p:sldId id="2147480693" r:id="rId108"/>
    <p:sldId id="2147483424" r:id="rId109"/>
    <p:sldId id="2147483594" r:id="rId110"/>
    <p:sldId id="2147483595" r:id="rId111"/>
    <p:sldId id="2147480681" r:id="rId112"/>
    <p:sldId id="2147483596" r:id="rId113"/>
    <p:sldId id="2147480799" r:id="rId114"/>
    <p:sldId id="2147483597" r:id="rId115"/>
    <p:sldId id="2147480835" r:id="rId116"/>
    <p:sldId id="2147480837" r:id="rId117"/>
    <p:sldId id="275" r:id="rId118"/>
    <p:sldId id="258" r:id="rId119"/>
    <p:sldId id="2147483598" r:id="rId120"/>
    <p:sldId id="2146848094" r:id="rId121"/>
    <p:sldId id="2147483430" r:id="rId122"/>
    <p:sldId id="2147483429" r:id="rId123"/>
    <p:sldId id="2147480727" r:id="rId124"/>
    <p:sldId id="2147480848" r:id="rId125"/>
    <p:sldId id="2817" r:id="rId126"/>
    <p:sldId id="2147480730" r:id="rId127"/>
    <p:sldId id="2147483599" r:id="rId128"/>
    <p:sldId id="2147480815" r:id="rId129"/>
    <p:sldId id="2147480843" r:id="rId130"/>
    <p:sldId id="2147483600" r:id="rId131"/>
    <p:sldId id="2147483601" r:id="rId132"/>
    <p:sldId id="2147483602" r:id="rId133"/>
    <p:sldId id="2147483411" r:id="rId134"/>
    <p:sldId id="2147480790" r:id="rId135"/>
    <p:sldId id="2147480852" r:id="rId136"/>
    <p:sldId id="2146848073" r:id="rId137"/>
    <p:sldId id="2147483607" r:id="rId138"/>
    <p:sldId id="2135714840" r:id="rId1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505153"/>
    <a:srgbClr val="FF9300"/>
    <a:srgbClr val="F17638"/>
    <a:srgbClr val="0026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33"/>
    <p:restoredTop sz="94620"/>
  </p:normalViewPr>
  <p:slideViewPr>
    <p:cSldViewPr snapToGrid="0" snapToObjects="1">
      <p:cViewPr varScale="1">
        <p:scale>
          <a:sx n="109" d="100"/>
          <a:sy n="109" d="100"/>
        </p:scale>
        <p:origin x="1000" y="192"/>
      </p:cViewPr>
      <p:guideLst/>
    </p:cSldViewPr>
  </p:slideViewPr>
  <p:notesTextViewPr>
    <p:cViewPr>
      <p:scale>
        <a:sx n="1" d="1"/>
        <a:sy n="1" d="1"/>
      </p:scale>
      <p:origin x="0" y="0"/>
    </p:cViewPr>
  </p:notesTextViewPr>
  <p:sorterViewPr>
    <p:cViewPr>
      <p:scale>
        <a:sx n="150" d="100"/>
        <a:sy n="15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3.xml"/><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slide" Target="slides/slide124.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slide" Target="slides/slide109.xml"/><Relationship Id="rId128" Type="http://schemas.openxmlformats.org/officeDocument/2006/relationships/slide" Target="slides/slide114.xml"/><Relationship Id="rId144"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76.xml"/><Relationship Id="rId95" Type="http://schemas.openxmlformats.org/officeDocument/2006/relationships/slide" Target="slides/slide81.xml"/><Relationship Id="rId22" Type="http://schemas.openxmlformats.org/officeDocument/2006/relationships/slide" Target="slides/slide8.xml"/><Relationship Id="rId27" Type="http://schemas.openxmlformats.org/officeDocument/2006/relationships/slide" Target="slides/slide13.xml"/><Relationship Id="rId43" Type="http://schemas.openxmlformats.org/officeDocument/2006/relationships/slide" Target="slides/slide29.xml"/><Relationship Id="rId48" Type="http://schemas.openxmlformats.org/officeDocument/2006/relationships/slide" Target="slides/slide34.xml"/><Relationship Id="rId64" Type="http://schemas.openxmlformats.org/officeDocument/2006/relationships/slide" Target="slides/slide50.xml"/><Relationship Id="rId69" Type="http://schemas.openxmlformats.org/officeDocument/2006/relationships/slide" Target="slides/slide55.xml"/><Relationship Id="rId113" Type="http://schemas.openxmlformats.org/officeDocument/2006/relationships/slide" Target="slides/slide99.xml"/><Relationship Id="rId118" Type="http://schemas.openxmlformats.org/officeDocument/2006/relationships/slide" Target="slides/slide104.xml"/><Relationship Id="rId134" Type="http://schemas.openxmlformats.org/officeDocument/2006/relationships/slide" Target="slides/slide120.xml"/><Relationship Id="rId139" Type="http://schemas.openxmlformats.org/officeDocument/2006/relationships/slide" Target="slides/slide125.xml"/><Relationship Id="rId80" Type="http://schemas.openxmlformats.org/officeDocument/2006/relationships/slide" Target="slides/slide66.xml"/><Relationship Id="rId85" Type="http://schemas.openxmlformats.org/officeDocument/2006/relationships/slide" Target="slides/slide71.xml"/><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slide" Target="slides/slide110.xml"/><Relationship Id="rId129" Type="http://schemas.openxmlformats.org/officeDocument/2006/relationships/slide" Target="slides/slide115.xml"/><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slide" Target="slides/slide100.xml"/><Relationship Id="rId119" Type="http://schemas.openxmlformats.org/officeDocument/2006/relationships/slide" Target="slides/slide105.xml"/><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slide" Target="slides/slide116.xml"/><Relationship Id="rId135" Type="http://schemas.openxmlformats.org/officeDocument/2006/relationships/slide" Target="slides/slide121.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slide" Target="slides/slide9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slide" Target="slides/slide106.xml"/><Relationship Id="rId125" Type="http://schemas.openxmlformats.org/officeDocument/2006/relationships/slide" Target="slides/slide111.xml"/><Relationship Id="rId141" Type="http://schemas.openxmlformats.org/officeDocument/2006/relationships/presProps" Target="presProps.xml"/><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slide" Target="slides/slide96.xml"/><Relationship Id="rId115" Type="http://schemas.openxmlformats.org/officeDocument/2006/relationships/slide" Target="slides/slide101.xml"/><Relationship Id="rId131" Type="http://schemas.openxmlformats.org/officeDocument/2006/relationships/slide" Target="slides/slide117.xml"/><Relationship Id="rId136" Type="http://schemas.openxmlformats.org/officeDocument/2006/relationships/slide" Target="slides/slide122.xml"/><Relationship Id="rId61" Type="http://schemas.openxmlformats.org/officeDocument/2006/relationships/slide" Target="slides/slide47.xml"/><Relationship Id="rId82" Type="http://schemas.openxmlformats.org/officeDocument/2006/relationships/slide" Target="slides/slide68.xml"/><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slide" Target="slides/slide112.xml"/><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slide" Target="slides/slide10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slide" Target="slides/slide102.xml"/><Relationship Id="rId137" Type="http://schemas.openxmlformats.org/officeDocument/2006/relationships/slide" Target="slides/slide123.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slide" Target="slides/slide97.xml"/><Relationship Id="rId132" Type="http://schemas.openxmlformats.org/officeDocument/2006/relationships/slide" Target="slides/slide118.xml"/><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slide" Target="slides/slide113.xml"/><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slide" Target="slides/slide10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slide" Target="slides/slide98.xml"/><Relationship Id="rId133" Type="http://schemas.openxmlformats.org/officeDocument/2006/relationships/slide" Target="slides/slide119.xml"/><Relationship Id="rId1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E43FD12-2DEF-46EE-B51B-08F476E879C5}" type="doc">
      <dgm:prSet loTypeId="urn:microsoft.com/office/officeart/2005/8/layout/vList5" loCatId="list" qsTypeId="urn:microsoft.com/office/officeart/2005/8/quickstyle/simple1" qsCatId="simple" csTypeId="urn:microsoft.com/office/officeart/2005/8/colors/accent0_1" csCatId="mainScheme" phldr="1"/>
      <dgm:spPr/>
      <dgm:t>
        <a:bodyPr/>
        <a:lstStyle/>
        <a:p>
          <a:endParaRPr lang="en-US"/>
        </a:p>
      </dgm:t>
    </dgm:pt>
    <dgm:pt modelId="{BA6EDBE0-4693-4B93-B5E7-469B23C1CE3D}">
      <dgm:prSet/>
      <dgm:spPr/>
      <dgm:t>
        <a:bodyPr/>
        <a:lstStyle/>
        <a:p>
          <a:r>
            <a:rPr lang="en-US" b="1" dirty="0"/>
            <a:t>Study Population</a:t>
          </a:r>
          <a:endParaRPr lang="en-US" dirty="0"/>
        </a:p>
      </dgm:t>
    </dgm:pt>
    <dgm:pt modelId="{D755F549-B0E8-4E71-83C6-78E67ED39384}" type="parTrans" cxnId="{6D436F92-F914-42AE-9FB0-4DBA24207AAE}">
      <dgm:prSet/>
      <dgm:spPr/>
      <dgm:t>
        <a:bodyPr/>
        <a:lstStyle/>
        <a:p>
          <a:endParaRPr lang="en-US">
            <a:solidFill>
              <a:schemeClr val="tx1"/>
            </a:solidFill>
          </a:endParaRPr>
        </a:p>
      </dgm:t>
    </dgm:pt>
    <dgm:pt modelId="{300CBE23-B044-4E9D-8A32-243B72B883A1}" type="sibTrans" cxnId="{6D436F92-F914-42AE-9FB0-4DBA24207AAE}">
      <dgm:prSet/>
      <dgm:spPr/>
      <dgm:t>
        <a:bodyPr/>
        <a:lstStyle/>
        <a:p>
          <a:endParaRPr lang="en-US">
            <a:solidFill>
              <a:schemeClr val="tx1"/>
            </a:solidFill>
          </a:endParaRPr>
        </a:p>
      </dgm:t>
    </dgm:pt>
    <dgm:pt modelId="{7EC2194E-8288-43E1-81E6-8BF849B58B71}">
      <dgm:prSet/>
      <dgm:spPr/>
      <dgm:t>
        <a:bodyPr/>
        <a:lstStyle/>
        <a:p>
          <a:r>
            <a:rPr lang="en-US" b="1" dirty="0"/>
            <a:t>37 eligible pts </a:t>
          </a:r>
        </a:p>
      </dgm:t>
    </dgm:pt>
    <dgm:pt modelId="{47A651A8-8DE5-405A-9E73-1D2F931BBEA5}" type="parTrans" cxnId="{530FC76A-9FA3-405A-82B7-7455EF6CFE13}">
      <dgm:prSet/>
      <dgm:spPr/>
      <dgm:t>
        <a:bodyPr/>
        <a:lstStyle/>
        <a:p>
          <a:endParaRPr lang="en-US">
            <a:solidFill>
              <a:schemeClr val="tx1"/>
            </a:solidFill>
          </a:endParaRPr>
        </a:p>
      </dgm:t>
    </dgm:pt>
    <dgm:pt modelId="{488B215A-7D5E-4224-AFB2-51F62F53DE18}" type="sibTrans" cxnId="{530FC76A-9FA3-405A-82B7-7455EF6CFE13}">
      <dgm:prSet/>
      <dgm:spPr/>
      <dgm:t>
        <a:bodyPr/>
        <a:lstStyle/>
        <a:p>
          <a:endParaRPr lang="en-US">
            <a:solidFill>
              <a:schemeClr val="tx1"/>
            </a:solidFill>
          </a:endParaRPr>
        </a:p>
      </dgm:t>
    </dgm:pt>
    <dgm:pt modelId="{E48E7D59-E54E-4FE9-B4B8-C8C84CCD62D0}">
      <dgm:prSet/>
      <dgm:spPr/>
      <dgm:t>
        <a:bodyPr/>
        <a:lstStyle/>
        <a:p>
          <a:r>
            <a:rPr lang="en-US" dirty="0"/>
            <a:t>(BRUIN, n=17; CLL-321, n=20)</a:t>
          </a:r>
        </a:p>
      </dgm:t>
    </dgm:pt>
    <dgm:pt modelId="{3908683A-4413-4E00-A3F0-DCAA32AC3B84}" type="parTrans" cxnId="{A2FF00AC-948C-4F56-A4B3-ABE9357D67B5}">
      <dgm:prSet/>
      <dgm:spPr/>
      <dgm:t>
        <a:bodyPr/>
        <a:lstStyle/>
        <a:p>
          <a:endParaRPr lang="en-US">
            <a:solidFill>
              <a:schemeClr val="tx1"/>
            </a:solidFill>
          </a:endParaRPr>
        </a:p>
      </dgm:t>
    </dgm:pt>
    <dgm:pt modelId="{1E86AAF6-DB49-4048-B2B7-BDC028273617}" type="sibTrans" cxnId="{A2FF00AC-948C-4F56-A4B3-ABE9357D67B5}">
      <dgm:prSet/>
      <dgm:spPr/>
      <dgm:t>
        <a:bodyPr/>
        <a:lstStyle/>
        <a:p>
          <a:endParaRPr lang="en-US">
            <a:solidFill>
              <a:schemeClr val="tx1"/>
            </a:solidFill>
          </a:endParaRPr>
        </a:p>
      </dgm:t>
    </dgm:pt>
    <dgm:pt modelId="{B713FFB1-A699-4258-97C3-2C7B3B55C15E}">
      <dgm:prSet/>
      <dgm:spPr/>
      <dgm:t>
        <a:bodyPr/>
        <a:lstStyle/>
        <a:p>
          <a:r>
            <a:rPr lang="en-US"/>
            <a:t>Median age: 69 years (range 42-87)</a:t>
          </a:r>
        </a:p>
      </dgm:t>
    </dgm:pt>
    <dgm:pt modelId="{4D551091-F0BC-41C3-9542-6EC2A340924B}" type="parTrans" cxnId="{922BB46D-1381-4260-B8F7-11B4E9ECBA6A}">
      <dgm:prSet/>
      <dgm:spPr/>
      <dgm:t>
        <a:bodyPr/>
        <a:lstStyle/>
        <a:p>
          <a:endParaRPr lang="en-US">
            <a:solidFill>
              <a:schemeClr val="tx1"/>
            </a:solidFill>
          </a:endParaRPr>
        </a:p>
      </dgm:t>
    </dgm:pt>
    <dgm:pt modelId="{4BB71DA1-5DF5-4299-A194-206738F6F78D}" type="sibTrans" cxnId="{922BB46D-1381-4260-B8F7-11B4E9ECBA6A}">
      <dgm:prSet/>
      <dgm:spPr/>
      <dgm:t>
        <a:bodyPr/>
        <a:lstStyle/>
        <a:p>
          <a:endParaRPr lang="en-US">
            <a:solidFill>
              <a:schemeClr val="tx1"/>
            </a:solidFill>
          </a:endParaRPr>
        </a:p>
      </dgm:t>
    </dgm:pt>
    <dgm:pt modelId="{A7AB596E-33ED-44BC-B02E-B51073D5BD7B}">
      <dgm:prSet/>
      <dgm:spPr/>
      <dgm:t>
        <a:bodyPr/>
        <a:lstStyle/>
        <a:p>
          <a:r>
            <a:rPr lang="en-US" b="1" dirty="0"/>
            <a:t>Baseline Characteristics (evaluable samples)</a:t>
          </a:r>
          <a:endParaRPr lang="en-US" dirty="0"/>
        </a:p>
      </dgm:t>
    </dgm:pt>
    <dgm:pt modelId="{7C8F0D49-9F1F-431E-9057-9DD6AD70FADE}" type="parTrans" cxnId="{6DDA44F6-4631-4F63-A8D1-91A775B5CAF7}">
      <dgm:prSet/>
      <dgm:spPr/>
      <dgm:t>
        <a:bodyPr/>
        <a:lstStyle/>
        <a:p>
          <a:endParaRPr lang="en-US">
            <a:solidFill>
              <a:schemeClr val="tx1"/>
            </a:solidFill>
          </a:endParaRPr>
        </a:p>
      </dgm:t>
    </dgm:pt>
    <dgm:pt modelId="{01D0873C-236D-488F-8A8A-EE4EB6FA2C98}" type="sibTrans" cxnId="{6DDA44F6-4631-4F63-A8D1-91A775B5CAF7}">
      <dgm:prSet/>
      <dgm:spPr/>
      <dgm:t>
        <a:bodyPr/>
        <a:lstStyle/>
        <a:p>
          <a:endParaRPr lang="en-US">
            <a:solidFill>
              <a:schemeClr val="tx1"/>
            </a:solidFill>
          </a:endParaRPr>
        </a:p>
      </dgm:t>
    </dgm:pt>
    <dgm:pt modelId="{899ADE23-104F-42AE-B9AE-A8A5846F768D}">
      <dgm:prSet/>
      <dgm:spPr/>
      <dgm:t>
        <a:bodyPr/>
        <a:lstStyle/>
        <a:p>
          <a:r>
            <a:rPr lang="en-US" b="0" dirty="0"/>
            <a:t>IGHV unmutated: 85% (22/26)</a:t>
          </a:r>
        </a:p>
      </dgm:t>
    </dgm:pt>
    <dgm:pt modelId="{809FFA8A-9AEF-43C3-B8D2-24A490CD19A6}" type="parTrans" cxnId="{844A7BE0-4C65-4E47-8721-9696EA864A9E}">
      <dgm:prSet/>
      <dgm:spPr/>
      <dgm:t>
        <a:bodyPr/>
        <a:lstStyle/>
        <a:p>
          <a:endParaRPr lang="en-US">
            <a:solidFill>
              <a:schemeClr val="tx1"/>
            </a:solidFill>
          </a:endParaRPr>
        </a:p>
      </dgm:t>
    </dgm:pt>
    <dgm:pt modelId="{8484FE19-334D-484D-BC95-A85E05AF68BC}" type="sibTrans" cxnId="{844A7BE0-4C65-4E47-8721-9696EA864A9E}">
      <dgm:prSet/>
      <dgm:spPr/>
      <dgm:t>
        <a:bodyPr/>
        <a:lstStyle/>
        <a:p>
          <a:endParaRPr lang="en-US">
            <a:solidFill>
              <a:schemeClr val="tx1"/>
            </a:solidFill>
          </a:endParaRPr>
        </a:p>
      </dgm:t>
    </dgm:pt>
    <dgm:pt modelId="{BFDBE258-7936-4ABA-9BC1-C5708566F7B7}">
      <dgm:prSet/>
      <dgm:spPr/>
      <dgm:t>
        <a:bodyPr/>
        <a:lstStyle/>
        <a:p>
          <a:r>
            <a:rPr lang="en-US" b="0" dirty="0"/>
            <a:t>Complex karyotype (≥3 </a:t>
          </a:r>
          <a:r>
            <a:rPr lang="en-US" b="0" dirty="0" err="1"/>
            <a:t>abnmlts</a:t>
          </a:r>
          <a:r>
            <a:rPr lang="en-US" b="0" dirty="0"/>
            <a:t>): 65% (11/17)</a:t>
          </a:r>
        </a:p>
      </dgm:t>
    </dgm:pt>
    <dgm:pt modelId="{D192D60C-3BB0-47AF-90E0-CE36FA4D6FE8}" type="parTrans" cxnId="{84F8F1AA-1A5D-4D8C-A528-BA0F17397658}">
      <dgm:prSet/>
      <dgm:spPr/>
      <dgm:t>
        <a:bodyPr/>
        <a:lstStyle/>
        <a:p>
          <a:endParaRPr lang="en-US">
            <a:solidFill>
              <a:schemeClr val="tx1"/>
            </a:solidFill>
          </a:endParaRPr>
        </a:p>
      </dgm:t>
    </dgm:pt>
    <dgm:pt modelId="{305F3BBE-02A5-4C2B-8D70-F58121C19738}" type="sibTrans" cxnId="{84F8F1AA-1A5D-4D8C-A528-BA0F17397658}">
      <dgm:prSet/>
      <dgm:spPr/>
      <dgm:t>
        <a:bodyPr/>
        <a:lstStyle/>
        <a:p>
          <a:endParaRPr lang="en-US">
            <a:solidFill>
              <a:schemeClr val="tx1"/>
            </a:solidFill>
          </a:endParaRPr>
        </a:p>
      </dgm:t>
    </dgm:pt>
    <dgm:pt modelId="{C9C9B829-1D18-4BA0-8756-F5FF36A59E49}">
      <dgm:prSet/>
      <dgm:spPr/>
      <dgm:t>
        <a:bodyPr/>
        <a:lstStyle/>
        <a:p>
          <a:r>
            <a:rPr lang="en-US" b="0"/>
            <a:t>TP53 mutated: 43% (13/30)</a:t>
          </a:r>
          <a:endParaRPr lang="en-US" b="0" dirty="0"/>
        </a:p>
      </dgm:t>
    </dgm:pt>
    <dgm:pt modelId="{60DC46CC-D1F5-473D-9921-43ED9541B283}" type="parTrans" cxnId="{05A52131-1714-4674-A2D5-A1CB1DE55827}">
      <dgm:prSet/>
      <dgm:spPr/>
      <dgm:t>
        <a:bodyPr/>
        <a:lstStyle/>
        <a:p>
          <a:endParaRPr lang="en-US">
            <a:solidFill>
              <a:schemeClr val="tx1"/>
            </a:solidFill>
          </a:endParaRPr>
        </a:p>
      </dgm:t>
    </dgm:pt>
    <dgm:pt modelId="{488D44FE-C9F3-411B-A268-985444AA4D7D}" type="sibTrans" cxnId="{05A52131-1714-4674-A2D5-A1CB1DE55827}">
      <dgm:prSet/>
      <dgm:spPr/>
      <dgm:t>
        <a:bodyPr/>
        <a:lstStyle/>
        <a:p>
          <a:endParaRPr lang="en-US">
            <a:solidFill>
              <a:schemeClr val="tx1"/>
            </a:solidFill>
          </a:endParaRPr>
        </a:p>
      </dgm:t>
    </dgm:pt>
    <dgm:pt modelId="{1AFF9FC1-75D5-425F-BA49-DB23EF4E1F3A}">
      <dgm:prSet/>
      <dgm:spPr/>
      <dgm:t>
        <a:bodyPr/>
        <a:lstStyle/>
        <a:p>
          <a:r>
            <a:rPr lang="en-US" b="0"/>
            <a:t>Del(17p): 48% (15/31)</a:t>
          </a:r>
          <a:endParaRPr lang="en-US" b="0" dirty="0"/>
        </a:p>
      </dgm:t>
    </dgm:pt>
    <dgm:pt modelId="{528FE777-1C83-41CD-B768-FCF9925D9256}" type="parTrans" cxnId="{0C4B5D2F-1FFF-4BFB-96B2-C997E3AF003C}">
      <dgm:prSet/>
      <dgm:spPr/>
      <dgm:t>
        <a:bodyPr/>
        <a:lstStyle/>
        <a:p>
          <a:endParaRPr lang="en-US">
            <a:solidFill>
              <a:schemeClr val="tx1"/>
            </a:solidFill>
          </a:endParaRPr>
        </a:p>
      </dgm:t>
    </dgm:pt>
    <dgm:pt modelId="{168618ED-751C-4501-915E-405D84B421F8}" type="sibTrans" cxnId="{0C4B5D2F-1FFF-4BFB-96B2-C997E3AF003C}">
      <dgm:prSet/>
      <dgm:spPr/>
      <dgm:t>
        <a:bodyPr/>
        <a:lstStyle/>
        <a:p>
          <a:endParaRPr lang="en-US">
            <a:solidFill>
              <a:schemeClr val="tx1"/>
            </a:solidFill>
          </a:endParaRPr>
        </a:p>
      </dgm:t>
    </dgm:pt>
    <dgm:pt modelId="{F3DF9359-5C79-4A5D-9F2D-E44A5A1188EC}" type="pres">
      <dgm:prSet presAssocID="{AE43FD12-2DEF-46EE-B51B-08F476E879C5}" presName="Name0" presStyleCnt="0">
        <dgm:presLayoutVars>
          <dgm:dir/>
          <dgm:animLvl val="lvl"/>
          <dgm:resizeHandles val="exact"/>
        </dgm:presLayoutVars>
      </dgm:prSet>
      <dgm:spPr/>
    </dgm:pt>
    <dgm:pt modelId="{320CA1E3-8F76-4435-B580-BFC3254CA35C}" type="pres">
      <dgm:prSet presAssocID="{BA6EDBE0-4693-4B93-B5E7-469B23C1CE3D}" presName="linNode" presStyleCnt="0"/>
      <dgm:spPr/>
    </dgm:pt>
    <dgm:pt modelId="{EE5A7608-CD85-48F2-8B5B-D859EF12F685}" type="pres">
      <dgm:prSet presAssocID="{BA6EDBE0-4693-4B93-B5E7-469B23C1CE3D}" presName="parentText" presStyleLbl="node1" presStyleIdx="0" presStyleCnt="2" custScaleX="73284">
        <dgm:presLayoutVars>
          <dgm:chMax val="1"/>
          <dgm:bulletEnabled val="1"/>
        </dgm:presLayoutVars>
      </dgm:prSet>
      <dgm:spPr/>
    </dgm:pt>
    <dgm:pt modelId="{5614C43D-0B80-4AD7-BA2B-EC17AA39922E}" type="pres">
      <dgm:prSet presAssocID="{BA6EDBE0-4693-4B93-B5E7-469B23C1CE3D}" presName="descendantText" presStyleLbl="alignAccFollowNode1" presStyleIdx="0" presStyleCnt="2" custScaleX="111248">
        <dgm:presLayoutVars>
          <dgm:bulletEnabled val="1"/>
        </dgm:presLayoutVars>
      </dgm:prSet>
      <dgm:spPr/>
    </dgm:pt>
    <dgm:pt modelId="{3BC044C9-9E8F-4EC2-B79C-9F5C07E5F8F6}" type="pres">
      <dgm:prSet presAssocID="{300CBE23-B044-4E9D-8A32-243B72B883A1}" presName="sp" presStyleCnt="0"/>
      <dgm:spPr/>
    </dgm:pt>
    <dgm:pt modelId="{0D380FF9-112D-4D6C-AEDF-C47C006AD20F}" type="pres">
      <dgm:prSet presAssocID="{A7AB596E-33ED-44BC-B02E-B51073D5BD7B}" presName="linNode" presStyleCnt="0"/>
      <dgm:spPr/>
    </dgm:pt>
    <dgm:pt modelId="{29B097ED-CBD1-473D-AC2F-D31D5AEC2F25}" type="pres">
      <dgm:prSet presAssocID="{A7AB596E-33ED-44BC-B02E-B51073D5BD7B}" presName="parentText" presStyleLbl="node1" presStyleIdx="1" presStyleCnt="2" custScaleX="70500">
        <dgm:presLayoutVars>
          <dgm:chMax val="1"/>
          <dgm:bulletEnabled val="1"/>
        </dgm:presLayoutVars>
      </dgm:prSet>
      <dgm:spPr/>
    </dgm:pt>
    <dgm:pt modelId="{67578B38-C9AB-41DB-A7EC-3D2AD863DDD8}" type="pres">
      <dgm:prSet presAssocID="{A7AB596E-33ED-44BC-B02E-B51073D5BD7B}" presName="descendantText" presStyleLbl="alignAccFollowNode1" presStyleIdx="1" presStyleCnt="2" custScaleX="114119">
        <dgm:presLayoutVars>
          <dgm:bulletEnabled val="1"/>
        </dgm:presLayoutVars>
      </dgm:prSet>
      <dgm:spPr/>
    </dgm:pt>
  </dgm:ptLst>
  <dgm:cxnLst>
    <dgm:cxn modelId="{F929CC1D-F32D-41D1-99B0-1D320A330117}" type="presOf" srcId="{1AFF9FC1-75D5-425F-BA49-DB23EF4E1F3A}" destId="{67578B38-C9AB-41DB-A7EC-3D2AD863DDD8}" srcOrd="0" destOrd="3" presId="urn:microsoft.com/office/officeart/2005/8/layout/vList5"/>
    <dgm:cxn modelId="{CA300320-8AF9-4357-9A6E-AA26C14B8634}" type="presOf" srcId="{B713FFB1-A699-4258-97C3-2C7B3B55C15E}" destId="{5614C43D-0B80-4AD7-BA2B-EC17AA39922E}" srcOrd="0" destOrd="2" presId="urn:microsoft.com/office/officeart/2005/8/layout/vList5"/>
    <dgm:cxn modelId="{DB2F2B21-6140-414D-8A9A-CA8B083C4535}" type="presOf" srcId="{AE43FD12-2DEF-46EE-B51B-08F476E879C5}" destId="{F3DF9359-5C79-4A5D-9F2D-E44A5A1188EC}" srcOrd="0" destOrd="0" presId="urn:microsoft.com/office/officeart/2005/8/layout/vList5"/>
    <dgm:cxn modelId="{8215E72A-D0DC-4386-B063-99B70120D5FE}" type="presOf" srcId="{C9C9B829-1D18-4BA0-8756-F5FF36A59E49}" destId="{67578B38-C9AB-41DB-A7EC-3D2AD863DDD8}" srcOrd="0" destOrd="2" presId="urn:microsoft.com/office/officeart/2005/8/layout/vList5"/>
    <dgm:cxn modelId="{0C4B5D2F-1FFF-4BFB-96B2-C997E3AF003C}" srcId="{A7AB596E-33ED-44BC-B02E-B51073D5BD7B}" destId="{1AFF9FC1-75D5-425F-BA49-DB23EF4E1F3A}" srcOrd="3" destOrd="0" parTransId="{528FE777-1C83-41CD-B768-FCF9925D9256}" sibTransId="{168618ED-751C-4501-915E-405D84B421F8}"/>
    <dgm:cxn modelId="{05A52131-1714-4674-A2D5-A1CB1DE55827}" srcId="{A7AB596E-33ED-44BC-B02E-B51073D5BD7B}" destId="{C9C9B829-1D18-4BA0-8756-F5FF36A59E49}" srcOrd="2" destOrd="0" parTransId="{60DC46CC-D1F5-473D-9921-43ED9541B283}" sibTransId="{488D44FE-C9F3-411B-A268-985444AA4D7D}"/>
    <dgm:cxn modelId="{B4275448-B8A8-4168-84C2-09912A7B999D}" type="presOf" srcId="{E48E7D59-E54E-4FE9-B4B8-C8C84CCD62D0}" destId="{5614C43D-0B80-4AD7-BA2B-EC17AA39922E}" srcOrd="0" destOrd="1" presId="urn:microsoft.com/office/officeart/2005/8/layout/vList5"/>
    <dgm:cxn modelId="{2CAE5E4A-54F5-41F5-9098-24127D68B86B}" type="presOf" srcId="{A7AB596E-33ED-44BC-B02E-B51073D5BD7B}" destId="{29B097ED-CBD1-473D-AC2F-D31D5AEC2F25}" srcOrd="0" destOrd="0" presId="urn:microsoft.com/office/officeart/2005/8/layout/vList5"/>
    <dgm:cxn modelId="{7874C053-AD6A-4A60-90DB-7695D30EDF8D}" type="presOf" srcId="{7EC2194E-8288-43E1-81E6-8BF849B58B71}" destId="{5614C43D-0B80-4AD7-BA2B-EC17AA39922E}" srcOrd="0" destOrd="0" presId="urn:microsoft.com/office/officeart/2005/8/layout/vList5"/>
    <dgm:cxn modelId="{64773657-E472-472B-A19B-02EE97ED2F3D}" type="presOf" srcId="{899ADE23-104F-42AE-B9AE-A8A5846F768D}" destId="{67578B38-C9AB-41DB-A7EC-3D2AD863DDD8}" srcOrd="0" destOrd="0" presId="urn:microsoft.com/office/officeart/2005/8/layout/vList5"/>
    <dgm:cxn modelId="{530FC76A-9FA3-405A-82B7-7455EF6CFE13}" srcId="{BA6EDBE0-4693-4B93-B5E7-469B23C1CE3D}" destId="{7EC2194E-8288-43E1-81E6-8BF849B58B71}" srcOrd="0" destOrd="0" parTransId="{47A651A8-8DE5-405A-9E73-1D2F931BBEA5}" sibTransId="{488B215A-7D5E-4224-AFB2-51F62F53DE18}"/>
    <dgm:cxn modelId="{922BB46D-1381-4260-B8F7-11B4E9ECBA6A}" srcId="{BA6EDBE0-4693-4B93-B5E7-469B23C1CE3D}" destId="{B713FFB1-A699-4258-97C3-2C7B3B55C15E}" srcOrd="1" destOrd="0" parTransId="{4D551091-F0BC-41C3-9542-6EC2A340924B}" sibTransId="{4BB71DA1-5DF5-4299-A194-206738F6F78D}"/>
    <dgm:cxn modelId="{BE282C90-FDBB-4FFD-9234-D002E3CB1334}" type="presOf" srcId="{BFDBE258-7936-4ABA-9BC1-C5708566F7B7}" destId="{67578B38-C9AB-41DB-A7EC-3D2AD863DDD8}" srcOrd="0" destOrd="1" presId="urn:microsoft.com/office/officeart/2005/8/layout/vList5"/>
    <dgm:cxn modelId="{6D436F92-F914-42AE-9FB0-4DBA24207AAE}" srcId="{AE43FD12-2DEF-46EE-B51B-08F476E879C5}" destId="{BA6EDBE0-4693-4B93-B5E7-469B23C1CE3D}" srcOrd="0" destOrd="0" parTransId="{D755F549-B0E8-4E71-83C6-78E67ED39384}" sibTransId="{300CBE23-B044-4E9D-8A32-243B72B883A1}"/>
    <dgm:cxn modelId="{84F8F1AA-1A5D-4D8C-A528-BA0F17397658}" srcId="{A7AB596E-33ED-44BC-B02E-B51073D5BD7B}" destId="{BFDBE258-7936-4ABA-9BC1-C5708566F7B7}" srcOrd="1" destOrd="0" parTransId="{D192D60C-3BB0-47AF-90E0-CE36FA4D6FE8}" sibTransId="{305F3BBE-02A5-4C2B-8D70-F58121C19738}"/>
    <dgm:cxn modelId="{A2FF00AC-948C-4F56-A4B3-ABE9357D67B5}" srcId="{7EC2194E-8288-43E1-81E6-8BF849B58B71}" destId="{E48E7D59-E54E-4FE9-B4B8-C8C84CCD62D0}" srcOrd="0" destOrd="0" parTransId="{3908683A-4413-4E00-A3F0-DCAA32AC3B84}" sibTransId="{1E86AAF6-DB49-4048-B2B7-BDC028273617}"/>
    <dgm:cxn modelId="{844A7BE0-4C65-4E47-8721-9696EA864A9E}" srcId="{A7AB596E-33ED-44BC-B02E-B51073D5BD7B}" destId="{899ADE23-104F-42AE-B9AE-A8A5846F768D}" srcOrd="0" destOrd="0" parTransId="{809FFA8A-9AEF-43C3-B8D2-24A490CD19A6}" sibTransId="{8484FE19-334D-484D-BC95-A85E05AF68BC}"/>
    <dgm:cxn modelId="{78E579E8-4512-4E8F-BEC2-E70764FD7263}" type="presOf" srcId="{BA6EDBE0-4693-4B93-B5E7-469B23C1CE3D}" destId="{EE5A7608-CD85-48F2-8B5B-D859EF12F685}" srcOrd="0" destOrd="0" presId="urn:microsoft.com/office/officeart/2005/8/layout/vList5"/>
    <dgm:cxn modelId="{6DDA44F6-4631-4F63-A8D1-91A775B5CAF7}" srcId="{AE43FD12-2DEF-46EE-B51B-08F476E879C5}" destId="{A7AB596E-33ED-44BC-B02E-B51073D5BD7B}" srcOrd="1" destOrd="0" parTransId="{7C8F0D49-9F1F-431E-9057-9DD6AD70FADE}" sibTransId="{01D0873C-236D-488F-8A8A-EE4EB6FA2C98}"/>
    <dgm:cxn modelId="{D4578E3C-503D-4D3D-A115-7A3C2EE091BC}" type="presParOf" srcId="{F3DF9359-5C79-4A5D-9F2D-E44A5A1188EC}" destId="{320CA1E3-8F76-4435-B580-BFC3254CA35C}" srcOrd="0" destOrd="0" presId="urn:microsoft.com/office/officeart/2005/8/layout/vList5"/>
    <dgm:cxn modelId="{811F2666-EA2C-4827-973F-C25577C01603}" type="presParOf" srcId="{320CA1E3-8F76-4435-B580-BFC3254CA35C}" destId="{EE5A7608-CD85-48F2-8B5B-D859EF12F685}" srcOrd="0" destOrd="0" presId="urn:microsoft.com/office/officeart/2005/8/layout/vList5"/>
    <dgm:cxn modelId="{67D7F50A-14DF-439B-BEBD-C55CB542908D}" type="presParOf" srcId="{320CA1E3-8F76-4435-B580-BFC3254CA35C}" destId="{5614C43D-0B80-4AD7-BA2B-EC17AA39922E}" srcOrd="1" destOrd="0" presId="urn:microsoft.com/office/officeart/2005/8/layout/vList5"/>
    <dgm:cxn modelId="{239D7F92-90B3-47A8-A575-D1875DF776C2}" type="presParOf" srcId="{F3DF9359-5C79-4A5D-9F2D-E44A5A1188EC}" destId="{3BC044C9-9E8F-4EC2-B79C-9F5C07E5F8F6}" srcOrd="1" destOrd="0" presId="urn:microsoft.com/office/officeart/2005/8/layout/vList5"/>
    <dgm:cxn modelId="{737C5495-AA8A-4927-BEA4-D491D6627550}" type="presParOf" srcId="{F3DF9359-5C79-4A5D-9F2D-E44A5A1188EC}" destId="{0D380FF9-112D-4D6C-AEDF-C47C006AD20F}" srcOrd="2" destOrd="0" presId="urn:microsoft.com/office/officeart/2005/8/layout/vList5"/>
    <dgm:cxn modelId="{98429843-ED85-49AD-B81A-B0AB9C47CEA5}" type="presParOf" srcId="{0D380FF9-112D-4D6C-AEDF-C47C006AD20F}" destId="{29B097ED-CBD1-473D-AC2F-D31D5AEC2F25}" srcOrd="0" destOrd="0" presId="urn:microsoft.com/office/officeart/2005/8/layout/vList5"/>
    <dgm:cxn modelId="{75489671-96FE-4A72-843A-6C427FB34F9B}" type="presParOf" srcId="{0D380FF9-112D-4D6C-AEDF-C47C006AD20F}" destId="{67578B38-C9AB-41DB-A7EC-3D2AD863DDD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E27B45-236D-4D35-8520-0BDF38084F2A}" type="doc">
      <dgm:prSet loTypeId="urn:microsoft.com/office/officeart/2005/8/layout/list1" loCatId="list" qsTypeId="urn:microsoft.com/office/officeart/2005/8/quickstyle/simple1" qsCatId="simple" csTypeId="urn:microsoft.com/office/officeart/2005/8/colors/colorful3" csCatId="colorful" phldr="1"/>
      <dgm:spPr/>
      <dgm:t>
        <a:bodyPr/>
        <a:lstStyle/>
        <a:p>
          <a:endParaRPr lang="en-US"/>
        </a:p>
      </dgm:t>
    </dgm:pt>
    <dgm:pt modelId="{FE2C274E-DF63-4849-93D8-C1AB74D07024}">
      <dgm:prSet/>
      <dgm:spPr/>
      <dgm:t>
        <a:bodyPr/>
        <a:lstStyle/>
        <a:p>
          <a:r>
            <a:rPr lang="en-US" b="1" dirty="0"/>
            <a:t>Key Efficacy Findings</a:t>
          </a:r>
        </a:p>
      </dgm:t>
    </dgm:pt>
    <dgm:pt modelId="{5336A8D2-838E-43DA-9E53-E7EBDAFBAA71}" type="parTrans" cxnId="{2604CA4E-D65D-445F-98A1-F00DE4E2749E}">
      <dgm:prSet/>
      <dgm:spPr/>
      <dgm:t>
        <a:bodyPr/>
        <a:lstStyle/>
        <a:p>
          <a:endParaRPr lang="en-US"/>
        </a:p>
      </dgm:t>
    </dgm:pt>
    <dgm:pt modelId="{C4A95C6B-A55B-410E-B72E-6263B6F4F2C5}" type="sibTrans" cxnId="{2604CA4E-D65D-445F-98A1-F00DE4E2749E}">
      <dgm:prSet/>
      <dgm:spPr/>
      <dgm:t>
        <a:bodyPr/>
        <a:lstStyle/>
        <a:p>
          <a:endParaRPr lang="en-US"/>
        </a:p>
      </dgm:t>
    </dgm:pt>
    <dgm:pt modelId="{164C4156-5E0A-4ABB-A69A-162D00475C7D}">
      <dgm:prSet/>
      <dgm:spPr/>
      <dgm:t>
        <a:bodyPr/>
        <a:lstStyle/>
        <a:p>
          <a:r>
            <a:rPr lang="en-US" dirty="0"/>
            <a:t>mF/U: 30.3 months</a:t>
          </a:r>
        </a:p>
      </dgm:t>
    </dgm:pt>
    <dgm:pt modelId="{C6DF93C7-BA19-4540-BA95-01223646EDB2}" type="parTrans" cxnId="{B35D3C82-5C3D-48D0-9290-0AEE7D690101}">
      <dgm:prSet/>
      <dgm:spPr/>
      <dgm:t>
        <a:bodyPr/>
        <a:lstStyle/>
        <a:p>
          <a:endParaRPr lang="en-US"/>
        </a:p>
      </dgm:t>
    </dgm:pt>
    <dgm:pt modelId="{57B4A86C-8813-470C-991A-842BE98CD6A0}" type="sibTrans" cxnId="{B35D3C82-5C3D-48D0-9290-0AEE7D690101}">
      <dgm:prSet/>
      <dgm:spPr/>
      <dgm:t>
        <a:bodyPr/>
        <a:lstStyle/>
        <a:p>
          <a:endParaRPr lang="en-US"/>
        </a:p>
      </dgm:t>
    </dgm:pt>
    <dgm:pt modelId="{C8EC76C8-9DC8-48C4-80BD-E203394503DE}">
      <dgm:prSet/>
      <dgm:spPr/>
      <dgm:t>
        <a:bodyPr/>
        <a:lstStyle/>
        <a:p>
          <a:r>
            <a:rPr lang="en-US" b="1" dirty="0" err="1"/>
            <a:t>mPFS</a:t>
          </a:r>
          <a:r>
            <a:rPr lang="en-US" b="1" dirty="0"/>
            <a:t>: 19.5 months (95% CI 11.7-44.7)</a:t>
          </a:r>
        </a:p>
      </dgm:t>
    </dgm:pt>
    <dgm:pt modelId="{3F1A28EC-3894-4A0D-B5AE-4A304C05375B}" type="parTrans" cxnId="{035E1E87-A29F-441A-8F45-E35C2B072472}">
      <dgm:prSet/>
      <dgm:spPr/>
      <dgm:t>
        <a:bodyPr/>
        <a:lstStyle/>
        <a:p>
          <a:endParaRPr lang="en-US"/>
        </a:p>
      </dgm:t>
    </dgm:pt>
    <dgm:pt modelId="{98E72BDB-0B4A-4200-8362-6FAEB86FE8FE}" type="sibTrans" cxnId="{035E1E87-A29F-441A-8F45-E35C2B072472}">
      <dgm:prSet/>
      <dgm:spPr/>
      <dgm:t>
        <a:bodyPr/>
        <a:lstStyle/>
        <a:p>
          <a:endParaRPr lang="en-US"/>
        </a:p>
      </dgm:t>
    </dgm:pt>
    <dgm:pt modelId="{F9CAC9C0-66CB-4F80-B9FF-A7AB88005BA2}">
      <dgm:prSet/>
      <dgm:spPr/>
      <dgm:t>
        <a:bodyPr/>
        <a:lstStyle/>
        <a:p>
          <a:r>
            <a:rPr lang="en-US" b="1" dirty="0" err="1"/>
            <a:t>mTTNT</a:t>
          </a:r>
          <a:r>
            <a:rPr lang="en-US" b="1" dirty="0"/>
            <a:t>: 32.5 months (95% CI 16.6-47.4)</a:t>
          </a:r>
        </a:p>
      </dgm:t>
    </dgm:pt>
    <dgm:pt modelId="{597D6132-F501-4631-BB18-9F1C7D41A42E}" type="parTrans" cxnId="{A713EA59-BC87-4F87-AE8A-50DC14F936A7}">
      <dgm:prSet/>
      <dgm:spPr/>
      <dgm:t>
        <a:bodyPr/>
        <a:lstStyle/>
        <a:p>
          <a:endParaRPr lang="en-US"/>
        </a:p>
      </dgm:t>
    </dgm:pt>
    <dgm:pt modelId="{3ED11039-6386-437D-91EA-9846D2081906}" type="sibTrans" cxnId="{A713EA59-BC87-4F87-AE8A-50DC14F936A7}">
      <dgm:prSet/>
      <dgm:spPr/>
      <dgm:t>
        <a:bodyPr/>
        <a:lstStyle/>
        <a:p>
          <a:endParaRPr lang="en-US"/>
        </a:p>
      </dgm:t>
    </dgm:pt>
    <dgm:pt modelId="{E4899535-7320-4210-8D88-08F09DC31288}">
      <dgm:prSet/>
      <dgm:spPr/>
      <dgm:t>
        <a:bodyPr/>
        <a:lstStyle/>
        <a:p>
          <a:r>
            <a:rPr lang="en-US"/>
            <a:t>mOS: Not reached</a:t>
          </a:r>
        </a:p>
      </dgm:t>
    </dgm:pt>
    <dgm:pt modelId="{B2F0FFF2-51BB-4CC0-8826-8FF2348DFC7D}" type="parTrans" cxnId="{323BC26C-3163-4B85-A8D8-4F951D140FF5}">
      <dgm:prSet/>
      <dgm:spPr/>
      <dgm:t>
        <a:bodyPr/>
        <a:lstStyle/>
        <a:p>
          <a:endParaRPr lang="en-US"/>
        </a:p>
      </dgm:t>
    </dgm:pt>
    <dgm:pt modelId="{A1FEF289-94E8-4C96-A76B-97AC67AA57C7}" type="sibTrans" cxnId="{323BC26C-3163-4B85-A8D8-4F951D140FF5}">
      <dgm:prSet/>
      <dgm:spPr/>
      <dgm:t>
        <a:bodyPr/>
        <a:lstStyle/>
        <a:p>
          <a:endParaRPr lang="en-US"/>
        </a:p>
      </dgm:t>
    </dgm:pt>
    <dgm:pt modelId="{69DA4968-6E46-493B-8F7E-464EDCE9FB3E}">
      <dgm:prSet/>
      <dgm:spPr/>
      <dgm:t>
        <a:bodyPr/>
        <a:lstStyle/>
        <a:p>
          <a:r>
            <a:rPr lang="en-US"/>
            <a:t>24-month OS rate: 81.1% (95% CI 61.9-91.3)</a:t>
          </a:r>
        </a:p>
      </dgm:t>
    </dgm:pt>
    <dgm:pt modelId="{41ECAB5E-9B00-4503-A9FB-F4F91847B7D9}" type="parTrans" cxnId="{F385E225-5294-419C-A57A-DFE6A5319FD9}">
      <dgm:prSet/>
      <dgm:spPr/>
      <dgm:t>
        <a:bodyPr/>
        <a:lstStyle/>
        <a:p>
          <a:endParaRPr lang="en-US"/>
        </a:p>
      </dgm:t>
    </dgm:pt>
    <dgm:pt modelId="{961EF197-F846-4622-8682-EBFBA743C4D5}" type="sibTrans" cxnId="{F385E225-5294-419C-A57A-DFE6A5319FD9}">
      <dgm:prSet/>
      <dgm:spPr/>
      <dgm:t>
        <a:bodyPr/>
        <a:lstStyle/>
        <a:p>
          <a:endParaRPr lang="en-US"/>
        </a:p>
      </dgm:t>
    </dgm:pt>
    <dgm:pt modelId="{FB645A37-4473-4AC6-AA0C-B9B51BB9CB77}">
      <dgm:prSet/>
      <dgm:spPr/>
      <dgm:t>
        <a:bodyPr/>
        <a:lstStyle/>
        <a:p>
          <a:r>
            <a:rPr lang="en-US" b="1" dirty="0"/>
            <a:t>Adverse Events</a:t>
          </a:r>
        </a:p>
      </dgm:t>
    </dgm:pt>
    <dgm:pt modelId="{0A380DB6-CA67-4C12-8DE9-2A9C2093975E}" type="parTrans" cxnId="{DDAB2E49-476D-47BD-AD4A-A8C18EB2B29C}">
      <dgm:prSet/>
      <dgm:spPr/>
      <dgm:t>
        <a:bodyPr/>
        <a:lstStyle/>
        <a:p>
          <a:endParaRPr lang="en-US"/>
        </a:p>
      </dgm:t>
    </dgm:pt>
    <dgm:pt modelId="{6ED7BF75-EB9E-427A-96C9-67FD04EF787B}" type="sibTrans" cxnId="{DDAB2E49-476D-47BD-AD4A-A8C18EB2B29C}">
      <dgm:prSet/>
      <dgm:spPr/>
      <dgm:t>
        <a:bodyPr/>
        <a:lstStyle/>
        <a:p>
          <a:endParaRPr lang="en-US"/>
        </a:p>
      </dgm:t>
    </dgm:pt>
    <dgm:pt modelId="{C0B45BA3-1CD4-411F-8917-512D9FE33CE2}">
      <dgm:prSet/>
      <dgm:spPr/>
      <dgm:t>
        <a:bodyPr/>
        <a:lstStyle/>
        <a:p>
          <a:r>
            <a:rPr lang="en-US" dirty="0"/>
            <a:t>Most Common TEAEs (any grade): Anemia: 27%; Neutropenia/neutrophil count decreased: 24%; Hemorrhage/hematoma: 22%; Pneumonia: 22%</a:t>
          </a:r>
        </a:p>
      </dgm:t>
    </dgm:pt>
    <dgm:pt modelId="{53DD26CD-BDCF-491E-A93A-04F499A54FFB}" type="parTrans" cxnId="{A3DB5984-48AA-4DDF-864A-B942E9C6E574}">
      <dgm:prSet/>
      <dgm:spPr/>
      <dgm:t>
        <a:bodyPr/>
        <a:lstStyle/>
        <a:p>
          <a:endParaRPr lang="en-US"/>
        </a:p>
      </dgm:t>
    </dgm:pt>
    <dgm:pt modelId="{88557E4F-4017-4E48-BBB6-DFA479E13FDB}" type="sibTrans" cxnId="{A3DB5984-48AA-4DDF-864A-B942E9C6E574}">
      <dgm:prSet/>
      <dgm:spPr/>
      <dgm:t>
        <a:bodyPr/>
        <a:lstStyle/>
        <a:p>
          <a:endParaRPr lang="en-US"/>
        </a:p>
      </dgm:t>
    </dgm:pt>
    <dgm:pt modelId="{2E9459A9-4971-42EF-87EB-0BCA63C75092}">
      <dgm:prSet/>
      <dgm:spPr/>
      <dgm:t>
        <a:bodyPr/>
        <a:lstStyle/>
        <a:p>
          <a:r>
            <a:rPr lang="en-US" dirty="0"/>
            <a:t>Grade ≥3 TEAEs: 68%</a:t>
          </a:r>
        </a:p>
      </dgm:t>
    </dgm:pt>
    <dgm:pt modelId="{B604BB5D-79BD-4358-8C4C-CFC6EF9F664B}" type="parTrans" cxnId="{D699ED1E-F165-4AB5-BCD5-18C86AA7D3B1}">
      <dgm:prSet/>
      <dgm:spPr/>
      <dgm:t>
        <a:bodyPr/>
        <a:lstStyle/>
        <a:p>
          <a:endParaRPr lang="en-US"/>
        </a:p>
      </dgm:t>
    </dgm:pt>
    <dgm:pt modelId="{FE7995E8-0794-41B1-935D-AB10C013C2EE}" type="sibTrans" cxnId="{D699ED1E-F165-4AB5-BCD5-18C86AA7D3B1}">
      <dgm:prSet/>
      <dgm:spPr/>
      <dgm:t>
        <a:bodyPr/>
        <a:lstStyle/>
        <a:p>
          <a:endParaRPr lang="en-US"/>
        </a:p>
      </dgm:t>
    </dgm:pt>
    <dgm:pt modelId="{A67F21B0-4CF1-4CFA-A7D9-A4A6B85F214D}">
      <dgm:prSet/>
      <dgm:spPr/>
      <dgm:t>
        <a:bodyPr/>
        <a:lstStyle/>
        <a:p>
          <a:r>
            <a:rPr lang="en-US" dirty="0"/>
            <a:t>TEAEs of Special Interest: Atrial fibrillation/flutter: 1 pt (Grade 3-4); Hypertension: 5 pts total, Grade 3-4: 4 pts; Hemorrhage: 8 pts total; Grade 3: 1 pt, Grade 4: 1 pt</a:t>
          </a:r>
        </a:p>
      </dgm:t>
    </dgm:pt>
    <dgm:pt modelId="{D7C5E4C1-A09F-4FA0-84E2-994608977124}" type="parTrans" cxnId="{0EAFD99B-1C05-4854-B82E-EB65556103FF}">
      <dgm:prSet/>
      <dgm:spPr/>
      <dgm:t>
        <a:bodyPr/>
        <a:lstStyle/>
        <a:p>
          <a:endParaRPr lang="en-US"/>
        </a:p>
      </dgm:t>
    </dgm:pt>
    <dgm:pt modelId="{94F1D9FE-05D3-4396-BB79-54C7D1DAD643}" type="sibTrans" cxnId="{0EAFD99B-1C05-4854-B82E-EB65556103FF}">
      <dgm:prSet/>
      <dgm:spPr/>
      <dgm:t>
        <a:bodyPr/>
        <a:lstStyle/>
        <a:p>
          <a:endParaRPr lang="en-US"/>
        </a:p>
      </dgm:t>
    </dgm:pt>
    <dgm:pt modelId="{7C24DBD4-0C46-47B2-B830-262C865F8BE8}" type="pres">
      <dgm:prSet presAssocID="{E2E27B45-236D-4D35-8520-0BDF38084F2A}" presName="linear" presStyleCnt="0">
        <dgm:presLayoutVars>
          <dgm:dir/>
          <dgm:animLvl val="lvl"/>
          <dgm:resizeHandles val="exact"/>
        </dgm:presLayoutVars>
      </dgm:prSet>
      <dgm:spPr/>
    </dgm:pt>
    <dgm:pt modelId="{6355175F-819A-4B82-B6AF-1BBCCDA19203}" type="pres">
      <dgm:prSet presAssocID="{FE2C274E-DF63-4849-93D8-C1AB74D07024}" presName="parentLin" presStyleCnt="0"/>
      <dgm:spPr/>
    </dgm:pt>
    <dgm:pt modelId="{C13DBDB7-4CCB-4076-B7B3-497C08D2E7A6}" type="pres">
      <dgm:prSet presAssocID="{FE2C274E-DF63-4849-93D8-C1AB74D07024}" presName="parentLeftMargin" presStyleLbl="node1" presStyleIdx="0" presStyleCnt="2"/>
      <dgm:spPr/>
    </dgm:pt>
    <dgm:pt modelId="{41DD0403-72F5-4C6F-9F14-D335914FA55C}" type="pres">
      <dgm:prSet presAssocID="{FE2C274E-DF63-4849-93D8-C1AB74D07024}" presName="parentText" presStyleLbl="node1" presStyleIdx="0" presStyleCnt="2">
        <dgm:presLayoutVars>
          <dgm:chMax val="0"/>
          <dgm:bulletEnabled val="1"/>
        </dgm:presLayoutVars>
      </dgm:prSet>
      <dgm:spPr/>
    </dgm:pt>
    <dgm:pt modelId="{B62516C5-F4BB-4E69-BB48-7ADCFC2CB5C5}" type="pres">
      <dgm:prSet presAssocID="{FE2C274E-DF63-4849-93D8-C1AB74D07024}" presName="negativeSpace" presStyleCnt="0"/>
      <dgm:spPr/>
    </dgm:pt>
    <dgm:pt modelId="{8C2B7032-3AE6-4F1A-85D8-74BF73409A7A}" type="pres">
      <dgm:prSet presAssocID="{FE2C274E-DF63-4849-93D8-C1AB74D07024}" presName="childText" presStyleLbl="conFgAcc1" presStyleIdx="0" presStyleCnt="2">
        <dgm:presLayoutVars>
          <dgm:bulletEnabled val="1"/>
        </dgm:presLayoutVars>
      </dgm:prSet>
      <dgm:spPr/>
    </dgm:pt>
    <dgm:pt modelId="{F7A3CBC0-781E-427F-B0ED-120499114251}" type="pres">
      <dgm:prSet presAssocID="{C4A95C6B-A55B-410E-B72E-6263B6F4F2C5}" presName="spaceBetweenRectangles" presStyleCnt="0"/>
      <dgm:spPr/>
    </dgm:pt>
    <dgm:pt modelId="{4FA26A07-C28D-463B-85E5-F2BD62F80B7C}" type="pres">
      <dgm:prSet presAssocID="{FB645A37-4473-4AC6-AA0C-B9B51BB9CB77}" presName="parentLin" presStyleCnt="0"/>
      <dgm:spPr/>
    </dgm:pt>
    <dgm:pt modelId="{E736D002-D630-4F71-8055-0CEED6BDC6F7}" type="pres">
      <dgm:prSet presAssocID="{FB645A37-4473-4AC6-AA0C-B9B51BB9CB77}" presName="parentLeftMargin" presStyleLbl="node1" presStyleIdx="0" presStyleCnt="2"/>
      <dgm:spPr/>
    </dgm:pt>
    <dgm:pt modelId="{CB863C8B-8959-4407-B1C7-A7AFEED59DFF}" type="pres">
      <dgm:prSet presAssocID="{FB645A37-4473-4AC6-AA0C-B9B51BB9CB77}" presName="parentText" presStyleLbl="node1" presStyleIdx="1" presStyleCnt="2">
        <dgm:presLayoutVars>
          <dgm:chMax val="0"/>
          <dgm:bulletEnabled val="1"/>
        </dgm:presLayoutVars>
      </dgm:prSet>
      <dgm:spPr/>
    </dgm:pt>
    <dgm:pt modelId="{9F52C881-23AC-4A00-B553-70044B692EEA}" type="pres">
      <dgm:prSet presAssocID="{FB645A37-4473-4AC6-AA0C-B9B51BB9CB77}" presName="negativeSpace" presStyleCnt="0"/>
      <dgm:spPr/>
    </dgm:pt>
    <dgm:pt modelId="{84C47F5C-AE16-46EF-90CA-D969C471A8C4}" type="pres">
      <dgm:prSet presAssocID="{FB645A37-4473-4AC6-AA0C-B9B51BB9CB77}" presName="childText" presStyleLbl="conFgAcc1" presStyleIdx="1" presStyleCnt="2">
        <dgm:presLayoutVars>
          <dgm:bulletEnabled val="1"/>
        </dgm:presLayoutVars>
      </dgm:prSet>
      <dgm:spPr/>
    </dgm:pt>
  </dgm:ptLst>
  <dgm:cxnLst>
    <dgm:cxn modelId="{D699ED1E-F165-4AB5-BCD5-18C86AA7D3B1}" srcId="{FB645A37-4473-4AC6-AA0C-B9B51BB9CB77}" destId="{2E9459A9-4971-42EF-87EB-0BCA63C75092}" srcOrd="1" destOrd="0" parTransId="{B604BB5D-79BD-4358-8C4C-CFC6EF9F664B}" sibTransId="{FE7995E8-0794-41B1-935D-AB10C013C2EE}"/>
    <dgm:cxn modelId="{F385E225-5294-419C-A57A-DFE6A5319FD9}" srcId="{FE2C274E-DF63-4849-93D8-C1AB74D07024}" destId="{69DA4968-6E46-493B-8F7E-464EDCE9FB3E}" srcOrd="4" destOrd="0" parTransId="{41ECAB5E-9B00-4503-A9FB-F4F91847B7D9}" sibTransId="{961EF197-F846-4622-8682-EBFBA743C4D5}"/>
    <dgm:cxn modelId="{811BDA28-416E-434B-8D42-C37EDEC86D5C}" type="presOf" srcId="{E4899535-7320-4210-8D88-08F09DC31288}" destId="{8C2B7032-3AE6-4F1A-85D8-74BF73409A7A}" srcOrd="0" destOrd="3" presId="urn:microsoft.com/office/officeart/2005/8/layout/list1"/>
    <dgm:cxn modelId="{3CBB8C39-2CCE-4D08-BF7D-A06F93AD2A1D}" type="presOf" srcId="{FE2C274E-DF63-4849-93D8-C1AB74D07024}" destId="{41DD0403-72F5-4C6F-9F14-D335914FA55C}" srcOrd="1" destOrd="0" presId="urn:microsoft.com/office/officeart/2005/8/layout/list1"/>
    <dgm:cxn modelId="{53B01B44-AC50-4C34-B7BD-4E21096424B3}" type="presOf" srcId="{69DA4968-6E46-493B-8F7E-464EDCE9FB3E}" destId="{8C2B7032-3AE6-4F1A-85D8-74BF73409A7A}" srcOrd="0" destOrd="4" presId="urn:microsoft.com/office/officeart/2005/8/layout/list1"/>
    <dgm:cxn modelId="{DDAB2E49-476D-47BD-AD4A-A8C18EB2B29C}" srcId="{E2E27B45-236D-4D35-8520-0BDF38084F2A}" destId="{FB645A37-4473-4AC6-AA0C-B9B51BB9CB77}" srcOrd="1" destOrd="0" parTransId="{0A380DB6-CA67-4C12-8DE9-2A9C2093975E}" sibTransId="{6ED7BF75-EB9E-427A-96C9-67FD04EF787B}"/>
    <dgm:cxn modelId="{2604CA4E-D65D-445F-98A1-F00DE4E2749E}" srcId="{E2E27B45-236D-4D35-8520-0BDF38084F2A}" destId="{FE2C274E-DF63-4849-93D8-C1AB74D07024}" srcOrd="0" destOrd="0" parTransId="{5336A8D2-838E-43DA-9E53-E7EBDAFBAA71}" sibTransId="{C4A95C6B-A55B-410E-B72E-6263B6F4F2C5}"/>
    <dgm:cxn modelId="{A713EA59-BC87-4F87-AE8A-50DC14F936A7}" srcId="{FE2C274E-DF63-4849-93D8-C1AB74D07024}" destId="{F9CAC9C0-66CB-4F80-B9FF-A7AB88005BA2}" srcOrd="2" destOrd="0" parTransId="{597D6132-F501-4631-BB18-9F1C7D41A42E}" sibTransId="{3ED11039-6386-437D-91EA-9846D2081906}"/>
    <dgm:cxn modelId="{E965EB63-41B1-4B55-857E-D54FB5F111C4}" type="presOf" srcId="{164C4156-5E0A-4ABB-A69A-162D00475C7D}" destId="{8C2B7032-3AE6-4F1A-85D8-74BF73409A7A}" srcOrd="0" destOrd="0" presId="urn:microsoft.com/office/officeart/2005/8/layout/list1"/>
    <dgm:cxn modelId="{B710B06A-3937-4E14-8E73-EDF039143A64}" type="presOf" srcId="{FE2C274E-DF63-4849-93D8-C1AB74D07024}" destId="{C13DBDB7-4CCB-4076-B7B3-497C08D2E7A6}" srcOrd="0" destOrd="0" presId="urn:microsoft.com/office/officeart/2005/8/layout/list1"/>
    <dgm:cxn modelId="{323BC26C-3163-4B85-A8D8-4F951D140FF5}" srcId="{FE2C274E-DF63-4849-93D8-C1AB74D07024}" destId="{E4899535-7320-4210-8D88-08F09DC31288}" srcOrd="3" destOrd="0" parTransId="{B2F0FFF2-51BB-4CC0-8826-8FF2348DFC7D}" sibTransId="{A1FEF289-94E8-4C96-A76B-97AC67AA57C7}"/>
    <dgm:cxn modelId="{B35D3C82-5C3D-48D0-9290-0AEE7D690101}" srcId="{FE2C274E-DF63-4849-93D8-C1AB74D07024}" destId="{164C4156-5E0A-4ABB-A69A-162D00475C7D}" srcOrd="0" destOrd="0" parTransId="{C6DF93C7-BA19-4540-BA95-01223646EDB2}" sibTransId="{57B4A86C-8813-470C-991A-842BE98CD6A0}"/>
    <dgm:cxn modelId="{A3DB5984-48AA-4DDF-864A-B942E9C6E574}" srcId="{FB645A37-4473-4AC6-AA0C-B9B51BB9CB77}" destId="{C0B45BA3-1CD4-411F-8917-512D9FE33CE2}" srcOrd="0" destOrd="0" parTransId="{53DD26CD-BDCF-491E-A93A-04F499A54FFB}" sibTransId="{88557E4F-4017-4E48-BBB6-DFA479E13FDB}"/>
    <dgm:cxn modelId="{035E1E87-A29F-441A-8F45-E35C2B072472}" srcId="{FE2C274E-DF63-4849-93D8-C1AB74D07024}" destId="{C8EC76C8-9DC8-48C4-80BD-E203394503DE}" srcOrd="1" destOrd="0" parTransId="{3F1A28EC-3894-4A0D-B5AE-4A304C05375B}" sibTransId="{98E72BDB-0B4A-4200-8362-6FAEB86FE8FE}"/>
    <dgm:cxn modelId="{0EAFD99B-1C05-4854-B82E-EB65556103FF}" srcId="{FB645A37-4473-4AC6-AA0C-B9B51BB9CB77}" destId="{A67F21B0-4CF1-4CFA-A7D9-A4A6B85F214D}" srcOrd="2" destOrd="0" parTransId="{D7C5E4C1-A09F-4FA0-84E2-994608977124}" sibTransId="{94F1D9FE-05D3-4396-BB79-54C7D1DAD643}"/>
    <dgm:cxn modelId="{BC2F78A9-B6B1-491B-9508-58146D6A7C9E}" type="presOf" srcId="{A67F21B0-4CF1-4CFA-A7D9-A4A6B85F214D}" destId="{84C47F5C-AE16-46EF-90CA-D969C471A8C4}" srcOrd="0" destOrd="2" presId="urn:microsoft.com/office/officeart/2005/8/layout/list1"/>
    <dgm:cxn modelId="{A1196CC2-5436-489F-897D-6CD3CA9BE04C}" type="presOf" srcId="{C0B45BA3-1CD4-411F-8917-512D9FE33CE2}" destId="{84C47F5C-AE16-46EF-90CA-D969C471A8C4}" srcOrd="0" destOrd="0" presId="urn:microsoft.com/office/officeart/2005/8/layout/list1"/>
    <dgm:cxn modelId="{34EB6BDD-CB16-44D9-BEFA-DE2D42E3BFEF}" type="presOf" srcId="{2E9459A9-4971-42EF-87EB-0BCA63C75092}" destId="{84C47F5C-AE16-46EF-90CA-D969C471A8C4}" srcOrd="0" destOrd="1" presId="urn:microsoft.com/office/officeart/2005/8/layout/list1"/>
    <dgm:cxn modelId="{6B3507E2-9916-4A01-B9B1-8C1E97AFDCF1}" type="presOf" srcId="{E2E27B45-236D-4D35-8520-0BDF38084F2A}" destId="{7C24DBD4-0C46-47B2-B830-262C865F8BE8}" srcOrd="0" destOrd="0" presId="urn:microsoft.com/office/officeart/2005/8/layout/list1"/>
    <dgm:cxn modelId="{6A2FA3E4-CC52-4429-81E1-8997865AD693}" type="presOf" srcId="{FB645A37-4473-4AC6-AA0C-B9B51BB9CB77}" destId="{CB863C8B-8959-4407-B1C7-A7AFEED59DFF}" srcOrd="1" destOrd="0" presId="urn:microsoft.com/office/officeart/2005/8/layout/list1"/>
    <dgm:cxn modelId="{BA899DEC-6E09-47C8-B2DC-6F042461097C}" type="presOf" srcId="{FB645A37-4473-4AC6-AA0C-B9B51BB9CB77}" destId="{E736D002-D630-4F71-8055-0CEED6BDC6F7}" srcOrd="0" destOrd="0" presId="urn:microsoft.com/office/officeart/2005/8/layout/list1"/>
    <dgm:cxn modelId="{2D2515F2-CC40-468E-BDCC-F6A49F082AC0}" type="presOf" srcId="{C8EC76C8-9DC8-48C4-80BD-E203394503DE}" destId="{8C2B7032-3AE6-4F1A-85D8-74BF73409A7A}" srcOrd="0" destOrd="1" presId="urn:microsoft.com/office/officeart/2005/8/layout/list1"/>
    <dgm:cxn modelId="{F87FA7FA-20D0-4FC5-AE66-08C65E0CA8A9}" type="presOf" srcId="{F9CAC9C0-66CB-4F80-B9FF-A7AB88005BA2}" destId="{8C2B7032-3AE6-4F1A-85D8-74BF73409A7A}" srcOrd="0" destOrd="2" presId="urn:microsoft.com/office/officeart/2005/8/layout/list1"/>
    <dgm:cxn modelId="{02421211-1C6B-4051-908F-C3BF5FB53222}" type="presParOf" srcId="{7C24DBD4-0C46-47B2-B830-262C865F8BE8}" destId="{6355175F-819A-4B82-B6AF-1BBCCDA19203}" srcOrd="0" destOrd="0" presId="urn:microsoft.com/office/officeart/2005/8/layout/list1"/>
    <dgm:cxn modelId="{F0D0BC14-A8E0-4FD3-B9D1-2F50BF85D8D0}" type="presParOf" srcId="{6355175F-819A-4B82-B6AF-1BBCCDA19203}" destId="{C13DBDB7-4CCB-4076-B7B3-497C08D2E7A6}" srcOrd="0" destOrd="0" presId="urn:microsoft.com/office/officeart/2005/8/layout/list1"/>
    <dgm:cxn modelId="{7AA3017F-C9E1-42BF-920B-DCB51BB0BF6B}" type="presParOf" srcId="{6355175F-819A-4B82-B6AF-1BBCCDA19203}" destId="{41DD0403-72F5-4C6F-9F14-D335914FA55C}" srcOrd="1" destOrd="0" presId="urn:microsoft.com/office/officeart/2005/8/layout/list1"/>
    <dgm:cxn modelId="{7CBFE079-1A40-42B0-AA60-CCD15B23CB3B}" type="presParOf" srcId="{7C24DBD4-0C46-47B2-B830-262C865F8BE8}" destId="{B62516C5-F4BB-4E69-BB48-7ADCFC2CB5C5}" srcOrd="1" destOrd="0" presId="urn:microsoft.com/office/officeart/2005/8/layout/list1"/>
    <dgm:cxn modelId="{DD211677-06D7-41B5-9014-89BDC868F3D6}" type="presParOf" srcId="{7C24DBD4-0C46-47B2-B830-262C865F8BE8}" destId="{8C2B7032-3AE6-4F1A-85D8-74BF73409A7A}" srcOrd="2" destOrd="0" presId="urn:microsoft.com/office/officeart/2005/8/layout/list1"/>
    <dgm:cxn modelId="{726D6467-AB92-474C-9A06-DC0065AF94DB}" type="presParOf" srcId="{7C24DBD4-0C46-47B2-B830-262C865F8BE8}" destId="{F7A3CBC0-781E-427F-B0ED-120499114251}" srcOrd="3" destOrd="0" presId="urn:microsoft.com/office/officeart/2005/8/layout/list1"/>
    <dgm:cxn modelId="{800DF80F-6B58-425F-9706-5038FC0EEAAF}" type="presParOf" srcId="{7C24DBD4-0C46-47B2-B830-262C865F8BE8}" destId="{4FA26A07-C28D-463B-85E5-F2BD62F80B7C}" srcOrd="4" destOrd="0" presId="urn:microsoft.com/office/officeart/2005/8/layout/list1"/>
    <dgm:cxn modelId="{F03E0F94-44BF-469E-85F3-B6AD36EE29A6}" type="presParOf" srcId="{4FA26A07-C28D-463B-85E5-F2BD62F80B7C}" destId="{E736D002-D630-4F71-8055-0CEED6BDC6F7}" srcOrd="0" destOrd="0" presId="urn:microsoft.com/office/officeart/2005/8/layout/list1"/>
    <dgm:cxn modelId="{456BD138-CB6C-4E68-B875-BA5D244FC606}" type="presParOf" srcId="{4FA26A07-C28D-463B-85E5-F2BD62F80B7C}" destId="{CB863C8B-8959-4407-B1C7-A7AFEED59DFF}" srcOrd="1" destOrd="0" presId="urn:microsoft.com/office/officeart/2005/8/layout/list1"/>
    <dgm:cxn modelId="{F3CFEBAA-BB79-4446-94F6-1A5B702DE094}" type="presParOf" srcId="{7C24DBD4-0C46-47B2-B830-262C865F8BE8}" destId="{9F52C881-23AC-4A00-B553-70044B692EEA}" srcOrd="5" destOrd="0" presId="urn:microsoft.com/office/officeart/2005/8/layout/list1"/>
    <dgm:cxn modelId="{961839D3-9173-4589-BBE0-466436781478}" type="presParOf" srcId="{7C24DBD4-0C46-47B2-B830-262C865F8BE8}" destId="{84C47F5C-AE16-46EF-90CA-D969C471A8C4}" srcOrd="6"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018BFA-6E93-4F5C-86AE-702AC4C46D8A}" type="doc">
      <dgm:prSet loTypeId="urn:microsoft.com/office/officeart/2005/8/layout/vList5" loCatId="list" qsTypeId="urn:microsoft.com/office/officeart/2005/8/quickstyle/simple1" qsCatId="simple" csTypeId="urn:microsoft.com/office/officeart/2005/8/colors/colorful1" csCatId="colorful" phldr="1"/>
      <dgm:spPr/>
      <dgm:t>
        <a:bodyPr/>
        <a:lstStyle/>
        <a:p>
          <a:endParaRPr lang="en-US"/>
        </a:p>
      </dgm:t>
    </dgm:pt>
    <dgm:pt modelId="{60B78B4B-5478-4FDF-AC32-03BE2297CCD9}">
      <dgm:prSet phldrT="[Text]" custT="1"/>
      <dgm:spPr>
        <a:solidFill>
          <a:schemeClr val="tx1">
            <a:lumMod val="60000"/>
            <a:lumOff val="40000"/>
          </a:schemeClr>
        </a:solidFill>
      </dgm:spPr>
      <dgm:t>
        <a:bodyPr/>
        <a:lstStyle/>
        <a:p>
          <a:r>
            <a:rPr lang="en-US" sz="2800" dirty="0"/>
            <a:t>Pancreas Cancer Current 2026</a:t>
          </a:r>
        </a:p>
      </dgm:t>
    </dgm:pt>
    <dgm:pt modelId="{5215396D-47B3-476B-A069-2C38A7B2081E}" type="parTrans" cxnId="{606494A3-00D6-40DC-8475-A13CB33AEA75}">
      <dgm:prSet/>
      <dgm:spPr/>
      <dgm:t>
        <a:bodyPr/>
        <a:lstStyle/>
        <a:p>
          <a:endParaRPr lang="en-US"/>
        </a:p>
      </dgm:t>
    </dgm:pt>
    <dgm:pt modelId="{2B40F0EF-1312-4EA6-96E4-4FA0B7B94A78}" type="sibTrans" cxnId="{606494A3-00D6-40DC-8475-A13CB33AEA75}">
      <dgm:prSet/>
      <dgm:spPr/>
      <dgm:t>
        <a:bodyPr/>
        <a:lstStyle/>
        <a:p>
          <a:endParaRPr lang="en-US"/>
        </a:p>
      </dgm:t>
    </dgm:pt>
    <dgm:pt modelId="{4FF4D0EB-58B5-41AB-AC53-BC1E1BFCD81C}">
      <dgm:prSet phldrT="[Text]"/>
      <dgm:spPr>
        <a:solidFill>
          <a:srgbClr val="FFFFFF">
            <a:alpha val="90000"/>
          </a:srgbClr>
        </a:solidFill>
      </dgm:spPr>
      <dgm:t>
        <a:bodyPr/>
        <a:lstStyle/>
        <a:p>
          <a:r>
            <a:rPr lang="en-US" dirty="0"/>
            <a:t>Cytotoxic-based 3 or 2 drug combinations for most</a:t>
          </a:r>
        </a:p>
      </dgm:t>
    </dgm:pt>
    <dgm:pt modelId="{A725FAF8-A1EC-43FD-B1D9-907F53EB59B3}" type="parTrans" cxnId="{F57817C2-5616-4708-9285-2ECDE48DDDBE}">
      <dgm:prSet/>
      <dgm:spPr/>
      <dgm:t>
        <a:bodyPr/>
        <a:lstStyle/>
        <a:p>
          <a:endParaRPr lang="en-US"/>
        </a:p>
      </dgm:t>
    </dgm:pt>
    <dgm:pt modelId="{C128CAFC-3F26-4CEF-8424-85C636A8CC2D}" type="sibTrans" cxnId="{F57817C2-5616-4708-9285-2ECDE48DDDBE}">
      <dgm:prSet/>
      <dgm:spPr/>
      <dgm:t>
        <a:bodyPr/>
        <a:lstStyle/>
        <a:p>
          <a:endParaRPr lang="en-US"/>
        </a:p>
      </dgm:t>
    </dgm:pt>
    <dgm:pt modelId="{F3BAD42E-E215-4430-B28B-5D0CF6371C45}">
      <dgm:prSet phldrT="[Text]" custT="1"/>
      <dgm:spPr>
        <a:solidFill>
          <a:srgbClr val="FF2F92"/>
        </a:solidFill>
      </dgm:spPr>
      <dgm:t>
        <a:bodyPr/>
        <a:lstStyle/>
        <a:p>
          <a:r>
            <a:rPr lang="en-US" sz="2600" dirty="0"/>
            <a:t>Other Targets</a:t>
          </a:r>
        </a:p>
      </dgm:t>
    </dgm:pt>
    <dgm:pt modelId="{FEBDA773-0738-45EC-9AC3-EC16E0D7E841}" type="parTrans" cxnId="{5761FE4C-3C12-4308-9A97-E5CF6546C481}">
      <dgm:prSet/>
      <dgm:spPr/>
      <dgm:t>
        <a:bodyPr/>
        <a:lstStyle/>
        <a:p>
          <a:endParaRPr lang="en-US"/>
        </a:p>
      </dgm:t>
    </dgm:pt>
    <dgm:pt modelId="{D17A2F65-862A-480D-9639-753323040DF3}" type="sibTrans" cxnId="{5761FE4C-3C12-4308-9A97-E5CF6546C481}">
      <dgm:prSet/>
      <dgm:spPr/>
      <dgm:t>
        <a:bodyPr/>
        <a:lstStyle/>
        <a:p>
          <a:endParaRPr lang="en-US"/>
        </a:p>
      </dgm:t>
    </dgm:pt>
    <dgm:pt modelId="{32DF439C-8297-EC42-BED1-04501CE93D08}">
      <dgm:prSet phldrT="[Text]"/>
      <dgm:spPr>
        <a:solidFill>
          <a:srgbClr val="FFFFFF">
            <a:alpha val="90000"/>
          </a:srgbClr>
        </a:solidFill>
      </dgm:spPr>
      <dgm:t>
        <a:bodyPr/>
        <a:lstStyle/>
        <a:p>
          <a:r>
            <a:rPr lang="en-US" i="1" dirty="0"/>
            <a:t>MTAP</a:t>
          </a:r>
          <a:r>
            <a:rPr lang="en-US" dirty="0"/>
            <a:t>-loss: PRMT5 inhibitors, Claudin</a:t>
          </a:r>
        </a:p>
      </dgm:t>
    </dgm:pt>
    <dgm:pt modelId="{E0727455-2911-0142-AE13-0B45E08981E8}" type="parTrans" cxnId="{AB1EF1EC-15F2-5E48-8A96-21CF5DDC6E9B}">
      <dgm:prSet/>
      <dgm:spPr/>
      <dgm:t>
        <a:bodyPr/>
        <a:lstStyle/>
        <a:p>
          <a:endParaRPr lang="en-US"/>
        </a:p>
      </dgm:t>
    </dgm:pt>
    <dgm:pt modelId="{CDDA35A8-F580-F444-B084-D683673245F9}" type="sibTrans" cxnId="{AB1EF1EC-15F2-5E48-8A96-21CF5DDC6E9B}">
      <dgm:prSet/>
      <dgm:spPr/>
      <dgm:t>
        <a:bodyPr/>
        <a:lstStyle/>
        <a:p>
          <a:endParaRPr lang="en-US"/>
        </a:p>
      </dgm:t>
    </dgm:pt>
    <dgm:pt modelId="{DA5A08CA-7F3C-8149-A0BF-EF07379DDB0D}">
      <dgm:prSet phldrT="[Text]"/>
      <dgm:spPr>
        <a:solidFill>
          <a:srgbClr val="FFFFFF">
            <a:alpha val="90000"/>
          </a:srgbClr>
        </a:solidFill>
      </dgm:spPr>
      <dgm:t>
        <a:bodyPr/>
        <a:lstStyle/>
        <a:p>
          <a:r>
            <a:rPr lang="en-US" dirty="0"/>
            <a:t>Immunotherapy: Adenosine modulation, CD40</a:t>
          </a:r>
        </a:p>
      </dgm:t>
    </dgm:pt>
    <dgm:pt modelId="{35B0353A-85CE-BC41-A5DA-C5CF9E19205E}" type="parTrans" cxnId="{41956F19-9AC2-CF45-88DB-88CE8BB99705}">
      <dgm:prSet/>
      <dgm:spPr/>
      <dgm:t>
        <a:bodyPr/>
        <a:lstStyle/>
        <a:p>
          <a:endParaRPr lang="en-US"/>
        </a:p>
      </dgm:t>
    </dgm:pt>
    <dgm:pt modelId="{176886B1-1AC2-8D4B-ADB2-1C4F24C42CDC}" type="sibTrans" cxnId="{41956F19-9AC2-CF45-88DB-88CE8BB99705}">
      <dgm:prSet/>
      <dgm:spPr/>
      <dgm:t>
        <a:bodyPr/>
        <a:lstStyle/>
        <a:p>
          <a:endParaRPr lang="en-US"/>
        </a:p>
      </dgm:t>
    </dgm:pt>
    <dgm:pt modelId="{C27EF17D-E222-46BC-8042-9CBEC9ADC83D}">
      <dgm:prSet phldrT="[Text]" custT="1"/>
      <dgm:spPr>
        <a:solidFill>
          <a:srgbClr val="5DCC6F"/>
        </a:solidFill>
      </dgm:spPr>
      <dgm:t>
        <a:bodyPr/>
        <a:lstStyle/>
        <a:p>
          <a:r>
            <a:rPr lang="en-US" sz="2800" dirty="0">
              <a:solidFill>
                <a:schemeClr val="bg2"/>
              </a:solidFill>
            </a:rPr>
            <a:t>RAS Therapies</a:t>
          </a:r>
        </a:p>
      </dgm:t>
    </dgm:pt>
    <dgm:pt modelId="{AFCF53B1-BAD3-4D7F-A5E7-3DBE2FA94C19}" type="sibTrans" cxnId="{48DF0265-75D6-4EEB-B184-B4940583F2D3}">
      <dgm:prSet/>
      <dgm:spPr/>
      <dgm:t>
        <a:bodyPr/>
        <a:lstStyle/>
        <a:p>
          <a:endParaRPr lang="en-US"/>
        </a:p>
      </dgm:t>
    </dgm:pt>
    <dgm:pt modelId="{44D81D99-7095-4D29-A150-FA4CF264F24A}" type="parTrans" cxnId="{48DF0265-75D6-4EEB-B184-B4940583F2D3}">
      <dgm:prSet/>
      <dgm:spPr/>
      <dgm:t>
        <a:bodyPr/>
        <a:lstStyle/>
        <a:p>
          <a:endParaRPr lang="en-US"/>
        </a:p>
      </dgm:t>
    </dgm:pt>
    <dgm:pt modelId="{07D8F505-A153-4EBA-AFED-CB710C4BA561}">
      <dgm:prSet phldrT="[Text]"/>
      <dgm:spPr>
        <a:solidFill>
          <a:srgbClr val="FFFFFF">
            <a:alpha val="90000"/>
          </a:srgbClr>
        </a:solidFill>
      </dgm:spPr>
      <dgm:t>
        <a:bodyPr/>
        <a:lstStyle/>
        <a:p>
          <a:r>
            <a:rPr lang="en-US" dirty="0"/>
            <a:t>RAS inhibitors – new 2L standard 2026?</a:t>
          </a:r>
        </a:p>
      </dgm:t>
    </dgm:pt>
    <dgm:pt modelId="{BD6585D7-F63A-4B73-B194-E41587A77DC7}" type="parTrans" cxnId="{9ADBD8D0-4F6F-43FC-BC11-384986B2385B}">
      <dgm:prSet/>
      <dgm:spPr/>
      <dgm:t>
        <a:bodyPr/>
        <a:lstStyle/>
        <a:p>
          <a:endParaRPr lang="en-US"/>
        </a:p>
      </dgm:t>
    </dgm:pt>
    <dgm:pt modelId="{619506DD-D202-445A-BED7-9A0295A728D2}" type="sibTrans" cxnId="{9ADBD8D0-4F6F-43FC-BC11-384986B2385B}">
      <dgm:prSet/>
      <dgm:spPr/>
      <dgm:t>
        <a:bodyPr/>
        <a:lstStyle/>
        <a:p>
          <a:endParaRPr lang="en-US"/>
        </a:p>
      </dgm:t>
    </dgm:pt>
    <dgm:pt modelId="{110B1027-B078-0546-A815-85BDAA8B9459}">
      <dgm:prSet/>
      <dgm:spPr/>
      <dgm:t>
        <a:bodyPr/>
        <a:lstStyle/>
        <a:p>
          <a:r>
            <a:rPr lang="en-US" dirty="0"/>
            <a:t>Targeted: </a:t>
          </a:r>
          <a:r>
            <a:rPr lang="en-US" i="1" dirty="0"/>
            <a:t>BRCA</a:t>
          </a:r>
          <a:r>
            <a:rPr lang="en-US" dirty="0"/>
            <a:t>/HRD, </a:t>
          </a:r>
          <a:r>
            <a:rPr lang="en-US" i="1" dirty="0"/>
            <a:t>RAS</a:t>
          </a:r>
          <a:r>
            <a:rPr lang="en-US" dirty="0"/>
            <a:t>-wild-type – fusions </a:t>
          </a:r>
        </a:p>
      </dgm:t>
    </dgm:pt>
    <dgm:pt modelId="{ACE8A834-9026-AB44-A0B8-CF677663D097}" type="parTrans" cxnId="{D98FB668-5962-AF4A-B908-4C0BE540EE92}">
      <dgm:prSet/>
      <dgm:spPr/>
      <dgm:t>
        <a:bodyPr/>
        <a:lstStyle/>
        <a:p>
          <a:endParaRPr lang="en-US"/>
        </a:p>
      </dgm:t>
    </dgm:pt>
    <dgm:pt modelId="{5F7DAD2F-E9C6-ED44-9E09-DE03384577D9}" type="sibTrans" cxnId="{D98FB668-5962-AF4A-B908-4C0BE540EE92}">
      <dgm:prSet/>
      <dgm:spPr/>
      <dgm:t>
        <a:bodyPr/>
        <a:lstStyle/>
        <a:p>
          <a:endParaRPr lang="en-US"/>
        </a:p>
      </dgm:t>
    </dgm:pt>
    <dgm:pt modelId="{168608EB-3093-AB44-87B7-57BAF9B73DB9}">
      <dgm:prSet phldrT="[Text]"/>
      <dgm:spPr>
        <a:solidFill>
          <a:srgbClr val="FFFFFF">
            <a:alpha val="90000"/>
          </a:srgbClr>
        </a:solidFill>
      </dgm:spPr>
      <dgm:t>
        <a:bodyPr/>
        <a:lstStyle/>
        <a:p>
          <a:r>
            <a:rPr lang="en-US" dirty="0"/>
            <a:t>Rapidly moving to 1L, Adjuvant</a:t>
          </a:r>
        </a:p>
      </dgm:t>
    </dgm:pt>
    <dgm:pt modelId="{0682FB50-626D-F646-8302-5932ABA8BB68}" type="parTrans" cxnId="{1830CEEF-92ED-5E46-A218-64B97EADFED2}">
      <dgm:prSet/>
      <dgm:spPr/>
      <dgm:t>
        <a:bodyPr/>
        <a:lstStyle/>
        <a:p>
          <a:endParaRPr lang="en-US"/>
        </a:p>
      </dgm:t>
    </dgm:pt>
    <dgm:pt modelId="{AE2AEC1B-9736-7E40-B295-CBF7D1F0676B}" type="sibTrans" cxnId="{1830CEEF-92ED-5E46-A218-64B97EADFED2}">
      <dgm:prSet/>
      <dgm:spPr/>
      <dgm:t>
        <a:bodyPr/>
        <a:lstStyle/>
        <a:p>
          <a:endParaRPr lang="en-US"/>
        </a:p>
      </dgm:t>
    </dgm:pt>
    <dgm:pt modelId="{727A85F6-51C1-254D-A083-CC6CE6F01856}">
      <dgm:prSet phldrT="[Text]"/>
      <dgm:spPr>
        <a:solidFill>
          <a:srgbClr val="FFFFFF">
            <a:alpha val="90000"/>
          </a:srgbClr>
        </a:solidFill>
      </dgm:spPr>
      <dgm:t>
        <a:bodyPr/>
        <a:lstStyle/>
        <a:p>
          <a:r>
            <a:rPr lang="en-US" dirty="0"/>
            <a:t>Vaccines: Personalized neoantigen, RAS immunotherapy</a:t>
          </a:r>
        </a:p>
      </dgm:t>
    </dgm:pt>
    <dgm:pt modelId="{E7EA0C24-CFA6-0B40-84B1-4328EE9134F3}" type="parTrans" cxnId="{273D35DC-3305-F54D-91DC-E6EA1B7CF23F}">
      <dgm:prSet/>
      <dgm:spPr/>
      <dgm:t>
        <a:bodyPr/>
        <a:lstStyle/>
        <a:p>
          <a:endParaRPr lang="en-US"/>
        </a:p>
      </dgm:t>
    </dgm:pt>
    <dgm:pt modelId="{45E35A88-DFFF-8C4F-805F-2935C88656AD}" type="sibTrans" cxnId="{273D35DC-3305-F54D-91DC-E6EA1B7CF23F}">
      <dgm:prSet/>
      <dgm:spPr/>
      <dgm:t>
        <a:bodyPr/>
        <a:lstStyle/>
        <a:p>
          <a:endParaRPr lang="en-US"/>
        </a:p>
      </dgm:t>
    </dgm:pt>
    <dgm:pt modelId="{F1DD32EF-F591-434C-A5BF-5EDEAA1BE2F3}">
      <dgm:prSet phldrT="[Text]"/>
      <dgm:spPr>
        <a:solidFill>
          <a:srgbClr val="FFFFFF">
            <a:alpha val="90000"/>
          </a:srgbClr>
        </a:solidFill>
      </dgm:spPr>
      <dgm:t>
        <a:bodyPr/>
        <a:lstStyle/>
        <a:p>
          <a:r>
            <a:rPr lang="en-US" dirty="0"/>
            <a:t>Multiple agents, multiple mechanisms in development</a:t>
          </a:r>
        </a:p>
      </dgm:t>
    </dgm:pt>
    <dgm:pt modelId="{7BFD1763-A524-E148-81C4-C486A34A79B8}" type="parTrans" cxnId="{5D4B1B1E-20DE-4444-AA98-B57383726EA0}">
      <dgm:prSet/>
      <dgm:spPr/>
      <dgm:t>
        <a:bodyPr/>
        <a:lstStyle/>
        <a:p>
          <a:endParaRPr lang="en-US"/>
        </a:p>
      </dgm:t>
    </dgm:pt>
    <dgm:pt modelId="{6BF75D98-A74F-7C4C-BC69-3D61E6CDB442}" type="sibTrans" cxnId="{5D4B1B1E-20DE-4444-AA98-B57383726EA0}">
      <dgm:prSet/>
      <dgm:spPr/>
      <dgm:t>
        <a:bodyPr/>
        <a:lstStyle/>
        <a:p>
          <a:endParaRPr lang="en-US"/>
        </a:p>
      </dgm:t>
    </dgm:pt>
    <dgm:pt modelId="{806A46BE-BFDC-4E98-B9E6-7D14EEB02289}" type="pres">
      <dgm:prSet presAssocID="{AA018BFA-6E93-4F5C-86AE-702AC4C46D8A}" presName="Name0" presStyleCnt="0">
        <dgm:presLayoutVars>
          <dgm:dir/>
          <dgm:animLvl val="lvl"/>
          <dgm:resizeHandles val="exact"/>
        </dgm:presLayoutVars>
      </dgm:prSet>
      <dgm:spPr/>
    </dgm:pt>
    <dgm:pt modelId="{AE088366-050C-4AEC-8DE5-FEBC454E4465}" type="pres">
      <dgm:prSet presAssocID="{60B78B4B-5478-4FDF-AC32-03BE2297CCD9}" presName="linNode" presStyleCnt="0"/>
      <dgm:spPr/>
    </dgm:pt>
    <dgm:pt modelId="{D778B7EB-F3B0-4D25-A8F3-8E102D094202}" type="pres">
      <dgm:prSet presAssocID="{60B78B4B-5478-4FDF-AC32-03BE2297CCD9}" presName="parentText" presStyleLbl="node1" presStyleIdx="0" presStyleCnt="3">
        <dgm:presLayoutVars>
          <dgm:chMax val="1"/>
          <dgm:bulletEnabled val="1"/>
        </dgm:presLayoutVars>
      </dgm:prSet>
      <dgm:spPr/>
    </dgm:pt>
    <dgm:pt modelId="{90FC49DF-3D9D-4C38-A70C-AD8C30F2828F}" type="pres">
      <dgm:prSet presAssocID="{60B78B4B-5478-4FDF-AC32-03BE2297CCD9}" presName="descendantText" presStyleLbl="alignAccFollowNode1" presStyleIdx="0" presStyleCnt="3">
        <dgm:presLayoutVars>
          <dgm:bulletEnabled val="1"/>
        </dgm:presLayoutVars>
      </dgm:prSet>
      <dgm:spPr/>
    </dgm:pt>
    <dgm:pt modelId="{0458861F-0E55-4831-9A75-C540EFBC25EA}" type="pres">
      <dgm:prSet presAssocID="{2B40F0EF-1312-4EA6-96E4-4FA0B7B94A78}" presName="sp" presStyleCnt="0"/>
      <dgm:spPr/>
    </dgm:pt>
    <dgm:pt modelId="{C5080640-E8E6-4257-9895-3FB792C1CE62}" type="pres">
      <dgm:prSet presAssocID="{C27EF17D-E222-46BC-8042-9CBEC9ADC83D}" presName="linNode" presStyleCnt="0"/>
      <dgm:spPr/>
    </dgm:pt>
    <dgm:pt modelId="{B354AA56-BCC0-4B2E-A31F-56EA60BE0ADC}" type="pres">
      <dgm:prSet presAssocID="{C27EF17D-E222-46BC-8042-9CBEC9ADC83D}" presName="parentText" presStyleLbl="node1" presStyleIdx="1" presStyleCnt="3">
        <dgm:presLayoutVars>
          <dgm:chMax val="1"/>
          <dgm:bulletEnabled val="1"/>
        </dgm:presLayoutVars>
      </dgm:prSet>
      <dgm:spPr/>
    </dgm:pt>
    <dgm:pt modelId="{BD89BF33-100B-4D06-AD96-57369D7190BE}" type="pres">
      <dgm:prSet presAssocID="{C27EF17D-E222-46BC-8042-9CBEC9ADC83D}" presName="descendantText" presStyleLbl="alignAccFollowNode1" presStyleIdx="1" presStyleCnt="3">
        <dgm:presLayoutVars>
          <dgm:bulletEnabled val="1"/>
        </dgm:presLayoutVars>
      </dgm:prSet>
      <dgm:spPr/>
    </dgm:pt>
    <dgm:pt modelId="{2A7D9DE8-1F18-460D-A643-6788DFC1F165}" type="pres">
      <dgm:prSet presAssocID="{AFCF53B1-BAD3-4D7F-A5E7-3DBE2FA94C19}" presName="sp" presStyleCnt="0"/>
      <dgm:spPr/>
    </dgm:pt>
    <dgm:pt modelId="{5D89263C-074A-4341-ACB3-1752EE8A9DCF}" type="pres">
      <dgm:prSet presAssocID="{F3BAD42E-E215-4430-B28B-5D0CF6371C45}" presName="linNode" presStyleCnt="0"/>
      <dgm:spPr/>
    </dgm:pt>
    <dgm:pt modelId="{171F7839-DB7B-4D5D-8D49-262D55EFD1EA}" type="pres">
      <dgm:prSet presAssocID="{F3BAD42E-E215-4430-B28B-5D0CF6371C45}" presName="parentText" presStyleLbl="node1" presStyleIdx="2" presStyleCnt="3">
        <dgm:presLayoutVars>
          <dgm:chMax val="1"/>
          <dgm:bulletEnabled val="1"/>
        </dgm:presLayoutVars>
      </dgm:prSet>
      <dgm:spPr/>
    </dgm:pt>
    <dgm:pt modelId="{8E0C4995-82B1-48D3-88E5-057706F2B1F1}" type="pres">
      <dgm:prSet presAssocID="{F3BAD42E-E215-4430-B28B-5D0CF6371C45}" presName="descendantText" presStyleLbl="alignAccFollowNode1" presStyleIdx="2" presStyleCnt="3">
        <dgm:presLayoutVars>
          <dgm:bulletEnabled val="1"/>
        </dgm:presLayoutVars>
      </dgm:prSet>
      <dgm:spPr/>
    </dgm:pt>
  </dgm:ptLst>
  <dgm:cxnLst>
    <dgm:cxn modelId="{85AB8603-0A68-4059-BDC4-BF473A8A12C1}" type="presOf" srcId="{F3BAD42E-E215-4430-B28B-5D0CF6371C45}" destId="{171F7839-DB7B-4D5D-8D49-262D55EFD1EA}" srcOrd="0" destOrd="0" presId="urn:microsoft.com/office/officeart/2005/8/layout/vList5"/>
    <dgm:cxn modelId="{D4CFA506-ABE3-C544-8853-C96C0C2F2694}" type="presOf" srcId="{F1DD32EF-F591-434C-A5BF-5EDEAA1BE2F3}" destId="{BD89BF33-100B-4D06-AD96-57369D7190BE}" srcOrd="0" destOrd="2" presId="urn:microsoft.com/office/officeart/2005/8/layout/vList5"/>
    <dgm:cxn modelId="{41956F19-9AC2-CF45-88DB-88CE8BB99705}" srcId="{F3BAD42E-E215-4430-B28B-5D0CF6371C45}" destId="{DA5A08CA-7F3C-8149-A0BF-EF07379DDB0D}" srcOrd="1" destOrd="0" parTransId="{35B0353A-85CE-BC41-A5DA-C5CF9E19205E}" sibTransId="{176886B1-1AC2-8D4B-ADB2-1C4F24C42CDC}"/>
    <dgm:cxn modelId="{86E0501A-918F-475B-A691-164931DBE285}" type="presOf" srcId="{AA018BFA-6E93-4F5C-86AE-702AC4C46D8A}" destId="{806A46BE-BFDC-4E98-B9E6-7D14EEB02289}" srcOrd="0" destOrd="0" presId="urn:microsoft.com/office/officeart/2005/8/layout/vList5"/>
    <dgm:cxn modelId="{5D4B1B1E-20DE-4444-AA98-B57383726EA0}" srcId="{C27EF17D-E222-46BC-8042-9CBEC9ADC83D}" destId="{F1DD32EF-F591-434C-A5BF-5EDEAA1BE2F3}" srcOrd="2" destOrd="0" parTransId="{7BFD1763-A524-E148-81C4-C486A34A79B8}" sibTransId="{6BF75D98-A74F-7C4C-BC69-3D61E6CDB442}"/>
    <dgm:cxn modelId="{3FE78D2B-E230-45CC-AF31-E5C7A9E967B1}" type="presOf" srcId="{07D8F505-A153-4EBA-AFED-CB710C4BA561}" destId="{BD89BF33-100B-4D06-AD96-57369D7190BE}" srcOrd="0" destOrd="0" presId="urn:microsoft.com/office/officeart/2005/8/layout/vList5"/>
    <dgm:cxn modelId="{D17FF732-B795-BC40-9FBC-6E9D9382D5D4}" type="presOf" srcId="{110B1027-B078-0546-A815-85BDAA8B9459}" destId="{90FC49DF-3D9D-4C38-A70C-AD8C30F2828F}" srcOrd="0" destOrd="1" presId="urn:microsoft.com/office/officeart/2005/8/layout/vList5"/>
    <dgm:cxn modelId="{98AA6333-A345-40C5-A0FE-6BBEF199FE85}" type="presOf" srcId="{C27EF17D-E222-46BC-8042-9CBEC9ADC83D}" destId="{B354AA56-BCC0-4B2E-A31F-56EA60BE0ADC}" srcOrd="0" destOrd="0" presId="urn:microsoft.com/office/officeart/2005/8/layout/vList5"/>
    <dgm:cxn modelId="{A0F43434-6259-C24D-85D8-2A95C483C5D5}" type="presOf" srcId="{168608EB-3093-AB44-87B7-57BAF9B73DB9}" destId="{BD89BF33-100B-4D06-AD96-57369D7190BE}" srcOrd="0" destOrd="1" presId="urn:microsoft.com/office/officeart/2005/8/layout/vList5"/>
    <dgm:cxn modelId="{DB91DA41-469E-44DA-A060-E139C9EEF332}" type="presOf" srcId="{60B78B4B-5478-4FDF-AC32-03BE2297CCD9}" destId="{D778B7EB-F3B0-4D25-A8F3-8E102D094202}" srcOrd="0" destOrd="0" presId="urn:microsoft.com/office/officeart/2005/8/layout/vList5"/>
    <dgm:cxn modelId="{5761FE4C-3C12-4308-9A97-E5CF6546C481}" srcId="{AA018BFA-6E93-4F5C-86AE-702AC4C46D8A}" destId="{F3BAD42E-E215-4430-B28B-5D0CF6371C45}" srcOrd="2" destOrd="0" parTransId="{FEBDA773-0738-45EC-9AC3-EC16E0D7E841}" sibTransId="{D17A2F65-862A-480D-9639-753323040DF3}"/>
    <dgm:cxn modelId="{EBFA175D-B36A-E844-8DDB-7EB546247038}" type="presOf" srcId="{32DF439C-8297-EC42-BED1-04501CE93D08}" destId="{8E0C4995-82B1-48D3-88E5-057706F2B1F1}" srcOrd="0" destOrd="0" presId="urn:microsoft.com/office/officeart/2005/8/layout/vList5"/>
    <dgm:cxn modelId="{48DF0265-75D6-4EEB-B184-B4940583F2D3}" srcId="{AA018BFA-6E93-4F5C-86AE-702AC4C46D8A}" destId="{C27EF17D-E222-46BC-8042-9CBEC9ADC83D}" srcOrd="1" destOrd="0" parTransId="{44D81D99-7095-4D29-A150-FA4CF264F24A}" sibTransId="{AFCF53B1-BAD3-4D7F-A5E7-3DBE2FA94C19}"/>
    <dgm:cxn modelId="{D98FB668-5962-AF4A-B908-4C0BE540EE92}" srcId="{60B78B4B-5478-4FDF-AC32-03BE2297CCD9}" destId="{110B1027-B078-0546-A815-85BDAA8B9459}" srcOrd="1" destOrd="0" parTransId="{ACE8A834-9026-AB44-A0B8-CF677663D097}" sibTransId="{5F7DAD2F-E9C6-ED44-9E09-DE03384577D9}"/>
    <dgm:cxn modelId="{11BDB276-2B80-1F4B-8417-14AAA9B00C5E}" type="presOf" srcId="{DA5A08CA-7F3C-8149-A0BF-EF07379DDB0D}" destId="{8E0C4995-82B1-48D3-88E5-057706F2B1F1}" srcOrd="0" destOrd="1" presId="urn:microsoft.com/office/officeart/2005/8/layout/vList5"/>
    <dgm:cxn modelId="{5FFDF49C-3BB7-6146-8F24-6FD46D9A4527}" type="presOf" srcId="{727A85F6-51C1-254D-A083-CC6CE6F01856}" destId="{8E0C4995-82B1-48D3-88E5-057706F2B1F1}" srcOrd="0" destOrd="2" presId="urn:microsoft.com/office/officeart/2005/8/layout/vList5"/>
    <dgm:cxn modelId="{606494A3-00D6-40DC-8475-A13CB33AEA75}" srcId="{AA018BFA-6E93-4F5C-86AE-702AC4C46D8A}" destId="{60B78B4B-5478-4FDF-AC32-03BE2297CCD9}" srcOrd="0" destOrd="0" parTransId="{5215396D-47B3-476B-A069-2C38A7B2081E}" sibTransId="{2B40F0EF-1312-4EA6-96E4-4FA0B7B94A78}"/>
    <dgm:cxn modelId="{F57817C2-5616-4708-9285-2ECDE48DDDBE}" srcId="{60B78B4B-5478-4FDF-AC32-03BE2297CCD9}" destId="{4FF4D0EB-58B5-41AB-AC53-BC1E1BFCD81C}" srcOrd="0" destOrd="0" parTransId="{A725FAF8-A1EC-43FD-B1D9-907F53EB59B3}" sibTransId="{C128CAFC-3F26-4CEF-8424-85C636A8CC2D}"/>
    <dgm:cxn modelId="{D81A7BC3-E3A7-4786-8FAA-032CAD19E2BE}" type="presOf" srcId="{4FF4D0EB-58B5-41AB-AC53-BC1E1BFCD81C}" destId="{90FC49DF-3D9D-4C38-A70C-AD8C30F2828F}" srcOrd="0" destOrd="0" presId="urn:microsoft.com/office/officeart/2005/8/layout/vList5"/>
    <dgm:cxn modelId="{9ADBD8D0-4F6F-43FC-BC11-384986B2385B}" srcId="{C27EF17D-E222-46BC-8042-9CBEC9ADC83D}" destId="{07D8F505-A153-4EBA-AFED-CB710C4BA561}" srcOrd="0" destOrd="0" parTransId="{BD6585D7-F63A-4B73-B194-E41587A77DC7}" sibTransId="{619506DD-D202-445A-BED7-9A0295A728D2}"/>
    <dgm:cxn modelId="{273D35DC-3305-F54D-91DC-E6EA1B7CF23F}" srcId="{F3BAD42E-E215-4430-B28B-5D0CF6371C45}" destId="{727A85F6-51C1-254D-A083-CC6CE6F01856}" srcOrd="2" destOrd="0" parTransId="{E7EA0C24-CFA6-0B40-84B1-4328EE9134F3}" sibTransId="{45E35A88-DFFF-8C4F-805F-2935C88656AD}"/>
    <dgm:cxn modelId="{AB1EF1EC-15F2-5E48-8A96-21CF5DDC6E9B}" srcId="{F3BAD42E-E215-4430-B28B-5D0CF6371C45}" destId="{32DF439C-8297-EC42-BED1-04501CE93D08}" srcOrd="0" destOrd="0" parTransId="{E0727455-2911-0142-AE13-0B45E08981E8}" sibTransId="{CDDA35A8-F580-F444-B084-D683673245F9}"/>
    <dgm:cxn modelId="{1830CEEF-92ED-5E46-A218-64B97EADFED2}" srcId="{C27EF17D-E222-46BC-8042-9CBEC9ADC83D}" destId="{168608EB-3093-AB44-87B7-57BAF9B73DB9}" srcOrd="1" destOrd="0" parTransId="{0682FB50-626D-F646-8302-5932ABA8BB68}" sibTransId="{AE2AEC1B-9736-7E40-B295-CBF7D1F0676B}"/>
    <dgm:cxn modelId="{493B0B07-4B27-4A6A-91A5-F2B4C6F7E2AB}" type="presParOf" srcId="{806A46BE-BFDC-4E98-B9E6-7D14EEB02289}" destId="{AE088366-050C-4AEC-8DE5-FEBC454E4465}" srcOrd="0" destOrd="0" presId="urn:microsoft.com/office/officeart/2005/8/layout/vList5"/>
    <dgm:cxn modelId="{6B9E5B9E-ADF0-4082-935C-5A96191D349A}" type="presParOf" srcId="{AE088366-050C-4AEC-8DE5-FEBC454E4465}" destId="{D778B7EB-F3B0-4D25-A8F3-8E102D094202}" srcOrd="0" destOrd="0" presId="urn:microsoft.com/office/officeart/2005/8/layout/vList5"/>
    <dgm:cxn modelId="{2577469A-420E-41B4-A39B-CF0566012E68}" type="presParOf" srcId="{AE088366-050C-4AEC-8DE5-FEBC454E4465}" destId="{90FC49DF-3D9D-4C38-A70C-AD8C30F2828F}" srcOrd="1" destOrd="0" presId="urn:microsoft.com/office/officeart/2005/8/layout/vList5"/>
    <dgm:cxn modelId="{BD4F298B-A443-4EA4-9779-A057DB16C620}" type="presParOf" srcId="{806A46BE-BFDC-4E98-B9E6-7D14EEB02289}" destId="{0458861F-0E55-4831-9A75-C540EFBC25EA}" srcOrd="1" destOrd="0" presId="urn:microsoft.com/office/officeart/2005/8/layout/vList5"/>
    <dgm:cxn modelId="{753934F4-4E48-4896-B04B-472BD8A0E15B}" type="presParOf" srcId="{806A46BE-BFDC-4E98-B9E6-7D14EEB02289}" destId="{C5080640-E8E6-4257-9895-3FB792C1CE62}" srcOrd="2" destOrd="0" presId="urn:microsoft.com/office/officeart/2005/8/layout/vList5"/>
    <dgm:cxn modelId="{244E1FD6-2B67-407C-898A-0742371F358C}" type="presParOf" srcId="{C5080640-E8E6-4257-9895-3FB792C1CE62}" destId="{B354AA56-BCC0-4B2E-A31F-56EA60BE0ADC}" srcOrd="0" destOrd="0" presId="urn:microsoft.com/office/officeart/2005/8/layout/vList5"/>
    <dgm:cxn modelId="{8D3BC0D0-E540-4129-9D8E-AE560DB8C599}" type="presParOf" srcId="{C5080640-E8E6-4257-9895-3FB792C1CE62}" destId="{BD89BF33-100B-4D06-AD96-57369D7190BE}" srcOrd="1" destOrd="0" presId="urn:microsoft.com/office/officeart/2005/8/layout/vList5"/>
    <dgm:cxn modelId="{7045F7BE-FC34-40DF-ADA2-3CC681F5E407}" type="presParOf" srcId="{806A46BE-BFDC-4E98-B9E6-7D14EEB02289}" destId="{2A7D9DE8-1F18-460D-A643-6788DFC1F165}" srcOrd="3" destOrd="0" presId="urn:microsoft.com/office/officeart/2005/8/layout/vList5"/>
    <dgm:cxn modelId="{21BE52B0-7276-4538-A62D-E81E67914F37}" type="presParOf" srcId="{806A46BE-BFDC-4E98-B9E6-7D14EEB02289}" destId="{5D89263C-074A-4341-ACB3-1752EE8A9DCF}" srcOrd="4" destOrd="0" presId="urn:microsoft.com/office/officeart/2005/8/layout/vList5"/>
    <dgm:cxn modelId="{ABEE0931-4CB4-4289-9778-CB07680C3291}" type="presParOf" srcId="{5D89263C-074A-4341-ACB3-1752EE8A9DCF}" destId="{171F7839-DB7B-4D5D-8D49-262D55EFD1EA}" srcOrd="0" destOrd="0" presId="urn:microsoft.com/office/officeart/2005/8/layout/vList5"/>
    <dgm:cxn modelId="{5F8F36B0-40B9-4BA3-9D75-F39FE36724AD}" type="presParOf" srcId="{5D89263C-074A-4341-ACB3-1752EE8A9DCF}" destId="{8E0C4995-82B1-48D3-88E5-057706F2B1F1}"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14C43D-0B80-4AD7-BA2B-EC17AA39922E}">
      <dsp:nvSpPr>
        <dsp:cNvPr id="0" name=""/>
        <dsp:cNvSpPr/>
      </dsp:nvSpPr>
      <dsp:spPr>
        <a:xfrm rot="5400000">
          <a:off x="2422142" y="-958291"/>
          <a:ext cx="1216259" cy="3436982"/>
        </a:xfrm>
        <a:prstGeom prst="round2Same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1" kern="1200" dirty="0"/>
            <a:t>37 eligible pts </a:t>
          </a:r>
        </a:p>
        <a:p>
          <a:pPr marL="228600" lvl="2" indent="-114300" algn="l" defTabSz="577850">
            <a:lnSpc>
              <a:spcPct val="90000"/>
            </a:lnSpc>
            <a:spcBef>
              <a:spcPct val="0"/>
            </a:spcBef>
            <a:spcAft>
              <a:spcPct val="15000"/>
            </a:spcAft>
            <a:buChar char="•"/>
          </a:pPr>
          <a:r>
            <a:rPr lang="en-US" sz="1300" kern="1200" dirty="0"/>
            <a:t>(BRUIN, n=17; CLL-321, n=20)</a:t>
          </a:r>
        </a:p>
        <a:p>
          <a:pPr marL="114300" lvl="1" indent="-114300" algn="l" defTabSz="577850">
            <a:lnSpc>
              <a:spcPct val="90000"/>
            </a:lnSpc>
            <a:spcBef>
              <a:spcPct val="0"/>
            </a:spcBef>
            <a:spcAft>
              <a:spcPct val="15000"/>
            </a:spcAft>
            <a:buChar char="•"/>
          </a:pPr>
          <a:r>
            <a:rPr lang="en-US" sz="1300" kern="1200"/>
            <a:t>Median age: 69 years (range 42-87)</a:t>
          </a:r>
        </a:p>
      </dsp:txBody>
      <dsp:txXfrm rot="-5400000">
        <a:off x="1311781" y="211443"/>
        <a:ext cx="3377609" cy="1097513"/>
      </dsp:txXfrm>
    </dsp:sp>
    <dsp:sp modelId="{EE5A7608-CD85-48F2-8B5B-D859EF12F685}">
      <dsp:nvSpPr>
        <dsp:cNvPr id="0" name=""/>
        <dsp:cNvSpPr/>
      </dsp:nvSpPr>
      <dsp:spPr>
        <a:xfrm>
          <a:off x="38228" y="38"/>
          <a:ext cx="1273552" cy="1520323"/>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Study Population</a:t>
          </a:r>
          <a:endParaRPr lang="en-US" sz="1100" kern="1200" dirty="0"/>
        </a:p>
      </dsp:txBody>
      <dsp:txXfrm>
        <a:off x="100398" y="62208"/>
        <a:ext cx="1149212" cy="1395983"/>
      </dsp:txXfrm>
    </dsp:sp>
    <dsp:sp modelId="{67578B38-C9AB-41DB-A7EC-3D2AD863DDD8}">
      <dsp:nvSpPr>
        <dsp:cNvPr id="0" name=""/>
        <dsp:cNvSpPr/>
      </dsp:nvSpPr>
      <dsp:spPr>
        <a:xfrm rot="5400000">
          <a:off x="2418111" y="593699"/>
          <a:ext cx="1216259" cy="3525681"/>
        </a:xfrm>
        <a:prstGeom prst="round2SameRect">
          <a:avLst/>
        </a:prstGeom>
        <a:solidFill>
          <a:schemeClr val="lt1">
            <a:alpha val="90000"/>
            <a:tint val="40000"/>
            <a:hueOff val="0"/>
            <a:satOff val="0"/>
            <a:lumOff val="0"/>
            <a:alphaOff val="0"/>
          </a:schemeClr>
        </a:solidFill>
        <a:ln w="19050" cap="flat" cmpd="sng" algn="ctr">
          <a:solidFill>
            <a:schemeClr val="dk1">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b="0" kern="1200" dirty="0"/>
            <a:t>IGHV unmutated: 85% (22/26)</a:t>
          </a:r>
        </a:p>
        <a:p>
          <a:pPr marL="114300" lvl="1" indent="-114300" algn="l" defTabSz="577850">
            <a:lnSpc>
              <a:spcPct val="90000"/>
            </a:lnSpc>
            <a:spcBef>
              <a:spcPct val="0"/>
            </a:spcBef>
            <a:spcAft>
              <a:spcPct val="15000"/>
            </a:spcAft>
            <a:buChar char="•"/>
          </a:pPr>
          <a:r>
            <a:rPr lang="en-US" sz="1300" b="0" kern="1200" dirty="0"/>
            <a:t>Complex karyotype (≥3 </a:t>
          </a:r>
          <a:r>
            <a:rPr lang="en-US" sz="1300" b="0" kern="1200" dirty="0" err="1"/>
            <a:t>abnmlts</a:t>
          </a:r>
          <a:r>
            <a:rPr lang="en-US" sz="1300" b="0" kern="1200" dirty="0"/>
            <a:t>): 65% (11/17)</a:t>
          </a:r>
        </a:p>
        <a:p>
          <a:pPr marL="114300" lvl="1" indent="-114300" algn="l" defTabSz="577850">
            <a:lnSpc>
              <a:spcPct val="90000"/>
            </a:lnSpc>
            <a:spcBef>
              <a:spcPct val="0"/>
            </a:spcBef>
            <a:spcAft>
              <a:spcPct val="15000"/>
            </a:spcAft>
            <a:buChar char="•"/>
          </a:pPr>
          <a:r>
            <a:rPr lang="en-US" sz="1300" b="0" kern="1200"/>
            <a:t>TP53 mutated: 43% (13/30)</a:t>
          </a:r>
          <a:endParaRPr lang="en-US" sz="1300" b="0" kern="1200" dirty="0"/>
        </a:p>
        <a:p>
          <a:pPr marL="114300" lvl="1" indent="-114300" algn="l" defTabSz="577850">
            <a:lnSpc>
              <a:spcPct val="90000"/>
            </a:lnSpc>
            <a:spcBef>
              <a:spcPct val="0"/>
            </a:spcBef>
            <a:spcAft>
              <a:spcPct val="15000"/>
            </a:spcAft>
            <a:buChar char="•"/>
          </a:pPr>
          <a:r>
            <a:rPr lang="en-US" sz="1300" b="0" kern="1200"/>
            <a:t>Del(17p): 48% (15/31)</a:t>
          </a:r>
          <a:endParaRPr lang="en-US" sz="1300" b="0" kern="1200" dirty="0"/>
        </a:p>
      </dsp:txBody>
      <dsp:txXfrm rot="-5400000">
        <a:off x="1263401" y="1807783"/>
        <a:ext cx="3466308" cy="1097513"/>
      </dsp:txXfrm>
    </dsp:sp>
    <dsp:sp modelId="{29B097ED-CBD1-473D-AC2F-D31D5AEC2F25}">
      <dsp:nvSpPr>
        <dsp:cNvPr id="0" name=""/>
        <dsp:cNvSpPr/>
      </dsp:nvSpPr>
      <dsp:spPr>
        <a:xfrm>
          <a:off x="38228" y="1596378"/>
          <a:ext cx="1225171" cy="1520323"/>
        </a:xfrm>
        <a:prstGeom prst="roundRect">
          <a:avLst/>
        </a:prstGeom>
        <a:solidFill>
          <a:schemeClr val="lt1">
            <a:hueOff val="0"/>
            <a:satOff val="0"/>
            <a:lumOff val="0"/>
            <a:alphaOff val="0"/>
          </a:schemeClr>
        </a:solidFill>
        <a:ln w="1905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88950">
            <a:lnSpc>
              <a:spcPct val="90000"/>
            </a:lnSpc>
            <a:spcBef>
              <a:spcPct val="0"/>
            </a:spcBef>
            <a:spcAft>
              <a:spcPct val="35000"/>
            </a:spcAft>
            <a:buNone/>
          </a:pPr>
          <a:r>
            <a:rPr lang="en-US" sz="1100" b="1" kern="1200" dirty="0"/>
            <a:t>Baseline Characteristics (evaluable samples)</a:t>
          </a:r>
          <a:endParaRPr lang="en-US" sz="1100" kern="1200" dirty="0"/>
        </a:p>
      </dsp:txBody>
      <dsp:txXfrm>
        <a:off x="98036" y="1656186"/>
        <a:ext cx="1105555" cy="14007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2B7032-3AE6-4F1A-85D8-74BF73409A7A}">
      <dsp:nvSpPr>
        <dsp:cNvPr id="0" name=""/>
        <dsp:cNvSpPr/>
      </dsp:nvSpPr>
      <dsp:spPr>
        <a:xfrm>
          <a:off x="0" y="369003"/>
          <a:ext cx="5672489" cy="1713599"/>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248" tIns="333248" rIns="44024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mF/U: 30.3 months</a:t>
          </a:r>
        </a:p>
        <a:p>
          <a:pPr marL="171450" lvl="1" indent="-171450" algn="l" defTabSz="711200">
            <a:lnSpc>
              <a:spcPct val="90000"/>
            </a:lnSpc>
            <a:spcBef>
              <a:spcPct val="0"/>
            </a:spcBef>
            <a:spcAft>
              <a:spcPct val="15000"/>
            </a:spcAft>
            <a:buChar char="•"/>
          </a:pPr>
          <a:r>
            <a:rPr lang="en-US" sz="1600" b="1" kern="1200" dirty="0" err="1"/>
            <a:t>mPFS</a:t>
          </a:r>
          <a:r>
            <a:rPr lang="en-US" sz="1600" b="1" kern="1200" dirty="0"/>
            <a:t>: 19.5 months (95% CI 11.7-44.7)</a:t>
          </a:r>
        </a:p>
        <a:p>
          <a:pPr marL="171450" lvl="1" indent="-171450" algn="l" defTabSz="711200">
            <a:lnSpc>
              <a:spcPct val="90000"/>
            </a:lnSpc>
            <a:spcBef>
              <a:spcPct val="0"/>
            </a:spcBef>
            <a:spcAft>
              <a:spcPct val="15000"/>
            </a:spcAft>
            <a:buChar char="•"/>
          </a:pPr>
          <a:r>
            <a:rPr lang="en-US" sz="1600" b="1" kern="1200" dirty="0" err="1"/>
            <a:t>mTTNT</a:t>
          </a:r>
          <a:r>
            <a:rPr lang="en-US" sz="1600" b="1" kern="1200" dirty="0"/>
            <a:t>: 32.5 months (95% CI 16.6-47.4)</a:t>
          </a:r>
        </a:p>
        <a:p>
          <a:pPr marL="171450" lvl="1" indent="-171450" algn="l" defTabSz="711200">
            <a:lnSpc>
              <a:spcPct val="90000"/>
            </a:lnSpc>
            <a:spcBef>
              <a:spcPct val="0"/>
            </a:spcBef>
            <a:spcAft>
              <a:spcPct val="15000"/>
            </a:spcAft>
            <a:buChar char="•"/>
          </a:pPr>
          <a:r>
            <a:rPr lang="en-US" sz="1600" kern="1200"/>
            <a:t>mOS: Not reached</a:t>
          </a:r>
        </a:p>
        <a:p>
          <a:pPr marL="171450" lvl="1" indent="-171450" algn="l" defTabSz="711200">
            <a:lnSpc>
              <a:spcPct val="90000"/>
            </a:lnSpc>
            <a:spcBef>
              <a:spcPct val="0"/>
            </a:spcBef>
            <a:spcAft>
              <a:spcPct val="15000"/>
            </a:spcAft>
            <a:buChar char="•"/>
          </a:pPr>
          <a:r>
            <a:rPr lang="en-US" sz="1600" kern="1200"/>
            <a:t>24-month OS rate: 81.1% (95% CI 61.9-91.3)</a:t>
          </a:r>
        </a:p>
      </dsp:txBody>
      <dsp:txXfrm>
        <a:off x="0" y="369003"/>
        <a:ext cx="5672489" cy="1713599"/>
      </dsp:txXfrm>
    </dsp:sp>
    <dsp:sp modelId="{41DD0403-72F5-4C6F-9F14-D335914FA55C}">
      <dsp:nvSpPr>
        <dsp:cNvPr id="0" name=""/>
        <dsp:cNvSpPr/>
      </dsp:nvSpPr>
      <dsp:spPr>
        <a:xfrm>
          <a:off x="283624" y="132843"/>
          <a:ext cx="3970742" cy="47232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85" tIns="0" rIns="150085" bIns="0" numCol="1" spcCol="1270" anchor="ctr" anchorCtr="0">
          <a:noAutofit/>
        </a:bodyPr>
        <a:lstStyle/>
        <a:p>
          <a:pPr marL="0" lvl="0" indent="0" algn="l" defTabSz="711200">
            <a:lnSpc>
              <a:spcPct val="90000"/>
            </a:lnSpc>
            <a:spcBef>
              <a:spcPct val="0"/>
            </a:spcBef>
            <a:spcAft>
              <a:spcPct val="35000"/>
            </a:spcAft>
            <a:buNone/>
          </a:pPr>
          <a:r>
            <a:rPr lang="en-US" sz="1600" b="1" kern="1200" dirty="0"/>
            <a:t>Key Efficacy Findings</a:t>
          </a:r>
        </a:p>
      </dsp:txBody>
      <dsp:txXfrm>
        <a:off x="306681" y="155900"/>
        <a:ext cx="3924628" cy="426206"/>
      </dsp:txXfrm>
    </dsp:sp>
    <dsp:sp modelId="{84C47F5C-AE16-46EF-90CA-D969C471A8C4}">
      <dsp:nvSpPr>
        <dsp:cNvPr id="0" name=""/>
        <dsp:cNvSpPr/>
      </dsp:nvSpPr>
      <dsp:spPr>
        <a:xfrm>
          <a:off x="0" y="2405163"/>
          <a:ext cx="5672489" cy="2318399"/>
        </a:xfrm>
        <a:prstGeom prst="rect">
          <a:avLst/>
        </a:prstGeom>
        <a:solidFill>
          <a:schemeClr val="lt1">
            <a:alpha val="90000"/>
            <a:hueOff val="0"/>
            <a:satOff val="0"/>
            <a:lumOff val="0"/>
            <a:alphaOff val="0"/>
          </a:schemeClr>
        </a:solidFill>
        <a:ln w="19050" cap="flat" cmpd="sng" algn="ctr">
          <a:solidFill>
            <a:schemeClr val="accent3">
              <a:hueOff val="4117163"/>
              <a:satOff val="24712"/>
              <a:lumOff val="188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40248" tIns="333248" rIns="440248"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dirty="0"/>
            <a:t>Most Common TEAEs (any grade): Anemia: 27%; Neutropenia/neutrophil count decreased: 24%; Hemorrhage/hematoma: 22%; Pneumonia: 22%</a:t>
          </a:r>
        </a:p>
        <a:p>
          <a:pPr marL="171450" lvl="1" indent="-171450" algn="l" defTabSz="711200">
            <a:lnSpc>
              <a:spcPct val="90000"/>
            </a:lnSpc>
            <a:spcBef>
              <a:spcPct val="0"/>
            </a:spcBef>
            <a:spcAft>
              <a:spcPct val="15000"/>
            </a:spcAft>
            <a:buChar char="•"/>
          </a:pPr>
          <a:r>
            <a:rPr lang="en-US" sz="1600" kern="1200" dirty="0"/>
            <a:t>Grade ≥3 TEAEs: 68%</a:t>
          </a:r>
        </a:p>
        <a:p>
          <a:pPr marL="171450" lvl="1" indent="-171450" algn="l" defTabSz="711200">
            <a:lnSpc>
              <a:spcPct val="90000"/>
            </a:lnSpc>
            <a:spcBef>
              <a:spcPct val="0"/>
            </a:spcBef>
            <a:spcAft>
              <a:spcPct val="15000"/>
            </a:spcAft>
            <a:buChar char="•"/>
          </a:pPr>
          <a:r>
            <a:rPr lang="en-US" sz="1600" kern="1200" dirty="0"/>
            <a:t>TEAEs of Special Interest: Atrial fibrillation/flutter: 1 pt (Grade 3-4); Hypertension: 5 pts total, Grade 3-4: 4 pts; Hemorrhage: 8 pts total; Grade 3: 1 pt, Grade 4: 1 pt</a:t>
          </a:r>
        </a:p>
      </dsp:txBody>
      <dsp:txXfrm>
        <a:off x="0" y="2405163"/>
        <a:ext cx="5672489" cy="2318399"/>
      </dsp:txXfrm>
    </dsp:sp>
    <dsp:sp modelId="{CB863C8B-8959-4407-B1C7-A7AFEED59DFF}">
      <dsp:nvSpPr>
        <dsp:cNvPr id="0" name=""/>
        <dsp:cNvSpPr/>
      </dsp:nvSpPr>
      <dsp:spPr>
        <a:xfrm>
          <a:off x="283624" y="2169003"/>
          <a:ext cx="3970742" cy="472320"/>
        </a:xfrm>
        <a:prstGeom prst="roundRect">
          <a:avLst/>
        </a:prstGeom>
        <a:solidFill>
          <a:schemeClr val="accent3">
            <a:hueOff val="4117163"/>
            <a:satOff val="24712"/>
            <a:lumOff val="1882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0085" tIns="0" rIns="150085" bIns="0" numCol="1" spcCol="1270" anchor="ctr" anchorCtr="0">
          <a:noAutofit/>
        </a:bodyPr>
        <a:lstStyle/>
        <a:p>
          <a:pPr marL="0" lvl="0" indent="0" algn="l" defTabSz="711200">
            <a:lnSpc>
              <a:spcPct val="90000"/>
            </a:lnSpc>
            <a:spcBef>
              <a:spcPct val="0"/>
            </a:spcBef>
            <a:spcAft>
              <a:spcPct val="35000"/>
            </a:spcAft>
            <a:buNone/>
          </a:pPr>
          <a:r>
            <a:rPr lang="en-US" sz="1600" b="1" kern="1200" dirty="0"/>
            <a:t>Adverse Events</a:t>
          </a:r>
        </a:p>
      </dsp:txBody>
      <dsp:txXfrm>
        <a:off x="306681" y="2192060"/>
        <a:ext cx="3924628" cy="4262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FC49DF-3D9D-4C38-A70C-AD8C30F2828F}">
      <dsp:nvSpPr>
        <dsp:cNvPr id="0" name=""/>
        <dsp:cNvSpPr/>
      </dsp:nvSpPr>
      <dsp:spPr>
        <a:xfrm rot="5400000">
          <a:off x="7125608" y="-2904295"/>
          <a:ext cx="1146404" cy="7245939"/>
        </a:xfrm>
        <a:prstGeom prst="round2SameRect">
          <a:avLst/>
        </a:prstGeom>
        <a:solidFill>
          <a:srgbClr val="FFFFFF">
            <a:alpha val="90000"/>
          </a:srgb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Cytotoxic-based 3 or 2 drug combinations for most</a:t>
          </a:r>
        </a:p>
        <a:p>
          <a:pPr marL="228600" lvl="1" indent="-228600" algn="l" defTabSz="933450">
            <a:lnSpc>
              <a:spcPct val="90000"/>
            </a:lnSpc>
            <a:spcBef>
              <a:spcPct val="0"/>
            </a:spcBef>
            <a:spcAft>
              <a:spcPct val="15000"/>
            </a:spcAft>
            <a:buChar char="•"/>
          </a:pPr>
          <a:r>
            <a:rPr lang="en-US" sz="2100" kern="1200" dirty="0"/>
            <a:t>Targeted: </a:t>
          </a:r>
          <a:r>
            <a:rPr lang="en-US" sz="2100" i="1" kern="1200" dirty="0"/>
            <a:t>BRCA</a:t>
          </a:r>
          <a:r>
            <a:rPr lang="en-US" sz="2100" kern="1200" dirty="0"/>
            <a:t>/HRD, </a:t>
          </a:r>
          <a:r>
            <a:rPr lang="en-US" sz="2100" i="1" kern="1200" dirty="0"/>
            <a:t>RAS</a:t>
          </a:r>
          <a:r>
            <a:rPr lang="en-US" sz="2100" kern="1200" dirty="0"/>
            <a:t>-wild-type – fusions </a:t>
          </a:r>
        </a:p>
      </dsp:txBody>
      <dsp:txXfrm rot="-5400000">
        <a:off x="4075841" y="201435"/>
        <a:ext cx="7189976" cy="1034478"/>
      </dsp:txXfrm>
    </dsp:sp>
    <dsp:sp modelId="{D778B7EB-F3B0-4D25-A8F3-8E102D094202}">
      <dsp:nvSpPr>
        <dsp:cNvPr id="0" name=""/>
        <dsp:cNvSpPr/>
      </dsp:nvSpPr>
      <dsp:spPr>
        <a:xfrm>
          <a:off x="0" y="2171"/>
          <a:ext cx="4075840" cy="1433005"/>
        </a:xfrm>
        <a:prstGeom prst="roundRect">
          <a:avLst/>
        </a:prstGeom>
        <a:solidFill>
          <a:schemeClr val="tx1">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t>Pancreas Cancer Current 2026</a:t>
          </a:r>
        </a:p>
      </dsp:txBody>
      <dsp:txXfrm>
        <a:off x="69954" y="72125"/>
        <a:ext cx="3935932" cy="1293097"/>
      </dsp:txXfrm>
    </dsp:sp>
    <dsp:sp modelId="{BD89BF33-100B-4D06-AD96-57369D7190BE}">
      <dsp:nvSpPr>
        <dsp:cNvPr id="0" name=""/>
        <dsp:cNvSpPr/>
      </dsp:nvSpPr>
      <dsp:spPr>
        <a:xfrm rot="5400000">
          <a:off x="7125608" y="-1399639"/>
          <a:ext cx="1146404" cy="7245939"/>
        </a:xfrm>
        <a:prstGeom prst="round2SameRect">
          <a:avLst/>
        </a:prstGeom>
        <a:solidFill>
          <a:srgbClr val="FFFFFF">
            <a:alpha val="90000"/>
          </a:srgb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kern="1200" dirty="0"/>
            <a:t>RAS inhibitors – new 2L standard 2026?</a:t>
          </a:r>
        </a:p>
        <a:p>
          <a:pPr marL="228600" lvl="1" indent="-228600" algn="l" defTabSz="933450">
            <a:lnSpc>
              <a:spcPct val="90000"/>
            </a:lnSpc>
            <a:spcBef>
              <a:spcPct val="0"/>
            </a:spcBef>
            <a:spcAft>
              <a:spcPct val="15000"/>
            </a:spcAft>
            <a:buChar char="•"/>
          </a:pPr>
          <a:r>
            <a:rPr lang="en-US" sz="2100" kern="1200" dirty="0"/>
            <a:t>Rapidly moving to 1L, Adjuvant</a:t>
          </a:r>
        </a:p>
        <a:p>
          <a:pPr marL="228600" lvl="1" indent="-228600" algn="l" defTabSz="933450">
            <a:lnSpc>
              <a:spcPct val="90000"/>
            </a:lnSpc>
            <a:spcBef>
              <a:spcPct val="0"/>
            </a:spcBef>
            <a:spcAft>
              <a:spcPct val="15000"/>
            </a:spcAft>
            <a:buChar char="•"/>
          </a:pPr>
          <a:r>
            <a:rPr lang="en-US" sz="2100" kern="1200" dirty="0"/>
            <a:t>Multiple agents, multiple mechanisms in development</a:t>
          </a:r>
        </a:p>
      </dsp:txBody>
      <dsp:txXfrm rot="-5400000">
        <a:off x="4075841" y="1706091"/>
        <a:ext cx="7189976" cy="1034478"/>
      </dsp:txXfrm>
    </dsp:sp>
    <dsp:sp modelId="{B354AA56-BCC0-4B2E-A31F-56EA60BE0ADC}">
      <dsp:nvSpPr>
        <dsp:cNvPr id="0" name=""/>
        <dsp:cNvSpPr/>
      </dsp:nvSpPr>
      <dsp:spPr>
        <a:xfrm>
          <a:off x="0" y="1506827"/>
          <a:ext cx="4075840" cy="1433005"/>
        </a:xfrm>
        <a:prstGeom prst="roundRect">
          <a:avLst/>
        </a:prstGeom>
        <a:solidFill>
          <a:srgbClr val="5DCC6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2"/>
              </a:solidFill>
            </a:rPr>
            <a:t>RAS Therapies</a:t>
          </a:r>
        </a:p>
      </dsp:txBody>
      <dsp:txXfrm>
        <a:off x="69954" y="1576781"/>
        <a:ext cx="3935932" cy="1293097"/>
      </dsp:txXfrm>
    </dsp:sp>
    <dsp:sp modelId="{8E0C4995-82B1-48D3-88E5-057706F2B1F1}">
      <dsp:nvSpPr>
        <dsp:cNvPr id="0" name=""/>
        <dsp:cNvSpPr/>
      </dsp:nvSpPr>
      <dsp:spPr>
        <a:xfrm rot="5400000">
          <a:off x="7125608" y="105017"/>
          <a:ext cx="1146404" cy="7245939"/>
        </a:xfrm>
        <a:prstGeom prst="round2SameRect">
          <a:avLst/>
        </a:prstGeom>
        <a:solidFill>
          <a:srgbClr val="FFFFFF">
            <a:alpha val="90000"/>
          </a:srgb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40005" rIns="80010" bIns="40005" numCol="1" spcCol="1270" anchor="ctr" anchorCtr="0">
          <a:noAutofit/>
        </a:bodyPr>
        <a:lstStyle/>
        <a:p>
          <a:pPr marL="228600" lvl="1" indent="-228600" algn="l" defTabSz="933450">
            <a:lnSpc>
              <a:spcPct val="90000"/>
            </a:lnSpc>
            <a:spcBef>
              <a:spcPct val="0"/>
            </a:spcBef>
            <a:spcAft>
              <a:spcPct val="15000"/>
            </a:spcAft>
            <a:buChar char="•"/>
          </a:pPr>
          <a:r>
            <a:rPr lang="en-US" sz="2100" i="1" kern="1200" dirty="0"/>
            <a:t>MTAP</a:t>
          </a:r>
          <a:r>
            <a:rPr lang="en-US" sz="2100" kern="1200" dirty="0"/>
            <a:t>-loss: PRMT5 inhibitors, Claudin</a:t>
          </a:r>
        </a:p>
        <a:p>
          <a:pPr marL="228600" lvl="1" indent="-228600" algn="l" defTabSz="933450">
            <a:lnSpc>
              <a:spcPct val="90000"/>
            </a:lnSpc>
            <a:spcBef>
              <a:spcPct val="0"/>
            </a:spcBef>
            <a:spcAft>
              <a:spcPct val="15000"/>
            </a:spcAft>
            <a:buChar char="•"/>
          </a:pPr>
          <a:r>
            <a:rPr lang="en-US" sz="2100" kern="1200" dirty="0"/>
            <a:t>Immunotherapy: Adenosine modulation, CD40</a:t>
          </a:r>
        </a:p>
        <a:p>
          <a:pPr marL="228600" lvl="1" indent="-228600" algn="l" defTabSz="933450">
            <a:lnSpc>
              <a:spcPct val="90000"/>
            </a:lnSpc>
            <a:spcBef>
              <a:spcPct val="0"/>
            </a:spcBef>
            <a:spcAft>
              <a:spcPct val="15000"/>
            </a:spcAft>
            <a:buChar char="•"/>
          </a:pPr>
          <a:r>
            <a:rPr lang="en-US" sz="2100" kern="1200" dirty="0"/>
            <a:t>Vaccines: Personalized neoantigen, RAS immunotherapy</a:t>
          </a:r>
        </a:p>
      </dsp:txBody>
      <dsp:txXfrm rot="-5400000">
        <a:off x="4075841" y="3210748"/>
        <a:ext cx="7189976" cy="1034478"/>
      </dsp:txXfrm>
    </dsp:sp>
    <dsp:sp modelId="{171F7839-DB7B-4D5D-8D49-262D55EFD1EA}">
      <dsp:nvSpPr>
        <dsp:cNvPr id="0" name=""/>
        <dsp:cNvSpPr/>
      </dsp:nvSpPr>
      <dsp:spPr>
        <a:xfrm>
          <a:off x="0" y="3011483"/>
          <a:ext cx="4075840" cy="1433005"/>
        </a:xfrm>
        <a:prstGeom prst="roundRect">
          <a:avLst/>
        </a:prstGeom>
        <a:solidFill>
          <a:srgbClr val="FF2F9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49530" rIns="99060" bIns="49530" numCol="1" spcCol="1270" anchor="ctr" anchorCtr="0">
          <a:noAutofit/>
        </a:bodyPr>
        <a:lstStyle/>
        <a:p>
          <a:pPr marL="0" lvl="0" indent="0" algn="ctr" defTabSz="1155700">
            <a:lnSpc>
              <a:spcPct val="90000"/>
            </a:lnSpc>
            <a:spcBef>
              <a:spcPct val="0"/>
            </a:spcBef>
            <a:spcAft>
              <a:spcPct val="35000"/>
            </a:spcAft>
            <a:buNone/>
          </a:pPr>
          <a:r>
            <a:rPr lang="en-US" sz="2600" kern="1200" dirty="0"/>
            <a:t>Other Targets</a:t>
          </a:r>
        </a:p>
      </dsp:txBody>
      <dsp:txXfrm>
        <a:off x="69954" y="3081437"/>
        <a:ext cx="3935932" cy="1293097"/>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charset="0"/>
              </a:defRPr>
            </a:lvl1pPr>
          </a:lstStyle>
          <a:p>
            <a:fld id="{7139F55B-6B9C-4D4E-8A72-E299C4C64A41}" type="datetimeFigureOut">
              <a:rPr lang="en-US" smtClean="0"/>
              <a:pPr/>
              <a:t>4/24/26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charset="0"/>
              </a:defRPr>
            </a:lvl1pPr>
          </a:lstStyle>
          <a:p>
            <a:fld id="{FA8FB2E5-378F-DE4E-BB7B-A485723615BE}" type="slidenum">
              <a:rPr lang="en-US" smtClean="0"/>
              <a:pPr/>
              <a:t>‹#›</a:t>
            </a:fld>
            <a:endParaRPr lang="en-US" dirty="0"/>
          </a:p>
        </p:txBody>
      </p:sp>
    </p:spTree>
    <p:extLst>
      <p:ext uri="{BB962C8B-B14F-4D97-AF65-F5344CB8AC3E}">
        <p14:creationId xmlns:p14="http://schemas.microsoft.com/office/powerpoint/2010/main" val="69630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charset="0"/>
        <a:ea typeface="+mn-ea"/>
        <a:cs typeface="+mn-cs"/>
      </a:defRPr>
    </a:lvl1pPr>
    <a:lvl2pPr marL="457200" algn="l" defTabSz="914400" rtl="0" eaLnBrk="1" latinLnBrk="0" hangingPunct="1">
      <a:defRPr sz="1200" b="0" i="0" kern="1200">
        <a:solidFill>
          <a:schemeClr val="tx1"/>
        </a:solidFill>
        <a:latin typeface="Arial" charset="0"/>
        <a:ea typeface="+mn-ea"/>
        <a:cs typeface="+mn-cs"/>
      </a:defRPr>
    </a:lvl2pPr>
    <a:lvl3pPr marL="914400" algn="l" defTabSz="914400" rtl="0" eaLnBrk="1" latinLnBrk="0" hangingPunct="1">
      <a:defRPr sz="1200" b="0" i="0" kern="1200">
        <a:solidFill>
          <a:schemeClr val="tx1"/>
        </a:solidFill>
        <a:latin typeface="Arial" charset="0"/>
        <a:ea typeface="+mn-ea"/>
        <a:cs typeface="+mn-cs"/>
      </a:defRPr>
    </a:lvl3pPr>
    <a:lvl4pPr marL="1371600" algn="l" defTabSz="914400" rtl="0" eaLnBrk="1" latinLnBrk="0" hangingPunct="1">
      <a:defRPr sz="1200" b="0" i="0" kern="1200">
        <a:solidFill>
          <a:schemeClr val="tx1"/>
        </a:solidFill>
        <a:latin typeface="Arial" charset="0"/>
        <a:ea typeface="+mn-ea"/>
        <a:cs typeface="+mn-cs"/>
      </a:defRPr>
    </a:lvl4pPr>
    <a:lvl5pPr marL="1828800" algn="l" defTabSz="914400" rtl="0" eaLnBrk="1" latinLnBrk="0" hangingPunct="1">
      <a:defRPr sz="1200" b="0" i="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91774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97E0A-3D64-DD8B-3AD7-BA1A6F77AF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79316-20DE-BAC2-4621-0850D49C64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1E154E-D394-1D73-2C39-87788673AB60}"/>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760D0D4B-A8C5-A9CB-6F11-8030390DE8D3}"/>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73A16C1C-D26E-6E63-9687-2EF642A10CB2}"/>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DFBDC0BA-AEF2-E13F-DFD7-1144DAA4672F}"/>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451091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6313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382302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D4F6C8-626B-5F5F-2E94-F44D182C0B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14D98E-C221-86DC-249A-EA7126507B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4BCBD-7A5E-1073-65D8-6E2C7340A42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34297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CE8F7-0F4D-65A0-A14E-2EFBE720AB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F39D57-16D6-08F7-BE42-73A4491BCCD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8838C9-F990-8401-08CB-7B35E130B420}"/>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6179694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21366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411981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18011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7128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33977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2C1DB-EE91-BA15-D5D9-578AAD3527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7BD45A-ACE5-F847-E9CD-729F759028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31CB20-5BEE-D328-680E-8C2D285D7BF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828801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131562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17732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7779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041918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08091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9BBA4-8EA4-7FD6-CBF2-14E5B93107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A5A2D3-6BD5-17D5-AE74-49A41D7338B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19598480-A779-6878-2C30-96B4DB346E8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0B487B-D5C3-B609-F3AD-529596A1701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9EC0EB-E3F4-4735-8EBF-CE5052435CB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18207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062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50213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443853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08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CADC9-44BB-BA26-CD85-CF16456B48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AECD8F-F2E7-2A34-9B16-F67891E38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83A46E-1F24-8B49-DEAB-F8AA8904F0F7}"/>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9231D73F-4036-BC14-9155-065F07D030C3}"/>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1F4DDE-1E1F-6A4B-758A-FA84316A08AF}"/>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759C56F9-6EB0-27B8-4DAC-9E09C4D80181}"/>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362030682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541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1244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13319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62C44D-C0AF-4B18-9826-1A20820ADFC1}"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8509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797040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3FF746A-9A42-BC49-B5AB-F8339C12B1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74306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9915-4A85-5656-270D-10E9CA486F83}"/>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58345EF-897E-7E51-D9A3-EEBAE9DE127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4B266992-AD09-45C5-2069-63D42F8F9034}"/>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566684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969527-948B-97DA-31F0-1EB9BD427D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41F12-340E-C6DF-F8D9-B787077DEC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7446DC-E53F-825E-4400-D3D5ACB77944}"/>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923593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2576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14600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00C3E0-D224-5237-2F3B-A0A8EEC8477F}"/>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C2335613-0C0E-9399-75B0-6423D67EF949}"/>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1B2775C3-60E8-4933-7083-FD1E129FEBEA}"/>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18973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0662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67115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2718518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650558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34389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0114925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843395-B388-5BB3-CCDE-E9030F741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C39B23-CB63-F205-F68F-F69A5ABA8ED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80C09DF-589A-E76E-7736-CCBC18094657}"/>
              </a:ext>
            </a:extLst>
          </p:cNvPr>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p>
        </p:txBody>
      </p:sp>
      <p:sp>
        <p:nvSpPr>
          <p:cNvPr id="4" name="Date Placeholder 3">
            <a:extLst>
              <a:ext uri="{FF2B5EF4-FFF2-40B4-BE49-F238E27FC236}">
                <a16:creationId xmlns:a16="http://schemas.microsoft.com/office/drawing/2014/main" id="{F0AD10F5-ED6A-7666-B6FB-9A671DCB0612}"/>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4/24/26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CB06E41D-8CB4-D114-567D-CA6D46B12EA8}"/>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5068161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5C329-AD7B-87D4-A243-51172B552D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1E56F8-F61F-F7A3-D372-F9C024BF443C}"/>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2F7D673-0347-6B7F-B738-C81FFBD11FDE}"/>
              </a:ext>
            </a:extLst>
          </p:cNvPr>
          <p:cNvSpPr>
            <a:spLocks noGrp="1"/>
          </p:cNvSpPr>
          <p:nvPr>
            <p:ph type="body" idx="1"/>
          </p:nvPr>
        </p:nvSpPr>
        <p:spPr/>
        <p:txBody>
          <a:bodyPr/>
          <a:lstStyle/>
          <a:p>
            <a:endParaRPr lang="en-AU" dirty="0"/>
          </a:p>
        </p:txBody>
      </p:sp>
      <p:sp>
        <p:nvSpPr>
          <p:cNvPr id="4" name="Date Placeholder 3">
            <a:extLst>
              <a:ext uri="{FF2B5EF4-FFF2-40B4-BE49-F238E27FC236}">
                <a16:creationId xmlns:a16="http://schemas.microsoft.com/office/drawing/2014/main" id="{4D532FF4-8ADF-1516-EE1C-FEDF981CBC86}"/>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4/24/26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132336E8-867E-1A3F-6D70-5C5D9F043989}"/>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10142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BE5A10-452C-88FF-47E7-E1D7FF911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63E9A6-D590-6B9D-DFE9-AE8F39F07919}"/>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2D40646-9B21-E771-F23D-8C8ECDAF450A}"/>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64E9FB94-ECE8-E705-63A9-5A1CE0A559AF}"/>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4/24/26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E4852DF3-E025-0230-E443-7087FC36A7ED}"/>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650172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301047-FA08-9A64-8673-4466B0D419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F6F4476-233F-1AE2-0A37-DAEA308CF3D2}"/>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A970AB5-6284-9CB2-881F-EFFBEB8D6226}"/>
              </a:ext>
            </a:extLst>
          </p:cNvPr>
          <p:cNvSpPr>
            <a:spLocks noGrp="1"/>
          </p:cNvSpPr>
          <p:nvPr>
            <p:ph type="body" idx="1"/>
          </p:nvPr>
        </p:nvSpPr>
        <p:spPr/>
        <p:txBody>
          <a:bodyPr/>
          <a:lstStyle/>
          <a:p>
            <a:endParaRPr lang="en-AU"/>
          </a:p>
        </p:txBody>
      </p:sp>
      <p:sp>
        <p:nvSpPr>
          <p:cNvPr id="4" name="Date Placeholder 3">
            <a:extLst>
              <a:ext uri="{FF2B5EF4-FFF2-40B4-BE49-F238E27FC236}">
                <a16:creationId xmlns:a16="http://schemas.microsoft.com/office/drawing/2014/main" id="{9E4642D3-71CA-7CB8-8F08-5B70E22BFE95}"/>
              </a:ext>
            </a:extLst>
          </p:cNvPr>
          <p:cNvSpPr>
            <a:spLocks noGrp="1"/>
          </p:cNvSpPr>
          <p:nvPr>
            <p:ph type="dt" idx="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A453B76-649C-1047-AB39-06CD9CC3743F}" type="datetime1">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4/24/26</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Slide Number Placeholder 4">
            <a:extLst>
              <a:ext uri="{FF2B5EF4-FFF2-40B4-BE49-F238E27FC236}">
                <a16:creationId xmlns:a16="http://schemas.microsoft.com/office/drawing/2014/main" id="{F5B00C6F-0078-FB68-5AE7-42649A67F63B}"/>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45A613-7C39-204D-9E84-E8628D5964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0253288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774DA-C672-B467-0B9D-B0A188B0C772}"/>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72C082A-2111-365C-F555-111992EEABEE}"/>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C5CEBAA3-3514-1571-B20F-52606B5C37FD}"/>
              </a:ext>
            </a:extLst>
          </p:cNvPr>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033345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45107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28075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50827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8020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522FC7-4542-4208-BF34-031CB4B39B02}"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6896565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719771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727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28747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012970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77803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57C3C-9D24-704D-92CB-F48C911EC1B1}"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108441146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E7163C-9D66-40E5-92B8-E4F7ED6EEAD1}"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709998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FF6BE-4EE2-A440-A3FB-F43F2404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8557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BFF6BE-4EE2-A440-A3FB-F43F240410D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68025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9915-4A85-5656-270D-10E9CA486F83}"/>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58345EF-897E-7E51-D9A3-EEBAE9DE127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4B266992-AD09-45C5-2069-63D42F8F9034}"/>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5666841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1FAF96-358B-0C6C-96DF-6F41B5D0D9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2A9A4C-7681-7C32-CDA1-710F4A1406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B8051F-F5B6-385A-4220-5113CCEF293A}"/>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600433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2146A-A147-FEEC-3FB7-50E2C0A8FC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C18E2F-8EC0-264E-746B-E02A34362D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99249-429A-3091-063E-B16278150446}"/>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0984118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7D5F3B-7E2E-7CF8-4100-B0A57E26FF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DAD3C-FCD7-9E90-8E45-8E002D327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555613-1C8B-1C26-8493-22C3A0AED21B}"/>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3309692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F9A76B-DBFF-DE3A-79CC-E05BA11F62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A647D-9479-09AB-5971-6A3A86BB4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9554C-62A2-04D8-7272-4B3CBACA2BA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0946088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0C635B-F40E-3B48-8E84-11EAB8C0102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0175485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a:extLst>
              <a:ext uri="{FF2B5EF4-FFF2-40B4-BE49-F238E27FC236}">
                <a16:creationId xmlns:a16="http://schemas.microsoft.com/office/drawing/2014/main" id="{4C5349E3-4CDD-06B4-8F65-FDA2F31D798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0" name="Notes Placeholder 2">
            <a:extLst>
              <a:ext uri="{FF2B5EF4-FFF2-40B4-BE49-F238E27FC236}">
                <a16:creationId xmlns:a16="http://schemas.microsoft.com/office/drawing/2014/main" id="{6D1C2251-770C-8EDB-2199-8FB6A1852EC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58371" name="Slide Number Placeholder 3">
            <a:extLst>
              <a:ext uri="{FF2B5EF4-FFF2-40B4-BE49-F238E27FC236}">
                <a16:creationId xmlns:a16="http://schemas.microsoft.com/office/drawing/2014/main" id="{16E639A2-8B55-F363-20A4-BA0142061E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31F23AA0-7402-6F4A-9703-31BACE7FC0E2}"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S PGothic"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S PGothic" panose="020B0600070205080204" pitchFamily="34" charset="-128"/>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E2857C3C-9D24-704D-92CB-F48C911EC1B1}" type="slidenum">
              <a:rPr kumimoji="0" lang="en-US" sz="1200" b="0"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98284689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9915-4A85-5656-270D-10E9CA486F83}"/>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58345EF-897E-7E51-D9A3-EEBAE9DE127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4B266992-AD09-45C5-2069-63D42F8F9034}"/>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5666841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448C3F-9301-1C99-3797-166F90C1A5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F4CC02-ED58-9171-8A8F-594880DD8F3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3FAD47-542A-2C32-776C-13F472151B8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1554794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51951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1757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98791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E25CD-B62E-54F1-3027-D11C17F345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D0252E-340C-B69F-81FC-FB26EC2371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FD7361-473C-B959-EF1A-6CED409DFC83}"/>
              </a:ext>
            </a:extLst>
          </p:cNvPr>
          <p:cNvSpPr>
            <a:spLocks noGrp="1"/>
          </p:cNvSpPr>
          <p:nvPr>
            <p:ph type="body" idx="1"/>
          </p:nvPr>
        </p:nvSpPr>
        <p:spPr/>
        <p:txBody>
          <a:bodyPr/>
          <a:lstStyle/>
          <a:p>
            <a:endParaRPr lang="en-US" b="0" dirty="0"/>
          </a:p>
        </p:txBody>
      </p:sp>
      <p:sp>
        <p:nvSpPr>
          <p:cNvPr id="4" name="Slide Number Placeholder 3">
            <a:extLst>
              <a:ext uri="{FF2B5EF4-FFF2-40B4-BE49-F238E27FC236}">
                <a16:creationId xmlns:a16="http://schemas.microsoft.com/office/drawing/2014/main" id="{0DAC30EC-BB62-1D73-553E-741421DCC7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325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841685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018350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37">
              <a:spcBef>
                <a:spcPct val="30000"/>
              </a:spcBef>
              <a:defRPr sz="1200">
                <a:solidFill>
                  <a:schemeClr val="tx1"/>
                </a:solidFill>
                <a:latin typeface="Times New Roman" pitchFamily="18" charset="0"/>
                <a:ea typeface="MS PGothic" pitchFamily="34" charset="-128"/>
              </a:defRPr>
            </a:lvl1pPr>
            <a:lvl2pPr marL="715923" indent="-274623" defTabSz="915937">
              <a:spcBef>
                <a:spcPct val="30000"/>
              </a:spcBef>
              <a:defRPr sz="1200">
                <a:solidFill>
                  <a:schemeClr val="tx1"/>
                </a:solidFill>
                <a:latin typeface="Times New Roman" pitchFamily="18" charset="0"/>
                <a:ea typeface="MS PGothic" pitchFamily="34" charset="-128"/>
              </a:defRPr>
            </a:lvl2pPr>
            <a:lvl3pPr marL="1101664" indent="-219063" defTabSz="915937">
              <a:spcBef>
                <a:spcPct val="30000"/>
              </a:spcBef>
              <a:defRPr sz="1200">
                <a:solidFill>
                  <a:schemeClr val="tx1"/>
                </a:solidFill>
                <a:latin typeface="Times New Roman" pitchFamily="18" charset="0"/>
                <a:ea typeface="MS PGothic" pitchFamily="34" charset="-128"/>
              </a:defRPr>
            </a:lvl3pPr>
            <a:lvl4pPr marL="1541378" indent="-219063" defTabSz="915937">
              <a:spcBef>
                <a:spcPct val="30000"/>
              </a:spcBef>
              <a:defRPr sz="1200">
                <a:solidFill>
                  <a:schemeClr val="tx1"/>
                </a:solidFill>
                <a:latin typeface="Times New Roman" pitchFamily="18" charset="0"/>
                <a:ea typeface="MS PGothic" pitchFamily="34" charset="-128"/>
              </a:defRPr>
            </a:lvl4pPr>
            <a:lvl5pPr marL="1982678" indent="-219063" defTabSz="915937">
              <a:spcBef>
                <a:spcPct val="30000"/>
              </a:spcBef>
              <a:defRPr sz="1200">
                <a:solidFill>
                  <a:schemeClr val="tx1"/>
                </a:solidFill>
                <a:latin typeface="Times New Roman" pitchFamily="18" charset="0"/>
                <a:ea typeface="MS PGothic" pitchFamily="34" charset="-128"/>
              </a:defRPr>
            </a:lvl5pPr>
            <a:lvl6pPr marL="243985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97028"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5420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11377"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5937"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5937" rtl="0" eaLnBrk="1" fontAlgn="auto" latinLnBrk="0" hangingPunct="1">
                <a:lnSpc>
                  <a:spcPct val="100000"/>
                </a:lnSpc>
                <a:spcBef>
                  <a:spcPct val="0"/>
                </a:spcBef>
                <a:spcAft>
                  <a:spcPts val="0"/>
                </a:spcAft>
                <a:buClrTx/>
                <a:buSzTx/>
                <a:buFontTx/>
                <a:buNone/>
                <a:tabLst/>
                <a:defRPr/>
              </a:pPr>
              <a:t>100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6035098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5937">
              <a:spcBef>
                <a:spcPct val="30000"/>
              </a:spcBef>
              <a:defRPr sz="1200">
                <a:solidFill>
                  <a:schemeClr val="tx1"/>
                </a:solidFill>
                <a:latin typeface="Times New Roman" pitchFamily="18" charset="0"/>
                <a:ea typeface="MS PGothic" pitchFamily="34" charset="-128"/>
              </a:defRPr>
            </a:lvl1pPr>
            <a:lvl2pPr marL="715923" indent="-274623" defTabSz="915937">
              <a:spcBef>
                <a:spcPct val="30000"/>
              </a:spcBef>
              <a:defRPr sz="1200">
                <a:solidFill>
                  <a:schemeClr val="tx1"/>
                </a:solidFill>
                <a:latin typeface="Times New Roman" pitchFamily="18" charset="0"/>
                <a:ea typeface="MS PGothic" pitchFamily="34" charset="-128"/>
              </a:defRPr>
            </a:lvl2pPr>
            <a:lvl3pPr marL="1101664" indent="-219063" defTabSz="915937">
              <a:spcBef>
                <a:spcPct val="30000"/>
              </a:spcBef>
              <a:defRPr sz="1200">
                <a:solidFill>
                  <a:schemeClr val="tx1"/>
                </a:solidFill>
                <a:latin typeface="Times New Roman" pitchFamily="18" charset="0"/>
                <a:ea typeface="MS PGothic" pitchFamily="34" charset="-128"/>
              </a:defRPr>
            </a:lvl3pPr>
            <a:lvl4pPr marL="1541378" indent="-219063" defTabSz="915937">
              <a:spcBef>
                <a:spcPct val="30000"/>
              </a:spcBef>
              <a:defRPr sz="1200">
                <a:solidFill>
                  <a:schemeClr val="tx1"/>
                </a:solidFill>
                <a:latin typeface="Times New Roman" pitchFamily="18" charset="0"/>
                <a:ea typeface="MS PGothic" pitchFamily="34" charset="-128"/>
              </a:defRPr>
            </a:lvl4pPr>
            <a:lvl5pPr marL="1982678" indent="-219063" defTabSz="915937">
              <a:spcBef>
                <a:spcPct val="30000"/>
              </a:spcBef>
              <a:defRPr sz="1200">
                <a:solidFill>
                  <a:schemeClr val="tx1"/>
                </a:solidFill>
                <a:latin typeface="Times New Roman" pitchFamily="18" charset="0"/>
                <a:ea typeface="MS PGothic" pitchFamily="34" charset="-128"/>
              </a:defRPr>
            </a:lvl5pPr>
            <a:lvl6pPr marL="243985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6pPr>
            <a:lvl7pPr marL="2897028"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7pPr>
            <a:lvl8pPr marL="3354203"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8pPr>
            <a:lvl9pPr marL="3811377" indent="-219063" defTabSz="915937" eaLnBrk="0" fontAlgn="base" hangingPunct="0">
              <a:spcBef>
                <a:spcPct val="30000"/>
              </a:spcBef>
              <a:spcAft>
                <a:spcPct val="0"/>
              </a:spcAft>
              <a:defRPr sz="1200">
                <a:solidFill>
                  <a:schemeClr val="tx1"/>
                </a:solidFill>
                <a:latin typeface="Times New Roman" pitchFamily="18" charset="0"/>
                <a:ea typeface="MS PGothic" pitchFamily="34" charset="-128"/>
              </a:defRPr>
            </a:lvl9pPr>
          </a:lstStyle>
          <a:p>
            <a:pPr marL="0" marR="0" lvl="0" indent="0" algn="r" defTabSz="915937" rtl="0" eaLnBrk="1" fontAlgn="auto" latinLnBrk="0" hangingPunct="1">
              <a:lnSpc>
                <a:spcPct val="100000"/>
              </a:lnSpc>
              <a:spcBef>
                <a:spcPct val="0"/>
              </a:spcBef>
              <a:spcAft>
                <a:spcPts val="0"/>
              </a:spcAft>
              <a:buClrTx/>
              <a:buSzTx/>
              <a:buFontTx/>
              <a:buNone/>
              <a:tabLst/>
              <a:defRPr/>
            </a:pPr>
            <a:fld id="{3E683D63-5D53-4D3B-95ED-5815AF97FFE0}" type="slidenum">
              <a:rPr kumimoji="0" lang="en-US" altLang="en-US" sz="1200" b="0" i="0" u="none" strike="noStrike" kern="1200" cap="none" spc="0" normalizeH="0" baseline="0" noProof="0" smtClean="0">
                <a:ln>
                  <a:noFill/>
                </a:ln>
                <a:solidFill>
                  <a:srgbClr val="000000"/>
                </a:solidFill>
                <a:effectLst/>
                <a:uLnTx/>
                <a:uFillTx/>
                <a:latin typeface="Times New Roman" pitchFamily="18" charset="0"/>
                <a:ea typeface="MS PGothic" pitchFamily="34" charset="-128"/>
                <a:cs typeface="+mn-cs"/>
              </a:rPr>
              <a:pPr marL="0" marR="0" lvl="0" indent="0" algn="r" defTabSz="915937" rtl="0" eaLnBrk="1" fontAlgn="auto" latinLnBrk="0" hangingPunct="1">
                <a:lnSpc>
                  <a:spcPct val="100000"/>
                </a:lnSpc>
                <a:spcBef>
                  <a:spcPct val="0"/>
                </a:spcBef>
                <a:spcAft>
                  <a:spcPts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7413216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p:cNvSpPr>
            <a:spLocks noGrp="1" noRot="1" noChangeAspect="1" noChangeArrowheads="1" noTextEdit="1"/>
          </p:cNvSpPr>
          <p:nvPr>
            <p:ph type="sldImg"/>
          </p:nvPr>
        </p:nvSpPr>
        <p:spPr>
          <a:xfrm>
            <a:off x="381000" y="685800"/>
            <a:ext cx="6096000" cy="3429000"/>
          </a:xfrm>
          <a:ln/>
        </p:spPr>
      </p:sp>
      <p:sp>
        <p:nvSpPr>
          <p:cNvPr id="63490"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77198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563983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86451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021BD-E81A-AE0D-109A-5FC63A782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C3AE0-A43F-3138-0AD6-5C1734501F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2AF58F-4FE3-F3EF-BD2E-29E6DDA67FE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B0D72D1-18A4-16F9-45C9-C7707B232E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26923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3BCCA8E-E054-4945-93F6-8F3E2A7D5A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18107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79661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573710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E8B0E-842E-9A4E-B66C-611C862373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0F9A60-A24B-B97B-0D2E-9965AD5830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B62F1D-47DA-CAF2-EE81-CA652B01300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2EBA0A-6C45-3FC7-7405-CC9AD974650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624954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07354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D5E86-14E7-46B8-A858-8E00CB76EE09}"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632358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40D27E-03C4-4D2E-A5C9-DA1DF9D68CE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783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Rot="1" noChangeAspect="1" noChangeArrowheads="1" noTextEdit="1"/>
          </p:cNvSpPr>
          <p:nvPr>
            <p:ph type="sldImg"/>
          </p:nvPr>
        </p:nvSpPr>
        <p:spPr>
          <a:xfrm>
            <a:off x="381000" y="685800"/>
            <a:ext cx="6096000" cy="3429000"/>
          </a:xfrm>
          <a:ln/>
        </p:spPr>
      </p:sp>
      <p:sp>
        <p:nvSpPr>
          <p:cNvPr id="87042"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64848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00470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13118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58402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627484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0451F7-52E1-C340-B8D2-735D4317589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18507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59915-4A85-5656-270D-10E9CA486F83}"/>
            </a:ext>
          </a:extLst>
        </p:cNvPr>
        <p:cNvGrpSpPr/>
        <p:nvPr/>
      </p:nvGrpSpPr>
      <p:grpSpPr>
        <a:xfrm>
          <a:off x="0" y="0"/>
          <a:ext cx="0" cy="0"/>
          <a:chOff x="0" y="0"/>
          <a:chExt cx="0" cy="0"/>
        </a:xfrm>
      </p:grpSpPr>
      <p:sp>
        <p:nvSpPr>
          <p:cNvPr id="93185" name="Rectangle 2">
            <a:extLst>
              <a:ext uri="{FF2B5EF4-FFF2-40B4-BE49-F238E27FC236}">
                <a16:creationId xmlns:a16="http://schemas.microsoft.com/office/drawing/2014/main" id="{658345EF-897E-7E51-D9A3-EEBAE9DE1278}"/>
              </a:ext>
            </a:extLst>
          </p:cNvPr>
          <p:cNvSpPr>
            <a:spLocks noGrp="1" noRot="1" noChangeAspect="1" noChangeArrowheads="1" noTextEdit="1"/>
          </p:cNvSpPr>
          <p:nvPr>
            <p:ph type="sldImg"/>
          </p:nvPr>
        </p:nvSpPr>
        <p:spPr>
          <a:xfrm>
            <a:off x="381000" y="685800"/>
            <a:ext cx="6096000" cy="3429000"/>
          </a:xfrm>
          <a:ln/>
        </p:spPr>
      </p:sp>
      <p:sp>
        <p:nvSpPr>
          <p:cNvPr id="93186" name="Rectangle 3">
            <a:extLst>
              <a:ext uri="{FF2B5EF4-FFF2-40B4-BE49-F238E27FC236}">
                <a16:creationId xmlns:a16="http://schemas.microsoft.com/office/drawing/2014/main" id="{4B266992-AD09-45C5-2069-63D42F8F9034}"/>
              </a:ext>
            </a:extLst>
          </p:cNvPr>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sz="2000" i="1">
              <a:latin typeface="Arial" charset="0"/>
              <a:ea typeface="ＭＳ Ｐゴシック" charset="0"/>
              <a:cs typeface="ＭＳ Ｐゴシック" charset="0"/>
            </a:endParaRPr>
          </a:p>
        </p:txBody>
      </p:sp>
    </p:spTree>
    <p:extLst>
      <p:ext uri="{BB962C8B-B14F-4D97-AF65-F5344CB8AC3E}">
        <p14:creationId xmlns:p14="http://schemas.microsoft.com/office/powerpoint/2010/main" val="8566684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0.xml"/><Relationship Id="rId1" Type="http://schemas.openxmlformats.org/officeDocument/2006/relationships/tags" Target="../tags/tag2.xml"/><Relationship Id="rId4" Type="http://schemas.openxmlformats.org/officeDocument/2006/relationships/image" Target="../media/image20.em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0.xml"/><Relationship Id="rId1" Type="http://schemas.openxmlformats.org/officeDocument/2006/relationships/tags" Target="../tags/tag3.xml"/><Relationship Id="rId4" Type="http://schemas.openxmlformats.org/officeDocument/2006/relationships/image" Target="../media/image21.emf"/></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0.xml"/><Relationship Id="rId1" Type="http://schemas.openxmlformats.org/officeDocument/2006/relationships/tags" Target="../tags/tag4.xml"/><Relationship Id="rId4" Type="http://schemas.openxmlformats.org/officeDocument/2006/relationships/image" Target="../media/image22.emf"/></Relationships>
</file>

<file path=ppt/slideLayouts/_rels/slideLayout15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10.xml"/><Relationship Id="rId1" Type="http://schemas.openxmlformats.org/officeDocument/2006/relationships/tags" Target="../tags/tag5.xml"/><Relationship Id="rId4" Type="http://schemas.openxmlformats.org/officeDocument/2006/relationships/image" Target="../media/image23.emf"/></Relationships>
</file>

<file path=ppt/slideLayouts/_rels/slideLayout152.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0.xml"/><Relationship Id="rId1" Type="http://schemas.openxmlformats.org/officeDocument/2006/relationships/tags" Target="../tags/tag6.xml"/><Relationship Id="rId4" Type="http://schemas.openxmlformats.org/officeDocument/2006/relationships/image" Target="../media/image24.emf"/></Relationships>
</file>

<file path=ppt/slideLayouts/_rels/slideLayout15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Master" Target="../slideMasters/slideMaster10.xml"/><Relationship Id="rId1" Type="http://schemas.openxmlformats.org/officeDocument/2006/relationships/tags" Target="../tags/tag7.xml"/><Relationship Id="rId4" Type="http://schemas.openxmlformats.org/officeDocument/2006/relationships/image" Target="../media/image25.emf"/></Relationships>
</file>

<file path=ppt/slideLayouts/_rels/slideLayout15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0.xml"/><Relationship Id="rId1" Type="http://schemas.openxmlformats.org/officeDocument/2006/relationships/tags" Target="../tags/tag8.xml"/><Relationship Id="rId4" Type="http://schemas.openxmlformats.org/officeDocument/2006/relationships/image" Target="../media/image26.emf"/></Relationships>
</file>

<file path=ppt/slideLayouts/_rels/slideLayout155.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0.xml"/><Relationship Id="rId1" Type="http://schemas.openxmlformats.org/officeDocument/2006/relationships/tags" Target="../tags/tag9.xml"/><Relationship Id="rId4" Type="http://schemas.openxmlformats.org/officeDocument/2006/relationships/image" Target="../media/image27.emf"/></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0.xml"/><Relationship Id="rId1" Type="http://schemas.openxmlformats.org/officeDocument/2006/relationships/tags" Target="../tags/tag10.xml"/><Relationship Id="rId4" Type="http://schemas.openxmlformats.org/officeDocument/2006/relationships/image" Target="../media/image28.emf"/></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0.xml"/><Relationship Id="rId1" Type="http://schemas.openxmlformats.org/officeDocument/2006/relationships/tags" Target="../tags/tag11.xml"/><Relationship Id="rId4" Type="http://schemas.openxmlformats.org/officeDocument/2006/relationships/image" Target="../media/image29.emf"/></Relationships>
</file>

<file path=ppt/slideLayouts/_rels/slideLayout167.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0.xml"/><Relationship Id="rId1" Type="http://schemas.openxmlformats.org/officeDocument/2006/relationships/tags" Target="../tags/tag12.xml"/><Relationship Id="rId4" Type="http://schemas.openxmlformats.org/officeDocument/2006/relationships/image" Target="../media/image30.emf"/></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10.xml"/><Relationship Id="rId1" Type="http://schemas.openxmlformats.org/officeDocument/2006/relationships/tags" Target="../tags/tag13.xml"/><Relationship Id="rId4" Type="http://schemas.openxmlformats.org/officeDocument/2006/relationships/image" Target="../media/image31.emf"/></Relationships>
</file>

<file path=ppt/slideLayouts/_rels/slideLayout16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Master" Target="../slideMasters/slideMaster10.xml"/><Relationship Id="rId1" Type="http://schemas.openxmlformats.org/officeDocument/2006/relationships/tags" Target="../tags/tag14.xml"/><Relationship Id="rId4" Type="http://schemas.openxmlformats.org/officeDocument/2006/relationships/image" Target="../media/image32.emf"/></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0.xml"/><Relationship Id="rId1" Type="http://schemas.openxmlformats.org/officeDocument/2006/relationships/tags" Target="../tags/tag15.xml"/><Relationship Id="rId4" Type="http://schemas.openxmlformats.org/officeDocument/2006/relationships/image" Target="../media/image33.emf"/></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Master" Target="../slideMasters/slideMaster10.xml"/><Relationship Id="rId1" Type="http://schemas.openxmlformats.org/officeDocument/2006/relationships/tags" Target="../tags/tag16.xml"/><Relationship Id="rId4" Type="http://schemas.openxmlformats.org/officeDocument/2006/relationships/image" Target="../media/image34.emf"/></Relationships>
</file>

<file path=ppt/slideLayouts/_rels/slideLayout18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Master" Target="../slideMasters/slideMaster10.xml"/><Relationship Id="rId1" Type="http://schemas.openxmlformats.org/officeDocument/2006/relationships/tags" Target="../tags/tag17.xml"/><Relationship Id="rId4" Type="http://schemas.openxmlformats.org/officeDocument/2006/relationships/image" Target="../media/image35.emf"/></Relationships>
</file>

<file path=ppt/slideLayouts/_rels/slideLayout183.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0.xml"/><Relationship Id="rId1" Type="http://schemas.openxmlformats.org/officeDocument/2006/relationships/tags" Target="../tags/tag18.xml"/><Relationship Id="rId4" Type="http://schemas.openxmlformats.org/officeDocument/2006/relationships/image" Target="../media/image36.emf"/></Relationships>
</file>

<file path=ppt/slideLayouts/_rels/slideLayout184.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0.xml"/><Relationship Id="rId1" Type="http://schemas.openxmlformats.org/officeDocument/2006/relationships/tags" Target="../tags/tag19.xml"/><Relationship Id="rId4" Type="http://schemas.openxmlformats.org/officeDocument/2006/relationships/image" Target="../media/image37.emf"/></Relationships>
</file>

<file path=ppt/slideLayouts/_rels/slideLayout185.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0.xml"/><Relationship Id="rId1" Type="http://schemas.openxmlformats.org/officeDocument/2006/relationships/tags" Target="../tags/tag20.xml"/><Relationship Id="rId4" Type="http://schemas.openxmlformats.org/officeDocument/2006/relationships/image" Target="../media/image38.emf"/></Relationships>
</file>

<file path=ppt/slideLayouts/_rels/slideLayout18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87.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0.xml"/><Relationship Id="rId1" Type="http://schemas.openxmlformats.org/officeDocument/2006/relationships/tags" Target="../tags/tag21.xml"/><Relationship Id="rId4" Type="http://schemas.openxmlformats.org/officeDocument/2006/relationships/image" Target="../media/image39.emf"/></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9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198.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0.xml"/><Relationship Id="rId1" Type="http://schemas.openxmlformats.org/officeDocument/2006/relationships/tags" Target="../tags/tag22.xml"/><Relationship Id="rId5" Type="http://schemas.openxmlformats.org/officeDocument/2006/relationships/hyperlink" Target="mailto:MarComReview@mskcc.org" TargetMode="External"/><Relationship Id="rId4" Type="http://schemas.openxmlformats.org/officeDocument/2006/relationships/image" Target="../media/image40.emf"/></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Master" Target="../slideMasters/slideMaster10.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Master" Target="../slideMasters/slideMaster10.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0.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Master" Target="../slideMasters/slideMaster10.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Master" Target="../slideMasters/slideMaster1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png"/><Relationship Id="rId1" Type="http://schemas.openxmlformats.org/officeDocument/2006/relationships/slideMaster" Target="../slideMasters/slideMaster1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Master" Target="../slideMasters/slideMaster1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10.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Master" Target="../slideMasters/slideMaster1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2.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Master" Target="../slideMasters/slideMaster6.xml"/><Relationship Id="rId4" Type="http://schemas.openxmlformats.org/officeDocument/2006/relationships/image" Target="../media/image7.sv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6.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46983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91136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2E333-FE80-24C8-BD9B-F02CA9A82C0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32A7E9-713B-117D-38C6-24A755298F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54CB6F-3ED7-F98A-3488-1AC5F7C6F316}"/>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C2FC48CB-0359-8439-A121-8E8C66D0ED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27C771-973E-03A5-7DEE-E193C1BDD18D}"/>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45383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768388-E9D3-9A67-7C37-59D78913B19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DA2B813-B4B5-43DD-EF1C-CC7BB702DB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2069A0-0AC7-ECF0-0DF2-236C462EDD94}"/>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0413B0D3-6989-1E00-DBC8-C97162267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FC619-16D0-34EA-86F5-602FF1F30B72}"/>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37192209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Title and Content_sc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5266B2-075B-4847-9A2D-0B675A3C9AE3}"/>
              </a:ext>
            </a:extLst>
          </p:cNvPr>
          <p:cNvSpPr>
            <a:spLocks noGrp="1"/>
          </p:cNvSpPr>
          <p:nvPr>
            <p:ph type="title" hasCustomPrompt="1"/>
          </p:nvPr>
        </p:nvSpPr>
        <p:spPr>
          <a:xfrm>
            <a:off x="839787" y="1"/>
            <a:ext cx="10728325" cy="1304924"/>
          </a:xfrm>
        </p:spPr>
        <p:txBody>
          <a:bodyPr vert="horz" lIns="0" tIns="0" rIns="0" bIns="0" rtlCol="0" anchor="ctr" anchorCtr="0">
            <a:noAutofit/>
          </a:bodyPr>
          <a:lstStyle>
            <a:lvl1pPr>
              <a:lnSpc>
                <a:spcPct val="100000"/>
              </a:lnSpc>
              <a:defRPr lang="en-US" sz="2400" dirty="0">
                <a:solidFill>
                  <a:schemeClr val="tx1"/>
                </a:solidFill>
                <a:latin typeface="+mj-lt"/>
              </a:defRPr>
            </a:lvl1pPr>
          </a:lstStyle>
          <a:p>
            <a:pPr marL="0" marR="0" lvl="0" indent="0">
              <a:spcAft>
                <a:spcPts val="0"/>
              </a:spcAft>
              <a:buClrTx/>
              <a:buSzTx/>
              <a:buFontTx/>
              <a:tabLst/>
            </a:pPr>
            <a:r>
              <a:rPr lang="pt-BR"/>
              <a:t>Clique para editar o título Mestre</a:t>
            </a:r>
            <a:endParaRPr lang="en-US"/>
          </a:p>
        </p:txBody>
      </p:sp>
      <p:cxnSp>
        <p:nvCxnSpPr>
          <p:cNvPr id="11" name="Gerader Verbinder 10">
            <a:extLst>
              <a:ext uri="{FF2B5EF4-FFF2-40B4-BE49-F238E27FC236}">
                <a16:creationId xmlns:a16="http://schemas.microsoft.com/office/drawing/2014/main" id="{2E5B897D-D47E-6AF3-361F-5DD26DF500FD}"/>
              </a:ext>
            </a:extLst>
          </p:cNvPr>
          <p:cNvCxnSpPr>
            <a:cxnSpLocks/>
          </p:cNvCxnSpPr>
          <p:nvPr userDrawn="1"/>
        </p:nvCxnSpPr>
        <p:spPr>
          <a:xfrm>
            <a:off x="664370" y="348615"/>
            <a:ext cx="0" cy="607696"/>
          </a:xfrm>
          <a:prstGeom prst="line">
            <a:avLst/>
          </a:prstGeom>
          <a:ln w="76200" cap="rnd">
            <a:solidFill>
              <a:schemeClr val="bg2"/>
            </a:solidFill>
            <a:round/>
          </a:ln>
        </p:spPr>
        <p:style>
          <a:lnRef idx="1">
            <a:schemeClr val="accent1"/>
          </a:lnRef>
          <a:fillRef idx="0">
            <a:schemeClr val="accent1"/>
          </a:fillRef>
          <a:effectRef idx="0">
            <a:schemeClr val="accent1"/>
          </a:effectRef>
          <a:fontRef idx="minor">
            <a:schemeClr val="tx1"/>
          </a:fontRef>
        </p:style>
      </p:cxnSp>
      <p:grpSp>
        <p:nvGrpSpPr>
          <p:cNvPr id="4" name="Gruppieren 3">
            <a:extLst>
              <a:ext uri="{FF2B5EF4-FFF2-40B4-BE49-F238E27FC236}">
                <a16:creationId xmlns:a16="http://schemas.microsoft.com/office/drawing/2014/main" id="{98521290-06F9-92DD-78A7-E5AFD4C91203}"/>
              </a:ext>
            </a:extLst>
          </p:cNvPr>
          <p:cNvGrpSpPr/>
          <p:nvPr userDrawn="1"/>
        </p:nvGrpSpPr>
        <p:grpSpPr>
          <a:xfrm>
            <a:off x="9934575" y="1279977"/>
            <a:ext cx="2569420" cy="5536146"/>
            <a:chOff x="10108471" y="1435748"/>
            <a:chExt cx="2497124" cy="5380373"/>
          </a:xfrm>
        </p:grpSpPr>
        <p:sp>
          <p:nvSpPr>
            <p:cNvPr id="5" name="Freihandform: Form 4">
              <a:extLst>
                <a:ext uri="{FF2B5EF4-FFF2-40B4-BE49-F238E27FC236}">
                  <a16:creationId xmlns:a16="http://schemas.microsoft.com/office/drawing/2014/main" id="{03BE3338-C385-FF0E-8C76-402584F4A11D}"/>
                </a:ext>
              </a:extLst>
            </p:cNvPr>
            <p:cNvSpPr/>
            <p:nvPr/>
          </p:nvSpPr>
          <p:spPr>
            <a:xfrm rot="4305385" flipH="1">
              <a:off x="8526538" y="3017681"/>
              <a:ext cx="5380373" cy="2216507"/>
            </a:xfrm>
            <a:custGeom>
              <a:avLst/>
              <a:gdLst>
                <a:gd name="connsiteX0" fmla="*/ 5372689 w 5380373"/>
                <a:gd name="connsiteY0" fmla="*/ 741508 h 2216507"/>
                <a:gd name="connsiteX1" fmla="*/ 5282388 w 5380373"/>
                <a:gd name="connsiteY1" fmla="*/ 616421 h 2216507"/>
                <a:gd name="connsiteX2" fmla="*/ 5277184 w 5380373"/>
                <a:gd name="connsiteY2" fmla="*/ 613108 h 2216507"/>
                <a:gd name="connsiteX3" fmla="*/ 5276202 w 5380373"/>
                <a:gd name="connsiteY3" fmla="*/ 612462 h 2216507"/>
                <a:gd name="connsiteX4" fmla="*/ 5274633 w 5380373"/>
                <a:gd name="connsiteY4" fmla="*/ 611508 h 2216507"/>
                <a:gd name="connsiteX5" fmla="*/ 5270000 w 5380373"/>
                <a:gd name="connsiteY5" fmla="*/ 608651 h 2216507"/>
                <a:gd name="connsiteX6" fmla="*/ 5268755 w 5380373"/>
                <a:gd name="connsiteY6" fmla="*/ 607902 h 2216507"/>
                <a:gd name="connsiteX7" fmla="*/ 5268372 w 5380373"/>
                <a:gd name="connsiteY7" fmla="*/ 607654 h 2216507"/>
                <a:gd name="connsiteX8" fmla="*/ 5268358 w 5380373"/>
                <a:gd name="connsiteY8" fmla="*/ 607654 h 2216507"/>
                <a:gd name="connsiteX9" fmla="*/ 5252715 w 5380373"/>
                <a:gd name="connsiteY9" fmla="*/ 598050 h 2216507"/>
                <a:gd name="connsiteX10" fmla="*/ 5160043 w 5380373"/>
                <a:gd name="connsiteY10" fmla="*/ 541136 h 2216507"/>
                <a:gd name="connsiteX11" fmla="*/ 5041524 w 5380373"/>
                <a:gd name="connsiteY11" fmla="*/ 473887 h 2216507"/>
                <a:gd name="connsiteX12" fmla="*/ 4920775 w 5380373"/>
                <a:gd name="connsiteY12" fmla="*/ 410742 h 2216507"/>
                <a:gd name="connsiteX13" fmla="*/ 4859918 w 5380373"/>
                <a:gd name="connsiteY13" fmla="*/ 380086 h 2216507"/>
                <a:gd name="connsiteX14" fmla="*/ 4797902 w 5380373"/>
                <a:gd name="connsiteY14" fmla="*/ 351850 h 2216507"/>
                <a:gd name="connsiteX15" fmla="*/ 4673108 w 5380373"/>
                <a:gd name="connsiteY15" fmla="*/ 297221 h 2216507"/>
                <a:gd name="connsiteX16" fmla="*/ 4546408 w 5380373"/>
                <a:gd name="connsiteY16" fmla="*/ 247008 h 2216507"/>
                <a:gd name="connsiteX17" fmla="*/ 4418124 w 5380373"/>
                <a:gd name="connsiteY17" fmla="*/ 201192 h 2216507"/>
                <a:gd name="connsiteX18" fmla="*/ 4288214 w 5380373"/>
                <a:gd name="connsiteY18" fmla="*/ 160068 h 2216507"/>
                <a:gd name="connsiteX19" fmla="*/ 4156924 w 5380373"/>
                <a:gd name="connsiteY19" fmla="*/ 123929 h 2216507"/>
                <a:gd name="connsiteX20" fmla="*/ 4024389 w 5380373"/>
                <a:gd name="connsiteY20" fmla="*/ 92334 h 2216507"/>
                <a:gd name="connsiteX21" fmla="*/ 3890914 w 5380373"/>
                <a:gd name="connsiteY21" fmla="*/ 65388 h 2216507"/>
                <a:gd name="connsiteX22" fmla="*/ 3823944 w 5380373"/>
                <a:gd name="connsiteY22" fmla="*/ 52956 h 2216507"/>
                <a:gd name="connsiteX23" fmla="*/ 3756592 w 5380373"/>
                <a:gd name="connsiteY23" fmla="*/ 43002 h 2216507"/>
                <a:gd name="connsiteX24" fmla="*/ 3621622 w 5380373"/>
                <a:gd name="connsiteY24" fmla="*/ 25262 h 2216507"/>
                <a:gd name="connsiteX25" fmla="*/ 3486066 w 5380373"/>
                <a:gd name="connsiteY25" fmla="*/ 12140 h 2216507"/>
                <a:gd name="connsiteX26" fmla="*/ 3350161 w 5380373"/>
                <a:gd name="connsiteY26" fmla="*/ 3724 h 2216507"/>
                <a:gd name="connsiteX27" fmla="*/ 3214018 w 5380373"/>
                <a:gd name="connsiteY27" fmla="*/ 0 h 2216507"/>
                <a:gd name="connsiteX28" fmla="*/ 3036048 w 5380373"/>
                <a:gd name="connsiteY28" fmla="*/ 3021 h 2216507"/>
                <a:gd name="connsiteX29" fmla="*/ 2858505 w 5380373"/>
                <a:gd name="connsiteY29" fmla="*/ 14162 h 2216507"/>
                <a:gd name="connsiteX30" fmla="*/ 2681532 w 5380373"/>
                <a:gd name="connsiteY30" fmla="*/ 33252 h 2216507"/>
                <a:gd name="connsiteX31" fmla="*/ 2593331 w 5380373"/>
                <a:gd name="connsiteY31" fmla="*/ 45067 h 2216507"/>
                <a:gd name="connsiteX32" fmla="*/ 2505614 w 5380373"/>
                <a:gd name="connsiteY32" fmla="*/ 60241 h 2216507"/>
                <a:gd name="connsiteX33" fmla="*/ 2331178 w 5380373"/>
                <a:gd name="connsiteY33" fmla="*/ 95253 h 2216507"/>
                <a:gd name="connsiteX34" fmla="*/ 2158368 w 5380373"/>
                <a:gd name="connsiteY34" fmla="*/ 138092 h 2216507"/>
                <a:gd name="connsiteX35" fmla="*/ 1987701 w 5380373"/>
                <a:gd name="connsiteY35" fmla="*/ 188952 h 2216507"/>
                <a:gd name="connsiteX36" fmla="*/ 1819803 w 5380373"/>
                <a:gd name="connsiteY36" fmla="*/ 248137 h 2216507"/>
                <a:gd name="connsiteX37" fmla="*/ 1654779 w 5380373"/>
                <a:gd name="connsiteY37" fmla="*/ 315049 h 2216507"/>
                <a:gd name="connsiteX38" fmla="*/ 1492965 w 5380373"/>
                <a:gd name="connsiteY38" fmla="*/ 389352 h 2216507"/>
                <a:gd name="connsiteX39" fmla="*/ 1413034 w 5380373"/>
                <a:gd name="connsiteY39" fmla="*/ 428672 h 2216507"/>
                <a:gd name="connsiteX40" fmla="*/ 1334716 w 5380373"/>
                <a:gd name="connsiteY40" fmla="*/ 471013 h 2216507"/>
                <a:gd name="connsiteX41" fmla="*/ 1256866 w 5380373"/>
                <a:gd name="connsiteY41" fmla="*/ 514101 h 2216507"/>
                <a:gd name="connsiteX42" fmla="*/ 1180439 w 5380373"/>
                <a:gd name="connsiteY42" fmla="*/ 559830 h 2216507"/>
                <a:gd name="connsiteX43" fmla="*/ 608806 w 5380373"/>
                <a:gd name="connsiteY43" fmla="*/ 982286 h 2216507"/>
                <a:gd name="connsiteX44" fmla="*/ 608411 w 5380373"/>
                <a:gd name="connsiteY44" fmla="*/ 982695 h 2216507"/>
                <a:gd name="connsiteX45" fmla="*/ 461699 w 5380373"/>
                <a:gd name="connsiteY45" fmla="*/ 1120582 h 2216507"/>
                <a:gd name="connsiteX46" fmla="*/ 322273 w 5380373"/>
                <a:gd name="connsiteY46" fmla="*/ 1265990 h 2216507"/>
                <a:gd name="connsiteX47" fmla="*/ 190587 w 5380373"/>
                <a:gd name="connsiteY47" fmla="*/ 1418478 h 2216507"/>
                <a:gd name="connsiteX48" fmla="*/ 66967 w 5380373"/>
                <a:gd name="connsiteY48" fmla="*/ 1577711 h 2216507"/>
                <a:gd name="connsiteX49" fmla="*/ 0 w 5380373"/>
                <a:gd name="connsiteY49" fmla="*/ 1673975 h 2216507"/>
                <a:gd name="connsiteX50" fmla="*/ 178833 w 5380373"/>
                <a:gd name="connsiteY50" fmla="*/ 2216507 h 2216507"/>
                <a:gd name="connsiteX51" fmla="*/ 223325 w 5380373"/>
                <a:gd name="connsiteY51" fmla="*/ 2135692 h 2216507"/>
                <a:gd name="connsiteX52" fmla="*/ 269580 w 5380373"/>
                <a:gd name="connsiteY52" fmla="*/ 2059368 h 2216507"/>
                <a:gd name="connsiteX53" fmla="*/ 317479 w 5380373"/>
                <a:gd name="connsiteY53" fmla="*/ 1983938 h 2216507"/>
                <a:gd name="connsiteX54" fmla="*/ 419460 w 5380373"/>
                <a:gd name="connsiteY54" fmla="*/ 1837283 h 2216507"/>
                <a:gd name="connsiteX55" fmla="*/ 529006 w 5380373"/>
                <a:gd name="connsiteY55" fmla="*/ 1696128 h 2216507"/>
                <a:gd name="connsiteX56" fmla="*/ 645855 w 5380373"/>
                <a:gd name="connsiteY56" fmla="*/ 1560866 h 2216507"/>
                <a:gd name="connsiteX57" fmla="*/ 769623 w 5380373"/>
                <a:gd name="connsiteY57" fmla="*/ 1431803 h 2216507"/>
                <a:gd name="connsiteX58" fmla="*/ 899915 w 5380373"/>
                <a:gd name="connsiteY58" fmla="*/ 1309225 h 2216507"/>
                <a:gd name="connsiteX59" fmla="*/ 900326 w 5380373"/>
                <a:gd name="connsiteY59" fmla="*/ 1308918 h 2216507"/>
                <a:gd name="connsiteX60" fmla="*/ 1407639 w 5380373"/>
                <a:gd name="connsiteY60" fmla="*/ 933992 h 2216507"/>
                <a:gd name="connsiteX61" fmla="*/ 1475329 w 5380373"/>
                <a:gd name="connsiteY61" fmla="*/ 893425 h 2216507"/>
                <a:gd name="connsiteX62" fmla="*/ 1544426 w 5380373"/>
                <a:gd name="connsiteY62" fmla="*/ 855292 h 2216507"/>
                <a:gd name="connsiteX63" fmla="*/ 1613758 w 5380373"/>
                <a:gd name="connsiteY63" fmla="*/ 817702 h 2216507"/>
                <a:gd name="connsiteX64" fmla="*/ 1684600 w 5380373"/>
                <a:gd name="connsiteY64" fmla="*/ 782940 h 2216507"/>
                <a:gd name="connsiteX65" fmla="*/ 1827926 w 5380373"/>
                <a:gd name="connsiteY65" fmla="*/ 717069 h 2216507"/>
                <a:gd name="connsiteX66" fmla="*/ 1974183 w 5380373"/>
                <a:gd name="connsiteY66" fmla="*/ 657838 h 2216507"/>
                <a:gd name="connsiteX67" fmla="*/ 2123006 w 5380373"/>
                <a:gd name="connsiteY67" fmla="*/ 605278 h 2216507"/>
                <a:gd name="connsiteX68" fmla="*/ 2274162 w 5380373"/>
                <a:gd name="connsiteY68" fmla="*/ 560254 h 2216507"/>
                <a:gd name="connsiteX69" fmla="*/ 2427399 w 5380373"/>
                <a:gd name="connsiteY69" fmla="*/ 522267 h 2216507"/>
                <a:gd name="connsiteX70" fmla="*/ 2582188 w 5380373"/>
                <a:gd name="connsiteY70" fmla="*/ 491275 h 2216507"/>
                <a:gd name="connsiteX71" fmla="*/ 2659950 w 5380373"/>
                <a:gd name="connsiteY71" fmla="*/ 477757 h 2216507"/>
                <a:gd name="connsiteX72" fmla="*/ 2738151 w 5380373"/>
                <a:gd name="connsiteY72" fmla="*/ 467304 h 2216507"/>
                <a:gd name="connsiteX73" fmla="*/ 2895143 w 5380373"/>
                <a:gd name="connsiteY73" fmla="*/ 450356 h 2216507"/>
                <a:gd name="connsiteX74" fmla="*/ 3052689 w 5380373"/>
                <a:gd name="connsiteY74" fmla="*/ 440504 h 2216507"/>
                <a:gd name="connsiteX75" fmla="*/ 3210646 w 5380373"/>
                <a:gd name="connsiteY75" fmla="*/ 437733 h 2216507"/>
                <a:gd name="connsiteX76" fmla="*/ 3331437 w 5380373"/>
                <a:gd name="connsiteY76" fmla="*/ 441104 h 2216507"/>
                <a:gd name="connsiteX77" fmla="*/ 3452039 w 5380373"/>
                <a:gd name="connsiteY77" fmla="*/ 448626 h 2216507"/>
                <a:gd name="connsiteX78" fmla="*/ 3572333 w 5380373"/>
                <a:gd name="connsiteY78" fmla="*/ 460267 h 2216507"/>
                <a:gd name="connsiteX79" fmla="*/ 3692157 w 5380373"/>
                <a:gd name="connsiteY79" fmla="*/ 475968 h 2216507"/>
                <a:gd name="connsiteX80" fmla="*/ 3751928 w 5380373"/>
                <a:gd name="connsiteY80" fmla="*/ 484780 h 2216507"/>
                <a:gd name="connsiteX81" fmla="*/ 3811351 w 5380373"/>
                <a:gd name="connsiteY81" fmla="*/ 495834 h 2216507"/>
                <a:gd name="connsiteX82" fmla="*/ 3929781 w 5380373"/>
                <a:gd name="connsiteY82" fmla="*/ 519747 h 2216507"/>
                <a:gd name="connsiteX83" fmla="*/ 4047304 w 5380373"/>
                <a:gd name="connsiteY83" fmla="*/ 547733 h 2216507"/>
                <a:gd name="connsiteX84" fmla="*/ 4163799 w 5380373"/>
                <a:gd name="connsiteY84" fmla="*/ 579782 h 2216507"/>
                <a:gd name="connsiteX85" fmla="*/ 4279006 w 5380373"/>
                <a:gd name="connsiteY85" fmla="*/ 616229 h 2216507"/>
                <a:gd name="connsiteX86" fmla="*/ 4392776 w 5380373"/>
                <a:gd name="connsiteY86" fmla="*/ 656943 h 2216507"/>
                <a:gd name="connsiteX87" fmla="*/ 4505006 w 5380373"/>
                <a:gd name="connsiteY87" fmla="*/ 701469 h 2216507"/>
                <a:gd name="connsiteX88" fmla="*/ 4615637 w 5380373"/>
                <a:gd name="connsiteY88" fmla="*/ 749850 h 2216507"/>
                <a:gd name="connsiteX89" fmla="*/ 4670572 w 5380373"/>
                <a:gd name="connsiteY89" fmla="*/ 774861 h 2216507"/>
                <a:gd name="connsiteX90" fmla="*/ 4724508 w 5380373"/>
                <a:gd name="connsiteY90" fmla="*/ 802058 h 2216507"/>
                <a:gd name="connsiteX91" fmla="*/ 4831535 w 5380373"/>
                <a:gd name="connsiteY91" fmla="*/ 857974 h 2216507"/>
                <a:gd name="connsiteX92" fmla="*/ 4936595 w 5380373"/>
                <a:gd name="connsiteY92" fmla="*/ 917557 h 2216507"/>
                <a:gd name="connsiteX93" fmla="*/ 5018594 w 5380373"/>
                <a:gd name="connsiteY93" fmla="*/ 967977 h 2216507"/>
                <a:gd name="connsiteX94" fmla="*/ 5032521 w 5380373"/>
                <a:gd name="connsiteY94" fmla="*/ 976495 h 2216507"/>
                <a:gd name="connsiteX95" fmla="*/ 5032521 w 5380373"/>
                <a:gd name="connsiteY95" fmla="*/ 976508 h 2216507"/>
                <a:gd name="connsiteX96" fmla="*/ 5039500 w 5380373"/>
                <a:gd name="connsiteY96" fmla="*/ 980760 h 2216507"/>
                <a:gd name="connsiteX97" fmla="*/ 5046830 w 5380373"/>
                <a:gd name="connsiteY97" fmla="*/ 985217 h 2216507"/>
                <a:gd name="connsiteX98" fmla="*/ 5170614 w 5380373"/>
                <a:gd name="connsiteY98" fmla="*/ 1017501 h 2216507"/>
                <a:gd name="connsiteX99" fmla="*/ 5347909 w 5380373"/>
                <a:gd name="connsiteY99" fmla="*/ 913540 h 2216507"/>
                <a:gd name="connsiteX100" fmla="*/ 5379928 w 5380373"/>
                <a:gd name="connsiteY100" fmla="*/ 813010 h 2216507"/>
                <a:gd name="connsiteX101" fmla="*/ 5380265 w 5380373"/>
                <a:gd name="connsiteY101" fmla="*/ 792322 h 2216507"/>
                <a:gd name="connsiteX102" fmla="*/ 5372689 w 5380373"/>
                <a:gd name="connsiteY102" fmla="*/ 741508 h 22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380373" h="2216507">
                  <a:moveTo>
                    <a:pt x="5372689" y="741508"/>
                  </a:moveTo>
                  <a:cubicBezTo>
                    <a:pt x="5359219" y="691862"/>
                    <a:pt x="5328329" y="646835"/>
                    <a:pt x="5282388" y="616421"/>
                  </a:cubicBezTo>
                  <a:cubicBezTo>
                    <a:pt x="5280659" y="615335"/>
                    <a:pt x="5278914" y="614251"/>
                    <a:pt x="5277184" y="613108"/>
                  </a:cubicBezTo>
                  <a:cubicBezTo>
                    <a:pt x="5276890" y="612902"/>
                    <a:pt x="5276540" y="612712"/>
                    <a:pt x="5276202" y="612462"/>
                  </a:cubicBezTo>
                  <a:lnTo>
                    <a:pt x="5274633" y="611508"/>
                  </a:lnTo>
                  <a:lnTo>
                    <a:pt x="5270000" y="608651"/>
                  </a:lnTo>
                  <a:cubicBezTo>
                    <a:pt x="5269590" y="608386"/>
                    <a:pt x="5269179" y="608152"/>
                    <a:pt x="5268755" y="607902"/>
                  </a:cubicBezTo>
                  <a:cubicBezTo>
                    <a:pt x="5268637" y="607815"/>
                    <a:pt x="5268505" y="607742"/>
                    <a:pt x="5268372" y="607654"/>
                  </a:cubicBezTo>
                  <a:lnTo>
                    <a:pt x="5268358" y="607654"/>
                  </a:lnTo>
                  <a:lnTo>
                    <a:pt x="5252715" y="598050"/>
                  </a:lnTo>
                  <a:lnTo>
                    <a:pt x="5160043" y="541136"/>
                  </a:lnTo>
                  <a:cubicBezTo>
                    <a:pt x="5121279" y="517415"/>
                    <a:pt x="5081005" y="496376"/>
                    <a:pt x="5041524" y="473887"/>
                  </a:cubicBezTo>
                  <a:cubicBezTo>
                    <a:pt x="5002203" y="451001"/>
                    <a:pt x="4961195" y="431458"/>
                    <a:pt x="4920775" y="410742"/>
                  </a:cubicBezTo>
                  <a:lnTo>
                    <a:pt x="4859918" y="380086"/>
                  </a:lnTo>
                  <a:lnTo>
                    <a:pt x="4797902" y="351850"/>
                  </a:lnTo>
                  <a:cubicBezTo>
                    <a:pt x="4756543" y="332980"/>
                    <a:pt x="4715448" y="313715"/>
                    <a:pt x="4673108" y="297221"/>
                  </a:cubicBezTo>
                  <a:cubicBezTo>
                    <a:pt x="4630796" y="280581"/>
                    <a:pt x="4589335" y="261860"/>
                    <a:pt x="4546408" y="247008"/>
                  </a:cubicBezTo>
                  <a:lnTo>
                    <a:pt x="4418124" y="201192"/>
                  </a:lnTo>
                  <a:lnTo>
                    <a:pt x="4288214" y="160068"/>
                  </a:lnTo>
                  <a:lnTo>
                    <a:pt x="4156924" y="123929"/>
                  </a:lnTo>
                  <a:cubicBezTo>
                    <a:pt x="4113133" y="111746"/>
                    <a:pt x="4068549" y="102921"/>
                    <a:pt x="4024389" y="92334"/>
                  </a:cubicBezTo>
                  <a:cubicBezTo>
                    <a:pt x="3980303" y="81426"/>
                    <a:pt x="3935485" y="73950"/>
                    <a:pt x="3890914" y="65388"/>
                  </a:cubicBezTo>
                  <a:lnTo>
                    <a:pt x="3823944" y="52956"/>
                  </a:lnTo>
                  <a:lnTo>
                    <a:pt x="3756592" y="43002"/>
                  </a:lnTo>
                  <a:cubicBezTo>
                    <a:pt x="3711656" y="36213"/>
                    <a:pt x="3666793" y="29425"/>
                    <a:pt x="3621622" y="25262"/>
                  </a:cubicBezTo>
                  <a:cubicBezTo>
                    <a:pt x="3576394" y="20848"/>
                    <a:pt x="3531428" y="14412"/>
                    <a:pt x="3486066" y="12140"/>
                  </a:cubicBezTo>
                  <a:cubicBezTo>
                    <a:pt x="3440749" y="9367"/>
                    <a:pt x="3395477" y="5365"/>
                    <a:pt x="3350161" y="3724"/>
                  </a:cubicBezTo>
                  <a:lnTo>
                    <a:pt x="3214018" y="0"/>
                  </a:lnTo>
                  <a:cubicBezTo>
                    <a:pt x="3154671" y="1055"/>
                    <a:pt x="3095338" y="499"/>
                    <a:pt x="3036048" y="3021"/>
                  </a:cubicBezTo>
                  <a:cubicBezTo>
                    <a:pt x="2976876" y="6730"/>
                    <a:pt x="2917485" y="7639"/>
                    <a:pt x="2858505" y="14162"/>
                  </a:cubicBezTo>
                  <a:cubicBezTo>
                    <a:pt x="2799420" y="19470"/>
                    <a:pt x="2740277" y="24528"/>
                    <a:pt x="2681532" y="33252"/>
                  </a:cubicBezTo>
                  <a:lnTo>
                    <a:pt x="2593331" y="45067"/>
                  </a:lnTo>
                  <a:lnTo>
                    <a:pt x="2505614" y="60241"/>
                  </a:lnTo>
                  <a:cubicBezTo>
                    <a:pt x="2447015" y="69435"/>
                    <a:pt x="2389118" y="82865"/>
                    <a:pt x="2331178" y="95253"/>
                  </a:cubicBezTo>
                  <a:cubicBezTo>
                    <a:pt x="2272945" y="106996"/>
                    <a:pt x="2215971" y="123886"/>
                    <a:pt x="2158368" y="138092"/>
                  </a:cubicBezTo>
                  <a:cubicBezTo>
                    <a:pt x="2101220" y="153940"/>
                    <a:pt x="2044512" y="171769"/>
                    <a:pt x="1987701" y="188952"/>
                  </a:cubicBezTo>
                  <a:cubicBezTo>
                    <a:pt x="1931769" y="208729"/>
                    <a:pt x="1875163" y="226791"/>
                    <a:pt x="1819803" y="248137"/>
                  </a:cubicBezTo>
                  <a:cubicBezTo>
                    <a:pt x="1764838" y="270480"/>
                    <a:pt x="1708658" y="290083"/>
                    <a:pt x="1654779" y="315049"/>
                  </a:cubicBezTo>
                  <a:cubicBezTo>
                    <a:pt x="1600432" y="338961"/>
                    <a:pt x="1545819" y="362316"/>
                    <a:pt x="1492965" y="389352"/>
                  </a:cubicBezTo>
                  <a:lnTo>
                    <a:pt x="1413034" y="428672"/>
                  </a:lnTo>
                  <a:lnTo>
                    <a:pt x="1334716" y="471013"/>
                  </a:lnTo>
                  <a:cubicBezTo>
                    <a:pt x="1308823" y="485381"/>
                    <a:pt x="1282317" y="498898"/>
                    <a:pt x="1256866" y="514101"/>
                  </a:cubicBezTo>
                  <a:lnTo>
                    <a:pt x="1180439" y="559830"/>
                  </a:lnTo>
                  <a:cubicBezTo>
                    <a:pt x="977443" y="682893"/>
                    <a:pt x="785867" y="824651"/>
                    <a:pt x="608806" y="982286"/>
                  </a:cubicBezTo>
                  <a:cubicBezTo>
                    <a:pt x="608748" y="982447"/>
                    <a:pt x="608557" y="982534"/>
                    <a:pt x="608411" y="982695"/>
                  </a:cubicBezTo>
                  <a:lnTo>
                    <a:pt x="461699" y="1120582"/>
                  </a:lnTo>
                  <a:lnTo>
                    <a:pt x="322273" y="1265990"/>
                  </a:lnTo>
                  <a:cubicBezTo>
                    <a:pt x="278349" y="1316805"/>
                    <a:pt x="233573" y="1366915"/>
                    <a:pt x="190587" y="1418478"/>
                  </a:cubicBezTo>
                  <a:cubicBezTo>
                    <a:pt x="149331" y="1471581"/>
                    <a:pt x="106741" y="1523525"/>
                    <a:pt x="66967" y="1577711"/>
                  </a:cubicBezTo>
                  <a:lnTo>
                    <a:pt x="0" y="1673975"/>
                  </a:lnTo>
                  <a:lnTo>
                    <a:pt x="178833" y="2216507"/>
                  </a:lnTo>
                  <a:lnTo>
                    <a:pt x="223325" y="2135692"/>
                  </a:lnTo>
                  <a:cubicBezTo>
                    <a:pt x="237502" y="2109493"/>
                    <a:pt x="253542" y="2084379"/>
                    <a:pt x="269580" y="2059368"/>
                  </a:cubicBezTo>
                  <a:lnTo>
                    <a:pt x="317479" y="1983938"/>
                  </a:lnTo>
                  <a:cubicBezTo>
                    <a:pt x="349572" y="1933768"/>
                    <a:pt x="385681" y="1886324"/>
                    <a:pt x="419460" y="1837283"/>
                  </a:cubicBezTo>
                  <a:cubicBezTo>
                    <a:pt x="454675" y="1789298"/>
                    <a:pt x="492662" y="1743292"/>
                    <a:pt x="529006" y="1696128"/>
                  </a:cubicBezTo>
                  <a:cubicBezTo>
                    <a:pt x="567198" y="1650473"/>
                    <a:pt x="607018" y="1606051"/>
                    <a:pt x="645855" y="1560866"/>
                  </a:cubicBezTo>
                  <a:lnTo>
                    <a:pt x="769623" y="1431803"/>
                  </a:lnTo>
                  <a:lnTo>
                    <a:pt x="899915" y="1309225"/>
                  </a:lnTo>
                  <a:cubicBezTo>
                    <a:pt x="900076" y="1309122"/>
                    <a:pt x="900222" y="1309064"/>
                    <a:pt x="900326" y="1308918"/>
                  </a:cubicBezTo>
                  <a:cubicBezTo>
                    <a:pt x="1057770" y="1168772"/>
                    <a:pt x="1227691" y="1043054"/>
                    <a:pt x="1407639" y="933992"/>
                  </a:cubicBezTo>
                  <a:lnTo>
                    <a:pt x="1475329" y="893425"/>
                  </a:lnTo>
                  <a:cubicBezTo>
                    <a:pt x="1497921" y="879923"/>
                    <a:pt x="1521394" y="868077"/>
                    <a:pt x="1544426" y="855292"/>
                  </a:cubicBezTo>
                  <a:lnTo>
                    <a:pt x="1613758" y="817702"/>
                  </a:lnTo>
                  <a:lnTo>
                    <a:pt x="1684600" y="782940"/>
                  </a:lnTo>
                  <a:cubicBezTo>
                    <a:pt x="1731398" y="758867"/>
                    <a:pt x="1779838" y="738371"/>
                    <a:pt x="1827926" y="717069"/>
                  </a:cubicBezTo>
                  <a:cubicBezTo>
                    <a:pt x="1875618" y="694784"/>
                    <a:pt x="1925553" y="677806"/>
                    <a:pt x="1974183" y="657838"/>
                  </a:cubicBezTo>
                  <a:cubicBezTo>
                    <a:pt x="2023209" y="638866"/>
                    <a:pt x="2073438" y="623018"/>
                    <a:pt x="2123006" y="605278"/>
                  </a:cubicBezTo>
                  <a:lnTo>
                    <a:pt x="2274162" y="560254"/>
                  </a:lnTo>
                  <a:cubicBezTo>
                    <a:pt x="2325343" y="547837"/>
                    <a:pt x="2375748" y="532574"/>
                    <a:pt x="2427399" y="522267"/>
                  </a:cubicBezTo>
                  <a:cubicBezTo>
                    <a:pt x="2478873" y="511389"/>
                    <a:pt x="2530128" y="499249"/>
                    <a:pt x="2582188" y="491275"/>
                  </a:cubicBezTo>
                  <a:lnTo>
                    <a:pt x="2659950" y="477757"/>
                  </a:lnTo>
                  <a:lnTo>
                    <a:pt x="2738151" y="467304"/>
                  </a:lnTo>
                  <a:cubicBezTo>
                    <a:pt x="2790242" y="459475"/>
                    <a:pt x="2842700" y="455077"/>
                    <a:pt x="2895143" y="450356"/>
                  </a:cubicBezTo>
                  <a:cubicBezTo>
                    <a:pt x="2947452" y="444419"/>
                    <a:pt x="3000246" y="443920"/>
                    <a:pt x="3052689" y="440504"/>
                  </a:cubicBezTo>
                  <a:cubicBezTo>
                    <a:pt x="3105307" y="438189"/>
                    <a:pt x="3157984" y="438876"/>
                    <a:pt x="3210646" y="437733"/>
                  </a:cubicBezTo>
                  <a:lnTo>
                    <a:pt x="3331437" y="441104"/>
                  </a:lnTo>
                  <a:cubicBezTo>
                    <a:pt x="3371696" y="442541"/>
                    <a:pt x="3411810" y="446206"/>
                    <a:pt x="3452039" y="448626"/>
                  </a:cubicBezTo>
                  <a:cubicBezTo>
                    <a:pt x="3492357" y="450474"/>
                    <a:pt x="3532220" y="456411"/>
                    <a:pt x="3572333" y="460267"/>
                  </a:cubicBezTo>
                  <a:cubicBezTo>
                    <a:pt x="3612519" y="463828"/>
                    <a:pt x="3652338" y="469973"/>
                    <a:pt x="3692157" y="475968"/>
                  </a:cubicBezTo>
                  <a:lnTo>
                    <a:pt x="3751928" y="484780"/>
                  </a:lnTo>
                  <a:lnTo>
                    <a:pt x="3811351" y="495834"/>
                  </a:lnTo>
                  <a:cubicBezTo>
                    <a:pt x="3850892" y="503502"/>
                    <a:pt x="3890710" y="509953"/>
                    <a:pt x="3929781" y="519747"/>
                  </a:cubicBezTo>
                  <a:cubicBezTo>
                    <a:pt x="3968897" y="529306"/>
                    <a:pt x="4008525" y="536884"/>
                    <a:pt x="4047304" y="547733"/>
                  </a:cubicBezTo>
                  <a:lnTo>
                    <a:pt x="4163799" y="579782"/>
                  </a:lnTo>
                  <a:lnTo>
                    <a:pt x="4279006" y="616229"/>
                  </a:lnTo>
                  <a:cubicBezTo>
                    <a:pt x="4317125" y="629118"/>
                    <a:pt x="4354832" y="643470"/>
                    <a:pt x="4392776" y="656943"/>
                  </a:cubicBezTo>
                  <a:cubicBezTo>
                    <a:pt x="4430864" y="669919"/>
                    <a:pt x="4467546" y="686764"/>
                    <a:pt x="4505006" y="701469"/>
                  </a:cubicBezTo>
                  <a:cubicBezTo>
                    <a:pt x="4542595" y="715968"/>
                    <a:pt x="4579043" y="733165"/>
                    <a:pt x="4615637" y="749850"/>
                  </a:cubicBezTo>
                  <a:lnTo>
                    <a:pt x="4670572" y="774861"/>
                  </a:lnTo>
                  <a:lnTo>
                    <a:pt x="4724508" y="802058"/>
                  </a:lnTo>
                  <a:cubicBezTo>
                    <a:pt x="4760312" y="820487"/>
                    <a:pt x="4796758" y="837611"/>
                    <a:pt x="4831535" y="857974"/>
                  </a:cubicBezTo>
                  <a:cubicBezTo>
                    <a:pt x="4866500" y="877986"/>
                    <a:pt x="4902260" y="896504"/>
                    <a:pt x="4936595" y="917557"/>
                  </a:cubicBezTo>
                  <a:lnTo>
                    <a:pt x="5018594" y="967977"/>
                  </a:lnTo>
                  <a:lnTo>
                    <a:pt x="5032521" y="976495"/>
                  </a:lnTo>
                  <a:lnTo>
                    <a:pt x="5032521" y="976508"/>
                  </a:lnTo>
                  <a:cubicBezTo>
                    <a:pt x="5034852" y="977888"/>
                    <a:pt x="5037169" y="979281"/>
                    <a:pt x="5039500" y="980760"/>
                  </a:cubicBezTo>
                  <a:lnTo>
                    <a:pt x="5046830" y="985217"/>
                  </a:lnTo>
                  <a:cubicBezTo>
                    <a:pt x="5085433" y="1008968"/>
                    <a:pt x="5128492" y="1019304"/>
                    <a:pt x="5170614" y="1017501"/>
                  </a:cubicBezTo>
                  <a:cubicBezTo>
                    <a:pt x="5240795" y="1014526"/>
                    <a:pt x="5308280" y="977872"/>
                    <a:pt x="5347909" y="913540"/>
                  </a:cubicBezTo>
                  <a:cubicBezTo>
                    <a:pt x="5367290" y="882034"/>
                    <a:pt x="5377730" y="847536"/>
                    <a:pt x="5379928" y="813010"/>
                  </a:cubicBezTo>
                  <a:cubicBezTo>
                    <a:pt x="5380368" y="806104"/>
                    <a:pt x="5380485" y="799213"/>
                    <a:pt x="5380265" y="792322"/>
                  </a:cubicBezTo>
                  <a:cubicBezTo>
                    <a:pt x="5379734" y="775118"/>
                    <a:pt x="5377179" y="758056"/>
                    <a:pt x="5372689" y="741508"/>
                  </a:cubicBezTo>
                  <a:close/>
                </a:path>
              </a:pathLst>
            </a:custGeom>
            <a:solidFill>
              <a:schemeClr val="bg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latin typeface="+mj-lt"/>
              </a:endParaRPr>
            </a:p>
          </p:txBody>
        </p:sp>
        <p:sp>
          <p:nvSpPr>
            <p:cNvPr id="6" name="Freihandform: Form 5">
              <a:extLst>
                <a:ext uri="{FF2B5EF4-FFF2-40B4-BE49-F238E27FC236}">
                  <a16:creationId xmlns:a16="http://schemas.microsoft.com/office/drawing/2014/main" id="{5DEF5721-6FB4-381C-3E4F-585A94DF1ED0}"/>
                </a:ext>
              </a:extLst>
            </p:cNvPr>
            <p:cNvSpPr/>
            <p:nvPr/>
          </p:nvSpPr>
          <p:spPr>
            <a:xfrm rot="4305385" flipH="1">
              <a:off x="9393234" y="3562575"/>
              <a:ext cx="4344648" cy="2080075"/>
            </a:xfrm>
            <a:custGeom>
              <a:avLst/>
              <a:gdLst>
                <a:gd name="connsiteX0" fmla="*/ 4342149 w 4344648"/>
                <a:gd name="connsiteY0" fmla="*/ 263547 h 2080075"/>
                <a:gd name="connsiteX1" fmla="*/ 4215539 w 4344648"/>
                <a:gd name="connsiteY1" fmla="*/ 122962 h 2080075"/>
                <a:gd name="connsiteX2" fmla="*/ 4205879 w 4344648"/>
                <a:gd name="connsiteY2" fmla="*/ 120593 h 2080075"/>
                <a:gd name="connsiteX3" fmla="*/ 4198756 w 4344648"/>
                <a:gd name="connsiteY3" fmla="*/ 118993 h 2080075"/>
                <a:gd name="connsiteX4" fmla="*/ 4198744 w 4344648"/>
                <a:gd name="connsiteY4" fmla="*/ 119016 h 2080075"/>
                <a:gd name="connsiteX5" fmla="*/ 4184414 w 4344648"/>
                <a:gd name="connsiteY5" fmla="*/ 115839 h 2080075"/>
                <a:gd name="connsiteX6" fmla="*/ 3261252 w 4344648"/>
                <a:gd name="connsiteY6" fmla="*/ 35 h 2080075"/>
                <a:gd name="connsiteX7" fmla="*/ 3238625 w 4344648"/>
                <a:gd name="connsiteY7" fmla="*/ 0 h 2080075"/>
                <a:gd name="connsiteX8" fmla="*/ 2235658 w 4344648"/>
                <a:gd name="connsiteY8" fmla="*/ 127254 h 2080075"/>
                <a:gd name="connsiteX9" fmla="*/ 1354657 w 4344648"/>
                <a:gd name="connsiteY9" fmla="*/ 470281 h 2080075"/>
                <a:gd name="connsiteX10" fmla="*/ 579445 w 4344648"/>
                <a:gd name="connsiteY10" fmla="*/ 1011242 h 2080075"/>
                <a:gd name="connsiteX11" fmla="*/ 579126 w 4344648"/>
                <a:gd name="connsiteY11" fmla="*/ 1011526 h 2080075"/>
                <a:gd name="connsiteX12" fmla="*/ 9398 w 4344648"/>
                <a:gd name="connsiteY12" fmla="*/ 1640435 h 2080075"/>
                <a:gd name="connsiteX13" fmla="*/ 0 w 4344648"/>
                <a:gd name="connsiteY13" fmla="*/ 1654164 h 2080075"/>
                <a:gd name="connsiteX14" fmla="*/ 140391 w 4344648"/>
                <a:gd name="connsiteY14" fmla="*/ 2080075 h 2080075"/>
                <a:gd name="connsiteX15" fmla="*/ 186197 w 4344648"/>
                <a:gd name="connsiteY15" fmla="*/ 2008626 h 2080075"/>
                <a:gd name="connsiteX16" fmla="*/ 295470 w 4344648"/>
                <a:gd name="connsiteY16" fmla="*/ 1848811 h 2080075"/>
                <a:gd name="connsiteX17" fmla="*/ 814811 w 4344648"/>
                <a:gd name="connsiteY17" fmla="*/ 1275563 h 2080075"/>
                <a:gd name="connsiteX18" fmla="*/ 815048 w 4344648"/>
                <a:gd name="connsiteY18" fmla="*/ 1275327 h 2080075"/>
                <a:gd name="connsiteX19" fmla="*/ 2323914 w 4344648"/>
                <a:gd name="connsiteY19" fmla="*/ 469961 h 2080075"/>
                <a:gd name="connsiteX20" fmla="*/ 3258491 w 4344648"/>
                <a:gd name="connsiteY20" fmla="*/ 353919 h 2080075"/>
                <a:gd name="connsiteX21" fmla="*/ 4100044 w 4344648"/>
                <a:gd name="connsiteY21" fmla="*/ 459518 h 2080075"/>
                <a:gd name="connsiteX22" fmla="*/ 4119637 w 4344648"/>
                <a:gd name="connsiteY22" fmla="*/ 463845 h 2080075"/>
                <a:gd name="connsiteX23" fmla="*/ 4122067 w 4344648"/>
                <a:gd name="connsiteY23" fmla="*/ 464366 h 2080075"/>
                <a:gd name="connsiteX24" fmla="*/ 4129557 w 4344648"/>
                <a:gd name="connsiteY24" fmla="*/ 466002 h 2080075"/>
                <a:gd name="connsiteX25" fmla="*/ 4262868 w 4344648"/>
                <a:gd name="connsiteY25" fmla="*/ 442390 h 2080075"/>
                <a:gd name="connsiteX26" fmla="*/ 4327099 w 4344648"/>
                <a:gd name="connsiteY26" fmla="*/ 369684 h 2080075"/>
                <a:gd name="connsiteX27" fmla="*/ 4329234 w 4344648"/>
                <a:gd name="connsiteY27" fmla="*/ 365488 h 2080075"/>
                <a:gd name="connsiteX28" fmla="*/ 4340423 w 4344648"/>
                <a:gd name="connsiteY28" fmla="*/ 331458 h 2080075"/>
                <a:gd name="connsiteX29" fmla="*/ 4342149 w 4344648"/>
                <a:gd name="connsiteY29" fmla="*/ 263547 h 208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44648" h="2080075">
                  <a:moveTo>
                    <a:pt x="4342149" y="263547"/>
                  </a:moveTo>
                  <a:cubicBezTo>
                    <a:pt x="4330936" y="197845"/>
                    <a:pt x="4282862" y="141818"/>
                    <a:pt x="4215539" y="122962"/>
                  </a:cubicBezTo>
                  <a:cubicBezTo>
                    <a:pt x="4212293" y="122157"/>
                    <a:pt x="4209079" y="121398"/>
                    <a:pt x="4205879" y="120593"/>
                  </a:cubicBezTo>
                  <a:lnTo>
                    <a:pt x="4198756" y="118993"/>
                  </a:lnTo>
                  <a:lnTo>
                    <a:pt x="4198744" y="119016"/>
                  </a:lnTo>
                  <a:cubicBezTo>
                    <a:pt x="4189369" y="116942"/>
                    <a:pt x="4184414" y="115839"/>
                    <a:pt x="4184414" y="115839"/>
                  </a:cubicBezTo>
                  <a:cubicBezTo>
                    <a:pt x="3882589" y="41510"/>
                    <a:pt x="3572098" y="2643"/>
                    <a:pt x="3261252" y="35"/>
                  </a:cubicBezTo>
                  <a:cubicBezTo>
                    <a:pt x="3253726" y="35"/>
                    <a:pt x="3246163" y="0"/>
                    <a:pt x="3238625" y="0"/>
                  </a:cubicBezTo>
                  <a:cubicBezTo>
                    <a:pt x="2900718" y="0"/>
                    <a:pt x="2562919" y="42672"/>
                    <a:pt x="2235658" y="127254"/>
                  </a:cubicBezTo>
                  <a:cubicBezTo>
                    <a:pt x="1929779" y="205899"/>
                    <a:pt x="1633263" y="321323"/>
                    <a:pt x="1354657" y="470281"/>
                  </a:cubicBezTo>
                  <a:cubicBezTo>
                    <a:pt x="1076005" y="619203"/>
                    <a:pt x="815451" y="801585"/>
                    <a:pt x="579445" y="1011242"/>
                  </a:cubicBezTo>
                  <a:cubicBezTo>
                    <a:pt x="579362" y="1011324"/>
                    <a:pt x="579244" y="1011454"/>
                    <a:pt x="579126" y="1011526"/>
                  </a:cubicBezTo>
                  <a:cubicBezTo>
                    <a:pt x="368746" y="1201008"/>
                    <a:pt x="176703" y="1411518"/>
                    <a:pt x="9398" y="1640435"/>
                  </a:cubicBezTo>
                  <a:lnTo>
                    <a:pt x="0" y="1654164"/>
                  </a:lnTo>
                  <a:lnTo>
                    <a:pt x="140391" y="2080075"/>
                  </a:lnTo>
                  <a:lnTo>
                    <a:pt x="186197" y="2008626"/>
                  </a:lnTo>
                  <a:cubicBezTo>
                    <a:pt x="219908" y="1953557"/>
                    <a:pt x="258999" y="1902068"/>
                    <a:pt x="295470" y="1848811"/>
                  </a:cubicBezTo>
                  <a:cubicBezTo>
                    <a:pt x="447818" y="1640388"/>
                    <a:pt x="622852" y="1448677"/>
                    <a:pt x="814811" y="1275563"/>
                  </a:cubicBezTo>
                  <a:cubicBezTo>
                    <a:pt x="814894" y="1275445"/>
                    <a:pt x="815013" y="1275410"/>
                    <a:pt x="815048" y="1275327"/>
                  </a:cubicBezTo>
                  <a:cubicBezTo>
                    <a:pt x="1245503" y="892083"/>
                    <a:pt x="1766160" y="612672"/>
                    <a:pt x="2323914" y="469961"/>
                  </a:cubicBezTo>
                  <a:cubicBezTo>
                    <a:pt x="2628549" y="391245"/>
                    <a:pt x="2943555" y="352249"/>
                    <a:pt x="3258491" y="353919"/>
                  </a:cubicBezTo>
                  <a:cubicBezTo>
                    <a:pt x="3541873" y="356326"/>
                    <a:pt x="3824959" y="391766"/>
                    <a:pt x="4100044" y="459518"/>
                  </a:cubicBezTo>
                  <a:cubicBezTo>
                    <a:pt x="4100044" y="459518"/>
                    <a:pt x="4106574" y="460952"/>
                    <a:pt x="4119637" y="463845"/>
                  </a:cubicBezTo>
                  <a:lnTo>
                    <a:pt x="4122067" y="464366"/>
                  </a:lnTo>
                  <a:lnTo>
                    <a:pt x="4129557" y="466002"/>
                  </a:lnTo>
                  <a:cubicBezTo>
                    <a:pt x="4177254" y="476539"/>
                    <a:pt x="4224702" y="466737"/>
                    <a:pt x="4262868" y="442390"/>
                  </a:cubicBezTo>
                  <a:cubicBezTo>
                    <a:pt x="4290201" y="424955"/>
                    <a:pt x="4312627" y="399944"/>
                    <a:pt x="4327099" y="369684"/>
                  </a:cubicBezTo>
                  <a:cubicBezTo>
                    <a:pt x="4327777" y="368262"/>
                    <a:pt x="4328582" y="366922"/>
                    <a:pt x="4329234" y="365488"/>
                  </a:cubicBezTo>
                  <a:cubicBezTo>
                    <a:pt x="4334011" y="354750"/>
                    <a:pt x="4337793" y="343383"/>
                    <a:pt x="4340423" y="331458"/>
                  </a:cubicBezTo>
                  <a:cubicBezTo>
                    <a:pt x="4345529" y="308425"/>
                    <a:pt x="4345887" y="285449"/>
                    <a:pt x="4342149" y="263547"/>
                  </a:cubicBezTo>
                  <a:close/>
                </a:path>
              </a:pathLst>
            </a:custGeom>
            <a:gradFill flip="none" rotWithShape="1">
              <a:gsLst>
                <a:gs pos="0">
                  <a:schemeClr val="bg1"/>
                </a:gs>
                <a:gs pos="100000">
                  <a:srgbClr val="EBEBEB"/>
                </a:gs>
              </a:gsLst>
              <a:lin ang="16200000" scaled="1"/>
              <a:tileRect/>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latin typeface="+mj-lt"/>
              </a:endParaRPr>
            </a:p>
          </p:txBody>
        </p:sp>
        <p:sp>
          <p:nvSpPr>
            <p:cNvPr id="7" name="Freihandform: Form 6">
              <a:extLst>
                <a:ext uri="{FF2B5EF4-FFF2-40B4-BE49-F238E27FC236}">
                  <a16:creationId xmlns:a16="http://schemas.microsoft.com/office/drawing/2014/main" id="{E6A7BAB7-1290-72BB-2C7A-825EF3E81A73}"/>
                </a:ext>
              </a:extLst>
            </p:cNvPr>
            <p:cNvSpPr/>
            <p:nvPr/>
          </p:nvSpPr>
          <p:spPr>
            <a:xfrm rot="4305385" flipH="1">
              <a:off x="8526538" y="3017681"/>
              <a:ext cx="5380373" cy="2216507"/>
            </a:xfrm>
            <a:custGeom>
              <a:avLst/>
              <a:gdLst>
                <a:gd name="connsiteX0" fmla="*/ 5372689 w 5380373"/>
                <a:gd name="connsiteY0" fmla="*/ 741508 h 2216507"/>
                <a:gd name="connsiteX1" fmla="*/ 5282388 w 5380373"/>
                <a:gd name="connsiteY1" fmla="*/ 616421 h 2216507"/>
                <a:gd name="connsiteX2" fmla="*/ 5277184 w 5380373"/>
                <a:gd name="connsiteY2" fmla="*/ 613108 h 2216507"/>
                <a:gd name="connsiteX3" fmla="*/ 5276202 w 5380373"/>
                <a:gd name="connsiteY3" fmla="*/ 612462 h 2216507"/>
                <a:gd name="connsiteX4" fmla="*/ 5274633 w 5380373"/>
                <a:gd name="connsiteY4" fmla="*/ 611508 h 2216507"/>
                <a:gd name="connsiteX5" fmla="*/ 5270000 w 5380373"/>
                <a:gd name="connsiteY5" fmla="*/ 608651 h 2216507"/>
                <a:gd name="connsiteX6" fmla="*/ 5268755 w 5380373"/>
                <a:gd name="connsiteY6" fmla="*/ 607902 h 2216507"/>
                <a:gd name="connsiteX7" fmla="*/ 5268372 w 5380373"/>
                <a:gd name="connsiteY7" fmla="*/ 607654 h 2216507"/>
                <a:gd name="connsiteX8" fmla="*/ 5268358 w 5380373"/>
                <a:gd name="connsiteY8" fmla="*/ 607654 h 2216507"/>
                <a:gd name="connsiteX9" fmla="*/ 5252715 w 5380373"/>
                <a:gd name="connsiteY9" fmla="*/ 598050 h 2216507"/>
                <a:gd name="connsiteX10" fmla="*/ 5160043 w 5380373"/>
                <a:gd name="connsiteY10" fmla="*/ 541136 h 2216507"/>
                <a:gd name="connsiteX11" fmla="*/ 5041524 w 5380373"/>
                <a:gd name="connsiteY11" fmla="*/ 473887 h 2216507"/>
                <a:gd name="connsiteX12" fmla="*/ 4920775 w 5380373"/>
                <a:gd name="connsiteY12" fmla="*/ 410742 h 2216507"/>
                <a:gd name="connsiteX13" fmla="*/ 4859918 w 5380373"/>
                <a:gd name="connsiteY13" fmla="*/ 380086 h 2216507"/>
                <a:gd name="connsiteX14" fmla="*/ 4797902 w 5380373"/>
                <a:gd name="connsiteY14" fmla="*/ 351850 h 2216507"/>
                <a:gd name="connsiteX15" fmla="*/ 4673108 w 5380373"/>
                <a:gd name="connsiteY15" fmla="*/ 297221 h 2216507"/>
                <a:gd name="connsiteX16" fmla="*/ 4546408 w 5380373"/>
                <a:gd name="connsiteY16" fmla="*/ 247008 h 2216507"/>
                <a:gd name="connsiteX17" fmla="*/ 4418124 w 5380373"/>
                <a:gd name="connsiteY17" fmla="*/ 201192 h 2216507"/>
                <a:gd name="connsiteX18" fmla="*/ 4288214 w 5380373"/>
                <a:gd name="connsiteY18" fmla="*/ 160068 h 2216507"/>
                <a:gd name="connsiteX19" fmla="*/ 4156924 w 5380373"/>
                <a:gd name="connsiteY19" fmla="*/ 123929 h 2216507"/>
                <a:gd name="connsiteX20" fmla="*/ 4024389 w 5380373"/>
                <a:gd name="connsiteY20" fmla="*/ 92334 h 2216507"/>
                <a:gd name="connsiteX21" fmla="*/ 3890914 w 5380373"/>
                <a:gd name="connsiteY21" fmla="*/ 65388 h 2216507"/>
                <a:gd name="connsiteX22" fmla="*/ 3823944 w 5380373"/>
                <a:gd name="connsiteY22" fmla="*/ 52956 h 2216507"/>
                <a:gd name="connsiteX23" fmla="*/ 3756592 w 5380373"/>
                <a:gd name="connsiteY23" fmla="*/ 43003 h 2216507"/>
                <a:gd name="connsiteX24" fmla="*/ 3621622 w 5380373"/>
                <a:gd name="connsiteY24" fmla="*/ 25262 h 2216507"/>
                <a:gd name="connsiteX25" fmla="*/ 3486066 w 5380373"/>
                <a:gd name="connsiteY25" fmla="*/ 12140 h 2216507"/>
                <a:gd name="connsiteX26" fmla="*/ 3350161 w 5380373"/>
                <a:gd name="connsiteY26" fmla="*/ 3724 h 2216507"/>
                <a:gd name="connsiteX27" fmla="*/ 3214018 w 5380373"/>
                <a:gd name="connsiteY27" fmla="*/ 0 h 2216507"/>
                <a:gd name="connsiteX28" fmla="*/ 3036048 w 5380373"/>
                <a:gd name="connsiteY28" fmla="*/ 3021 h 2216507"/>
                <a:gd name="connsiteX29" fmla="*/ 2858505 w 5380373"/>
                <a:gd name="connsiteY29" fmla="*/ 14162 h 2216507"/>
                <a:gd name="connsiteX30" fmla="*/ 2681532 w 5380373"/>
                <a:gd name="connsiteY30" fmla="*/ 33252 h 2216507"/>
                <a:gd name="connsiteX31" fmla="*/ 2593331 w 5380373"/>
                <a:gd name="connsiteY31" fmla="*/ 45067 h 2216507"/>
                <a:gd name="connsiteX32" fmla="*/ 2505614 w 5380373"/>
                <a:gd name="connsiteY32" fmla="*/ 60241 h 2216507"/>
                <a:gd name="connsiteX33" fmla="*/ 2331178 w 5380373"/>
                <a:gd name="connsiteY33" fmla="*/ 95253 h 2216507"/>
                <a:gd name="connsiteX34" fmla="*/ 2158368 w 5380373"/>
                <a:gd name="connsiteY34" fmla="*/ 138092 h 2216507"/>
                <a:gd name="connsiteX35" fmla="*/ 1987701 w 5380373"/>
                <a:gd name="connsiteY35" fmla="*/ 188952 h 2216507"/>
                <a:gd name="connsiteX36" fmla="*/ 1819803 w 5380373"/>
                <a:gd name="connsiteY36" fmla="*/ 248137 h 2216507"/>
                <a:gd name="connsiteX37" fmla="*/ 1654779 w 5380373"/>
                <a:gd name="connsiteY37" fmla="*/ 315049 h 2216507"/>
                <a:gd name="connsiteX38" fmla="*/ 1492965 w 5380373"/>
                <a:gd name="connsiteY38" fmla="*/ 389352 h 2216507"/>
                <a:gd name="connsiteX39" fmla="*/ 1413034 w 5380373"/>
                <a:gd name="connsiteY39" fmla="*/ 428672 h 2216507"/>
                <a:gd name="connsiteX40" fmla="*/ 1334716 w 5380373"/>
                <a:gd name="connsiteY40" fmla="*/ 471013 h 2216507"/>
                <a:gd name="connsiteX41" fmla="*/ 1256866 w 5380373"/>
                <a:gd name="connsiteY41" fmla="*/ 514101 h 2216507"/>
                <a:gd name="connsiteX42" fmla="*/ 1180439 w 5380373"/>
                <a:gd name="connsiteY42" fmla="*/ 559830 h 2216507"/>
                <a:gd name="connsiteX43" fmla="*/ 608806 w 5380373"/>
                <a:gd name="connsiteY43" fmla="*/ 982286 h 2216507"/>
                <a:gd name="connsiteX44" fmla="*/ 608411 w 5380373"/>
                <a:gd name="connsiteY44" fmla="*/ 982695 h 2216507"/>
                <a:gd name="connsiteX45" fmla="*/ 461699 w 5380373"/>
                <a:gd name="connsiteY45" fmla="*/ 1120582 h 2216507"/>
                <a:gd name="connsiteX46" fmla="*/ 322273 w 5380373"/>
                <a:gd name="connsiteY46" fmla="*/ 1265990 h 2216507"/>
                <a:gd name="connsiteX47" fmla="*/ 190587 w 5380373"/>
                <a:gd name="connsiteY47" fmla="*/ 1418478 h 2216507"/>
                <a:gd name="connsiteX48" fmla="*/ 66967 w 5380373"/>
                <a:gd name="connsiteY48" fmla="*/ 1577711 h 2216507"/>
                <a:gd name="connsiteX49" fmla="*/ 0 w 5380373"/>
                <a:gd name="connsiteY49" fmla="*/ 1673975 h 2216507"/>
                <a:gd name="connsiteX50" fmla="*/ 178833 w 5380373"/>
                <a:gd name="connsiteY50" fmla="*/ 2216507 h 2216507"/>
                <a:gd name="connsiteX51" fmla="*/ 223325 w 5380373"/>
                <a:gd name="connsiteY51" fmla="*/ 2135692 h 2216507"/>
                <a:gd name="connsiteX52" fmla="*/ 269580 w 5380373"/>
                <a:gd name="connsiteY52" fmla="*/ 2059368 h 2216507"/>
                <a:gd name="connsiteX53" fmla="*/ 317479 w 5380373"/>
                <a:gd name="connsiteY53" fmla="*/ 1983938 h 2216507"/>
                <a:gd name="connsiteX54" fmla="*/ 419460 w 5380373"/>
                <a:gd name="connsiteY54" fmla="*/ 1837283 h 2216507"/>
                <a:gd name="connsiteX55" fmla="*/ 529006 w 5380373"/>
                <a:gd name="connsiteY55" fmla="*/ 1696128 h 2216507"/>
                <a:gd name="connsiteX56" fmla="*/ 645855 w 5380373"/>
                <a:gd name="connsiteY56" fmla="*/ 1560866 h 2216507"/>
                <a:gd name="connsiteX57" fmla="*/ 769623 w 5380373"/>
                <a:gd name="connsiteY57" fmla="*/ 1431803 h 2216507"/>
                <a:gd name="connsiteX58" fmla="*/ 899915 w 5380373"/>
                <a:gd name="connsiteY58" fmla="*/ 1309225 h 2216507"/>
                <a:gd name="connsiteX59" fmla="*/ 900326 w 5380373"/>
                <a:gd name="connsiteY59" fmla="*/ 1308918 h 2216507"/>
                <a:gd name="connsiteX60" fmla="*/ 1407639 w 5380373"/>
                <a:gd name="connsiteY60" fmla="*/ 933992 h 2216507"/>
                <a:gd name="connsiteX61" fmla="*/ 1475329 w 5380373"/>
                <a:gd name="connsiteY61" fmla="*/ 893425 h 2216507"/>
                <a:gd name="connsiteX62" fmla="*/ 1544426 w 5380373"/>
                <a:gd name="connsiteY62" fmla="*/ 855292 h 2216507"/>
                <a:gd name="connsiteX63" fmla="*/ 1613758 w 5380373"/>
                <a:gd name="connsiteY63" fmla="*/ 817702 h 2216507"/>
                <a:gd name="connsiteX64" fmla="*/ 1684600 w 5380373"/>
                <a:gd name="connsiteY64" fmla="*/ 782940 h 2216507"/>
                <a:gd name="connsiteX65" fmla="*/ 1827926 w 5380373"/>
                <a:gd name="connsiteY65" fmla="*/ 717069 h 2216507"/>
                <a:gd name="connsiteX66" fmla="*/ 1974183 w 5380373"/>
                <a:gd name="connsiteY66" fmla="*/ 657838 h 2216507"/>
                <a:gd name="connsiteX67" fmla="*/ 2123006 w 5380373"/>
                <a:gd name="connsiteY67" fmla="*/ 605278 h 2216507"/>
                <a:gd name="connsiteX68" fmla="*/ 2274162 w 5380373"/>
                <a:gd name="connsiteY68" fmla="*/ 560254 h 2216507"/>
                <a:gd name="connsiteX69" fmla="*/ 2427399 w 5380373"/>
                <a:gd name="connsiteY69" fmla="*/ 522267 h 2216507"/>
                <a:gd name="connsiteX70" fmla="*/ 2582188 w 5380373"/>
                <a:gd name="connsiteY70" fmla="*/ 491275 h 2216507"/>
                <a:gd name="connsiteX71" fmla="*/ 2659950 w 5380373"/>
                <a:gd name="connsiteY71" fmla="*/ 477757 h 2216507"/>
                <a:gd name="connsiteX72" fmla="*/ 2738151 w 5380373"/>
                <a:gd name="connsiteY72" fmla="*/ 467304 h 2216507"/>
                <a:gd name="connsiteX73" fmla="*/ 2895143 w 5380373"/>
                <a:gd name="connsiteY73" fmla="*/ 450356 h 2216507"/>
                <a:gd name="connsiteX74" fmla="*/ 3052689 w 5380373"/>
                <a:gd name="connsiteY74" fmla="*/ 440504 h 2216507"/>
                <a:gd name="connsiteX75" fmla="*/ 3210646 w 5380373"/>
                <a:gd name="connsiteY75" fmla="*/ 437733 h 2216507"/>
                <a:gd name="connsiteX76" fmla="*/ 3331437 w 5380373"/>
                <a:gd name="connsiteY76" fmla="*/ 441104 h 2216507"/>
                <a:gd name="connsiteX77" fmla="*/ 3452039 w 5380373"/>
                <a:gd name="connsiteY77" fmla="*/ 448626 h 2216507"/>
                <a:gd name="connsiteX78" fmla="*/ 3572333 w 5380373"/>
                <a:gd name="connsiteY78" fmla="*/ 460267 h 2216507"/>
                <a:gd name="connsiteX79" fmla="*/ 3692157 w 5380373"/>
                <a:gd name="connsiteY79" fmla="*/ 475968 h 2216507"/>
                <a:gd name="connsiteX80" fmla="*/ 3751928 w 5380373"/>
                <a:gd name="connsiteY80" fmla="*/ 484780 h 2216507"/>
                <a:gd name="connsiteX81" fmla="*/ 3811351 w 5380373"/>
                <a:gd name="connsiteY81" fmla="*/ 495834 h 2216507"/>
                <a:gd name="connsiteX82" fmla="*/ 3929781 w 5380373"/>
                <a:gd name="connsiteY82" fmla="*/ 519747 h 2216507"/>
                <a:gd name="connsiteX83" fmla="*/ 4047304 w 5380373"/>
                <a:gd name="connsiteY83" fmla="*/ 547733 h 2216507"/>
                <a:gd name="connsiteX84" fmla="*/ 4163799 w 5380373"/>
                <a:gd name="connsiteY84" fmla="*/ 579782 h 2216507"/>
                <a:gd name="connsiteX85" fmla="*/ 4279006 w 5380373"/>
                <a:gd name="connsiteY85" fmla="*/ 616229 h 2216507"/>
                <a:gd name="connsiteX86" fmla="*/ 4392776 w 5380373"/>
                <a:gd name="connsiteY86" fmla="*/ 656943 h 2216507"/>
                <a:gd name="connsiteX87" fmla="*/ 4505006 w 5380373"/>
                <a:gd name="connsiteY87" fmla="*/ 701469 h 2216507"/>
                <a:gd name="connsiteX88" fmla="*/ 4615637 w 5380373"/>
                <a:gd name="connsiteY88" fmla="*/ 749850 h 2216507"/>
                <a:gd name="connsiteX89" fmla="*/ 4670572 w 5380373"/>
                <a:gd name="connsiteY89" fmla="*/ 774861 h 2216507"/>
                <a:gd name="connsiteX90" fmla="*/ 4724508 w 5380373"/>
                <a:gd name="connsiteY90" fmla="*/ 802058 h 2216507"/>
                <a:gd name="connsiteX91" fmla="*/ 4831535 w 5380373"/>
                <a:gd name="connsiteY91" fmla="*/ 857974 h 2216507"/>
                <a:gd name="connsiteX92" fmla="*/ 4936595 w 5380373"/>
                <a:gd name="connsiteY92" fmla="*/ 917557 h 2216507"/>
                <a:gd name="connsiteX93" fmla="*/ 5018594 w 5380373"/>
                <a:gd name="connsiteY93" fmla="*/ 967977 h 2216507"/>
                <a:gd name="connsiteX94" fmla="*/ 5032521 w 5380373"/>
                <a:gd name="connsiteY94" fmla="*/ 976495 h 2216507"/>
                <a:gd name="connsiteX95" fmla="*/ 5032521 w 5380373"/>
                <a:gd name="connsiteY95" fmla="*/ 976508 h 2216507"/>
                <a:gd name="connsiteX96" fmla="*/ 5039500 w 5380373"/>
                <a:gd name="connsiteY96" fmla="*/ 980760 h 2216507"/>
                <a:gd name="connsiteX97" fmla="*/ 5046830 w 5380373"/>
                <a:gd name="connsiteY97" fmla="*/ 985217 h 2216507"/>
                <a:gd name="connsiteX98" fmla="*/ 5170614 w 5380373"/>
                <a:gd name="connsiteY98" fmla="*/ 1017501 h 2216507"/>
                <a:gd name="connsiteX99" fmla="*/ 5347909 w 5380373"/>
                <a:gd name="connsiteY99" fmla="*/ 913540 h 2216507"/>
                <a:gd name="connsiteX100" fmla="*/ 5379928 w 5380373"/>
                <a:gd name="connsiteY100" fmla="*/ 813010 h 2216507"/>
                <a:gd name="connsiteX101" fmla="*/ 5380265 w 5380373"/>
                <a:gd name="connsiteY101" fmla="*/ 792322 h 2216507"/>
                <a:gd name="connsiteX102" fmla="*/ 5372689 w 5380373"/>
                <a:gd name="connsiteY102" fmla="*/ 741508 h 2216507"/>
                <a:gd name="connsiteX0" fmla="*/ 178833 w 5380373"/>
                <a:gd name="connsiteY0" fmla="*/ 2216507 h 2307947"/>
                <a:gd name="connsiteX1" fmla="*/ 223325 w 5380373"/>
                <a:gd name="connsiteY1" fmla="*/ 2135692 h 2307947"/>
                <a:gd name="connsiteX2" fmla="*/ 269580 w 5380373"/>
                <a:gd name="connsiteY2" fmla="*/ 2059368 h 2307947"/>
                <a:gd name="connsiteX3" fmla="*/ 317479 w 5380373"/>
                <a:gd name="connsiteY3" fmla="*/ 1983938 h 2307947"/>
                <a:gd name="connsiteX4" fmla="*/ 419460 w 5380373"/>
                <a:gd name="connsiteY4" fmla="*/ 1837283 h 2307947"/>
                <a:gd name="connsiteX5" fmla="*/ 529006 w 5380373"/>
                <a:gd name="connsiteY5" fmla="*/ 1696128 h 2307947"/>
                <a:gd name="connsiteX6" fmla="*/ 645855 w 5380373"/>
                <a:gd name="connsiteY6" fmla="*/ 1560866 h 2307947"/>
                <a:gd name="connsiteX7" fmla="*/ 769623 w 5380373"/>
                <a:gd name="connsiteY7" fmla="*/ 1431803 h 2307947"/>
                <a:gd name="connsiteX8" fmla="*/ 899915 w 5380373"/>
                <a:gd name="connsiteY8" fmla="*/ 1309225 h 2307947"/>
                <a:gd name="connsiteX9" fmla="*/ 900326 w 5380373"/>
                <a:gd name="connsiteY9" fmla="*/ 1308918 h 2307947"/>
                <a:gd name="connsiteX10" fmla="*/ 1407639 w 5380373"/>
                <a:gd name="connsiteY10" fmla="*/ 933992 h 2307947"/>
                <a:gd name="connsiteX11" fmla="*/ 1475329 w 5380373"/>
                <a:gd name="connsiteY11" fmla="*/ 893425 h 2307947"/>
                <a:gd name="connsiteX12" fmla="*/ 1544426 w 5380373"/>
                <a:gd name="connsiteY12" fmla="*/ 855292 h 2307947"/>
                <a:gd name="connsiteX13" fmla="*/ 1613758 w 5380373"/>
                <a:gd name="connsiteY13" fmla="*/ 817702 h 2307947"/>
                <a:gd name="connsiteX14" fmla="*/ 1684600 w 5380373"/>
                <a:gd name="connsiteY14" fmla="*/ 782940 h 2307947"/>
                <a:gd name="connsiteX15" fmla="*/ 1827926 w 5380373"/>
                <a:gd name="connsiteY15" fmla="*/ 717069 h 2307947"/>
                <a:gd name="connsiteX16" fmla="*/ 1974183 w 5380373"/>
                <a:gd name="connsiteY16" fmla="*/ 657838 h 2307947"/>
                <a:gd name="connsiteX17" fmla="*/ 2123006 w 5380373"/>
                <a:gd name="connsiteY17" fmla="*/ 605278 h 2307947"/>
                <a:gd name="connsiteX18" fmla="*/ 2274162 w 5380373"/>
                <a:gd name="connsiteY18" fmla="*/ 560254 h 2307947"/>
                <a:gd name="connsiteX19" fmla="*/ 2427399 w 5380373"/>
                <a:gd name="connsiteY19" fmla="*/ 522267 h 2307947"/>
                <a:gd name="connsiteX20" fmla="*/ 2582188 w 5380373"/>
                <a:gd name="connsiteY20" fmla="*/ 491275 h 2307947"/>
                <a:gd name="connsiteX21" fmla="*/ 2659950 w 5380373"/>
                <a:gd name="connsiteY21" fmla="*/ 477757 h 2307947"/>
                <a:gd name="connsiteX22" fmla="*/ 2738151 w 5380373"/>
                <a:gd name="connsiteY22" fmla="*/ 467304 h 2307947"/>
                <a:gd name="connsiteX23" fmla="*/ 2895143 w 5380373"/>
                <a:gd name="connsiteY23" fmla="*/ 450356 h 2307947"/>
                <a:gd name="connsiteX24" fmla="*/ 3052689 w 5380373"/>
                <a:gd name="connsiteY24" fmla="*/ 440504 h 2307947"/>
                <a:gd name="connsiteX25" fmla="*/ 3210646 w 5380373"/>
                <a:gd name="connsiteY25" fmla="*/ 437733 h 2307947"/>
                <a:gd name="connsiteX26" fmla="*/ 3331437 w 5380373"/>
                <a:gd name="connsiteY26" fmla="*/ 441104 h 2307947"/>
                <a:gd name="connsiteX27" fmla="*/ 3452039 w 5380373"/>
                <a:gd name="connsiteY27" fmla="*/ 448626 h 2307947"/>
                <a:gd name="connsiteX28" fmla="*/ 3572333 w 5380373"/>
                <a:gd name="connsiteY28" fmla="*/ 460267 h 2307947"/>
                <a:gd name="connsiteX29" fmla="*/ 3692157 w 5380373"/>
                <a:gd name="connsiteY29" fmla="*/ 475968 h 2307947"/>
                <a:gd name="connsiteX30" fmla="*/ 3751928 w 5380373"/>
                <a:gd name="connsiteY30" fmla="*/ 484780 h 2307947"/>
                <a:gd name="connsiteX31" fmla="*/ 3811351 w 5380373"/>
                <a:gd name="connsiteY31" fmla="*/ 495834 h 2307947"/>
                <a:gd name="connsiteX32" fmla="*/ 3929781 w 5380373"/>
                <a:gd name="connsiteY32" fmla="*/ 519747 h 2307947"/>
                <a:gd name="connsiteX33" fmla="*/ 4047304 w 5380373"/>
                <a:gd name="connsiteY33" fmla="*/ 547733 h 2307947"/>
                <a:gd name="connsiteX34" fmla="*/ 4163799 w 5380373"/>
                <a:gd name="connsiteY34" fmla="*/ 579782 h 2307947"/>
                <a:gd name="connsiteX35" fmla="*/ 4279006 w 5380373"/>
                <a:gd name="connsiteY35" fmla="*/ 616229 h 2307947"/>
                <a:gd name="connsiteX36" fmla="*/ 4392776 w 5380373"/>
                <a:gd name="connsiteY36" fmla="*/ 656943 h 2307947"/>
                <a:gd name="connsiteX37" fmla="*/ 4505006 w 5380373"/>
                <a:gd name="connsiteY37" fmla="*/ 701469 h 2307947"/>
                <a:gd name="connsiteX38" fmla="*/ 4615637 w 5380373"/>
                <a:gd name="connsiteY38" fmla="*/ 749850 h 2307947"/>
                <a:gd name="connsiteX39" fmla="*/ 4670572 w 5380373"/>
                <a:gd name="connsiteY39" fmla="*/ 774861 h 2307947"/>
                <a:gd name="connsiteX40" fmla="*/ 4724508 w 5380373"/>
                <a:gd name="connsiteY40" fmla="*/ 802058 h 2307947"/>
                <a:gd name="connsiteX41" fmla="*/ 4831535 w 5380373"/>
                <a:gd name="connsiteY41" fmla="*/ 857974 h 2307947"/>
                <a:gd name="connsiteX42" fmla="*/ 4936595 w 5380373"/>
                <a:gd name="connsiteY42" fmla="*/ 917557 h 2307947"/>
                <a:gd name="connsiteX43" fmla="*/ 5018594 w 5380373"/>
                <a:gd name="connsiteY43" fmla="*/ 967977 h 2307947"/>
                <a:gd name="connsiteX44" fmla="*/ 5032521 w 5380373"/>
                <a:gd name="connsiteY44" fmla="*/ 976495 h 2307947"/>
                <a:gd name="connsiteX45" fmla="*/ 5032521 w 5380373"/>
                <a:gd name="connsiteY45" fmla="*/ 976508 h 2307947"/>
                <a:gd name="connsiteX46" fmla="*/ 5039500 w 5380373"/>
                <a:gd name="connsiteY46" fmla="*/ 980760 h 2307947"/>
                <a:gd name="connsiteX47" fmla="*/ 5046830 w 5380373"/>
                <a:gd name="connsiteY47" fmla="*/ 985217 h 2307947"/>
                <a:gd name="connsiteX48" fmla="*/ 5170614 w 5380373"/>
                <a:gd name="connsiteY48" fmla="*/ 1017501 h 2307947"/>
                <a:gd name="connsiteX49" fmla="*/ 5347909 w 5380373"/>
                <a:gd name="connsiteY49" fmla="*/ 913540 h 2307947"/>
                <a:gd name="connsiteX50" fmla="*/ 5379928 w 5380373"/>
                <a:gd name="connsiteY50" fmla="*/ 813010 h 2307947"/>
                <a:gd name="connsiteX51" fmla="*/ 5380265 w 5380373"/>
                <a:gd name="connsiteY51" fmla="*/ 792322 h 2307947"/>
                <a:gd name="connsiteX52" fmla="*/ 5372689 w 5380373"/>
                <a:gd name="connsiteY52" fmla="*/ 741508 h 2307947"/>
                <a:gd name="connsiteX53" fmla="*/ 5282388 w 5380373"/>
                <a:gd name="connsiteY53" fmla="*/ 616421 h 2307947"/>
                <a:gd name="connsiteX54" fmla="*/ 5277184 w 5380373"/>
                <a:gd name="connsiteY54" fmla="*/ 613108 h 2307947"/>
                <a:gd name="connsiteX55" fmla="*/ 5276202 w 5380373"/>
                <a:gd name="connsiteY55" fmla="*/ 612462 h 2307947"/>
                <a:gd name="connsiteX56" fmla="*/ 5274633 w 5380373"/>
                <a:gd name="connsiteY56" fmla="*/ 611508 h 2307947"/>
                <a:gd name="connsiteX57" fmla="*/ 5270000 w 5380373"/>
                <a:gd name="connsiteY57" fmla="*/ 608651 h 2307947"/>
                <a:gd name="connsiteX58" fmla="*/ 5268755 w 5380373"/>
                <a:gd name="connsiteY58" fmla="*/ 607902 h 2307947"/>
                <a:gd name="connsiteX59" fmla="*/ 5268372 w 5380373"/>
                <a:gd name="connsiteY59" fmla="*/ 607654 h 2307947"/>
                <a:gd name="connsiteX60" fmla="*/ 5268358 w 5380373"/>
                <a:gd name="connsiteY60" fmla="*/ 607654 h 2307947"/>
                <a:gd name="connsiteX61" fmla="*/ 5252715 w 5380373"/>
                <a:gd name="connsiteY61" fmla="*/ 598050 h 2307947"/>
                <a:gd name="connsiteX62" fmla="*/ 5160043 w 5380373"/>
                <a:gd name="connsiteY62" fmla="*/ 541136 h 2307947"/>
                <a:gd name="connsiteX63" fmla="*/ 5041524 w 5380373"/>
                <a:gd name="connsiteY63" fmla="*/ 473887 h 2307947"/>
                <a:gd name="connsiteX64" fmla="*/ 4920775 w 5380373"/>
                <a:gd name="connsiteY64" fmla="*/ 410742 h 2307947"/>
                <a:gd name="connsiteX65" fmla="*/ 4859918 w 5380373"/>
                <a:gd name="connsiteY65" fmla="*/ 380086 h 2307947"/>
                <a:gd name="connsiteX66" fmla="*/ 4797902 w 5380373"/>
                <a:gd name="connsiteY66" fmla="*/ 351850 h 2307947"/>
                <a:gd name="connsiteX67" fmla="*/ 4673108 w 5380373"/>
                <a:gd name="connsiteY67" fmla="*/ 297221 h 2307947"/>
                <a:gd name="connsiteX68" fmla="*/ 4546408 w 5380373"/>
                <a:gd name="connsiteY68" fmla="*/ 247008 h 2307947"/>
                <a:gd name="connsiteX69" fmla="*/ 4418124 w 5380373"/>
                <a:gd name="connsiteY69" fmla="*/ 201192 h 2307947"/>
                <a:gd name="connsiteX70" fmla="*/ 4288214 w 5380373"/>
                <a:gd name="connsiteY70" fmla="*/ 160068 h 2307947"/>
                <a:gd name="connsiteX71" fmla="*/ 4156924 w 5380373"/>
                <a:gd name="connsiteY71" fmla="*/ 123929 h 2307947"/>
                <a:gd name="connsiteX72" fmla="*/ 4024389 w 5380373"/>
                <a:gd name="connsiteY72" fmla="*/ 92334 h 2307947"/>
                <a:gd name="connsiteX73" fmla="*/ 3890914 w 5380373"/>
                <a:gd name="connsiteY73" fmla="*/ 65388 h 2307947"/>
                <a:gd name="connsiteX74" fmla="*/ 3823944 w 5380373"/>
                <a:gd name="connsiteY74" fmla="*/ 52956 h 2307947"/>
                <a:gd name="connsiteX75" fmla="*/ 3756592 w 5380373"/>
                <a:gd name="connsiteY75" fmla="*/ 43003 h 2307947"/>
                <a:gd name="connsiteX76" fmla="*/ 3621622 w 5380373"/>
                <a:gd name="connsiteY76" fmla="*/ 25262 h 2307947"/>
                <a:gd name="connsiteX77" fmla="*/ 3486066 w 5380373"/>
                <a:gd name="connsiteY77" fmla="*/ 12140 h 2307947"/>
                <a:gd name="connsiteX78" fmla="*/ 3350161 w 5380373"/>
                <a:gd name="connsiteY78" fmla="*/ 3724 h 2307947"/>
                <a:gd name="connsiteX79" fmla="*/ 3214018 w 5380373"/>
                <a:gd name="connsiteY79" fmla="*/ 0 h 2307947"/>
                <a:gd name="connsiteX80" fmla="*/ 3036048 w 5380373"/>
                <a:gd name="connsiteY80" fmla="*/ 3021 h 2307947"/>
                <a:gd name="connsiteX81" fmla="*/ 2858505 w 5380373"/>
                <a:gd name="connsiteY81" fmla="*/ 14162 h 2307947"/>
                <a:gd name="connsiteX82" fmla="*/ 2681532 w 5380373"/>
                <a:gd name="connsiteY82" fmla="*/ 33252 h 2307947"/>
                <a:gd name="connsiteX83" fmla="*/ 2593331 w 5380373"/>
                <a:gd name="connsiteY83" fmla="*/ 45067 h 2307947"/>
                <a:gd name="connsiteX84" fmla="*/ 2505614 w 5380373"/>
                <a:gd name="connsiteY84" fmla="*/ 60241 h 2307947"/>
                <a:gd name="connsiteX85" fmla="*/ 2331178 w 5380373"/>
                <a:gd name="connsiteY85" fmla="*/ 95253 h 2307947"/>
                <a:gd name="connsiteX86" fmla="*/ 2158368 w 5380373"/>
                <a:gd name="connsiteY86" fmla="*/ 138092 h 2307947"/>
                <a:gd name="connsiteX87" fmla="*/ 1987701 w 5380373"/>
                <a:gd name="connsiteY87" fmla="*/ 188952 h 2307947"/>
                <a:gd name="connsiteX88" fmla="*/ 1819803 w 5380373"/>
                <a:gd name="connsiteY88" fmla="*/ 248137 h 2307947"/>
                <a:gd name="connsiteX89" fmla="*/ 1654779 w 5380373"/>
                <a:gd name="connsiteY89" fmla="*/ 315049 h 2307947"/>
                <a:gd name="connsiteX90" fmla="*/ 1492965 w 5380373"/>
                <a:gd name="connsiteY90" fmla="*/ 389352 h 2307947"/>
                <a:gd name="connsiteX91" fmla="*/ 1413034 w 5380373"/>
                <a:gd name="connsiteY91" fmla="*/ 428672 h 2307947"/>
                <a:gd name="connsiteX92" fmla="*/ 1334716 w 5380373"/>
                <a:gd name="connsiteY92" fmla="*/ 471013 h 2307947"/>
                <a:gd name="connsiteX93" fmla="*/ 1256866 w 5380373"/>
                <a:gd name="connsiteY93" fmla="*/ 514101 h 2307947"/>
                <a:gd name="connsiteX94" fmla="*/ 1180439 w 5380373"/>
                <a:gd name="connsiteY94" fmla="*/ 559830 h 2307947"/>
                <a:gd name="connsiteX95" fmla="*/ 608806 w 5380373"/>
                <a:gd name="connsiteY95" fmla="*/ 982286 h 2307947"/>
                <a:gd name="connsiteX96" fmla="*/ 608411 w 5380373"/>
                <a:gd name="connsiteY96" fmla="*/ 982695 h 2307947"/>
                <a:gd name="connsiteX97" fmla="*/ 461699 w 5380373"/>
                <a:gd name="connsiteY97" fmla="*/ 1120582 h 2307947"/>
                <a:gd name="connsiteX98" fmla="*/ 322273 w 5380373"/>
                <a:gd name="connsiteY98" fmla="*/ 1265990 h 2307947"/>
                <a:gd name="connsiteX99" fmla="*/ 190587 w 5380373"/>
                <a:gd name="connsiteY99" fmla="*/ 1418478 h 2307947"/>
                <a:gd name="connsiteX100" fmla="*/ 66967 w 5380373"/>
                <a:gd name="connsiteY100" fmla="*/ 1577711 h 2307947"/>
                <a:gd name="connsiteX101" fmla="*/ 0 w 5380373"/>
                <a:gd name="connsiteY101" fmla="*/ 1673975 h 2307947"/>
                <a:gd name="connsiteX102" fmla="*/ 270273 w 5380373"/>
                <a:gd name="connsiteY102" fmla="*/ 2307947 h 2307947"/>
                <a:gd name="connsiteX0" fmla="*/ 178833 w 5380373"/>
                <a:gd name="connsiteY0" fmla="*/ 2216507 h 2216507"/>
                <a:gd name="connsiteX1" fmla="*/ 223325 w 5380373"/>
                <a:gd name="connsiteY1" fmla="*/ 2135692 h 2216507"/>
                <a:gd name="connsiteX2" fmla="*/ 269580 w 5380373"/>
                <a:gd name="connsiteY2" fmla="*/ 2059368 h 2216507"/>
                <a:gd name="connsiteX3" fmla="*/ 317479 w 5380373"/>
                <a:gd name="connsiteY3" fmla="*/ 1983938 h 2216507"/>
                <a:gd name="connsiteX4" fmla="*/ 419460 w 5380373"/>
                <a:gd name="connsiteY4" fmla="*/ 1837283 h 2216507"/>
                <a:gd name="connsiteX5" fmla="*/ 529006 w 5380373"/>
                <a:gd name="connsiteY5" fmla="*/ 1696128 h 2216507"/>
                <a:gd name="connsiteX6" fmla="*/ 645855 w 5380373"/>
                <a:gd name="connsiteY6" fmla="*/ 1560866 h 2216507"/>
                <a:gd name="connsiteX7" fmla="*/ 769623 w 5380373"/>
                <a:gd name="connsiteY7" fmla="*/ 1431803 h 2216507"/>
                <a:gd name="connsiteX8" fmla="*/ 899915 w 5380373"/>
                <a:gd name="connsiteY8" fmla="*/ 1309225 h 2216507"/>
                <a:gd name="connsiteX9" fmla="*/ 900326 w 5380373"/>
                <a:gd name="connsiteY9" fmla="*/ 1308918 h 2216507"/>
                <a:gd name="connsiteX10" fmla="*/ 1407639 w 5380373"/>
                <a:gd name="connsiteY10" fmla="*/ 933992 h 2216507"/>
                <a:gd name="connsiteX11" fmla="*/ 1475329 w 5380373"/>
                <a:gd name="connsiteY11" fmla="*/ 893425 h 2216507"/>
                <a:gd name="connsiteX12" fmla="*/ 1544426 w 5380373"/>
                <a:gd name="connsiteY12" fmla="*/ 855292 h 2216507"/>
                <a:gd name="connsiteX13" fmla="*/ 1613758 w 5380373"/>
                <a:gd name="connsiteY13" fmla="*/ 817702 h 2216507"/>
                <a:gd name="connsiteX14" fmla="*/ 1684600 w 5380373"/>
                <a:gd name="connsiteY14" fmla="*/ 782940 h 2216507"/>
                <a:gd name="connsiteX15" fmla="*/ 1827926 w 5380373"/>
                <a:gd name="connsiteY15" fmla="*/ 717069 h 2216507"/>
                <a:gd name="connsiteX16" fmla="*/ 1974183 w 5380373"/>
                <a:gd name="connsiteY16" fmla="*/ 657838 h 2216507"/>
                <a:gd name="connsiteX17" fmla="*/ 2123006 w 5380373"/>
                <a:gd name="connsiteY17" fmla="*/ 605278 h 2216507"/>
                <a:gd name="connsiteX18" fmla="*/ 2274162 w 5380373"/>
                <a:gd name="connsiteY18" fmla="*/ 560254 h 2216507"/>
                <a:gd name="connsiteX19" fmla="*/ 2427399 w 5380373"/>
                <a:gd name="connsiteY19" fmla="*/ 522267 h 2216507"/>
                <a:gd name="connsiteX20" fmla="*/ 2582188 w 5380373"/>
                <a:gd name="connsiteY20" fmla="*/ 491275 h 2216507"/>
                <a:gd name="connsiteX21" fmla="*/ 2659950 w 5380373"/>
                <a:gd name="connsiteY21" fmla="*/ 477757 h 2216507"/>
                <a:gd name="connsiteX22" fmla="*/ 2738151 w 5380373"/>
                <a:gd name="connsiteY22" fmla="*/ 467304 h 2216507"/>
                <a:gd name="connsiteX23" fmla="*/ 2895143 w 5380373"/>
                <a:gd name="connsiteY23" fmla="*/ 450356 h 2216507"/>
                <a:gd name="connsiteX24" fmla="*/ 3052689 w 5380373"/>
                <a:gd name="connsiteY24" fmla="*/ 440504 h 2216507"/>
                <a:gd name="connsiteX25" fmla="*/ 3210646 w 5380373"/>
                <a:gd name="connsiteY25" fmla="*/ 437733 h 2216507"/>
                <a:gd name="connsiteX26" fmla="*/ 3331437 w 5380373"/>
                <a:gd name="connsiteY26" fmla="*/ 441104 h 2216507"/>
                <a:gd name="connsiteX27" fmla="*/ 3452039 w 5380373"/>
                <a:gd name="connsiteY27" fmla="*/ 448626 h 2216507"/>
                <a:gd name="connsiteX28" fmla="*/ 3572333 w 5380373"/>
                <a:gd name="connsiteY28" fmla="*/ 460267 h 2216507"/>
                <a:gd name="connsiteX29" fmla="*/ 3692157 w 5380373"/>
                <a:gd name="connsiteY29" fmla="*/ 475968 h 2216507"/>
                <a:gd name="connsiteX30" fmla="*/ 3751928 w 5380373"/>
                <a:gd name="connsiteY30" fmla="*/ 484780 h 2216507"/>
                <a:gd name="connsiteX31" fmla="*/ 3811351 w 5380373"/>
                <a:gd name="connsiteY31" fmla="*/ 495834 h 2216507"/>
                <a:gd name="connsiteX32" fmla="*/ 3929781 w 5380373"/>
                <a:gd name="connsiteY32" fmla="*/ 519747 h 2216507"/>
                <a:gd name="connsiteX33" fmla="*/ 4047304 w 5380373"/>
                <a:gd name="connsiteY33" fmla="*/ 547733 h 2216507"/>
                <a:gd name="connsiteX34" fmla="*/ 4163799 w 5380373"/>
                <a:gd name="connsiteY34" fmla="*/ 579782 h 2216507"/>
                <a:gd name="connsiteX35" fmla="*/ 4279006 w 5380373"/>
                <a:gd name="connsiteY35" fmla="*/ 616229 h 2216507"/>
                <a:gd name="connsiteX36" fmla="*/ 4392776 w 5380373"/>
                <a:gd name="connsiteY36" fmla="*/ 656943 h 2216507"/>
                <a:gd name="connsiteX37" fmla="*/ 4505006 w 5380373"/>
                <a:gd name="connsiteY37" fmla="*/ 701469 h 2216507"/>
                <a:gd name="connsiteX38" fmla="*/ 4615637 w 5380373"/>
                <a:gd name="connsiteY38" fmla="*/ 749850 h 2216507"/>
                <a:gd name="connsiteX39" fmla="*/ 4670572 w 5380373"/>
                <a:gd name="connsiteY39" fmla="*/ 774861 h 2216507"/>
                <a:gd name="connsiteX40" fmla="*/ 4724508 w 5380373"/>
                <a:gd name="connsiteY40" fmla="*/ 802058 h 2216507"/>
                <a:gd name="connsiteX41" fmla="*/ 4831535 w 5380373"/>
                <a:gd name="connsiteY41" fmla="*/ 857974 h 2216507"/>
                <a:gd name="connsiteX42" fmla="*/ 4936595 w 5380373"/>
                <a:gd name="connsiteY42" fmla="*/ 917557 h 2216507"/>
                <a:gd name="connsiteX43" fmla="*/ 5018594 w 5380373"/>
                <a:gd name="connsiteY43" fmla="*/ 967977 h 2216507"/>
                <a:gd name="connsiteX44" fmla="*/ 5032521 w 5380373"/>
                <a:gd name="connsiteY44" fmla="*/ 976495 h 2216507"/>
                <a:gd name="connsiteX45" fmla="*/ 5032521 w 5380373"/>
                <a:gd name="connsiteY45" fmla="*/ 976508 h 2216507"/>
                <a:gd name="connsiteX46" fmla="*/ 5039500 w 5380373"/>
                <a:gd name="connsiteY46" fmla="*/ 980760 h 2216507"/>
                <a:gd name="connsiteX47" fmla="*/ 5046830 w 5380373"/>
                <a:gd name="connsiteY47" fmla="*/ 985217 h 2216507"/>
                <a:gd name="connsiteX48" fmla="*/ 5170614 w 5380373"/>
                <a:gd name="connsiteY48" fmla="*/ 1017501 h 2216507"/>
                <a:gd name="connsiteX49" fmla="*/ 5347909 w 5380373"/>
                <a:gd name="connsiteY49" fmla="*/ 913540 h 2216507"/>
                <a:gd name="connsiteX50" fmla="*/ 5379928 w 5380373"/>
                <a:gd name="connsiteY50" fmla="*/ 813010 h 2216507"/>
                <a:gd name="connsiteX51" fmla="*/ 5380265 w 5380373"/>
                <a:gd name="connsiteY51" fmla="*/ 792322 h 2216507"/>
                <a:gd name="connsiteX52" fmla="*/ 5372689 w 5380373"/>
                <a:gd name="connsiteY52" fmla="*/ 741508 h 2216507"/>
                <a:gd name="connsiteX53" fmla="*/ 5282388 w 5380373"/>
                <a:gd name="connsiteY53" fmla="*/ 616421 h 2216507"/>
                <a:gd name="connsiteX54" fmla="*/ 5277184 w 5380373"/>
                <a:gd name="connsiteY54" fmla="*/ 613108 h 2216507"/>
                <a:gd name="connsiteX55" fmla="*/ 5276202 w 5380373"/>
                <a:gd name="connsiteY55" fmla="*/ 612462 h 2216507"/>
                <a:gd name="connsiteX56" fmla="*/ 5274633 w 5380373"/>
                <a:gd name="connsiteY56" fmla="*/ 611508 h 2216507"/>
                <a:gd name="connsiteX57" fmla="*/ 5270000 w 5380373"/>
                <a:gd name="connsiteY57" fmla="*/ 608651 h 2216507"/>
                <a:gd name="connsiteX58" fmla="*/ 5268755 w 5380373"/>
                <a:gd name="connsiteY58" fmla="*/ 607902 h 2216507"/>
                <a:gd name="connsiteX59" fmla="*/ 5268372 w 5380373"/>
                <a:gd name="connsiteY59" fmla="*/ 607654 h 2216507"/>
                <a:gd name="connsiteX60" fmla="*/ 5268358 w 5380373"/>
                <a:gd name="connsiteY60" fmla="*/ 607654 h 2216507"/>
                <a:gd name="connsiteX61" fmla="*/ 5252715 w 5380373"/>
                <a:gd name="connsiteY61" fmla="*/ 598050 h 2216507"/>
                <a:gd name="connsiteX62" fmla="*/ 5160043 w 5380373"/>
                <a:gd name="connsiteY62" fmla="*/ 541136 h 2216507"/>
                <a:gd name="connsiteX63" fmla="*/ 5041524 w 5380373"/>
                <a:gd name="connsiteY63" fmla="*/ 473887 h 2216507"/>
                <a:gd name="connsiteX64" fmla="*/ 4920775 w 5380373"/>
                <a:gd name="connsiteY64" fmla="*/ 410742 h 2216507"/>
                <a:gd name="connsiteX65" fmla="*/ 4859918 w 5380373"/>
                <a:gd name="connsiteY65" fmla="*/ 380086 h 2216507"/>
                <a:gd name="connsiteX66" fmla="*/ 4797902 w 5380373"/>
                <a:gd name="connsiteY66" fmla="*/ 351850 h 2216507"/>
                <a:gd name="connsiteX67" fmla="*/ 4673108 w 5380373"/>
                <a:gd name="connsiteY67" fmla="*/ 297221 h 2216507"/>
                <a:gd name="connsiteX68" fmla="*/ 4546408 w 5380373"/>
                <a:gd name="connsiteY68" fmla="*/ 247008 h 2216507"/>
                <a:gd name="connsiteX69" fmla="*/ 4418124 w 5380373"/>
                <a:gd name="connsiteY69" fmla="*/ 201192 h 2216507"/>
                <a:gd name="connsiteX70" fmla="*/ 4288214 w 5380373"/>
                <a:gd name="connsiteY70" fmla="*/ 160068 h 2216507"/>
                <a:gd name="connsiteX71" fmla="*/ 4156924 w 5380373"/>
                <a:gd name="connsiteY71" fmla="*/ 123929 h 2216507"/>
                <a:gd name="connsiteX72" fmla="*/ 4024389 w 5380373"/>
                <a:gd name="connsiteY72" fmla="*/ 92334 h 2216507"/>
                <a:gd name="connsiteX73" fmla="*/ 3890914 w 5380373"/>
                <a:gd name="connsiteY73" fmla="*/ 65388 h 2216507"/>
                <a:gd name="connsiteX74" fmla="*/ 3823944 w 5380373"/>
                <a:gd name="connsiteY74" fmla="*/ 52956 h 2216507"/>
                <a:gd name="connsiteX75" fmla="*/ 3756592 w 5380373"/>
                <a:gd name="connsiteY75" fmla="*/ 43003 h 2216507"/>
                <a:gd name="connsiteX76" fmla="*/ 3621622 w 5380373"/>
                <a:gd name="connsiteY76" fmla="*/ 25262 h 2216507"/>
                <a:gd name="connsiteX77" fmla="*/ 3486066 w 5380373"/>
                <a:gd name="connsiteY77" fmla="*/ 12140 h 2216507"/>
                <a:gd name="connsiteX78" fmla="*/ 3350161 w 5380373"/>
                <a:gd name="connsiteY78" fmla="*/ 3724 h 2216507"/>
                <a:gd name="connsiteX79" fmla="*/ 3214018 w 5380373"/>
                <a:gd name="connsiteY79" fmla="*/ 0 h 2216507"/>
                <a:gd name="connsiteX80" fmla="*/ 3036048 w 5380373"/>
                <a:gd name="connsiteY80" fmla="*/ 3021 h 2216507"/>
                <a:gd name="connsiteX81" fmla="*/ 2858505 w 5380373"/>
                <a:gd name="connsiteY81" fmla="*/ 14162 h 2216507"/>
                <a:gd name="connsiteX82" fmla="*/ 2681532 w 5380373"/>
                <a:gd name="connsiteY82" fmla="*/ 33252 h 2216507"/>
                <a:gd name="connsiteX83" fmla="*/ 2593331 w 5380373"/>
                <a:gd name="connsiteY83" fmla="*/ 45067 h 2216507"/>
                <a:gd name="connsiteX84" fmla="*/ 2505614 w 5380373"/>
                <a:gd name="connsiteY84" fmla="*/ 60241 h 2216507"/>
                <a:gd name="connsiteX85" fmla="*/ 2331178 w 5380373"/>
                <a:gd name="connsiteY85" fmla="*/ 95253 h 2216507"/>
                <a:gd name="connsiteX86" fmla="*/ 2158368 w 5380373"/>
                <a:gd name="connsiteY86" fmla="*/ 138092 h 2216507"/>
                <a:gd name="connsiteX87" fmla="*/ 1987701 w 5380373"/>
                <a:gd name="connsiteY87" fmla="*/ 188952 h 2216507"/>
                <a:gd name="connsiteX88" fmla="*/ 1819803 w 5380373"/>
                <a:gd name="connsiteY88" fmla="*/ 248137 h 2216507"/>
                <a:gd name="connsiteX89" fmla="*/ 1654779 w 5380373"/>
                <a:gd name="connsiteY89" fmla="*/ 315049 h 2216507"/>
                <a:gd name="connsiteX90" fmla="*/ 1492965 w 5380373"/>
                <a:gd name="connsiteY90" fmla="*/ 389352 h 2216507"/>
                <a:gd name="connsiteX91" fmla="*/ 1413034 w 5380373"/>
                <a:gd name="connsiteY91" fmla="*/ 428672 h 2216507"/>
                <a:gd name="connsiteX92" fmla="*/ 1334716 w 5380373"/>
                <a:gd name="connsiteY92" fmla="*/ 471013 h 2216507"/>
                <a:gd name="connsiteX93" fmla="*/ 1256866 w 5380373"/>
                <a:gd name="connsiteY93" fmla="*/ 514101 h 2216507"/>
                <a:gd name="connsiteX94" fmla="*/ 1180439 w 5380373"/>
                <a:gd name="connsiteY94" fmla="*/ 559830 h 2216507"/>
                <a:gd name="connsiteX95" fmla="*/ 608806 w 5380373"/>
                <a:gd name="connsiteY95" fmla="*/ 982286 h 2216507"/>
                <a:gd name="connsiteX96" fmla="*/ 608411 w 5380373"/>
                <a:gd name="connsiteY96" fmla="*/ 982695 h 2216507"/>
                <a:gd name="connsiteX97" fmla="*/ 461699 w 5380373"/>
                <a:gd name="connsiteY97" fmla="*/ 1120582 h 2216507"/>
                <a:gd name="connsiteX98" fmla="*/ 322273 w 5380373"/>
                <a:gd name="connsiteY98" fmla="*/ 1265990 h 2216507"/>
                <a:gd name="connsiteX99" fmla="*/ 190587 w 5380373"/>
                <a:gd name="connsiteY99" fmla="*/ 1418478 h 2216507"/>
                <a:gd name="connsiteX100" fmla="*/ 66967 w 5380373"/>
                <a:gd name="connsiteY100" fmla="*/ 1577711 h 2216507"/>
                <a:gd name="connsiteX101" fmla="*/ 0 w 5380373"/>
                <a:gd name="connsiteY101" fmla="*/ 1673975 h 2216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5380373" h="2216507">
                  <a:moveTo>
                    <a:pt x="178833" y="2216507"/>
                  </a:moveTo>
                  <a:lnTo>
                    <a:pt x="223325" y="2135692"/>
                  </a:lnTo>
                  <a:cubicBezTo>
                    <a:pt x="237502" y="2109493"/>
                    <a:pt x="253542" y="2084379"/>
                    <a:pt x="269580" y="2059368"/>
                  </a:cubicBezTo>
                  <a:lnTo>
                    <a:pt x="317479" y="1983938"/>
                  </a:lnTo>
                  <a:cubicBezTo>
                    <a:pt x="349572" y="1933768"/>
                    <a:pt x="385681" y="1886324"/>
                    <a:pt x="419460" y="1837283"/>
                  </a:cubicBezTo>
                  <a:cubicBezTo>
                    <a:pt x="454675" y="1789298"/>
                    <a:pt x="492662" y="1743292"/>
                    <a:pt x="529006" y="1696128"/>
                  </a:cubicBezTo>
                  <a:cubicBezTo>
                    <a:pt x="567198" y="1650473"/>
                    <a:pt x="607018" y="1606051"/>
                    <a:pt x="645855" y="1560866"/>
                  </a:cubicBezTo>
                  <a:lnTo>
                    <a:pt x="769623" y="1431803"/>
                  </a:lnTo>
                  <a:lnTo>
                    <a:pt x="899915" y="1309225"/>
                  </a:lnTo>
                  <a:cubicBezTo>
                    <a:pt x="900076" y="1309122"/>
                    <a:pt x="900222" y="1309064"/>
                    <a:pt x="900326" y="1308918"/>
                  </a:cubicBezTo>
                  <a:cubicBezTo>
                    <a:pt x="1057770" y="1168772"/>
                    <a:pt x="1227691" y="1043054"/>
                    <a:pt x="1407639" y="933992"/>
                  </a:cubicBezTo>
                  <a:lnTo>
                    <a:pt x="1475329" y="893425"/>
                  </a:lnTo>
                  <a:cubicBezTo>
                    <a:pt x="1497921" y="879923"/>
                    <a:pt x="1521394" y="868077"/>
                    <a:pt x="1544426" y="855292"/>
                  </a:cubicBezTo>
                  <a:lnTo>
                    <a:pt x="1613758" y="817702"/>
                  </a:lnTo>
                  <a:lnTo>
                    <a:pt x="1684600" y="782940"/>
                  </a:lnTo>
                  <a:cubicBezTo>
                    <a:pt x="1731398" y="758867"/>
                    <a:pt x="1779838" y="738371"/>
                    <a:pt x="1827926" y="717069"/>
                  </a:cubicBezTo>
                  <a:cubicBezTo>
                    <a:pt x="1875618" y="694784"/>
                    <a:pt x="1925553" y="677806"/>
                    <a:pt x="1974183" y="657838"/>
                  </a:cubicBezTo>
                  <a:cubicBezTo>
                    <a:pt x="2023209" y="638866"/>
                    <a:pt x="2073438" y="623018"/>
                    <a:pt x="2123006" y="605278"/>
                  </a:cubicBezTo>
                  <a:lnTo>
                    <a:pt x="2274162" y="560254"/>
                  </a:lnTo>
                  <a:cubicBezTo>
                    <a:pt x="2325343" y="547837"/>
                    <a:pt x="2375748" y="532574"/>
                    <a:pt x="2427399" y="522267"/>
                  </a:cubicBezTo>
                  <a:cubicBezTo>
                    <a:pt x="2478873" y="511389"/>
                    <a:pt x="2530128" y="499249"/>
                    <a:pt x="2582188" y="491275"/>
                  </a:cubicBezTo>
                  <a:lnTo>
                    <a:pt x="2659950" y="477757"/>
                  </a:lnTo>
                  <a:lnTo>
                    <a:pt x="2738151" y="467304"/>
                  </a:lnTo>
                  <a:cubicBezTo>
                    <a:pt x="2790242" y="459475"/>
                    <a:pt x="2842700" y="455077"/>
                    <a:pt x="2895143" y="450356"/>
                  </a:cubicBezTo>
                  <a:cubicBezTo>
                    <a:pt x="2947452" y="444419"/>
                    <a:pt x="3000246" y="443920"/>
                    <a:pt x="3052689" y="440504"/>
                  </a:cubicBezTo>
                  <a:cubicBezTo>
                    <a:pt x="3105307" y="438188"/>
                    <a:pt x="3157984" y="438876"/>
                    <a:pt x="3210646" y="437733"/>
                  </a:cubicBezTo>
                  <a:lnTo>
                    <a:pt x="3331437" y="441104"/>
                  </a:lnTo>
                  <a:cubicBezTo>
                    <a:pt x="3371696" y="442541"/>
                    <a:pt x="3411810" y="446206"/>
                    <a:pt x="3452039" y="448626"/>
                  </a:cubicBezTo>
                  <a:cubicBezTo>
                    <a:pt x="3492357" y="450474"/>
                    <a:pt x="3532220" y="456411"/>
                    <a:pt x="3572333" y="460267"/>
                  </a:cubicBezTo>
                  <a:cubicBezTo>
                    <a:pt x="3612519" y="463828"/>
                    <a:pt x="3652338" y="469973"/>
                    <a:pt x="3692157" y="475968"/>
                  </a:cubicBezTo>
                  <a:lnTo>
                    <a:pt x="3751928" y="484780"/>
                  </a:lnTo>
                  <a:lnTo>
                    <a:pt x="3811351" y="495834"/>
                  </a:lnTo>
                  <a:cubicBezTo>
                    <a:pt x="3850892" y="503502"/>
                    <a:pt x="3890710" y="509953"/>
                    <a:pt x="3929781" y="519747"/>
                  </a:cubicBezTo>
                  <a:cubicBezTo>
                    <a:pt x="3968897" y="529306"/>
                    <a:pt x="4008525" y="536884"/>
                    <a:pt x="4047304" y="547733"/>
                  </a:cubicBezTo>
                  <a:lnTo>
                    <a:pt x="4163799" y="579782"/>
                  </a:lnTo>
                  <a:lnTo>
                    <a:pt x="4279006" y="616229"/>
                  </a:lnTo>
                  <a:cubicBezTo>
                    <a:pt x="4317125" y="629118"/>
                    <a:pt x="4354832" y="643470"/>
                    <a:pt x="4392776" y="656943"/>
                  </a:cubicBezTo>
                  <a:cubicBezTo>
                    <a:pt x="4430864" y="669919"/>
                    <a:pt x="4467546" y="686764"/>
                    <a:pt x="4505006" y="701469"/>
                  </a:cubicBezTo>
                  <a:cubicBezTo>
                    <a:pt x="4542595" y="715968"/>
                    <a:pt x="4579043" y="733165"/>
                    <a:pt x="4615637" y="749850"/>
                  </a:cubicBezTo>
                  <a:lnTo>
                    <a:pt x="4670572" y="774861"/>
                  </a:lnTo>
                  <a:lnTo>
                    <a:pt x="4724508" y="802058"/>
                  </a:lnTo>
                  <a:cubicBezTo>
                    <a:pt x="4760312" y="820487"/>
                    <a:pt x="4796758" y="837611"/>
                    <a:pt x="4831535" y="857974"/>
                  </a:cubicBezTo>
                  <a:cubicBezTo>
                    <a:pt x="4866500" y="877986"/>
                    <a:pt x="4902260" y="896504"/>
                    <a:pt x="4936595" y="917557"/>
                  </a:cubicBezTo>
                  <a:lnTo>
                    <a:pt x="5018594" y="967977"/>
                  </a:lnTo>
                  <a:lnTo>
                    <a:pt x="5032521" y="976495"/>
                  </a:lnTo>
                  <a:lnTo>
                    <a:pt x="5032521" y="976508"/>
                  </a:lnTo>
                  <a:cubicBezTo>
                    <a:pt x="5034852" y="977888"/>
                    <a:pt x="5037169" y="979281"/>
                    <a:pt x="5039500" y="980760"/>
                  </a:cubicBezTo>
                  <a:lnTo>
                    <a:pt x="5046830" y="985217"/>
                  </a:lnTo>
                  <a:cubicBezTo>
                    <a:pt x="5085433" y="1008968"/>
                    <a:pt x="5128492" y="1019304"/>
                    <a:pt x="5170614" y="1017501"/>
                  </a:cubicBezTo>
                  <a:cubicBezTo>
                    <a:pt x="5240795" y="1014526"/>
                    <a:pt x="5308280" y="977872"/>
                    <a:pt x="5347909" y="913540"/>
                  </a:cubicBezTo>
                  <a:cubicBezTo>
                    <a:pt x="5367290" y="882034"/>
                    <a:pt x="5377730" y="847536"/>
                    <a:pt x="5379928" y="813010"/>
                  </a:cubicBezTo>
                  <a:cubicBezTo>
                    <a:pt x="5380368" y="806104"/>
                    <a:pt x="5380485" y="799213"/>
                    <a:pt x="5380265" y="792322"/>
                  </a:cubicBezTo>
                  <a:cubicBezTo>
                    <a:pt x="5379734" y="775118"/>
                    <a:pt x="5377179" y="758056"/>
                    <a:pt x="5372689" y="741508"/>
                  </a:cubicBezTo>
                  <a:cubicBezTo>
                    <a:pt x="5359219" y="691862"/>
                    <a:pt x="5328329" y="646835"/>
                    <a:pt x="5282388" y="616421"/>
                  </a:cubicBezTo>
                  <a:cubicBezTo>
                    <a:pt x="5280659" y="615335"/>
                    <a:pt x="5278914" y="614251"/>
                    <a:pt x="5277184" y="613108"/>
                  </a:cubicBezTo>
                  <a:cubicBezTo>
                    <a:pt x="5276890" y="612902"/>
                    <a:pt x="5276540" y="612712"/>
                    <a:pt x="5276202" y="612462"/>
                  </a:cubicBezTo>
                  <a:lnTo>
                    <a:pt x="5274633" y="611508"/>
                  </a:lnTo>
                  <a:lnTo>
                    <a:pt x="5270000" y="608651"/>
                  </a:lnTo>
                  <a:cubicBezTo>
                    <a:pt x="5269590" y="608386"/>
                    <a:pt x="5269179" y="608152"/>
                    <a:pt x="5268755" y="607902"/>
                  </a:cubicBezTo>
                  <a:cubicBezTo>
                    <a:pt x="5268637" y="607815"/>
                    <a:pt x="5268505" y="607742"/>
                    <a:pt x="5268372" y="607654"/>
                  </a:cubicBezTo>
                  <a:lnTo>
                    <a:pt x="5268358" y="607654"/>
                  </a:lnTo>
                  <a:lnTo>
                    <a:pt x="5252715" y="598050"/>
                  </a:lnTo>
                  <a:lnTo>
                    <a:pt x="5160043" y="541136"/>
                  </a:lnTo>
                  <a:cubicBezTo>
                    <a:pt x="5121279" y="517415"/>
                    <a:pt x="5081005" y="496376"/>
                    <a:pt x="5041524" y="473887"/>
                  </a:cubicBezTo>
                  <a:cubicBezTo>
                    <a:pt x="5002203" y="451001"/>
                    <a:pt x="4961195" y="431458"/>
                    <a:pt x="4920775" y="410742"/>
                  </a:cubicBezTo>
                  <a:lnTo>
                    <a:pt x="4859918" y="380086"/>
                  </a:lnTo>
                  <a:lnTo>
                    <a:pt x="4797902" y="351850"/>
                  </a:lnTo>
                  <a:cubicBezTo>
                    <a:pt x="4756543" y="332980"/>
                    <a:pt x="4715448" y="313715"/>
                    <a:pt x="4673108" y="297221"/>
                  </a:cubicBezTo>
                  <a:cubicBezTo>
                    <a:pt x="4630796" y="280581"/>
                    <a:pt x="4589335" y="261860"/>
                    <a:pt x="4546408" y="247008"/>
                  </a:cubicBezTo>
                  <a:lnTo>
                    <a:pt x="4418124" y="201192"/>
                  </a:lnTo>
                  <a:lnTo>
                    <a:pt x="4288214" y="160068"/>
                  </a:lnTo>
                  <a:lnTo>
                    <a:pt x="4156924" y="123929"/>
                  </a:lnTo>
                  <a:cubicBezTo>
                    <a:pt x="4113133" y="111746"/>
                    <a:pt x="4068549" y="102921"/>
                    <a:pt x="4024389" y="92334"/>
                  </a:cubicBezTo>
                  <a:cubicBezTo>
                    <a:pt x="3980303" y="81426"/>
                    <a:pt x="3935485" y="73950"/>
                    <a:pt x="3890914" y="65388"/>
                  </a:cubicBezTo>
                  <a:lnTo>
                    <a:pt x="3823944" y="52956"/>
                  </a:lnTo>
                  <a:lnTo>
                    <a:pt x="3756592" y="43003"/>
                  </a:lnTo>
                  <a:cubicBezTo>
                    <a:pt x="3711656" y="36213"/>
                    <a:pt x="3666793" y="29425"/>
                    <a:pt x="3621622" y="25262"/>
                  </a:cubicBezTo>
                  <a:cubicBezTo>
                    <a:pt x="3576394" y="20848"/>
                    <a:pt x="3531428" y="14412"/>
                    <a:pt x="3486066" y="12140"/>
                  </a:cubicBezTo>
                  <a:cubicBezTo>
                    <a:pt x="3440749" y="9367"/>
                    <a:pt x="3395477" y="5365"/>
                    <a:pt x="3350161" y="3724"/>
                  </a:cubicBezTo>
                  <a:lnTo>
                    <a:pt x="3214018" y="0"/>
                  </a:lnTo>
                  <a:cubicBezTo>
                    <a:pt x="3154671" y="1055"/>
                    <a:pt x="3095338" y="499"/>
                    <a:pt x="3036048" y="3021"/>
                  </a:cubicBezTo>
                  <a:cubicBezTo>
                    <a:pt x="2976876" y="6730"/>
                    <a:pt x="2917485" y="7639"/>
                    <a:pt x="2858505" y="14162"/>
                  </a:cubicBezTo>
                  <a:cubicBezTo>
                    <a:pt x="2799420" y="19470"/>
                    <a:pt x="2740277" y="24528"/>
                    <a:pt x="2681532" y="33252"/>
                  </a:cubicBezTo>
                  <a:lnTo>
                    <a:pt x="2593331" y="45067"/>
                  </a:lnTo>
                  <a:lnTo>
                    <a:pt x="2505614" y="60241"/>
                  </a:lnTo>
                  <a:cubicBezTo>
                    <a:pt x="2447015" y="69435"/>
                    <a:pt x="2389118" y="82865"/>
                    <a:pt x="2331178" y="95253"/>
                  </a:cubicBezTo>
                  <a:cubicBezTo>
                    <a:pt x="2272945" y="106996"/>
                    <a:pt x="2215971" y="123886"/>
                    <a:pt x="2158368" y="138092"/>
                  </a:cubicBezTo>
                  <a:cubicBezTo>
                    <a:pt x="2101220" y="153940"/>
                    <a:pt x="2044512" y="171769"/>
                    <a:pt x="1987701" y="188952"/>
                  </a:cubicBezTo>
                  <a:cubicBezTo>
                    <a:pt x="1931769" y="208729"/>
                    <a:pt x="1875163" y="226791"/>
                    <a:pt x="1819803" y="248137"/>
                  </a:cubicBezTo>
                  <a:cubicBezTo>
                    <a:pt x="1764838" y="270480"/>
                    <a:pt x="1708658" y="290083"/>
                    <a:pt x="1654779" y="315049"/>
                  </a:cubicBezTo>
                  <a:cubicBezTo>
                    <a:pt x="1600432" y="338961"/>
                    <a:pt x="1545819" y="362316"/>
                    <a:pt x="1492965" y="389352"/>
                  </a:cubicBezTo>
                  <a:lnTo>
                    <a:pt x="1413034" y="428672"/>
                  </a:lnTo>
                  <a:lnTo>
                    <a:pt x="1334716" y="471013"/>
                  </a:lnTo>
                  <a:cubicBezTo>
                    <a:pt x="1308823" y="485381"/>
                    <a:pt x="1282317" y="498898"/>
                    <a:pt x="1256866" y="514101"/>
                  </a:cubicBezTo>
                  <a:lnTo>
                    <a:pt x="1180439" y="559830"/>
                  </a:lnTo>
                  <a:cubicBezTo>
                    <a:pt x="977443" y="682893"/>
                    <a:pt x="785867" y="824651"/>
                    <a:pt x="608806" y="982286"/>
                  </a:cubicBezTo>
                  <a:cubicBezTo>
                    <a:pt x="608748" y="982447"/>
                    <a:pt x="608557" y="982534"/>
                    <a:pt x="608411" y="982695"/>
                  </a:cubicBezTo>
                  <a:lnTo>
                    <a:pt x="461699" y="1120582"/>
                  </a:lnTo>
                  <a:lnTo>
                    <a:pt x="322273" y="1265990"/>
                  </a:lnTo>
                  <a:cubicBezTo>
                    <a:pt x="278349" y="1316805"/>
                    <a:pt x="233573" y="1366915"/>
                    <a:pt x="190587" y="1418478"/>
                  </a:cubicBezTo>
                  <a:cubicBezTo>
                    <a:pt x="149331" y="1471581"/>
                    <a:pt x="106741" y="1523525"/>
                    <a:pt x="66967" y="1577711"/>
                  </a:cubicBezTo>
                  <a:lnTo>
                    <a:pt x="0" y="1673975"/>
                  </a:lnTo>
                </a:path>
              </a:pathLst>
            </a:custGeom>
            <a:noFill/>
            <a:ln w="0" cap="flat">
              <a:solidFill>
                <a:schemeClr val="bg2"/>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de-DE">
                <a:latin typeface="+mj-lt"/>
              </a:endParaRPr>
            </a:p>
          </p:txBody>
        </p:sp>
      </p:grpSp>
    </p:spTree>
    <p:extLst>
      <p:ext uri="{BB962C8B-B14F-4D97-AF65-F5344CB8AC3E}">
        <p14:creationId xmlns:p14="http://schemas.microsoft.com/office/powerpoint/2010/main" val="2196727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393">
          <p15:clr>
            <a:srgbClr val="FBAE40"/>
          </p15:clr>
        </p15:guide>
        <p15:guide id="3" pos="7287">
          <p15:clr>
            <a:srgbClr val="FBAE40"/>
          </p15:clr>
        </p15:guide>
        <p15:guide id="4" orient="horz" pos="3748">
          <p15:clr>
            <a:srgbClr val="FBAE40"/>
          </p15:clr>
        </p15:guide>
        <p15:guide id="5" orient="horz" pos="822">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Title Only with Media">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24B1B70F-9895-0969-8D2D-F808D6DCFE3A}"/>
              </a:ext>
            </a:extLst>
          </p:cNvPr>
          <p:cNvSpPr>
            <a:spLocks noGrp="1"/>
          </p:cNvSpPr>
          <p:nvPr>
            <p:ph type="body" sz="quarter" idx="10" hasCustomPrompt="1"/>
          </p:nvPr>
        </p:nvSpPr>
        <p:spPr>
          <a:xfrm>
            <a:off x="152399" y="6523868"/>
            <a:ext cx="10784187" cy="261610"/>
          </a:xfrm>
        </p:spPr>
        <p:txBody>
          <a:bodyPr wrap="square" anchor="b" anchorCtr="0">
            <a:spAutoFit/>
          </a:bodyPr>
          <a:lstStyle>
            <a:lvl1pPr marL="0" indent="0">
              <a:spcBef>
                <a:spcPts val="0"/>
              </a:spcBef>
              <a:buNone/>
              <a:tabLst/>
              <a:defRPr sz="1100"/>
            </a:lvl1pPr>
            <a:lvl2pPr marL="0" indent="0">
              <a:spcBef>
                <a:spcPts val="0"/>
              </a:spcBef>
              <a:buNone/>
              <a:tabLst/>
              <a:defRPr sz="1200"/>
            </a:lvl2pPr>
            <a:lvl3pPr marL="0" indent="0">
              <a:spcBef>
                <a:spcPts val="0"/>
              </a:spcBef>
              <a:buNone/>
              <a:tabLst/>
              <a:defRPr sz="1200"/>
            </a:lvl3pPr>
            <a:lvl4pPr marL="0" indent="0">
              <a:spcBef>
                <a:spcPts val="0"/>
              </a:spcBef>
              <a:buNone/>
              <a:tabLst/>
              <a:defRPr sz="1200"/>
            </a:lvl4pPr>
            <a:lvl5pPr marL="0" indent="0">
              <a:spcBef>
                <a:spcPts val="0"/>
              </a:spcBef>
              <a:buNone/>
              <a:tabLst/>
              <a:defRPr sz="1200"/>
            </a:lvl5pPr>
          </a:lstStyle>
          <a:p>
            <a:pPr lvl="0"/>
            <a:r>
              <a:rPr lang="en-US" dirty="0"/>
              <a:t>References, footnotes.</a:t>
            </a:r>
          </a:p>
        </p:txBody>
      </p:sp>
      <p:sp>
        <p:nvSpPr>
          <p:cNvPr id="5" name="Title Placeholder 1">
            <a:extLst>
              <a:ext uri="{FF2B5EF4-FFF2-40B4-BE49-F238E27FC236}">
                <a16:creationId xmlns:a16="http://schemas.microsoft.com/office/drawing/2014/main" id="{D7B5D255-3295-AC07-96B2-9D0378679762}"/>
              </a:ext>
            </a:extLst>
          </p:cNvPr>
          <p:cNvSpPr>
            <a:spLocks noGrp="1"/>
          </p:cNvSpPr>
          <p:nvPr>
            <p:ph type="title"/>
          </p:nvPr>
        </p:nvSpPr>
        <p:spPr>
          <a:xfrm>
            <a:off x="152399" y="328663"/>
            <a:ext cx="11887200" cy="535531"/>
          </a:xfrm>
          <a:prstGeom prst="rect">
            <a:avLst/>
          </a:prstGeom>
        </p:spPr>
        <p:txBody>
          <a:bodyPr vert="horz" lIns="91440" tIns="45720" rIns="91440" bIns="45720" rtlCol="0" anchor="ctr" anchorCtr="0">
            <a:noAutofit/>
          </a:bodyPr>
          <a:lstStyle/>
          <a:p>
            <a:r>
              <a:rPr lang="en-US" dirty="0"/>
              <a:t>Click to edit Master title style</a:t>
            </a:r>
          </a:p>
        </p:txBody>
      </p:sp>
    </p:spTree>
    <p:extLst>
      <p:ext uri="{BB962C8B-B14F-4D97-AF65-F5344CB8AC3E}">
        <p14:creationId xmlns:p14="http://schemas.microsoft.com/office/powerpoint/2010/main" val="3992159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45142" y="226304"/>
            <a:ext cx="11820116" cy="777306"/>
          </a:xfrm>
        </p:spPr>
        <p:txBody>
          <a:bodyPr/>
          <a:lstStyle/>
          <a:p>
            <a:r>
              <a:rPr lang="en-US"/>
              <a:t>Click to edit Master title style</a:t>
            </a:r>
          </a:p>
        </p:txBody>
      </p:sp>
      <p:sp>
        <p:nvSpPr>
          <p:cNvPr id="3" name="Content Placeholder 2"/>
          <p:cNvSpPr>
            <a:spLocks noGrp="1"/>
          </p:cNvSpPr>
          <p:nvPr>
            <p:ph idx="1"/>
          </p:nvPr>
        </p:nvSpPr>
        <p:spPr>
          <a:xfrm>
            <a:off x="145143" y="1100749"/>
            <a:ext cx="11820117" cy="4855037"/>
          </a:xfrm>
        </p:spPr>
        <p:txBody>
          <a:bodyPr/>
          <a:lstStyle>
            <a:lvl1pPr marL="303119" indent="-303119">
              <a:buSzPct val="125000"/>
              <a:buFont typeface="Wingdings" panose="05000000000000000000" pitchFamily="2" charset="2"/>
              <a:buChar char="§"/>
              <a:defRPr sz="1945"/>
            </a:lvl1pPr>
            <a:lvl2pPr marL="656759" indent="-252599">
              <a:buSzPct val="100000"/>
              <a:buFont typeface="Arial" panose="020B0604020202020204" pitchFamily="34" charset="0"/>
              <a:buChar char="−"/>
              <a:defRPr sz="1945"/>
            </a:lvl2pPr>
            <a:lvl3pPr marL="1010398" indent="-202080">
              <a:buSzPct val="110000"/>
              <a:buFont typeface="Arial" panose="020B0604020202020204" pitchFamily="34" charset="0"/>
              <a:buChar char="•"/>
              <a:defRPr sz="1945"/>
            </a:lvl3pPr>
            <a:lvl4pPr marL="1212477" indent="0">
              <a:buNone/>
              <a:defRPr/>
            </a:lvl4pPr>
          </a:lstStyle>
          <a:p>
            <a:pPr lvl="0"/>
            <a:r>
              <a:rPr lang="en-US"/>
              <a:t>Click to edit Master text styles</a:t>
            </a:r>
          </a:p>
          <a:p>
            <a:pPr lvl="1"/>
            <a:r>
              <a:rPr lang="en-US"/>
              <a:t>Second level</a:t>
            </a:r>
          </a:p>
          <a:p>
            <a:pPr lvl="2"/>
            <a:r>
              <a:rPr lang="en-US"/>
              <a:t>Third level</a:t>
            </a:r>
          </a:p>
        </p:txBody>
      </p:sp>
      <p:sp>
        <p:nvSpPr>
          <p:cNvPr id="7" name="Content Placeholder 6">
            <a:extLst>
              <a:ext uri="{FF2B5EF4-FFF2-40B4-BE49-F238E27FC236}">
                <a16:creationId xmlns:a16="http://schemas.microsoft.com/office/drawing/2014/main" id="{118D4A39-4E0A-B373-FD8A-A556C08BFA66}"/>
              </a:ext>
            </a:extLst>
          </p:cNvPr>
          <p:cNvSpPr>
            <a:spLocks noGrp="1"/>
          </p:cNvSpPr>
          <p:nvPr>
            <p:ph sz="quarter" idx="13"/>
          </p:nvPr>
        </p:nvSpPr>
        <p:spPr>
          <a:xfrm>
            <a:off x="0" y="6424029"/>
            <a:ext cx="12192000" cy="417513"/>
          </a:xfrm>
        </p:spPr>
        <p:txBody>
          <a:bodyPr lIns="91440" anchor="b"/>
          <a:lstStyle>
            <a:lvl1pPr marL="0" indent="0">
              <a:spcBef>
                <a:spcPts val="0"/>
              </a:spcBef>
              <a:buNone/>
              <a:defRPr sz="884">
                <a:latin typeface="Arial Narrow" panose="020B0606020202030204" pitchFamily="34" charset="0"/>
              </a:defRPr>
            </a:lvl1pPr>
            <a:lvl2pPr marL="404159" indent="0">
              <a:buNone/>
              <a:defRPr sz="884">
                <a:latin typeface="Arial Narrow" panose="020B0606020202030204" pitchFamily="34" charset="0"/>
              </a:defRPr>
            </a:lvl2pPr>
            <a:lvl3pPr marL="808318" indent="0">
              <a:buNone/>
              <a:defRPr sz="884">
                <a:latin typeface="Arial Narrow" panose="020B0606020202030204" pitchFamily="34" charset="0"/>
              </a:defRPr>
            </a:lvl3pPr>
            <a:lvl4pPr marL="1212477" indent="0">
              <a:buNone/>
              <a:defRPr sz="884">
                <a:latin typeface="Arial Narrow" panose="020B0606020202030204" pitchFamily="34" charset="0"/>
              </a:defRPr>
            </a:lvl4pPr>
            <a:lvl5pPr marL="1616636" indent="0">
              <a:buNone/>
              <a:defRPr sz="884">
                <a:latin typeface="Arial Narrow" panose="020B0606020202030204" pitchFamily="34" charset="0"/>
              </a:defRPr>
            </a:lvl5pPr>
          </a:lstStyle>
          <a:p>
            <a:pPr lvl="0"/>
            <a:r>
              <a:rPr lang="en-GB"/>
              <a:t>Click to edit Master text styles</a:t>
            </a:r>
            <a:endParaRPr lang="en-US"/>
          </a:p>
        </p:txBody>
      </p:sp>
    </p:spTree>
    <p:extLst>
      <p:ext uri="{BB962C8B-B14F-4D97-AF65-F5344CB8AC3E}">
        <p14:creationId xmlns:p14="http://schemas.microsoft.com/office/powerpoint/2010/main" val="11169572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Title and Content with Media">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FCFA11-6349-0E44-AAC2-812B62DD4A24}"/>
              </a:ext>
            </a:extLst>
          </p:cNvPr>
          <p:cNvSpPr>
            <a:spLocks noGrp="1"/>
          </p:cNvSpPr>
          <p:nvPr>
            <p:ph idx="1"/>
          </p:nvPr>
        </p:nvSpPr>
        <p:spPr>
          <a:xfrm>
            <a:off x="152400" y="1253331"/>
            <a:ext cx="11887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8">
            <a:extLst>
              <a:ext uri="{FF2B5EF4-FFF2-40B4-BE49-F238E27FC236}">
                <a16:creationId xmlns:a16="http://schemas.microsoft.com/office/drawing/2014/main" id="{EC80BF2F-C2B2-0D72-0C9B-FC992C5D9C71}"/>
              </a:ext>
            </a:extLst>
          </p:cNvPr>
          <p:cNvSpPr>
            <a:spLocks noGrp="1"/>
          </p:cNvSpPr>
          <p:nvPr>
            <p:ph type="body" sz="quarter" idx="10" hasCustomPrompt="1"/>
          </p:nvPr>
        </p:nvSpPr>
        <p:spPr>
          <a:xfrm>
            <a:off x="152400" y="6523868"/>
            <a:ext cx="10766080" cy="261610"/>
          </a:xfrm>
        </p:spPr>
        <p:txBody>
          <a:bodyPr wrap="square" anchor="b" anchorCtr="0">
            <a:spAutoFit/>
          </a:bodyPr>
          <a:lstStyle>
            <a:lvl1pPr marL="0" indent="0">
              <a:spcBef>
                <a:spcPts val="0"/>
              </a:spcBef>
              <a:buNone/>
              <a:tabLst/>
              <a:defRPr sz="1100"/>
            </a:lvl1pPr>
            <a:lvl2pPr marL="0" indent="0">
              <a:spcBef>
                <a:spcPts val="0"/>
              </a:spcBef>
              <a:buNone/>
              <a:tabLst/>
              <a:defRPr sz="1200"/>
            </a:lvl2pPr>
            <a:lvl3pPr marL="0" indent="0">
              <a:spcBef>
                <a:spcPts val="0"/>
              </a:spcBef>
              <a:buNone/>
              <a:tabLst/>
              <a:defRPr sz="1200"/>
            </a:lvl3pPr>
            <a:lvl4pPr marL="0" indent="0">
              <a:spcBef>
                <a:spcPts val="0"/>
              </a:spcBef>
              <a:buNone/>
              <a:tabLst/>
              <a:defRPr sz="1200"/>
            </a:lvl4pPr>
            <a:lvl5pPr marL="0" indent="0">
              <a:spcBef>
                <a:spcPts val="0"/>
              </a:spcBef>
              <a:buNone/>
              <a:tabLst/>
              <a:defRPr sz="1200"/>
            </a:lvl5pPr>
          </a:lstStyle>
          <a:p>
            <a:pPr lvl="0"/>
            <a:r>
              <a:rPr lang="en-US" dirty="0"/>
              <a:t>References, footnotes.</a:t>
            </a:r>
          </a:p>
        </p:txBody>
      </p:sp>
      <p:sp>
        <p:nvSpPr>
          <p:cNvPr id="5" name="Title Placeholder 1">
            <a:extLst>
              <a:ext uri="{FF2B5EF4-FFF2-40B4-BE49-F238E27FC236}">
                <a16:creationId xmlns:a16="http://schemas.microsoft.com/office/drawing/2014/main" id="{7F05D632-EFAA-FAF5-9CBA-6C1F0CF5BBF8}"/>
              </a:ext>
            </a:extLst>
          </p:cNvPr>
          <p:cNvSpPr>
            <a:spLocks noGrp="1"/>
          </p:cNvSpPr>
          <p:nvPr>
            <p:ph type="title"/>
          </p:nvPr>
        </p:nvSpPr>
        <p:spPr>
          <a:xfrm>
            <a:off x="152399" y="328663"/>
            <a:ext cx="11887200" cy="535531"/>
          </a:xfrm>
          <a:prstGeom prst="rect">
            <a:avLst/>
          </a:prstGeom>
        </p:spPr>
        <p:txBody>
          <a:bodyPr vert="horz" lIns="91440" tIns="45720" rIns="91440" bIns="45720" rtlCol="0" anchor="ctr" anchorCtr="0">
            <a:noAutofit/>
          </a:bodyPr>
          <a:lstStyle/>
          <a:p>
            <a:r>
              <a:rPr lang="en-US" dirty="0"/>
              <a:t>Click to edit Master title style</a:t>
            </a:r>
          </a:p>
        </p:txBody>
      </p:sp>
    </p:spTree>
    <p:extLst>
      <p:ext uri="{BB962C8B-B14F-4D97-AF65-F5344CB8AC3E}">
        <p14:creationId xmlns:p14="http://schemas.microsoft.com/office/powerpoint/2010/main" val="1558077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Title and Subtitile with Media">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a:xfrm>
            <a:off x="152399" y="1240581"/>
            <a:ext cx="11887200" cy="461665"/>
          </a:xfrm>
        </p:spPr>
        <p:txBody>
          <a:bodyPr wrap="square">
            <a:spAutoFit/>
          </a:bodyPr>
          <a:lstStyle>
            <a:lvl1pPr marL="0" indent="0">
              <a:spcBef>
                <a:spcPts val="0"/>
              </a:spcBef>
              <a:buNone/>
              <a:defRPr sz="2400" b="1">
                <a:solidFill>
                  <a:srgbClr val="8642CC"/>
                </a:solidFill>
              </a:defRPr>
            </a:lvl1pPr>
            <a:lvl2pPr marL="0" indent="0">
              <a:spcBef>
                <a:spcPts val="0"/>
              </a:spcBef>
              <a:buNone/>
              <a:defRPr sz="2600" b="1"/>
            </a:lvl2pPr>
            <a:lvl3pPr marL="0" indent="0">
              <a:spcBef>
                <a:spcPts val="0"/>
              </a:spcBef>
              <a:buNone/>
              <a:defRPr sz="2600" b="1"/>
            </a:lvl3pPr>
            <a:lvl4pPr marL="0" indent="0">
              <a:spcBef>
                <a:spcPts val="0"/>
              </a:spcBef>
              <a:buNone/>
              <a:defRPr sz="2600" b="1"/>
            </a:lvl4pPr>
            <a:lvl5pPr marL="0" indent="0">
              <a:spcBef>
                <a:spcPts val="0"/>
              </a:spcBef>
              <a:buNone/>
              <a:defRPr sz="2600" b="1"/>
            </a:lvl5pPr>
          </a:lstStyle>
          <a:p>
            <a:pPr lvl="0"/>
            <a:r>
              <a:rPr lang="en-US" dirty="0"/>
              <a:t>Click to edit Master text styles</a:t>
            </a:r>
          </a:p>
        </p:txBody>
      </p:sp>
      <p:sp>
        <p:nvSpPr>
          <p:cNvPr id="3" name="Text Placeholder 8">
            <a:extLst>
              <a:ext uri="{FF2B5EF4-FFF2-40B4-BE49-F238E27FC236}">
                <a16:creationId xmlns:a16="http://schemas.microsoft.com/office/drawing/2014/main" id="{BCC7A971-299C-7A28-5204-9526E06BFFA2}"/>
              </a:ext>
            </a:extLst>
          </p:cNvPr>
          <p:cNvSpPr>
            <a:spLocks noGrp="1"/>
          </p:cNvSpPr>
          <p:nvPr>
            <p:ph type="body" sz="quarter" idx="10" hasCustomPrompt="1"/>
          </p:nvPr>
        </p:nvSpPr>
        <p:spPr>
          <a:xfrm>
            <a:off x="152399" y="6523868"/>
            <a:ext cx="10793241" cy="261610"/>
          </a:xfrm>
        </p:spPr>
        <p:txBody>
          <a:bodyPr wrap="square" anchor="b" anchorCtr="0">
            <a:spAutoFit/>
          </a:bodyPr>
          <a:lstStyle>
            <a:lvl1pPr marL="0" indent="0">
              <a:spcBef>
                <a:spcPts val="0"/>
              </a:spcBef>
              <a:buNone/>
              <a:tabLst/>
              <a:defRPr sz="1100"/>
            </a:lvl1pPr>
            <a:lvl2pPr marL="0" indent="0">
              <a:spcBef>
                <a:spcPts val="0"/>
              </a:spcBef>
              <a:buNone/>
              <a:tabLst/>
              <a:defRPr sz="1200"/>
            </a:lvl2pPr>
            <a:lvl3pPr marL="0" indent="0">
              <a:spcBef>
                <a:spcPts val="0"/>
              </a:spcBef>
              <a:buNone/>
              <a:tabLst/>
              <a:defRPr sz="1200"/>
            </a:lvl3pPr>
            <a:lvl4pPr marL="0" indent="0">
              <a:spcBef>
                <a:spcPts val="0"/>
              </a:spcBef>
              <a:buNone/>
              <a:tabLst/>
              <a:defRPr sz="1200"/>
            </a:lvl4pPr>
            <a:lvl5pPr marL="0" indent="0">
              <a:spcBef>
                <a:spcPts val="0"/>
              </a:spcBef>
              <a:buNone/>
              <a:tabLst/>
              <a:defRPr sz="1200"/>
            </a:lvl5pPr>
          </a:lstStyle>
          <a:p>
            <a:pPr lvl="0"/>
            <a:r>
              <a:rPr lang="en-US" dirty="0"/>
              <a:t>References, footnotes.</a:t>
            </a:r>
          </a:p>
        </p:txBody>
      </p:sp>
      <p:sp>
        <p:nvSpPr>
          <p:cNvPr id="2" name="Title Placeholder 1">
            <a:extLst>
              <a:ext uri="{FF2B5EF4-FFF2-40B4-BE49-F238E27FC236}">
                <a16:creationId xmlns:a16="http://schemas.microsoft.com/office/drawing/2014/main" id="{EED7AC61-5BC3-88AB-9607-3DCCDC66EFCB}"/>
              </a:ext>
            </a:extLst>
          </p:cNvPr>
          <p:cNvSpPr>
            <a:spLocks noGrp="1"/>
          </p:cNvSpPr>
          <p:nvPr>
            <p:ph type="title"/>
          </p:nvPr>
        </p:nvSpPr>
        <p:spPr>
          <a:xfrm>
            <a:off x="152399" y="328663"/>
            <a:ext cx="11887200" cy="535531"/>
          </a:xfrm>
          <a:prstGeom prst="rect">
            <a:avLst/>
          </a:prstGeom>
        </p:spPr>
        <p:txBody>
          <a:bodyPr vert="horz" lIns="91440" tIns="45720" rIns="91440" bIns="45720" rtlCol="0" anchor="ctr" anchorCtr="0">
            <a:noAutofit/>
          </a:bodyPr>
          <a:lstStyle/>
          <a:p>
            <a:r>
              <a:rPr lang="en-US" dirty="0"/>
              <a:t>Click to edit Master title style</a:t>
            </a:r>
          </a:p>
        </p:txBody>
      </p:sp>
    </p:spTree>
    <p:extLst>
      <p:ext uri="{BB962C8B-B14F-4D97-AF65-F5344CB8AC3E}">
        <p14:creationId xmlns:p14="http://schemas.microsoft.com/office/powerpoint/2010/main" val="4254489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03F9D2-2AA1-EBF4-ABFB-DF95BBCF54C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CDA06D7-925B-A250-158E-664396657E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7E4AA10-254F-8D3C-D8D6-D863740E599A}"/>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CA484330-5C88-E67D-FD33-08AE7FECF2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206A99-BB92-21D6-3395-4388FF13B02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4211921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5E786-5759-88C9-DC3E-3BFB9A9AB7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5BA40C-C5AE-8508-BD1B-32EF1561582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E9B7B5-8C24-3588-AC84-8F7384D874FD}"/>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2A2F9E9A-05E2-D360-9C18-25EBD5B0AD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7AC21A-79DF-B3EF-3AEC-C407FA7749DD}"/>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487756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2380E1-BDB5-C2A6-5251-FF860BDADF3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3BCEED4-210C-51A3-4606-78F6ADB34BC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A754F65-B9CC-30A8-67A2-3217FCD3C5DF}"/>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312FB8F8-76AD-59D1-AF41-4A1F458E51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D45DA2-C806-A956-350F-251E97105A0E}"/>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7860292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145014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0AAF3-C889-D0BA-62A5-2B0094CAD30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4BA15F-BCE8-794B-2484-0D2C864718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58B2EF-27E3-EFDE-9ACF-04068EF4457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CC07C1F-7ECD-2A8B-3E2A-A77168E08FC0}"/>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6" name="Footer Placeholder 5">
            <a:extLst>
              <a:ext uri="{FF2B5EF4-FFF2-40B4-BE49-F238E27FC236}">
                <a16:creationId xmlns:a16="http://schemas.microsoft.com/office/drawing/2014/main" id="{5F285540-BB7E-B0F8-11F6-C770E525E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442D9C-85F9-5197-5AE1-E4E11E1A691E}"/>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609845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C7D30-0EED-DF80-748C-B7D3B74509F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015016-2624-9B98-FBE9-6D71021208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7224F1-9E59-BDEB-B084-29C6852A89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91CEB9-F4C0-F1E4-9A2D-3E314E8852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EE0F3E-BFD2-59D4-2E8C-0D40E5D56CE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B5079D-0FDE-299B-AD43-7D15C8C3B461}"/>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8" name="Footer Placeholder 7">
            <a:extLst>
              <a:ext uri="{FF2B5EF4-FFF2-40B4-BE49-F238E27FC236}">
                <a16:creationId xmlns:a16="http://schemas.microsoft.com/office/drawing/2014/main" id="{F0BA89C6-FBA0-A75D-1232-3CCAAB312C8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08F561-B81C-BED3-DAFB-DCF8EE54F3A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7921141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2B426-E371-790F-619A-C0511E399DB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75E9114-891C-8047-75F7-2DA12DB59D48}"/>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4" name="Footer Placeholder 3">
            <a:extLst>
              <a:ext uri="{FF2B5EF4-FFF2-40B4-BE49-F238E27FC236}">
                <a16:creationId xmlns:a16="http://schemas.microsoft.com/office/drawing/2014/main" id="{15117C00-00E9-ACA0-C5B1-75F6D1227B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05F4566-0180-F0F0-352F-F94268F5840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099964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16CD7-8A7A-BD4A-7BFC-A89F9FDC1ADC}"/>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3" name="Footer Placeholder 2">
            <a:extLst>
              <a:ext uri="{FF2B5EF4-FFF2-40B4-BE49-F238E27FC236}">
                <a16:creationId xmlns:a16="http://schemas.microsoft.com/office/drawing/2014/main" id="{2C17F038-BF7C-085B-796E-F9FCE676D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BC9C51-B360-B81E-18BA-5ACADB4FCA8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2444592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B46AD-12CC-C4EA-602C-52DF0B6904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879C7E-971F-69AB-79F4-2C4A73532A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93438A-FFA8-FAD8-1BDE-8CCECF60EA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23096-B03E-EED3-546A-2DB14DF7F65E}"/>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6" name="Footer Placeholder 5">
            <a:extLst>
              <a:ext uri="{FF2B5EF4-FFF2-40B4-BE49-F238E27FC236}">
                <a16:creationId xmlns:a16="http://schemas.microsoft.com/office/drawing/2014/main" id="{0CDBF01C-A5E1-71F6-0E56-8BADEEC0F7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4072E9-DFE7-81A4-63BF-AF76238F898C}"/>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2563012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01233-8B42-352B-C64E-C7779FB088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542BB-7070-269A-781F-1048230CD5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BF01730-D88C-5ECD-A851-6F51973AE0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A0386E-A11E-59CA-41B3-7C2E206CCE61}"/>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6" name="Footer Placeholder 5">
            <a:extLst>
              <a:ext uri="{FF2B5EF4-FFF2-40B4-BE49-F238E27FC236}">
                <a16:creationId xmlns:a16="http://schemas.microsoft.com/office/drawing/2014/main" id="{E73B02A5-A736-A8B3-04C3-5D2E1E285D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1688537-2B65-D58A-AE04-A5964BF58B55}"/>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0058542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AFC9ED-C119-232C-FD5F-099E1CFD19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44743A1-5AFD-1A44-9089-EB4156E3910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B53B3C-A61A-2733-05FE-9811717BC1FF}"/>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321682CB-3DEF-6C46-2045-1AB3025BA9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12501F-18FD-A119-5735-85BF197842D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695241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E262D26-1170-30C9-196E-B44F5DAB09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7B7E33-11C8-2A27-7A1A-DB52EDC671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E63997-5C7A-A845-8F7B-2B062046700F}"/>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15A9EC85-7185-63DB-5594-C1A4F6C26B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F86AF0-0108-5846-4DAB-0D3A2336C7A3}"/>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1786825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Layou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C3768B-97BD-6743-B003-B09D0A59D021}"/>
              </a:ext>
            </a:extLst>
          </p:cNvPr>
          <p:cNvGrpSpPr/>
          <p:nvPr userDrawn="1"/>
        </p:nvGrpSpPr>
        <p:grpSpPr>
          <a:xfrm>
            <a:off x="433952" y="-709121"/>
            <a:ext cx="8892677" cy="8276243"/>
            <a:chOff x="6422000" y="-449045"/>
            <a:chExt cx="7969638" cy="7417188"/>
          </a:xfrm>
        </p:grpSpPr>
        <p:sp>
          <p:nvSpPr>
            <p:cNvPr id="38" name="Snip Single Corner Rectangle 19">
              <a:extLst>
                <a:ext uri="{FF2B5EF4-FFF2-40B4-BE49-F238E27FC236}">
                  <a16:creationId xmlns:a16="http://schemas.microsoft.com/office/drawing/2014/main" id="{47B6F21A-5C10-E743-95BB-6D07CB9EAE89}"/>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Snip Single Corner Rectangle 19">
              <a:extLst>
                <a:ext uri="{FF2B5EF4-FFF2-40B4-BE49-F238E27FC236}">
                  <a16:creationId xmlns:a16="http://schemas.microsoft.com/office/drawing/2014/main" id="{387CD885-7F17-624B-AEC3-D84977996756}"/>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Snip Single Corner Rectangle 19">
              <a:extLst>
                <a:ext uri="{FF2B5EF4-FFF2-40B4-BE49-F238E27FC236}">
                  <a16:creationId xmlns:a16="http://schemas.microsoft.com/office/drawing/2014/main" id="{3245A4C8-550A-1F4A-B152-5D53314868EE}"/>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Snip Single Corner Rectangle 19">
              <a:extLst>
                <a:ext uri="{FF2B5EF4-FFF2-40B4-BE49-F238E27FC236}">
                  <a16:creationId xmlns:a16="http://schemas.microsoft.com/office/drawing/2014/main" id="{6A38ED81-2A20-E549-A814-7A7498AF909D}"/>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Snip Single Corner Rectangle 19">
              <a:extLst>
                <a:ext uri="{FF2B5EF4-FFF2-40B4-BE49-F238E27FC236}">
                  <a16:creationId xmlns:a16="http://schemas.microsoft.com/office/drawing/2014/main" id="{ECDB48D5-7AFA-444F-BE65-2EA9A329125A}"/>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Snip Single Corner Rectangle 19">
              <a:extLst>
                <a:ext uri="{FF2B5EF4-FFF2-40B4-BE49-F238E27FC236}">
                  <a16:creationId xmlns:a16="http://schemas.microsoft.com/office/drawing/2014/main" id="{F4CE136D-168D-9043-B4BE-F108EF3BFD49}"/>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Rectangle 11">
            <a:extLst>
              <a:ext uri="{FF2B5EF4-FFF2-40B4-BE49-F238E27FC236}">
                <a16:creationId xmlns:a16="http://schemas.microsoft.com/office/drawing/2014/main" id="{6E601C22-A2B9-A048-A145-4E77C1240FB7}"/>
              </a:ext>
            </a:extLst>
          </p:cNvPr>
          <p:cNvSpPr/>
          <p:nvPr userDrawn="1"/>
        </p:nvSpPr>
        <p:spPr bwMode="auto">
          <a:xfrm>
            <a:off x="6616700" y="0"/>
            <a:ext cx="5575300" cy="6858000"/>
          </a:xfrm>
          <a:prstGeom prst="rect">
            <a:avLst/>
          </a:prstGeom>
          <a:solidFill>
            <a:schemeClr val="tx1"/>
          </a:soli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2" name="Title 1"/>
          <p:cNvSpPr>
            <a:spLocks noGrp="1"/>
          </p:cNvSpPr>
          <p:nvPr>
            <p:ph type="ctrTitle" hasCustomPrompt="1"/>
          </p:nvPr>
        </p:nvSpPr>
        <p:spPr>
          <a:xfrm>
            <a:off x="2725912" y="1935103"/>
            <a:ext cx="9008888" cy="849463"/>
          </a:xfrm>
        </p:spPr>
        <p:txBody>
          <a:bodyPr wrap="square" lIns="0" tIns="91440" bIns="91440" anchor="ctr" anchorCtr="0">
            <a:noAutofit/>
          </a:bodyPr>
          <a:lstStyle>
            <a:lvl1pPr algn="l">
              <a:lnSpc>
                <a:spcPct val="90000"/>
              </a:lnSpc>
              <a:defRPr sz="4800" b="0">
                <a:solidFill>
                  <a:schemeClr val="bg1"/>
                </a:solidFill>
              </a:defRPr>
            </a:lvl1pPr>
          </a:lstStyle>
          <a:p>
            <a:r>
              <a:rPr lang="en-US" dirty="0"/>
              <a:t>Click to edit Master Title </a:t>
            </a:r>
          </a:p>
        </p:txBody>
      </p:sp>
      <p:sp>
        <p:nvSpPr>
          <p:cNvPr id="4" name="Rectangle 3">
            <a:extLst>
              <a:ext uri="{FF2B5EF4-FFF2-40B4-BE49-F238E27FC236}">
                <a16:creationId xmlns:a16="http://schemas.microsoft.com/office/drawing/2014/main" id="{AD9D78D6-1FAE-954B-B4EB-2489A0E1A902}"/>
              </a:ext>
            </a:extLst>
          </p:cNvPr>
          <p:cNvSpPr/>
          <p:nvPr userDrawn="1"/>
        </p:nvSpPr>
        <p:spPr bwMode="auto">
          <a:xfrm>
            <a:off x="0" y="6008539"/>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3" name="Subtitle 2"/>
          <p:cNvSpPr>
            <a:spLocks noGrp="1"/>
          </p:cNvSpPr>
          <p:nvPr>
            <p:ph type="subTitle" idx="1"/>
          </p:nvPr>
        </p:nvSpPr>
        <p:spPr>
          <a:xfrm>
            <a:off x="2725912" y="4194285"/>
            <a:ext cx="9008888" cy="615553"/>
          </a:xfrm>
          <a:noFill/>
        </p:spPr>
        <p:txBody>
          <a:bodyPr wrap="square" lIns="0" tIns="91440" rIns="91440" bIns="91440" anchor="t" anchorCtr="0">
            <a:spAutoFit/>
          </a:bodyPr>
          <a:lstStyle>
            <a:lvl1pPr marL="0" indent="0" algn="l">
              <a:buNone/>
              <a:defRPr sz="2800" b="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7" name="Picture 6">
            <a:extLst>
              <a:ext uri="{FF2B5EF4-FFF2-40B4-BE49-F238E27FC236}">
                <a16:creationId xmlns:a16="http://schemas.microsoft.com/office/drawing/2014/main" id="{7D8C6672-C73B-D64B-B172-C9B48A30EDE6}"/>
              </a:ext>
            </a:extLst>
          </p:cNvPr>
          <p:cNvPicPr>
            <a:picLocks noChangeAspect="1"/>
          </p:cNvPicPr>
          <p:nvPr userDrawn="1"/>
        </p:nvPicPr>
        <p:blipFill>
          <a:blip r:embed="rId2"/>
          <a:stretch>
            <a:fillRect/>
          </a:stretch>
        </p:blipFill>
        <p:spPr>
          <a:xfrm>
            <a:off x="2579522" y="434362"/>
            <a:ext cx="3736742" cy="1036276"/>
          </a:xfrm>
          <a:prstGeom prst="rect">
            <a:avLst/>
          </a:prstGeom>
        </p:spPr>
      </p:pic>
    </p:spTree>
    <p:extLst>
      <p:ext uri="{BB962C8B-B14F-4D97-AF65-F5344CB8AC3E}">
        <p14:creationId xmlns:p14="http://schemas.microsoft.com/office/powerpoint/2010/main" val="3657256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Section Head Layout">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4770DBE1-EE98-B043-AA0B-E5276A679A65}"/>
              </a:ext>
            </a:extLst>
          </p:cNvPr>
          <p:cNvGrpSpPr/>
          <p:nvPr userDrawn="1"/>
        </p:nvGrpSpPr>
        <p:grpSpPr>
          <a:xfrm flipH="1">
            <a:off x="-16844" y="-709121"/>
            <a:ext cx="11194432" cy="8276243"/>
            <a:chOff x="433952" y="-709121"/>
            <a:chExt cx="11194432" cy="8276243"/>
          </a:xfrm>
        </p:grpSpPr>
        <p:grpSp>
          <p:nvGrpSpPr>
            <p:cNvPr id="71" name="Group 70">
              <a:extLst>
                <a:ext uri="{FF2B5EF4-FFF2-40B4-BE49-F238E27FC236}">
                  <a16:creationId xmlns:a16="http://schemas.microsoft.com/office/drawing/2014/main" id="{DF409621-D24E-614D-83F0-5C0824279337}"/>
                </a:ext>
              </a:extLst>
            </p:cNvPr>
            <p:cNvGrpSpPr/>
            <p:nvPr userDrawn="1"/>
          </p:nvGrpSpPr>
          <p:grpSpPr>
            <a:xfrm>
              <a:off x="433952" y="-709121"/>
              <a:ext cx="8892677" cy="8276243"/>
              <a:chOff x="6422000" y="-449045"/>
              <a:chExt cx="7969638" cy="7417188"/>
            </a:xfrm>
          </p:grpSpPr>
          <p:sp>
            <p:nvSpPr>
              <p:cNvPr id="72" name="Snip Single Corner Rectangle 19">
                <a:extLst>
                  <a:ext uri="{FF2B5EF4-FFF2-40B4-BE49-F238E27FC236}">
                    <a16:creationId xmlns:a16="http://schemas.microsoft.com/office/drawing/2014/main" id="{1FC6F9B5-5E59-4444-9851-8ED4C85C6CBD}"/>
                  </a:ext>
                </a:extLst>
              </p:cNvPr>
              <p:cNvSpPr>
                <a:spLocks noChangeAspect="1"/>
              </p:cNvSpPr>
              <p:nvPr userDrawn="1"/>
            </p:nvSpPr>
            <p:spPr>
              <a:xfrm rot="14018263" flipH="1">
                <a:off x="64220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Snip Single Corner Rectangle 19">
                <a:extLst>
                  <a:ext uri="{FF2B5EF4-FFF2-40B4-BE49-F238E27FC236}">
                    <a16:creationId xmlns:a16="http://schemas.microsoft.com/office/drawing/2014/main" id="{52150B2C-2D09-D94B-ADE4-B5D81E7A0DAB}"/>
                  </a:ext>
                </a:extLst>
              </p:cNvPr>
              <p:cNvSpPr>
                <a:spLocks noChangeAspect="1"/>
              </p:cNvSpPr>
              <p:nvPr userDrawn="1"/>
            </p:nvSpPr>
            <p:spPr>
              <a:xfrm rot="14018263" flipH="1">
                <a:off x="66061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Snip Single Corner Rectangle 19">
                <a:extLst>
                  <a:ext uri="{FF2B5EF4-FFF2-40B4-BE49-F238E27FC236}">
                    <a16:creationId xmlns:a16="http://schemas.microsoft.com/office/drawing/2014/main" id="{F1B829DB-909B-7C43-A919-C03582ABF1A0}"/>
                  </a:ext>
                </a:extLst>
              </p:cNvPr>
              <p:cNvSpPr>
                <a:spLocks noChangeAspect="1"/>
              </p:cNvSpPr>
              <p:nvPr userDrawn="1"/>
            </p:nvSpPr>
            <p:spPr>
              <a:xfrm rot="14018263" flipH="1">
                <a:off x="679030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Snip Single Corner Rectangle 19">
                <a:extLst>
                  <a:ext uri="{FF2B5EF4-FFF2-40B4-BE49-F238E27FC236}">
                    <a16:creationId xmlns:a16="http://schemas.microsoft.com/office/drawing/2014/main" id="{1FB9ABE8-1C61-C440-9F6E-C41931275D24}"/>
                  </a:ext>
                </a:extLst>
              </p:cNvPr>
              <p:cNvSpPr>
                <a:spLocks noChangeAspect="1"/>
              </p:cNvSpPr>
              <p:nvPr userDrawn="1"/>
            </p:nvSpPr>
            <p:spPr>
              <a:xfrm rot="14018263" flipH="1">
                <a:off x="6974450" y="-449045"/>
                <a:ext cx="7417188" cy="741718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Snip Single Corner Rectangle 19">
                <a:extLst>
                  <a:ext uri="{FF2B5EF4-FFF2-40B4-BE49-F238E27FC236}">
                    <a16:creationId xmlns:a16="http://schemas.microsoft.com/office/drawing/2014/main" id="{AE67A64F-59C6-1A47-8A4B-C2293AE27629}"/>
                  </a:ext>
                </a:extLst>
              </p:cNvPr>
              <p:cNvSpPr>
                <a:spLocks noChangeAspect="1"/>
              </p:cNvSpPr>
              <p:nvPr userDrawn="1"/>
            </p:nvSpPr>
            <p:spPr>
              <a:xfrm rot="14018263" flipH="1">
                <a:off x="7177770" y="-245725"/>
                <a:ext cx="7010548" cy="7010548"/>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Snip Single Corner Rectangle 19">
                <a:extLst>
                  <a:ext uri="{FF2B5EF4-FFF2-40B4-BE49-F238E27FC236}">
                    <a16:creationId xmlns:a16="http://schemas.microsoft.com/office/drawing/2014/main" id="{65287EC9-1EC0-8F46-9339-0C5CE5558032}"/>
                  </a:ext>
                </a:extLst>
              </p:cNvPr>
              <p:cNvSpPr>
                <a:spLocks noChangeAspect="1"/>
              </p:cNvSpPr>
              <p:nvPr userDrawn="1"/>
            </p:nvSpPr>
            <p:spPr>
              <a:xfrm rot="14018263" flipH="1">
                <a:off x="7177770" y="-245725"/>
                <a:ext cx="7010548" cy="7010548"/>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A9A86A94-8F02-7449-8539-168A9C3BFD90}"/>
                </a:ext>
              </a:extLst>
            </p:cNvPr>
            <p:cNvSpPr/>
            <p:nvPr userDrawn="1"/>
          </p:nvSpPr>
          <p:spPr bwMode="auto">
            <a:xfrm>
              <a:off x="6616701" y="0"/>
              <a:ext cx="5011683" cy="6858000"/>
            </a:xfrm>
            <a:prstGeom prst="rect">
              <a:avLst/>
            </a:prstGeom>
            <a:solidFill>
              <a:schemeClr val="tx1"/>
            </a:solidFill>
            <a:ln w="38100">
              <a:noFill/>
              <a:round/>
              <a:headEnd/>
              <a:tailEnd/>
            </a:ln>
            <a:effectLst/>
            <a:extLst>
              <a:ext uri="{909E8E84-426E-40dd-AFC4-6F175D3DCCD1}">
                <a14:hiddenFill xmlns="" xmlns:a14="http://schemas.microsoft.com/office/drawing/2010/main">
                  <a:solidFill>
                    <a:srgbClr val="18605A"/>
                  </a:solidFill>
                </a14:hiddenFill>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grpSp>
      <p:sp>
        <p:nvSpPr>
          <p:cNvPr id="70" name="Rectangle 69">
            <a:extLst>
              <a:ext uri="{FF2B5EF4-FFF2-40B4-BE49-F238E27FC236}">
                <a16:creationId xmlns:a16="http://schemas.microsoft.com/office/drawing/2014/main" id="{C2474082-66F6-A34F-9490-E4A929F9B744}"/>
              </a:ext>
            </a:extLst>
          </p:cNvPr>
          <p:cNvSpPr/>
          <p:nvPr userDrawn="1"/>
        </p:nvSpPr>
        <p:spPr bwMode="auto">
          <a:xfrm>
            <a:off x="0" y="6008538"/>
            <a:ext cx="12192000" cy="849462"/>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11" name="Subtitle 2"/>
          <p:cNvSpPr>
            <a:spLocks noGrp="1"/>
          </p:cNvSpPr>
          <p:nvPr>
            <p:ph type="subTitle" idx="1"/>
          </p:nvPr>
        </p:nvSpPr>
        <p:spPr>
          <a:xfrm>
            <a:off x="947071" y="3632764"/>
            <a:ext cx="8011191" cy="797560"/>
          </a:xfrm>
          <a:ln>
            <a:noFill/>
          </a:ln>
        </p:spPr>
        <p:txBody>
          <a:bodyPr anchor="t" anchorCtr="0"/>
          <a:lstStyle>
            <a:lvl1pPr marL="0" indent="0" algn="l">
              <a:buNone/>
              <a:defRPr sz="2800">
                <a:solidFill>
                  <a:schemeClr val="bg2">
                    <a:lumMod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2" name="Title 1"/>
          <p:cNvSpPr>
            <a:spLocks noGrp="1"/>
          </p:cNvSpPr>
          <p:nvPr userDrawn="1">
            <p:ph type="ctrTitle"/>
          </p:nvPr>
        </p:nvSpPr>
        <p:spPr>
          <a:xfrm>
            <a:off x="947071" y="1361648"/>
            <a:ext cx="8011191" cy="1851483"/>
          </a:xfrm>
          <a:ln>
            <a:noFill/>
          </a:ln>
        </p:spPr>
        <p:txBody>
          <a:bodyPr tIns="137160" bIns="0" anchor="t" anchorCtr="0"/>
          <a:lstStyle>
            <a:lvl1pPr algn="l">
              <a:lnSpc>
                <a:spcPct val="95000"/>
              </a:lnSpc>
              <a:defRPr sz="4800" b="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259196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51206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Facylty Presenters List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 xmlns:a14="http://schemas.microsoft.com/office/drawing/2010/main">
                <a:solidFill>
                  <a:srgbClr val="FFFFFF">
                    <a:alpha val="28000"/>
                  </a:srgbClr>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a:p>
        </p:txBody>
      </p:sp>
      <p:sp>
        <p:nvSpPr>
          <p:cNvPr id="2" name="Title 1"/>
          <p:cNvSpPr>
            <a:spLocks noGrp="1"/>
          </p:cNvSpPr>
          <p:nvPr>
            <p:ph type="title"/>
          </p:nvPr>
        </p:nvSpPr>
        <p:spPr>
          <a:xfrm>
            <a:off x="914400" y="634964"/>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a:t>Click to edit Master title style</a:t>
            </a:r>
            <a:endParaRPr lang="en-US" dirty="0"/>
          </a:p>
        </p:txBody>
      </p:sp>
      <p:sp>
        <p:nvSpPr>
          <p:cNvPr id="8" name="Text Placeholder 4"/>
          <p:cNvSpPr>
            <a:spLocks noGrp="1"/>
          </p:cNvSpPr>
          <p:nvPr>
            <p:ph type="body" sz="quarter" idx="11"/>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98719"/>
            <a:ext cx="10363200" cy="4367212"/>
          </a:xfrm>
        </p:spPr>
        <p:txBody>
          <a:bodyPr/>
          <a:lstStyle>
            <a:lvl1pPr marL="0" indent="0" algn="ctr">
              <a:spcBef>
                <a:spcPts val="1800"/>
              </a:spcBef>
              <a:buFontTx/>
              <a:buNone/>
              <a:defRPr sz="24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36" name="Rectangle 35">
            <a:extLst>
              <a:ext uri="{FF2B5EF4-FFF2-40B4-BE49-F238E27FC236}">
                <a16:creationId xmlns:a16="http://schemas.microsoft.com/office/drawing/2014/main" id="{BBD6C932-A8F3-FA48-A53B-95CBA180DF3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Tree>
    <p:extLst>
      <p:ext uri="{BB962C8B-B14F-4D97-AF65-F5344CB8AC3E}">
        <p14:creationId xmlns:p14="http://schemas.microsoft.com/office/powerpoint/2010/main" val="863097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1_ARS Numbered slid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marL="457200" indent="-457200">
              <a:lnSpc>
                <a:spcPct val="90000"/>
              </a:lnSpc>
              <a:spcBef>
                <a:spcPts val="1200"/>
              </a:spcBef>
              <a:buClr>
                <a:schemeClr val="bg2"/>
              </a:buClr>
              <a:buFont typeface="+mj-lt"/>
              <a:buAutoNum type="arabicPeriod"/>
              <a:tabLst/>
              <a:defRPr lang="en-US" sz="2800" dirty="0" smtClean="0"/>
            </a:lvl1pPr>
            <a:lvl2pPr marL="457200" indent="-457200">
              <a:lnSpc>
                <a:spcPct val="90000"/>
              </a:lnSpc>
              <a:spcBef>
                <a:spcPts val="1200"/>
              </a:spcBef>
              <a:buClr>
                <a:schemeClr val="bg2"/>
              </a:buClr>
              <a:tabLst/>
              <a:defRPr lang="en-US" sz="2800" dirty="0" smtClean="0"/>
            </a:lvl2pPr>
            <a:lvl3pPr marL="457200" indent="-457200">
              <a:lnSpc>
                <a:spcPct val="90000"/>
              </a:lnSpc>
              <a:spcBef>
                <a:spcPts val="1200"/>
              </a:spcBef>
              <a:buClrTx/>
              <a:tabLst/>
              <a:defRPr lang="en-US" sz="2800" dirty="0" smtClean="0"/>
            </a:lvl3pPr>
            <a:lvl4pPr marL="457200" indent="-457200">
              <a:lnSpc>
                <a:spcPct val="90000"/>
              </a:lnSpc>
              <a:spcBef>
                <a:spcPts val="1200"/>
              </a:spcBef>
              <a:buClrTx/>
              <a:tabLst/>
              <a:defRPr lang="en-US" sz="2800" dirty="0" smtClean="0"/>
            </a:lvl4pPr>
            <a:lvl5pPr>
              <a:lnSpc>
                <a:spcPct val="90000"/>
              </a:lnSpc>
              <a:spcBef>
                <a:spcPts val="1200"/>
              </a:spcBef>
              <a:buClrTx/>
              <a:defRPr lang="en-US" sz="2800" dirty="0"/>
            </a:lvl5pPr>
          </a:lstStyle>
          <a:p>
            <a:pPr lvl="0"/>
            <a:r>
              <a:rPr lang="en-US" dirty="0"/>
              <a:t>Click to edit Master text styles</a:t>
            </a:r>
          </a:p>
          <a:p>
            <a:pPr lvl="1"/>
            <a:r>
              <a:rPr lang="en-US" dirty="0"/>
              <a:t>Second level</a:t>
            </a:r>
          </a:p>
        </p:txBody>
      </p:sp>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C543DA64-0619-8348-B6EC-22A078138BE2}"/>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34" name="Snip Single Corner Rectangle 19">
            <a:extLst>
              <a:ext uri="{FF2B5EF4-FFF2-40B4-BE49-F238E27FC236}">
                <a16:creationId xmlns:a16="http://schemas.microsoft.com/office/drawing/2014/main" id="{279EC3FF-60AD-FA42-AD82-117AF2D74216}"/>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nip Single Corner Rectangle 19">
            <a:extLst>
              <a:ext uri="{FF2B5EF4-FFF2-40B4-BE49-F238E27FC236}">
                <a16:creationId xmlns:a16="http://schemas.microsoft.com/office/drawing/2014/main" id="{7BCE56A3-9798-1D44-BAAB-03882ADA58A3}"/>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nip Single Corner Rectangle 19">
            <a:extLst>
              <a:ext uri="{FF2B5EF4-FFF2-40B4-BE49-F238E27FC236}">
                <a16:creationId xmlns:a16="http://schemas.microsoft.com/office/drawing/2014/main" id="{077E214D-7460-8E4F-AB25-C4B2626F3DBF}"/>
              </a:ext>
            </a:extLst>
          </p:cNvPr>
          <p:cNvSpPr>
            <a:spLocks noChangeAspect="1"/>
          </p:cNvSpPr>
          <p:nvPr userDrawn="1"/>
        </p:nvSpPr>
        <p:spPr>
          <a:xfrm rot="14018263" flipH="1">
            <a:off x="10906014"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Snip Single Corner Rectangle 19">
            <a:extLst>
              <a:ext uri="{FF2B5EF4-FFF2-40B4-BE49-F238E27FC236}">
                <a16:creationId xmlns:a16="http://schemas.microsoft.com/office/drawing/2014/main" id="{8BF2F4E3-3D07-0A41-815A-8424D8BDAC19}"/>
              </a:ext>
            </a:extLst>
          </p:cNvPr>
          <p:cNvSpPr>
            <a:spLocks noChangeAspect="1"/>
          </p:cNvSpPr>
          <p:nvPr userDrawn="1"/>
        </p:nvSpPr>
        <p:spPr>
          <a:xfrm rot="14018263" flipH="1">
            <a:off x="10944820"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902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Patient Case Slide">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0" y="6599469"/>
            <a:ext cx="9966960" cy="2585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2" name="Title 1"/>
          <p:cNvSpPr>
            <a:spLocks noGrp="1"/>
          </p:cNvSpPr>
          <p:nvPr>
            <p:ph type="title"/>
          </p:nvPr>
        </p:nvSpPr>
        <p:spPr>
          <a:xfrm>
            <a:off x="914400" y="609600"/>
            <a:ext cx="10363200" cy="1257300"/>
          </a:xfrm>
          <a:noFill/>
          <a:ln>
            <a:noFill/>
          </a:ln>
        </p:spPr>
        <p:txBody>
          <a:bodyPr vert="horz" wrap="square" lIns="0" tIns="0" rIns="0" bIns="0" numCol="1" anchor="t" anchorCtr="0" compatLnSpc="1">
            <a:prstTxWarp prst="textNoShape">
              <a:avLst/>
            </a:prstTxWarp>
          </a:bodyPr>
          <a:lstStyle>
            <a:lvl1pPr algn="l">
              <a:defRPr lang="en-US" dirty="0"/>
            </a:lvl1pPr>
          </a:lstStyle>
          <a:p>
            <a:pPr lvl="0" eaLnBrk="1" hangingPunct="1"/>
            <a:r>
              <a:rPr lang="en-US"/>
              <a:t>Click to edit Master title style</a:t>
            </a:r>
            <a:endParaRPr lang="en-US" dirty="0"/>
          </a:p>
        </p:txBody>
      </p:sp>
      <p:sp>
        <p:nvSpPr>
          <p:cNvPr id="3" name="Content Placeholder 2"/>
          <p:cNvSpPr>
            <a:spLocks noGrp="1"/>
          </p:cNvSpPr>
          <p:nvPr>
            <p:ph idx="1"/>
          </p:nvPr>
        </p:nvSpPr>
        <p:spPr>
          <a:xfrm>
            <a:off x="914400" y="1566863"/>
            <a:ext cx="10363200" cy="4598987"/>
          </a:xfrm>
          <a:noFill/>
          <a:ln>
            <a:noFill/>
          </a:ln>
        </p:spPr>
        <p:txBody>
          <a:bodyPr vert="horz" wrap="square" lIns="0" tIns="0" rIns="0" bIns="0" numCol="1" anchor="t" anchorCtr="0" compatLnSpc="1">
            <a:prstTxWarp prst="textNoShape">
              <a:avLst/>
            </a:prstTxWarp>
          </a:bodyPr>
          <a:lstStyle>
            <a:lvl1pPr>
              <a:lnSpc>
                <a:spcPct val="90000"/>
              </a:lnSpc>
              <a:spcBef>
                <a:spcPts val="1200"/>
              </a:spcBef>
              <a:buClr>
                <a:schemeClr val="bg2"/>
              </a:buClr>
              <a:defRPr lang="en-US" dirty="0" smtClean="0"/>
            </a:lvl1pPr>
            <a:lvl2pPr>
              <a:lnSpc>
                <a:spcPct val="90000"/>
              </a:lnSpc>
              <a:spcBef>
                <a:spcPts val="1200"/>
              </a:spcBef>
              <a:buClr>
                <a:schemeClr val="bg2"/>
              </a:buClr>
              <a:defRPr lang="en-US" dirty="0" smtClean="0"/>
            </a:lvl2pPr>
            <a:lvl3pPr>
              <a:lnSpc>
                <a:spcPct val="90000"/>
              </a:lnSpc>
              <a:spcBef>
                <a:spcPts val="1200"/>
              </a:spcBef>
              <a:buClr>
                <a:schemeClr val="bg2"/>
              </a:buClr>
              <a:defRPr lang="en-US" dirty="0" smtClean="0"/>
            </a:lvl3pPr>
            <a:lvl4pPr>
              <a:lnSpc>
                <a:spcPct val="90000"/>
              </a:lnSpc>
              <a:spcBef>
                <a:spcPts val="1200"/>
              </a:spcBef>
              <a:buClr>
                <a:schemeClr val="bg2"/>
              </a:buClr>
              <a:defRPr lang="en-US" dirty="0" smtClean="0"/>
            </a:lvl4pPr>
            <a:lvl5pPr>
              <a:lnSpc>
                <a:spcPct val="90000"/>
              </a:lnSpc>
              <a:spcBef>
                <a:spcPts val="1200"/>
              </a:spcBef>
              <a:buClr>
                <a:schemeClr val="bg2"/>
              </a:buCl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 name="Rectangle 31">
            <a:extLst>
              <a:ext uri="{FF2B5EF4-FFF2-40B4-BE49-F238E27FC236}">
                <a16:creationId xmlns:a16="http://schemas.microsoft.com/office/drawing/2014/main" id="{FCAD59A7-AE0A-0B42-B4AD-7FEB0F6A98C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
        <p:nvSpPr>
          <p:cNvPr id="41" name="Snip Single Corner Rectangle 19">
            <a:extLst>
              <a:ext uri="{FF2B5EF4-FFF2-40B4-BE49-F238E27FC236}">
                <a16:creationId xmlns:a16="http://schemas.microsoft.com/office/drawing/2014/main" id="{19ECC7AE-9778-BE40-9A42-8938C3D005E9}"/>
              </a:ext>
            </a:extLst>
          </p:cNvPr>
          <p:cNvSpPr>
            <a:spLocks noChangeAspect="1"/>
          </p:cNvSpPr>
          <p:nvPr userDrawn="1"/>
        </p:nvSpPr>
        <p:spPr>
          <a:xfrm rot="14018263" flipH="1">
            <a:off x="10828402"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nip Single Corner Rectangle 19">
            <a:extLst>
              <a:ext uri="{FF2B5EF4-FFF2-40B4-BE49-F238E27FC236}">
                <a16:creationId xmlns:a16="http://schemas.microsoft.com/office/drawing/2014/main" id="{4D45E93F-7E18-C443-84C5-2A396FEBA62A}"/>
              </a:ext>
            </a:extLst>
          </p:cNvPr>
          <p:cNvSpPr>
            <a:spLocks noChangeAspect="1"/>
          </p:cNvSpPr>
          <p:nvPr userDrawn="1"/>
        </p:nvSpPr>
        <p:spPr>
          <a:xfrm rot="14018263" flipH="1">
            <a:off x="10867208" y="360283"/>
            <a:ext cx="831408" cy="831409"/>
          </a:xfrm>
          <a:prstGeom prst="ellipse">
            <a:avLst/>
          </a:prstGeom>
          <a:solidFill>
            <a:schemeClr val="accent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1921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For Centered text entry only">
    <p:spTree>
      <p:nvGrpSpPr>
        <p:cNvPr id="1" name=""/>
        <p:cNvGrpSpPr/>
        <p:nvPr/>
      </p:nvGrpSpPr>
      <p:grpSpPr>
        <a:xfrm>
          <a:off x="0" y="0"/>
          <a:ext cx="0" cy="0"/>
          <a:chOff x="0" y="0"/>
          <a:chExt cx="0" cy="0"/>
        </a:xfrm>
      </p:grpSpPr>
      <p:sp>
        <p:nvSpPr>
          <p:cNvPr id="7" name="Picture 3" descr="shutterstock_14178088.jpg"/>
          <p:cNvSpPr>
            <a:spLocks noChangeAspect="1"/>
          </p:cNvSpPr>
          <p:nvPr userDrawn="1"/>
        </p:nvSpPr>
        <p:spPr bwMode="auto">
          <a:xfrm>
            <a:off x="0" y="0"/>
            <a:ext cx="12192000" cy="142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a:p>
        </p:txBody>
      </p:sp>
      <p:sp>
        <p:nvSpPr>
          <p:cNvPr id="10"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a14="http://schemas.microsoft.com/office/drawing/2010/main" xmlns="">
                <a:solidFill>
                  <a:srgbClr val="FFFFFF">
                    <a:alpha val="28000"/>
                  </a:srgbClr>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sz="2489"/>
          </a:p>
        </p:txBody>
      </p:sp>
      <p:sp>
        <p:nvSpPr>
          <p:cNvPr id="2" name="Title 1"/>
          <p:cNvSpPr>
            <a:spLocks noGrp="1"/>
          </p:cNvSpPr>
          <p:nvPr>
            <p:ph type="title"/>
          </p:nvPr>
        </p:nvSpPr>
        <p:spPr>
          <a:xfrm>
            <a:off x="914400" y="634508"/>
            <a:ext cx="10363200" cy="1260030"/>
          </a:xfrm>
          <a:noFill/>
          <a:ln>
            <a:noFill/>
          </a:ln>
        </p:spPr>
        <p:txBody>
          <a:bodyPr vert="horz" wrap="square" lIns="91440" tIns="0" rIns="91440" bIns="0" numCol="1" anchor="t" anchorCtr="0" compatLnSpc="1">
            <a:prstTxWarp prst="textNoShape">
              <a:avLst/>
            </a:prstTxWarp>
          </a:bodyPr>
          <a:lstStyle>
            <a:lvl1pPr algn="ctr">
              <a:defRPr lang="en-US" sz="4400" dirty="0">
                <a:solidFill>
                  <a:schemeClr val="bg2"/>
                </a:solidFill>
              </a:defRPr>
            </a:lvl1pPr>
          </a:lstStyle>
          <a:p>
            <a:pPr lvl="0" eaLnBrk="1" hangingPunct="1">
              <a:lnSpc>
                <a:spcPct val="90000"/>
              </a:lnSpc>
            </a:pPr>
            <a:r>
              <a:rPr lang="en-US" dirty="0"/>
              <a:t>Click to edit Master title style</a:t>
            </a:r>
          </a:p>
        </p:txBody>
      </p:sp>
      <p:sp>
        <p:nvSpPr>
          <p:cNvPr id="8" name="Text Placeholder 4"/>
          <p:cNvSpPr>
            <a:spLocks noGrp="1"/>
          </p:cNvSpPr>
          <p:nvPr>
            <p:ph type="body" sz="quarter" idx="11"/>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5" name="Text Placeholder 4"/>
          <p:cNvSpPr>
            <a:spLocks noGrp="1"/>
          </p:cNvSpPr>
          <p:nvPr>
            <p:ph type="body" sz="quarter" idx="10"/>
          </p:nvPr>
        </p:nvSpPr>
        <p:spPr>
          <a:xfrm>
            <a:off x="914400" y="1560163"/>
            <a:ext cx="10363200" cy="4367212"/>
          </a:xfrm>
        </p:spPr>
        <p:txBody>
          <a:bodyPr/>
          <a:lstStyle>
            <a:lvl1pPr marL="0" indent="0" algn="ctr">
              <a:spcBef>
                <a:spcPts val="1500"/>
              </a:spcBef>
              <a:buFontTx/>
              <a:buNone/>
              <a:defRPr sz="2800"/>
            </a:lvl1pPr>
            <a:lvl2pPr marL="527037" indent="0" algn="ctr">
              <a:buFontTx/>
              <a:buNone/>
              <a:defRPr/>
            </a:lvl2pPr>
            <a:lvl3pPr marL="1068891" indent="0" algn="ctr">
              <a:buFontTx/>
              <a:buNone/>
              <a:defRPr/>
            </a:lvl3pPr>
            <a:lvl4pPr marL="1595927" indent="0" algn="ctr">
              <a:buFontTx/>
              <a:buNone/>
              <a:defRPr/>
            </a:lvl4pPr>
            <a:lvl5pPr marL="2135663" indent="0" algn="ctr">
              <a:buFontTx/>
              <a:buNone/>
              <a:defRPr/>
            </a:lvl5pPr>
          </a:lstStyle>
          <a:p>
            <a:pPr lvl="0"/>
            <a:r>
              <a:rPr lang="en-US"/>
              <a:t>Click to edit Master text styles</a:t>
            </a:r>
          </a:p>
        </p:txBody>
      </p:sp>
      <p:sp>
        <p:nvSpPr>
          <p:cNvPr id="56" name="Rectangle 55">
            <a:extLst>
              <a:ext uri="{FF2B5EF4-FFF2-40B4-BE49-F238E27FC236}">
                <a16:creationId xmlns:a16="http://schemas.microsoft.com/office/drawing/2014/main" id="{648D4E77-A95F-3545-89C2-BDCA43022117}"/>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Tree>
    <p:extLst>
      <p:ext uri="{BB962C8B-B14F-4D97-AF65-F5344CB8AC3E}">
        <p14:creationId xmlns:p14="http://schemas.microsoft.com/office/powerpoint/2010/main" val="1386932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Graphic Only">
    <p:spTree>
      <p:nvGrpSpPr>
        <p:cNvPr id="1" name=""/>
        <p:cNvGrpSpPr/>
        <p:nvPr/>
      </p:nvGrpSpPr>
      <p:grpSpPr>
        <a:xfrm>
          <a:off x="0" y="0"/>
          <a:ext cx="0" cy="0"/>
          <a:chOff x="0" y="0"/>
          <a:chExt cx="0" cy="0"/>
        </a:xfrm>
      </p:grpSpPr>
      <p:sp>
        <p:nvSpPr>
          <p:cNvPr id="7" name="Text Placeholder 4"/>
          <p:cNvSpPr>
            <a:spLocks noGrp="1"/>
          </p:cNvSpPr>
          <p:nvPr>
            <p:ph type="body" sz="quarter" idx="10"/>
          </p:nvPr>
        </p:nvSpPr>
        <p:spPr>
          <a:xfrm>
            <a:off x="0" y="6544069"/>
            <a:ext cx="996696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
        <p:nvSpPr>
          <p:cNvPr id="31" name="Rectangle 30">
            <a:extLst>
              <a:ext uri="{FF2B5EF4-FFF2-40B4-BE49-F238E27FC236}">
                <a16:creationId xmlns:a16="http://schemas.microsoft.com/office/drawing/2014/main" id="{D591B011-5AE7-D34C-800D-E1538B233130}"/>
              </a:ext>
            </a:extLst>
          </p:cNvPr>
          <p:cNvSpPr/>
          <p:nvPr userDrawn="1"/>
        </p:nvSpPr>
        <p:spPr bwMode="auto">
          <a:xfrm>
            <a:off x="0" y="0"/>
            <a:ext cx="12192000" cy="190304"/>
          </a:xfrm>
          <a:prstGeom prst="rect">
            <a:avLst/>
          </a:prstGeom>
          <a:gradFill flip="none" rotWithShape="1">
            <a:gsLst>
              <a:gs pos="26000">
                <a:schemeClr val="accent1">
                  <a:alpha val="60000"/>
                </a:schemeClr>
              </a:gs>
              <a:gs pos="91000">
                <a:schemeClr val="bg2"/>
              </a:gs>
            </a:gsLst>
            <a:lin ang="0" scaled="1"/>
            <a:tileRect/>
          </a:gradFill>
          <a:ln w="38100">
            <a:noFill/>
            <a:round/>
            <a:headEnd/>
            <a:tailEnd/>
          </a:ln>
          <a:effectLst/>
          <a:extLst>
            <a:ext uri="{909E8E84-426E-40dd-AFC4-6F175D3DCCD1}">
              <a14:hiddenFill xmlns:a14="http://schemas.microsoft.com/office/drawing/2010/main" xmlns="">
                <a:solidFill>
                  <a:srgbClr val="18605A"/>
                </a:solidFill>
              </a14:hiddenFill>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rtlCol="0" anchor="ctr">
            <a:noAutofit/>
          </a:bodyPr>
          <a:lstStyle/>
          <a:p>
            <a:pPr algn="ctr" eaLnBrk="0" hangingPunct="0">
              <a:spcBef>
                <a:spcPct val="50000"/>
              </a:spcBef>
            </a:pPr>
            <a:endParaRPr lang="en-US"/>
          </a:p>
        </p:txBody>
      </p:sp>
    </p:spTree>
    <p:extLst>
      <p:ext uri="{BB962C8B-B14F-4D97-AF65-F5344CB8AC3E}">
        <p14:creationId xmlns:p14="http://schemas.microsoft.com/office/powerpoint/2010/main" val="565249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Colors">
    <p:spTree>
      <p:nvGrpSpPr>
        <p:cNvPr id="1" name=""/>
        <p:cNvGrpSpPr/>
        <p:nvPr/>
      </p:nvGrpSpPr>
      <p:grpSpPr>
        <a:xfrm>
          <a:off x="0" y="0"/>
          <a:ext cx="0" cy="0"/>
          <a:chOff x="0" y="0"/>
          <a:chExt cx="0" cy="0"/>
        </a:xfrm>
      </p:grpSpPr>
      <p:sp>
        <p:nvSpPr>
          <p:cNvPr id="30" name="Picture 3" descr="shutterstock_14178088.jpg"/>
          <p:cNvSpPr>
            <a:spLocks noChangeAspect="1"/>
          </p:cNvSpPr>
          <p:nvPr userDrawn="1"/>
        </p:nvSpPr>
        <p:spPr bwMode="auto">
          <a:xfrm>
            <a:off x="0" y="1"/>
            <a:ext cx="12192000" cy="12620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a:p>
        </p:txBody>
      </p:sp>
      <p:sp>
        <p:nvSpPr>
          <p:cNvPr id="33" name="Picture 4" descr="shutterstock_14178088.jpg"/>
          <p:cNvSpPr>
            <a:spLocks noChangeAspect="1"/>
          </p:cNvSpPr>
          <p:nvPr userDrawn="1"/>
        </p:nvSpPr>
        <p:spPr bwMode="auto">
          <a:xfrm flipH="1">
            <a:off x="0" y="0"/>
            <a:ext cx="12192000" cy="1168400"/>
          </a:xfrm>
          <a:prstGeom prst="rect">
            <a:avLst/>
          </a:prstGeom>
          <a:noFill/>
          <a:ln>
            <a:noFill/>
          </a:ln>
          <a:extLst>
            <a:ext uri="{909E8E84-426E-40dd-AFC4-6F175D3DCCD1}">
              <a14:hiddenFill xmlns="" xmlns:a14="http://schemas.microsoft.com/office/drawing/2010/main">
                <a:solidFill>
                  <a:srgbClr val="FFFFFF">
                    <a:alpha val="28000"/>
                  </a:srgbClr>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sz="2489"/>
          </a:p>
        </p:txBody>
      </p:sp>
      <p:sp>
        <p:nvSpPr>
          <p:cNvPr id="5" name="Rectangle 5"/>
          <p:cNvSpPr>
            <a:spLocks noChangeArrowheads="1"/>
          </p:cNvSpPr>
          <p:nvPr/>
        </p:nvSpPr>
        <p:spPr bwMode="auto">
          <a:xfrm>
            <a:off x="920751" y="1600200"/>
            <a:ext cx="692149" cy="1828800"/>
          </a:xfrm>
          <a:prstGeom prst="rect">
            <a:avLst/>
          </a:prstGeom>
          <a:solidFill>
            <a:schemeClr val="bg1"/>
          </a:solidFill>
          <a:ln w="9525">
            <a:solidFill>
              <a:schemeClr val="bg1"/>
            </a:solidFill>
            <a:round/>
            <a:headEnd/>
            <a:tailEnd/>
          </a:ln>
        </p:spPr>
        <p:txBody>
          <a:bodyPr lIns="0" tIns="0" rIns="0" bIns="0" anchor="ctr" anchorCtr="1"/>
          <a:lstStyle/>
          <a:p>
            <a:pPr>
              <a:lnSpc>
                <a:spcPct val="90000"/>
              </a:lnSpc>
            </a:pPr>
            <a:endParaRPr lang="en-US" sz="2133"/>
          </a:p>
        </p:txBody>
      </p:sp>
      <p:sp>
        <p:nvSpPr>
          <p:cNvPr id="6" name="Rectangle 6"/>
          <p:cNvSpPr>
            <a:spLocks noChangeArrowheads="1"/>
          </p:cNvSpPr>
          <p:nvPr/>
        </p:nvSpPr>
        <p:spPr bwMode="auto">
          <a:xfrm>
            <a:off x="2677584" y="1600200"/>
            <a:ext cx="692149" cy="1828800"/>
          </a:xfrm>
          <a:prstGeom prst="rect">
            <a:avLst/>
          </a:prstGeom>
          <a:solidFill>
            <a:schemeClr val="bg2"/>
          </a:solidFill>
          <a:ln w="9525">
            <a:solidFill>
              <a:schemeClr val="bg1"/>
            </a:solidFill>
            <a:round/>
            <a:headEnd/>
            <a:tailEnd/>
          </a:ln>
        </p:spPr>
        <p:txBody>
          <a:bodyPr lIns="0" tIns="0" rIns="0" bIns="0" anchor="ctr" anchorCtr="1"/>
          <a:lstStyle/>
          <a:p>
            <a:pPr>
              <a:lnSpc>
                <a:spcPct val="90000"/>
              </a:lnSpc>
            </a:pPr>
            <a:endParaRPr lang="en-US" sz="2133"/>
          </a:p>
        </p:txBody>
      </p:sp>
      <p:sp>
        <p:nvSpPr>
          <p:cNvPr id="7" name="Rectangle 7"/>
          <p:cNvSpPr>
            <a:spLocks noChangeArrowheads="1"/>
          </p:cNvSpPr>
          <p:nvPr/>
        </p:nvSpPr>
        <p:spPr bwMode="auto">
          <a:xfrm>
            <a:off x="3558122" y="1600200"/>
            <a:ext cx="690033" cy="1828800"/>
          </a:xfrm>
          <a:prstGeom prst="rect">
            <a:avLst/>
          </a:prstGeom>
          <a:solidFill>
            <a:schemeClr val="tx2"/>
          </a:solidFill>
          <a:ln w="9525">
            <a:solidFill>
              <a:schemeClr val="bg1"/>
            </a:solidFill>
            <a:round/>
            <a:headEnd/>
            <a:tailEnd/>
          </a:ln>
        </p:spPr>
        <p:txBody>
          <a:bodyPr lIns="0" tIns="0" rIns="0" bIns="0" anchor="ctr" anchorCtr="1"/>
          <a:lstStyle/>
          <a:p>
            <a:pPr>
              <a:lnSpc>
                <a:spcPct val="90000"/>
              </a:lnSpc>
            </a:pPr>
            <a:endParaRPr lang="en-US" sz="2133"/>
          </a:p>
        </p:txBody>
      </p:sp>
      <p:sp>
        <p:nvSpPr>
          <p:cNvPr id="8" name="Rectangle 8"/>
          <p:cNvSpPr>
            <a:spLocks noChangeArrowheads="1"/>
          </p:cNvSpPr>
          <p:nvPr/>
        </p:nvSpPr>
        <p:spPr bwMode="auto">
          <a:xfrm>
            <a:off x="4436537" y="1600200"/>
            <a:ext cx="690033" cy="1828800"/>
          </a:xfrm>
          <a:prstGeom prst="rect">
            <a:avLst/>
          </a:prstGeom>
          <a:solidFill>
            <a:schemeClr val="accent1"/>
          </a:solidFill>
          <a:ln w="9525">
            <a:solidFill>
              <a:schemeClr val="bg1"/>
            </a:solidFill>
            <a:round/>
            <a:headEnd/>
            <a:tailEnd/>
          </a:ln>
        </p:spPr>
        <p:txBody>
          <a:bodyPr lIns="0" tIns="0" rIns="0" bIns="0" anchor="ctr" anchorCtr="1"/>
          <a:lstStyle/>
          <a:p>
            <a:pPr>
              <a:lnSpc>
                <a:spcPct val="90000"/>
              </a:lnSpc>
            </a:pPr>
            <a:endParaRPr lang="en-US" sz="2133"/>
          </a:p>
        </p:txBody>
      </p:sp>
      <p:sp>
        <p:nvSpPr>
          <p:cNvPr id="9" name="Rectangle 9"/>
          <p:cNvSpPr>
            <a:spLocks noChangeArrowheads="1"/>
          </p:cNvSpPr>
          <p:nvPr/>
        </p:nvSpPr>
        <p:spPr bwMode="auto">
          <a:xfrm>
            <a:off x="5314956" y="1600200"/>
            <a:ext cx="690033" cy="1828800"/>
          </a:xfrm>
          <a:prstGeom prst="rect">
            <a:avLst/>
          </a:prstGeom>
          <a:solidFill>
            <a:schemeClr val="accent2"/>
          </a:solidFill>
          <a:ln w="9525">
            <a:solidFill>
              <a:schemeClr val="bg1"/>
            </a:solidFill>
            <a:round/>
            <a:headEnd/>
            <a:tailEnd/>
          </a:ln>
        </p:spPr>
        <p:txBody>
          <a:bodyPr lIns="0" tIns="0" rIns="0" bIns="0" anchor="ctr" anchorCtr="1"/>
          <a:lstStyle/>
          <a:p>
            <a:pPr>
              <a:lnSpc>
                <a:spcPct val="90000"/>
              </a:lnSpc>
            </a:pPr>
            <a:endParaRPr lang="en-US" sz="2133"/>
          </a:p>
        </p:txBody>
      </p:sp>
      <p:sp>
        <p:nvSpPr>
          <p:cNvPr id="10" name="Rectangle 9"/>
          <p:cNvSpPr/>
          <p:nvPr/>
        </p:nvSpPr>
        <p:spPr bwMode="auto">
          <a:xfrm>
            <a:off x="6193372" y="1600200"/>
            <a:ext cx="690033" cy="1828800"/>
          </a:xfrm>
          <a:prstGeom prst="rect">
            <a:avLst/>
          </a:prstGeom>
          <a:solidFill>
            <a:schemeClr val="accent3"/>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a:p>
        </p:txBody>
      </p:sp>
      <p:sp>
        <p:nvSpPr>
          <p:cNvPr id="11" name="Rectangle 10"/>
          <p:cNvSpPr/>
          <p:nvPr/>
        </p:nvSpPr>
        <p:spPr bwMode="auto">
          <a:xfrm>
            <a:off x="7950205" y="1600200"/>
            <a:ext cx="692151" cy="1828800"/>
          </a:xfrm>
          <a:prstGeom prst="rect">
            <a:avLst/>
          </a:prstGeom>
          <a:solidFill>
            <a:schemeClr val="accent5"/>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a:p>
        </p:txBody>
      </p:sp>
      <p:sp>
        <p:nvSpPr>
          <p:cNvPr id="12" name="Rectangle 11"/>
          <p:cNvSpPr/>
          <p:nvPr/>
        </p:nvSpPr>
        <p:spPr bwMode="auto">
          <a:xfrm>
            <a:off x="8828618" y="1600200"/>
            <a:ext cx="692149" cy="1828800"/>
          </a:xfrm>
          <a:prstGeom prst="rect">
            <a:avLst/>
          </a:prstGeom>
          <a:solidFill>
            <a:schemeClr val="accent6"/>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a:p>
        </p:txBody>
      </p:sp>
      <p:sp>
        <p:nvSpPr>
          <p:cNvPr id="13" name="Rectangle 13"/>
          <p:cNvSpPr>
            <a:spLocks noChangeArrowheads="1"/>
          </p:cNvSpPr>
          <p:nvPr/>
        </p:nvSpPr>
        <p:spPr bwMode="auto">
          <a:xfrm>
            <a:off x="9707038" y="1600200"/>
            <a:ext cx="692151" cy="1828800"/>
          </a:xfrm>
          <a:prstGeom prst="rect">
            <a:avLst/>
          </a:prstGeom>
          <a:solidFill>
            <a:srgbClr val="005493"/>
          </a:solidFill>
          <a:ln w="9525">
            <a:solidFill>
              <a:schemeClr val="bg1"/>
            </a:solidFill>
            <a:round/>
            <a:headEnd/>
            <a:tailEnd/>
          </a:ln>
        </p:spPr>
        <p:txBody>
          <a:bodyPr lIns="0" tIns="0" rIns="0" bIns="0" anchor="ctr" anchorCtr="1"/>
          <a:lstStyle/>
          <a:p>
            <a:pPr>
              <a:lnSpc>
                <a:spcPct val="90000"/>
              </a:lnSpc>
            </a:pPr>
            <a:r>
              <a:rPr lang="en-US" sz="1000">
                <a:solidFill>
                  <a:schemeClr val="tx1"/>
                </a:solidFill>
              </a:rPr>
              <a:t>Hyperlink</a:t>
            </a:r>
          </a:p>
        </p:txBody>
      </p:sp>
      <p:sp>
        <p:nvSpPr>
          <p:cNvPr id="14" name="Rectangle 14"/>
          <p:cNvSpPr>
            <a:spLocks noChangeArrowheads="1"/>
          </p:cNvSpPr>
          <p:nvPr/>
        </p:nvSpPr>
        <p:spPr bwMode="auto">
          <a:xfrm>
            <a:off x="10587572" y="1600200"/>
            <a:ext cx="690033" cy="1828800"/>
          </a:xfrm>
          <a:prstGeom prst="rect">
            <a:avLst/>
          </a:prstGeom>
          <a:solidFill>
            <a:srgbClr val="A9A9A9"/>
          </a:solidFill>
          <a:ln w="9525">
            <a:solidFill>
              <a:schemeClr val="bg1"/>
            </a:solidFill>
            <a:round/>
            <a:headEnd/>
            <a:tailEnd/>
          </a:ln>
        </p:spPr>
        <p:txBody>
          <a:bodyPr lIns="0" tIns="0" rIns="0" bIns="0" anchor="ctr" anchorCtr="1"/>
          <a:lstStyle/>
          <a:p>
            <a:pPr>
              <a:lnSpc>
                <a:spcPct val="90000"/>
              </a:lnSpc>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Followed</a:t>
            </a:r>
          </a:p>
          <a:p>
            <a:pPr>
              <a:lnSpc>
                <a:spcPct val="90000"/>
              </a:lnSpc>
            </a:pPr>
            <a:r>
              <a:rPr kumimoji="0" lang="en-US" sz="1000" b="1" i="0" u="none" strike="noStrike" kern="1200" cap="none" spc="0" normalizeH="0" baseline="0" noProof="0">
                <a:ln>
                  <a:noFill/>
                </a:ln>
                <a:solidFill>
                  <a:srgbClr val="FFFFFF"/>
                </a:solidFill>
                <a:effectLst/>
                <a:uLnTx/>
                <a:uFillTx/>
                <a:latin typeface="Arial" charset="0"/>
                <a:ea typeface="ＭＳ Ｐゴシック" charset="0"/>
              </a:rPr>
              <a:t>Hyperlink</a:t>
            </a:r>
            <a:endParaRPr lang="en-US" sz="2133"/>
          </a:p>
        </p:txBody>
      </p:sp>
      <p:sp>
        <p:nvSpPr>
          <p:cNvPr id="15" name="Rectangle 14"/>
          <p:cNvSpPr/>
          <p:nvPr/>
        </p:nvSpPr>
        <p:spPr bwMode="auto">
          <a:xfrm>
            <a:off x="7071789" y="1600200"/>
            <a:ext cx="690033" cy="1828800"/>
          </a:xfrm>
          <a:prstGeom prst="rect">
            <a:avLst/>
          </a:prstGeom>
          <a:solidFill>
            <a:schemeClr val="accent4"/>
          </a:solidFill>
          <a:ln w="9525" cap="flat" cmpd="sng" algn="ctr">
            <a:solidFill>
              <a:schemeClr val="bg1"/>
            </a:solidFill>
            <a:prstDash val="solid"/>
            <a:round/>
            <a:headEnd type="none" w="med" len="med"/>
            <a:tailEnd type="none" w="med" len="med"/>
          </a:ln>
          <a:effectLst/>
        </p:spPr>
        <p:txBody>
          <a:bodyPr lIns="0" tIns="0" rIns="0" bIns="0" anchor="ctr" anchorCtr="1"/>
          <a:lstStyle/>
          <a:p>
            <a:pPr>
              <a:lnSpc>
                <a:spcPct val="90000"/>
              </a:lnSpc>
              <a:defRPr/>
            </a:pPr>
            <a:endParaRPr lang="en-US" sz="2133"/>
          </a:p>
        </p:txBody>
      </p:sp>
      <p:sp>
        <p:nvSpPr>
          <p:cNvPr id="16" name="Rectangle 16"/>
          <p:cNvSpPr>
            <a:spLocks noChangeArrowheads="1"/>
          </p:cNvSpPr>
          <p:nvPr/>
        </p:nvSpPr>
        <p:spPr bwMode="auto">
          <a:xfrm>
            <a:off x="1799171" y="1600200"/>
            <a:ext cx="692151" cy="1828800"/>
          </a:xfrm>
          <a:prstGeom prst="rect">
            <a:avLst/>
          </a:prstGeom>
          <a:solidFill>
            <a:schemeClr val="tx1"/>
          </a:solidFill>
          <a:ln w="9525">
            <a:solidFill>
              <a:schemeClr val="bg1"/>
            </a:solidFill>
            <a:round/>
            <a:headEnd/>
            <a:tailEnd/>
          </a:ln>
        </p:spPr>
        <p:txBody>
          <a:bodyPr lIns="0" tIns="0" rIns="0" bIns="0" anchor="ctr" anchorCtr="1"/>
          <a:lstStyle/>
          <a:p>
            <a:pPr>
              <a:lnSpc>
                <a:spcPct val="90000"/>
              </a:lnSpc>
            </a:pPr>
            <a:endParaRPr lang="en-US" sz="2133"/>
          </a:p>
        </p:txBody>
      </p:sp>
      <p:sp>
        <p:nvSpPr>
          <p:cNvPr id="18" name="Rectangle 5"/>
          <p:cNvSpPr>
            <a:spLocks noChangeArrowheads="1"/>
          </p:cNvSpPr>
          <p:nvPr/>
        </p:nvSpPr>
        <p:spPr bwMode="auto">
          <a:xfrm>
            <a:off x="920751" y="3827463"/>
            <a:ext cx="692149" cy="1828800"/>
          </a:xfrm>
          <a:prstGeom prst="rect">
            <a:avLst/>
          </a:prstGeom>
          <a:noFill/>
          <a:ln w="9525">
            <a:solidFill>
              <a:schemeClr val="bg1"/>
            </a:solidFill>
            <a:round/>
            <a:headEnd/>
            <a:tailEnd/>
          </a:ln>
        </p:spPr>
        <p:txBody>
          <a:bodyPr lIns="0" tIns="0" rIns="0" bIns="0" anchor="ctr" anchorCtr="1"/>
          <a:lstStyle/>
          <a:p>
            <a:pPr>
              <a:lnSpc>
                <a:spcPct val="90000"/>
              </a:lnSpc>
            </a:pPr>
            <a:endParaRPr lang="en-US" sz="2133"/>
          </a:p>
        </p:txBody>
      </p:sp>
      <p:sp>
        <p:nvSpPr>
          <p:cNvPr id="19" name="Rectangle 6"/>
          <p:cNvSpPr>
            <a:spLocks noChangeArrowheads="1"/>
          </p:cNvSpPr>
          <p:nvPr/>
        </p:nvSpPr>
        <p:spPr bwMode="auto">
          <a:xfrm>
            <a:off x="2677584" y="3827463"/>
            <a:ext cx="692149"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0" name="Rectangle 7"/>
          <p:cNvSpPr>
            <a:spLocks noChangeArrowheads="1"/>
          </p:cNvSpPr>
          <p:nvPr/>
        </p:nvSpPr>
        <p:spPr bwMode="auto">
          <a:xfrm>
            <a:off x="3558122"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1" name="Rectangle 8"/>
          <p:cNvSpPr>
            <a:spLocks noChangeArrowheads="1"/>
          </p:cNvSpPr>
          <p:nvPr/>
        </p:nvSpPr>
        <p:spPr bwMode="auto">
          <a:xfrm>
            <a:off x="4436537"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2" name="Rectangle 9"/>
          <p:cNvSpPr>
            <a:spLocks noChangeArrowheads="1"/>
          </p:cNvSpPr>
          <p:nvPr/>
        </p:nvSpPr>
        <p:spPr bwMode="auto">
          <a:xfrm>
            <a:off x="5314956"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3" name="Rectangle 23"/>
          <p:cNvSpPr>
            <a:spLocks noChangeArrowheads="1"/>
          </p:cNvSpPr>
          <p:nvPr/>
        </p:nvSpPr>
        <p:spPr bwMode="auto">
          <a:xfrm>
            <a:off x="6193372"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4" name="Rectangle 24"/>
          <p:cNvSpPr>
            <a:spLocks noChangeArrowheads="1"/>
          </p:cNvSpPr>
          <p:nvPr/>
        </p:nvSpPr>
        <p:spPr bwMode="auto">
          <a:xfrm>
            <a:off x="7950205" y="3827463"/>
            <a:ext cx="692151"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5" name="Rectangle 25"/>
          <p:cNvSpPr>
            <a:spLocks noChangeArrowheads="1"/>
          </p:cNvSpPr>
          <p:nvPr/>
        </p:nvSpPr>
        <p:spPr bwMode="auto">
          <a:xfrm>
            <a:off x="8828618" y="3827463"/>
            <a:ext cx="692149"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6" name="Rectangle 13"/>
          <p:cNvSpPr>
            <a:spLocks noChangeArrowheads="1"/>
          </p:cNvSpPr>
          <p:nvPr/>
        </p:nvSpPr>
        <p:spPr bwMode="auto">
          <a:xfrm>
            <a:off x="9707038" y="3827463"/>
            <a:ext cx="692151"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7" name="Rectangle 14"/>
          <p:cNvSpPr>
            <a:spLocks noChangeArrowheads="1"/>
          </p:cNvSpPr>
          <p:nvPr/>
        </p:nvSpPr>
        <p:spPr bwMode="auto">
          <a:xfrm>
            <a:off x="10587572"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8" name="Rectangle 28"/>
          <p:cNvSpPr>
            <a:spLocks noChangeArrowheads="1"/>
          </p:cNvSpPr>
          <p:nvPr/>
        </p:nvSpPr>
        <p:spPr bwMode="auto">
          <a:xfrm>
            <a:off x="7071789" y="3827463"/>
            <a:ext cx="690033"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29" name="Rectangle 16"/>
          <p:cNvSpPr>
            <a:spLocks noChangeArrowheads="1"/>
          </p:cNvSpPr>
          <p:nvPr/>
        </p:nvSpPr>
        <p:spPr bwMode="auto">
          <a:xfrm>
            <a:off x="1799171" y="3827463"/>
            <a:ext cx="692151" cy="1828800"/>
          </a:xfrm>
          <a:prstGeom prst="rect">
            <a:avLst/>
          </a:prstGeom>
          <a:noFill/>
          <a:ln w="9525">
            <a:solidFill>
              <a:schemeClr val="bg1"/>
            </a:solidFill>
            <a:round/>
            <a:headEnd/>
            <a:tailEnd/>
          </a:ln>
          <a:extLst>
            <a:ext uri="{909E8E84-426E-40dd-AFC4-6F175D3DCCD1}">
              <a14:hiddenFill xmlns="" xmlns:a14="http://schemas.microsoft.com/office/drawing/2010/main">
                <a:solidFill>
                  <a:srgbClr val="FFFFFF"/>
                </a:solidFill>
              </a14:hiddenFill>
            </a:ext>
          </a:extLst>
        </p:spPr>
        <p:txBody>
          <a:bodyPr lIns="0" tIns="0" rIns="0" bIns="0" anchor="ctr" anchorCtr="1"/>
          <a:lstStyle/>
          <a:p>
            <a:pPr>
              <a:lnSpc>
                <a:spcPct val="90000"/>
              </a:lnSpc>
            </a:pPr>
            <a:endParaRPr lang="en-US" sz="2133"/>
          </a:p>
        </p:txBody>
      </p:sp>
      <p:sp>
        <p:nvSpPr>
          <p:cNvPr id="35" name="Title 1"/>
          <p:cNvSpPr>
            <a:spLocks noGrp="1"/>
          </p:cNvSpPr>
          <p:nvPr>
            <p:ph type="title" hasCustomPrompt="1"/>
          </p:nvPr>
        </p:nvSpPr>
        <p:spPr>
          <a:xfrm>
            <a:off x="914400" y="609600"/>
            <a:ext cx="10363200" cy="647700"/>
          </a:xfrm>
          <a:noFill/>
          <a:ln>
            <a:noFill/>
          </a:ln>
        </p:spPr>
        <p:txBody>
          <a:bodyPr vert="horz" wrap="square" lIns="0" tIns="0" rIns="0" bIns="0" numCol="1" anchor="t" anchorCtr="0" compatLnSpc="1">
            <a:prstTxWarp prst="textNoShape">
              <a:avLst/>
            </a:prstTxWarp>
          </a:bodyPr>
          <a:lstStyle>
            <a:lvl1pPr>
              <a:defRPr lang="en-US" dirty="0"/>
            </a:lvl1pPr>
          </a:lstStyle>
          <a:p>
            <a:pPr lvl="0" eaLnBrk="1" hangingPunct="1"/>
            <a:r>
              <a:rPr lang="en-US" dirty="0"/>
              <a:t>Colors</a:t>
            </a:r>
          </a:p>
        </p:txBody>
      </p:sp>
      <p:sp>
        <p:nvSpPr>
          <p:cNvPr id="31" name="Text Placeholder 4"/>
          <p:cNvSpPr>
            <a:spLocks noGrp="1"/>
          </p:cNvSpPr>
          <p:nvPr>
            <p:ph type="body" sz="quarter" idx="10"/>
          </p:nvPr>
        </p:nvSpPr>
        <p:spPr>
          <a:xfrm>
            <a:off x="0" y="6544069"/>
            <a:ext cx="12192000" cy="313932"/>
          </a:xfrm>
          <a:noFill/>
          <a:ln>
            <a:noFill/>
          </a:ln>
        </p:spPr>
        <p:txBody>
          <a:bodyPr vert="horz" wrap="square" lIns="91440" tIns="45720" rIns="91440" bIns="45720" numCol="1" rtlCol="0" anchor="b" anchorCtr="0" compatLnSpc="1">
            <a:prstTxWarp prst="textNoShape">
              <a:avLst/>
            </a:prstTxWarp>
            <a:spAutoFit/>
          </a:bodyPr>
          <a:lstStyle>
            <a:lvl1pPr marL="0" indent="0">
              <a:spcBef>
                <a:spcPts val="600"/>
              </a:spcBef>
              <a:buNone/>
              <a:defRPr lang="en-US" sz="1200" b="0" smtClean="0"/>
            </a:lvl1pPr>
          </a:lstStyle>
          <a:p>
            <a:pPr lvl="0">
              <a:lnSpc>
                <a:spcPct val="90000"/>
              </a:lnSpc>
              <a:spcBef>
                <a:spcPts val="600"/>
              </a:spcBef>
              <a:buNone/>
            </a:pPr>
            <a:r>
              <a:rPr lang="en-US"/>
              <a:t>Click to edit Master text styles</a:t>
            </a:r>
          </a:p>
        </p:txBody>
      </p:sp>
    </p:spTree>
    <p:extLst>
      <p:ext uri="{BB962C8B-B14F-4D97-AF65-F5344CB8AC3E}">
        <p14:creationId xmlns:p14="http://schemas.microsoft.com/office/powerpoint/2010/main" val="30039217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EFF8F6F-CD57-4A4C-A46C-F178B7473D93}"/>
              </a:ext>
            </a:extLst>
          </p:cNvPr>
          <p:cNvSpPr>
            <a:spLocks noGrp="1"/>
          </p:cNvSpPr>
          <p:nvPr>
            <p:ph idx="1"/>
          </p:nvPr>
        </p:nvSpPr>
        <p:spPr>
          <a:xfrm>
            <a:off x="508000" y="1358538"/>
            <a:ext cx="10972800" cy="4621735"/>
          </a:xfrm>
          <a:prstGeom prst="rect">
            <a:avLst/>
          </a:prstGeom>
        </p:spPr>
        <p:txBody>
          <a:bodyPr/>
          <a:lstStyle>
            <a:lvl1pPr marL="457189" indent="-457189">
              <a:lnSpc>
                <a:spcPct val="100000"/>
              </a:lnSpc>
              <a:spcBef>
                <a:spcPts val="1200"/>
              </a:spcBef>
              <a:buClr>
                <a:srgbClr val="4DAF46"/>
              </a:buClr>
              <a:buFont typeface="Wingdings" pitchFamily="2" charset="2"/>
              <a:buChar char="§"/>
              <a:defRPr sz="2933">
                <a:latin typeface="Arial" panose="020B0604020202020204" pitchFamily="34" charset="0"/>
                <a:cs typeface="Arial" panose="020B0604020202020204" pitchFamily="34" charset="0"/>
              </a:defRPr>
            </a:lvl1pPr>
            <a:lvl2pPr marL="990575" indent="-380990">
              <a:lnSpc>
                <a:spcPct val="100000"/>
              </a:lnSpc>
              <a:spcBef>
                <a:spcPts val="1200"/>
              </a:spcBef>
              <a:buClr>
                <a:srgbClr val="4DAF46"/>
              </a:buClr>
              <a:buFont typeface="Arial" panose="020B0604020202020204" pitchFamily="34" charset="0"/>
              <a:buChar char="•"/>
              <a:defRPr sz="2667">
                <a:latin typeface="Arial" panose="020B0604020202020204" pitchFamily="34" charset="0"/>
                <a:cs typeface="Arial" panose="020B0604020202020204" pitchFamily="34" charset="0"/>
              </a:defRPr>
            </a:lvl2pPr>
            <a:lvl3pPr marL="1676358" indent="-457189">
              <a:lnSpc>
                <a:spcPct val="100000"/>
              </a:lnSpc>
              <a:spcBef>
                <a:spcPts val="1200"/>
              </a:spcBef>
              <a:buClr>
                <a:srgbClr val="4DAF46"/>
              </a:buClr>
              <a:buFont typeface="Wingdings" pitchFamily="2" charset="2"/>
              <a:buChar char="q"/>
              <a:defRPr sz="2400">
                <a:latin typeface="Arial" panose="020B0604020202020204" pitchFamily="34" charset="0"/>
                <a:cs typeface="Arial" panose="020B0604020202020204" pitchFamily="34" charset="0"/>
              </a:defRPr>
            </a:lvl3pPr>
            <a:lvl4pPr marL="2133547" indent="-304792">
              <a:lnSpc>
                <a:spcPct val="100000"/>
              </a:lnSpc>
              <a:spcBef>
                <a:spcPts val="1200"/>
              </a:spcBef>
              <a:buClr>
                <a:srgbClr val="4DAF46"/>
              </a:buClr>
              <a:buSzPct val="100000"/>
              <a:buFont typeface="Courier New" panose="02070309020205020404" pitchFamily="49" charset="0"/>
              <a:buChar char="o"/>
              <a:defRPr sz="2133">
                <a:latin typeface="Arial" panose="020B0604020202020204" pitchFamily="34" charset="0"/>
                <a:cs typeface="Arial" panose="020B0604020202020204" pitchFamily="34" charset="0"/>
              </a:defRPr>
            </a:lvl4pPr>
            <a:lvl5pPr marL="2743131" indent="-304792">
              <a:lnSpc>
                <a:spcPct val="100000"/>
              </a:lnSpc>
              <a:spcBef>
                <a:spcPts val="1200"/>
              </a:spcBef>
              <a:buClr>
                <a:srgbClr val="4DAF46"/>
              </a:buClr>
              <a:buSzPct val="100000"/>
              <a:buFont typeface="Lucida Grande"/>
              <a:buChar char="-"/>
              <a:defRPr sz="1867">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a:extLst>
              <a:ext uri="{FF2B5EF4-FFF2-40B4-BE49-F238E27FC236}">
                <a16:creationId xmlns:a16="http://schemas.microsoft.com/office/drawing/2014/main" id="{D3A0CC44-D3C5-4A46-ACF1-ADFBA933B2AE}"/>
              </a:ext>
            </a:extLst>
          </p:cNvPr>
          <p:cNvSpPr>
            <a:spLocks noGrp="1"/>
          </p:cNvSpPr>
          <p:nvPr>
            <p:ph type="title"/>
          </p:nvPr>
        </p:nvSpPr>
        <p:spPr>
          <a:xfrm>
            <a:off x="508000" y="55312"/>
            <a:ext cx="7737296" cy="822417"/>
          </a:xfrm>
          <a:prstGeom prst="rect">
            <a:avLst/>
          </a:prstGeom>
        </p:spPr>
        <p:txBody>
          <a:bodyPr anchor="b"/>
          <a:lstStyle>
            <a:lvl1pPr algn="l">
              <a:defRPr sz="3467">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813921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EA16CD7-8A7A-BD4A-7BFC-A89F9FDC1ADC}"/>
              </a:ext>
            </a:extLst>
          </p:cNvPr>
          <p:cNvSpPr>
            <a:spLocks noGrp="1"/>
          </p:cNvSpPr>
          <p:nvPr>
            <p:ph type="dt" sz="half" idx="10"/>
          </p:nvPr>
        </p:nvSpPr>
        <p:spPr/>
        <p:txBody>
          <a:bodyPr/>
          <a:lstStyle/>
          <a:p>
            <a:fld id="{10FB359B-B2D7-8648-95AE-CA2C83E3B822}" type="datetimeFigureOut">
              <a:rPr lang="en-US" smtClean="0"/>
              <a:t>4/24/26</a:t>
            </a:fld>
            <a:endParaRPr lang="en-US"/>
          </a:p>
        </p:txBody>
      </p:sp>
      <p:sp>
        <p:nvSpPr>
          <p:cNvPr id="3" name="Footer Placeholder 2">
            <a:extLst>
              <a:ext uri="{FF2B5EF4-FFF2-40B4-BE49-F238E27FC236}">
                <a16:creationId xmlns:a16="http://schemas.microsoft.com/office/drawing/2014/main" id="{2C17F038-BF7C-085B-796E-F9FCE676D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BC9C51-B360-B81E-18BA-5ACADB4FCA80}"/>
              </a:ext>
            </a:extLst>
          </p:cNvPr>
          <p:cNvSpPr>
            <a:spLocks noGrp="1"/>
          </p:cNvSpPr>
          <p:nvPr>
            <p:ph type="sldNum" sz="quarter" idx="12"/>
          </p:nvPr>
        </p:nvSpPr>
        <p:spPr/>
        <p:txBody>
          <a:bodyPr/>
          <a:lstStyle/>
          <a:p>
            <a:fld id="{6D4AD6F0-82AB-0D46-BD63-5AF186E05FF2}" type="slidenum">
              <a:rPr lang="en-US" smtClean="0"/>
              <a:t>‹#›</a:t>
            </a:fld>
            <a:endParaRPr lang="en-US"/>
          </a:p>
        </p:txBody>
      </p:sp>
    </p:spTree>
    <p:extLst>
      <p:ext uri="{BB962C8B-B14F-4D97-AF65-F5344CB8AC3E}">
        <p14:creationId xmlns:p14="http://schemas.microsoft.com/office/powerpoint/2010/main" val="53217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725497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p:cSld name="Title Slide 1/2 Imag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
        <p:nvSpPr>
          <p:cNvPr id="3" name="Slide Number Placeholder 2">
            <a:extLst>
              <a:ext uri="{FF2B5EF4-FFF2-40B4-BE49-F238E27FC236}">
                <a16:creationId xmlns:a16="http://schemas.microsoft.com/office/drawing/2014/main" id="{BBABEBE6-AF5D-1C31-E7C5-5FC9DD7E4577}"/>
              </a:ext>
            </a:extLst>
          </p:cNvPr>
          <p:cNvSpPr>
            <a:spLocks noGrp="1"/>
          </p:cNvSpPr>
          <p:nvPr>
            <p:ph type="sldNum" sz="quarter" idx="14"/>
          </p:nvPr>
        </p:nvSpPr>
        <p:spPr/>
        <p:txBody>
          <a:bodyPr/>
          <a:lstStyle/>
          <a:p>
            <a:fld id="{523A240F-EAFE-E84F-B44C-6D7A08E0E409}" type="slidenum">
              <a:rPr lang="en-US" smtClean="0"/>
              <a:pPr/>
              <a:t>‹#›</a:t>
            </a:fld>
            <a:endParaRPr lang="en-US"/>
          </a:p>
        </p:txBody>
      </p:sp>
    </p:spTree>
    <p:extLst>
      <p:ext uri="{BB962C8B-B14F-4D97-AF65-F5344CB8AC3E}">
        <p14:creationId xmlns:p14="http://schemas.microsoft.com/office/powerpoint/2010/main" val="286773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1206359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p:cSld name="Title Slide Blue">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3002334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p:cSld name="Title Slide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5593875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p:cSld name="Title Slide Blue 1/2 Imag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9054301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p:cSld name="Title Slide ODL">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5E47407-2EC8-524C-85CD-E0BC1A1C8F1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5" y="1920241"/>
            <a:ext cx="7419975"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5A9A0FEB-2318-1E41-A04B-A702497639C9}"/>
              </a:ext>
            </a:extLst>
          </p:cNvPr>
          <p:cNvSpPr>
            <a:spLocks noGrp="1"/>
          </p:cNvSpPr>
          <p:nvPr>
            <p:ph type="body" sz="quarter" idx="13" hasCustomPrompt="1"/>
          </p:nvPr>
        </p:nvSpPr>
        <p:spPr>
          <a:xfrm>
            <a:off x="504823" y="3566160"/>
            <a:ext cx="7419975"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5858819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p:cSld name="Title Slide 1/2 Image ODL">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708A9BD9-B4C1-F761-F29D-1A29B1DDDC1E}"/>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504825" y="5582378"/>
            <a:ext cx="3505199" cy="738781"/>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tx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1" name="Text Placeholder 5">
            <a:extLst>
              <a:ext uri="{FF2B5EF4-FFF2-40B4-BE49-F238E27FC236}">
                <a16:creationId xmlns:a16="http://schemas.microsoft.com/office/drawing/2014/main" id="{31B503BD-4158-2C40-9E38-005D18DF3C41}"/>
              </a:ext>
            </a:extLst>
          </p:cNvPr>
          <p:cNvSpPr>
            <a:spLocks noGrp="1"/>
          </p:cNvSpPr>
          <p:nvPr>
            <p:ph type="body" sz="quarter" idx="13" hasCustomPrompt="1"/>
          </p:nvPr>
        </p:nvSpPr>
        <p:spPr>
          <a:xfrm>
            <a:off x="504823" y="3566160"/>
            <a:ext cx="5131971" cy="549249"/>
          </a:xfrm>
        </p:spPr>
        <p:txBody>
          <a:bodyPr/>
          <a:lstStyle>
            <a:lvl1pPr>
              <a:defRPr sz="3200">
                <a:solidFill>
                  <a:schemeClr val="accent1"/>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097592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Title Slide Blue ODL">
    <p:bg>
      <p:bgPr>
        <a:solidFill>
          <a:schemeClr val="tx1"/>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24100605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Title Slide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p:nvPr>
        </p:nvSpPr>
        <p:spPr>
          <a:xfrm>
            <a:off x="0" y="0"/>
            <a:ext cx="12192000" cy="6858000"/>
          </a:xfrm>
          <a:noFill/>
        </p:spPr>
        <p:txBody>
          <a:bodyPr/>
          <a:lstStyle>
            <a:lvl1pPr algn="l">
              <a:defRPr sz="1200">
                <a:solidFill>
                  <a:schemeClr val="bg1"/>
                </a:solidFill>
              </a:defRPr>
            </a:lvl1pPr>
          </a:lstStyle>
          <a:p>
            <a:r>
              <a:rPr lang="en-US"/>
              <a:t>Click icon to add picture</a:t>
            </a:r>
            <a:endParaRPr lang="en-US" dirty="0"/>
          </a:p>
        </p:txBody>
      </p:sp>
      <p:pic>
        <p:nvPicPr>
          <p:cNvPr id="7" name="Graphic 6">
            <a:extLst>
              <a:ext uri="{FF2B5EF4-FFF2-40B4-BE49-F238E27FC236}">
                <a16:creationId xmlns:a16="http://schemas.microsoft.com/office/drawing/2014/main" id="{83797639-85AF-C0C6-DA9C-14EA9296FC09}"/>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5" y="1920240"/>
            <a:ext cx="7419975"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5" y="1371600"/>
            <a:ext cx="7419975"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2" name="Text Placeholder 5">
            <a:extLst>
              <a:ext uri="{FF2B5EF4-FFF2-40B4-BE49-F238E27FC236}">
                <a16:creationId xmlns:a16="http://schemas.microsoft.com/office/drawing/2014/main" id="{E99B368D-17E0-1440-9448-41A42D5E6456}"/>
              </a:ext>
            </a:extLst>
          </p:cNvPr>
          <p:cNvSpPr>
            <a:spLocks noGrp="1"/>
          </p:cNvSpPr>
          <p:nvPr>
            <p:ph type="body" sz="quarter" idx="13" hasCustomPrompt="1"/>
          </p:nvPr>
        </p:nvSpPr>
        <p:spPr>
          <a:xfrm>
            <a:off x="504823" y="3566160"/>
            <a:ext cx="7419975"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30897098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p:cSld name="Title Slide Blue 1/2 Image ODL">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FA598385-0BD4-9F42-BC78-15B2A6F6CFA4}"/>
              </a:ext>
            </a:extLst>
          </p:cNvPr>
          <p:cNvSpPr>
            <a:spLocks noGrp="1"/>
          </p:cNvSpPr>
          <p:nvPr>
            <p:ph type="pic" sz="quarter" idx="11" hasCustomPrompt="1"/>
          </p:nvPr>
        </p:nvSpPr>
        <p:spPr>
          <a:xfrm>
            <a:off x="6096000" y="0"/>
            <a:ext cx="6096000" cy="6858000"/>
          </a:xfrm>
          <a:solidFill>
            <a:schemeClr val="bg1">
              <a:lumMod val="95000"/>
            </a:schemeClr>
          </a:solidFill>
        </p:spPr>
        <p:txBody>
          <a:bodyPr/>
          <a:lstStyle>
            <a:lvl1pPr algn="l">
              <a:defRPr sz="1200">
                <a:solidFill>
                  <a:srgbClr val="FF0000"/>
                </a:solidFill>
              </a:defRPr>
            </a:lvl1pPr>
          </a:lstStyle>
          <a:p>
            <a:r>
              <a:rPr lang="en-US" dirty="0"/>
              <a:t>Drag picture to placeholder or click icon to add</a:t>
            </a:r>
          </a:p>
        </p:txBody>
      </p:sp>
      <p:pic>
        <p:nvPicPr>
          <p:cNvPr id="12" name="Graphic 11">
            <a:extLst>
              <a:ext uri="{FF2B5EF4-FFF2-40B4-BE49-F238E27FC236}">
                <a16:creationId xmlns:a16="http://schemas.microsoft.com/office/drawing/2014/main" id="{E176EC07-7590-9014-296C-172578C5C04D}"/>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04825" y="5580496"/>
            <a:ext cx="3514129" cy="740664"/>
          </a:xfrm>
          <a:prstGeom prst="rect">
            <a:avLst/>
          </a:prstGeom>
        </p:spPr>
      </p:pic>
      <p:sp>
        <p:nvSpPr>
          <p:cNvPr id="2" name="Title 1"/>
          <p:cNvSpPr>
            <a:spLocks noGrp="1"/>
          </p:cNvSpPr>
          <p:nvPr>
            <p:ph type="ctrTitle" hasCustomPrompt="1"/>
          </p:nvPr>
        </p:nvSpPr>
        <p:spPr>
          <a:xfrm>
            <a:off x="504826" y="1920240"/>
            <a:ext cx="5131970" cy="1508760"/>
          </a:xfrm>
        </p:spPr>
        <p:txBody>
          <a:bodyPr vert="horz" anchor="t"/>
          <a:lstStyle>
            <a:lvl1pPr algn="l">
              <a:defRPr sz="4800" b="1">
                <a:solidFill>
                  <a:schemeClr val="bg1"/>
                </a:solidFill>
              </a:defRPr>
            </a:lvl1pPr>
          </a:lstStyle>
          <a:p>
            <a:r>
              <a:rPr lang="en-US" dirty="0"/>
              <a:t>Click to add </a:t>
            </a:r>
            <a:br>
              <a:rPr lang="en-US" dirty="0"/>
            </a:br>
            <a:r>
              <a:rPr lang="en-US" dirty="0"/>
              <a:t>presentation title</a:t>
            </a:r>
          </a:p>
        </p:txBody>
      </p:sp>
      <p:sp>
        <p:nvSpPr>
          <p:cNvPr id="3" name="Subtitle 2"/>
          <p:cNvSpPr>
            <a:spLocks noGrp="1"/>
          </p:cNvSpPr>
          <p:nvPr>
            <p:ph type="subTitle" idx="1" hasCustomPrompt="1"/>
          </p:nvPr>
        </p:nvSpPr>
        <p:spPr>
          <a:xfrm>
            <a:off x="504826" y="1371600"/>
            <a:ext cx="5131970" cy="530693"/>
          </a:xfrm>
        </p:spPr>
        <p:txBody>
          <a:bodyPr anchor="t"/>
          <a:lstStyle>
            <a:lvl1pPr marL="0" indent="0" algn="l">
              <a:buNone/>
              <a:defRPr sz="32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Add Org/Dept/Lab name</a:t>
            </a:r>
          </a:p>
        </p:txBody>
      </p:sp>
      <p:sp>
        <p:nvSpPr>
          <p:cNvPr id="6" name="Text Placeholder 5">
            <a:extLst>
              <a:ext uri="{FF2B5EF4-FFF2-40B4-BE49-F238E27FC236}">
                <a16:creationId xmlns:a16="http://schemas.microsoft.com/office/drawing/2014/main" id="{1DA2E778-C602-5B40-8E0C-1BAE808E3694}"/>
              </a:ext>
            </a:extLst>
          </p:cNvPr>
          <p:cNvSpPr>
            <a:spLocks noGrp="1"/>
          </p:cNvSpPr>
          <p:nvPr>
            <p:ph type="body" sz="quarter" idx="12" hasCustomPrompt="1"/>
          </p:nvPr>
        </p:nvSpPr>
        <p:spPr>
          <a:xfrm>
            <a:off x="504825" y="4389120"/>
            <a:ext cx="3505201" cy="457200"/>
          </a:xfrm>
        </p:spPr>
        <p:txBody>
          <a:bodyPr/>
          <a:lstStyle>
            <a:lvl1pPr>
              <a:defRPr sz="14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Month 00, 20XX</a:t>
            </a:r>
          </a:p>
        </p:txBody>
      </p:sp>
      <p:sp>
        <p:nvSpPr>
          <p:cNvPr id="10" name="Text Placeholder 5">
            <a:extLst>
              <a:ext uri="{FF2B5EF4-FFF2-40B4-BE49-F238E27FC236}">
                <a16:creationId xmlns:a16="http://schemas.microsoft.com/office/drawing/2014/main" id="{E8ECE2AD-E262-0244-A779-32BC5B97C660}"/>
              </a:ext>
            </a:extLst>
          </p:cNvPr>
          <p:cNvSpPr>
            <a:spLocks noGrp="1"/>
          </p:cNvSpPr>
          <p:nvPr>
            <p:ph type="body" sz="quarter" idx="13" hasCustomPrompt="1"/>
          </p:nvPr>
        </p:nvSpPr>
        <p:spPr>
          <a:xfrm>
            <a:off x="504823" y="3566160"/>
            <a:ext cx="5131971" cy="549249"/>
          </a:xfrm>
        </p:spPr>
        <p:txBody>
          <a:bodyPr/>
          <a:lstStyle>
            <a:lvl1pPr>
              <a:defRPr sz="3200">
                <a:solidFill>
                  <a:schemeClr val="accent2"/>
                </a:solidFill>
              </a:defRPr>
            </a:lvl1pPr>
            <a:lvl2pPr marL="0" indent="0">
              <a:buNone/>
              <a:defRPr sz="1800">
                <a:solidFill>
                  <a:schemeClr val="accent2"/>
                </a:solidFill>
              </a:defRPr>
            </a:lvl2pPr>
            <a:lvl3pPr>
              <a:defRPr sz="1800">
                <a:solidFill>
                  <a:schemeClr val="accent2"/>
                </a:solidFill>
              </a:defRPr>
            </a:lvl3pPr>
            <a:lvl4pPr>
              <a:defRPr sz="1800">
                <a:solidFill>
                  <a:schemeClr val="accent2"/>
                </a:solidFill>
              </a:defRPr>
            </a:lvl4pPr>
            <a:lvl5pPr>
              <a:defRPr sz="1800">
                <a:solidFill>
                  <a:schemeClr val="accent2"/>
                </a:solidFill>
              </a:defRPr>
            </a:lvl5pPr>
          </a:lstStyle>
          <a:p>
            <a:pPr lvl="0"/>
            <a:r>
              <a:rPr lang="en-US" dirty="0"/>
              <a:t>Click to add subtitle</a:t>
            </a:r>
          </a:p>
        </p:txBody>
      </p:sp>
    </p:spTree>
    <p:extLst>
      <p:ext uri="{BB962C8B-B14F-4D97-AF65-F5344CB8AC3E}">
        <p14:creationId xmlns:p14="http://schemas.microsoft.com/office/powerpoint/2010/main" val="13956790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p:cSld na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5"/>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Divider layouts</a:t>
            </a:r>
          </a:p>
        </p:txBody>
      </p:sp>
    </p:spTree>
    <p:extLst>
      <p:ext uri="{BB962C8B-B14F-4D97-AF65-F5344CB8AC3E}">
        <p14:creationId xmlns:p14="http://schemas.microsoft.com/office/powerpoint/2010/main" val="345713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6D86FA2C-F8A6-90E8-5782-DF29638FC6C0}"/>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2">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tx1"/>
                </a:solidFill>
              </a:defRPr>
            </a:lvl1pPr>
          </a:lstStyle>
          <a:p>
            <a:r>
              <a:rPr lang="en-US" dirty="0"/>
              <a:t>This slide is for a divider, statement or takeaway.</a:t>
            </a:r>
          </a:p>
        </p:txBody>
      </p:sp>
    </p:spTree>
    <p:extLst>
      <p:ext uri="{BB962C8B-B14F-4D97-AF65-F5344CB8AC3E}">
        <p14:creationId xmlns:p14="http://schemas.microsoft.com/office/powerpoint/2010/main" val="11754550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4899588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p:cSld name="Section Header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3B971B7-3CEC-8EA3-CA81-BD5372C840C3}"/>
              </a:ext>
            </a:extLst>
          </p:cNvPr>
          <p:cNvGraphicFramePr>
            <a:graphicFrameLocks noChangeAspect="1"/>
          </p:cNvGraphicFramePr>
          <p:nvPr userDrawn="1">
            <p:custDataLst>
              <p:tags r:id="rId1"/>
            </p:custDataLst>
            <p:extLst>
              <p:ext uri="{D42A27DB-BD31-4B8C-83A1-F6EECF244321}">
                <p14:modId xmlns:p14="http://schemas.microsoft.com/office/powerpoint/2010/main" val="121365504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F3B971B7-3CEC-8EA3-CA81-BD5372C840C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B7FF2F19-A2BD-49C4-6AD3-576114694E6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marL="0" algn="r" defTabSz="914400" rtl="0" eaLnBrk="1" latinLnBrk="0" hangingPunct="1">
              <a:defRPr lang="en-US" sz="1000" kern="1200">
                <a:solidFill>
                  <a:schemeClr val="bg1">
                    <a:lumMod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kern="1200" dirty="0">
                <a:solidFill>
                  <a:schemeClr val="bg1">
                    <a:lumMod val="75000"/>
                  </a:schemeClr>
                </a:solidFill>
                <a:latin typeface="+mn-lt"/>
                <a:ea typeface="+mn-ea"/>
                <a:cs typeface="Arial" panose="020B0604020202020204" pitchFamily="34" charset="0"/>
              </a:rPr>
              <a:t>© 2022 Memorial Sloan Kettering Cancer Center, et al. All rights reserved.</a:t>
            </a:r>
          </a:p>
        </p:txBody>
      </p:sp>
      <p:sp>
        <p:nvSpPr>
          <p:cNvPr id="11" name="Freeform 10">
            <a:extLst>
              <a:ext uri="{FF2B5EF4-FFF2-40B4-BE49-F238E27FC236}">
                <a16:creationId xmlns:a16="http://schemas.microsoft.com/office/drawing/2014/main" id="{666FADEA-3B1D-38EC-A06D-527B0A9E3ADB}"/>
              </a:ext>
            </a:extLst>
          </p:cNvPr>
          <p:cNvSpPr/>
          <p:nvPr/>
        </p:nvSpPr>
        <p:spPr>
          <a:xfrm>
            <a:off x="6428802" y="483936"/>
            <a:ext cx="5763198" cy="6374064"/>
          </a:xfrm>
          <a:custGeom>
            <a:avLst/>
            <a:gdLst>
              <a:gd name="connsiteX0" fmla="*/ 3554522 w 5763198"/>
              <a:gd name="connsiteY0" fmla="*/ 1277148 h 6374064"/>
              <a:gd name="connsiteX1" fmla="*/ 4965198 w 5763198"/>
              <a:gd name="connsiteY1" fmla="*/ 2685220 h 6374064"/>
              <a:gd name="connsiteX2" fmla="*/ 4638987 w 5763198"/>
              <a:gd name="connsiteY2" fmla="*/ 3010816 h 6374064"/>
              <a:gd name="connsiteX3" fmla="*/ 3785164 w 5763198"/>
              <a:gd name="connsiteY3" fmla="*/ 2158571 h 6374064"/>
              <a:gd name="connsiteX4" fmla="*/ 3785164 w 5763198"/>
              <a:gd name="connsiteY4" fmla="*/ 3610576 h 6374064"/>
              <a:gd name="connsiteX5" fmla="*/ 4797652 w 5763198"/>
              <a:gd name="connsiteY5" fmla="*/ 3610576 h 6374064"/>
              <a:gd name="connsiteX6" fmla="*/ 4797652 w 5763198"/>
              <a:gd name="connsiteY6" fmla="*/ 4071018 h 6374064"/>
              <a:gd name="connsiteX7" fmla="*/ 3785164 w 5763198"/>
              <a:gd name="connsiteY7" fmla="*/ 4071018 h 6374064"/>
              <a:gd name="connsiteX8" fmla="*/ 3785164 w 5763198"/>
              <a:gd name="connsiteY8" fmla="*/ 4427325 h 6374064"/>
              <a:gd name="connsiteX9" fmla="*/ 4797652 w 5763198"/>
              <a:gd name="connsiteY9" fmla="*/ 4427325 h 6374064"/>
              <a:gd name="connsiteX10" fmla="*/ 4797652 w 5763198"/>
              <a:gd name="connsiteY10" fmla="*/ 4887800 h 6374064"/>
              <a:gd name="connsiteX11" fmla="*/ 3785164 w 5763198"/>
              <a:gd name="connsiteY11" fmla="*/ 4887800 h 6374064"/>
              <a:gd name="connsiteX12" fmla="*/ 3785164 w 5763198"/>
              <a:gd name="connsiteY12" fmla="*/ 5244106 h 6374064"/>
              <a:gd name="connsiteX13" fmla="*/ 4797652 w 5763198"/>
              <a:gd name="connsiteY13" fmla="*/ 5244106 h 6374064"/>
              <a:gd name="connsiteX14" fmla="*/ 4797652 w 5763198"/>
              <a:gd name="connsiteY14" fmla="*/ 5704548 h 6374064"/>
              <a:gd name="connsiteX15" fmla="*/ 3785164 w 5763198"/>
              <a:gd name="connsiteY15" fmla="*/ 5704548 h 6374064"/>
              <a:gd name="connsiteX16" fmla="*/ 3785164 w 5763198"/>
              <a:gd name="connsiteY16" fmla="*/ 6374064 h 6374064"/>
              <a:gd name="connsiteX17" fmla="*/ 3323858 w 5763198"/>
              <a:gd name="connsiteY17" fmla="*/ 6374064 h 6374064"/>
              <a:gd name="connsiteX18" fmla="*/ 3323858 w 5763198"/>
              <a:gd name="connsiteY18" fmla="*/ 5704548 h 6374064"/>
              <a:gd name="connsiteX19" fmla="*/ 2311348 w 5763198"/>
              <a:gd name="connsiteY19" fmla="*/ 5704548 h 6374064"/>
              <a:gd name="connsiteX20" fmla="*/ 2311348 w 5763198"/>
              <a:gd name="connsiteY20" fmla="*/ 5244106 h 6374064"/>
              <a:gd name="connsiteX21" fmla="*/ 3323858 w 5763198"/>
              <a:gd name="connsiteY21" fmla="*/ 5244106 h 6374064"/>
              <a:gd name="connsiteX22" fmla="*/ 3323858 w 5763198"/>
              <a:gd name="connsiteY22" fmla="*/ 4887800 h 6374064"/>
              <a:gd name="connsiteX23" fmla="*/ 2311348 w 5763198"/>
              <a:gd name="connsiteY23" fmla="*/ 4887800 h 6374064"/>
              <a:gd name="connsiteX24" fmla="*/ 2311348 w 5763198"/>
              <a:gd name="connsiteY24" fmla="*/ 4427325 h 6374064"/>
              <a:gd name="connsiteX25" fmla="*/ 3323858 w 5763198"/>
              <a:gd name="connsiteY25" fmla="*/ 4427325 h 6374064"/>
              <a:gd name="connsiteX26" fmla="*/ 3323858 w 5763198"/>
              <a:gd name="connsiteY26" fmla="*/ 4071018 h 6374064"/>
              <a:gd name="connsiteX27" fmla="*/ 2311348 w 5763198"/>
              <a:gd name="connsiteY27" fmla="*/ 4071018 h 6374064"/>
              <a:gd name="connsiteX28" fmla="*/ 2311348 w 5763198"/>
              <a:gd name="connsiteY28" fmla="*/ 3610576 h 6374064"/>
              <a:gd name="connsiteX29" fmla="*/ 3323858 w 5763198"/>
              <a:gd name="connsiteY29" fmla="*/ 3610576 h 6374064"/>
              <a:gd name="connsiteX30" fmla="*/ 3323858 w 5763198"/>
              <a:gd name="connsiteY30" fmla="*/ 2158603 h 6374064"/>
              <a:gd name="connsiteX31" fmla="*/ 2470036 w 5763198"/>
              <a:gd name="connsiteY31" fmla="*/ 3010816 h 6374064"/>
              <a:gd name="connsiteX32" fmla="*/ 2143825 w 5763198"/>
              <a:gd name="connsiteY32" fmla="*/ 2685220 h 6374064"/>
              <a:gd name="connsiteX33" fmla="*/ 3554490 w 5763198"/>
              <a:gd name="connsiteY33" fmla="*/ 0 h 6374064"/>
              <a:gd name="connsiteX34" fmla="*/ 5714575 w 5763198"/>
              <a:gd name="connsiteY34" fmla="*/ 582998 h 6374064"/>
              <a:gd name="connsiteX35" fmla="*/ 5763198 w 5763198"/>
              <a:gd name="connsiteY35" fmla="*/ 618804 h 6374064"/>
              <a:gd name="connsiteX36" fmla="*/ 5763198 w 5763198"/>
              <a:gd name="connsiteY36" fmla="*/ 1232611 h 6374064"/>
              <a:gd name="connsiteX37" fmla="*/ 5668108 w 5763198"/>
              <a:gd name="connsiteY37" fmla="*/ 1136723 h 6374064"/>
              <a:gd name="connsiteX38" fmla="*/ 3554490 w 5763198"/>
              <a:gd name="connsiteY38" fmla="*/ 460367 h 6374064"/>
              <a:gd name="connsiteX39" fmla="*/ 462581 w 5763198"/>
              <a:gd name="connsiteY39" fmla="*/ 3993976 h 6374064"/>
              <a:gd name="connsiteX40" fmla="*/ 897378 w 5763198"/>
              <a:gd name="connsiteY40" fmla="*/ 6147274 h 6374064"/>
              <a:gd name="connsiteX41" fmla="*/ 1033153 w 5763198"/>
              <a:gd name="connsiteY41" fmla="*/ 6374064 h 6374064"/>
              <a:gd name="connsiteX42" fmla="*/ 493028 w 5763198"/>
              <a:gd name="connsiteY42" fmla="*/ 6374064 h 6374064"/>
              <a:gd name="connsiteX43" fmla="*/ 348006 w 5763198"/>
              <a:gd name="connsiteY43" fmla="*/ 6063412 h 6374064"/>
              <a:gd name="connsiteX44" fmla="*/ 0 w 5763198"/>
              <a:gd name="connsiteY44" fmla="*/ 3993976 h 6374064"/>
              <a:gd name="connsiteX45" fmla="*/ 887775 w 5763198"/>
              <a:gd name="connsiteY45" fmla="*/ 1034018 h 6374064"/>
              <a:gd name="connsiteX46" fmla="*/ 3554490 w 5763198"/>
              <a:gd name="connsiteY46" fmla="*/ 0 h 6374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763198" h="6374064">
                <a:moveTo>
                  <a:pt x="3554522" y="1277148"/>
                </a:moveTo>
                <a:lnTo>
                  <a:pt x="4965198" y="2685220"/>
                </a:lnTo>
                <a:lnTo>
                  <a:pt x="4638987" y="3010816"/>
                </a:lnTo>
                <a:lnTo>
                  <a:pt x="3785164" y="2158571"/>
                </a:lnTo>
                <a:lnTo>
                  <a:pt x="3785164" y="3610576"/>
                </a:lnTo>
                <a:lnTo>
                  <a:pt x="4797652" y="3610576"/>
                </a:lnTo>
                <a:lnTo>
                  <a:pt x="4797652" y="4071018"/>
                </a:lnTo>
                <a:lnTo>
                  <a:pt x="3785164" y="4071018"/>
                </a:lnTo>
                <a:lnTo>
                  <a:pt x="3785164" y="4427325"/>
                </a:lnTo>
                <a:lnTo>
                  <a:pt x="4797652" y="4427325"/>
                </a:lnTo>
                <a:lnTo>
                  <a:pt x="4797652" y="4887800"/>
                </a:lnTo>
                <a:lnTo>
                  <a:pt x="3785164" y="4887800"/>
                </a:lnTo>
                <a:lnTo>
                  <a:pt x="3785164" y="5244106"/>
                </a:lnTo>
                <a:lnTo>
                  <a:pt x="4797652" y="5244106"/>
                </a:lnTo>
                <a:lnTo>
                  <a:pt x="4797652" y="5704548"/>
                </a:lnTo>
                <a:lnTo>
                  <a:pt x="3785164" y="5704548"/>
                </a:lnTo>
                <a:lnTo>
                  <a:pt x="3785164" y="6374064"/>
                </a:lnTo>
                <a:lnTo>
                  <a:pt x="3323858" y="6374064"/>
                </a:lnTo>
                <a:lnTo>
                  <a:pt x="3323858" y="5704548"/>
                </a:lnTo>
                <a:lnTo>
                  <a:pt x="2311348" y="5704548"/>
                </a:lnTo>
                <a:lnTo>
                  <a:pt x="2311348" y="5244106"/>
                </a:lnTo>
                <a:lnTo>
                  <a:pt x="3323858" y="5244106"/>
                </a:lnTo>
                <a:lnTo>
                  <a:pt x="3323858" y="4887800"/>
                </a:lnTo>
                <a:lnTo>
                  <a:pt x="2311348" y="4887800"/>
                </a:lnTo>
                <a:lnTo>
                  <a:pt x="2311348" y="4427325"/>
                </a:lnTo>
                <a:lnTo>
                  <a:pt x="3323858" y="4427325"/>
                </a:lnTo>
                <a:lnTo>
                  <a:pt x="3323858" y="4071018"/>
                </a:lnTo>
                <a:lnTo>
                  <a:pt x="2311348" y="4071018"/>
                </a:lnTo>
                <a:lnTo>
                  <a:pt x="2311348" y="3610576"/>
                </a:lnTo>
                <a:lnTo>
                  <a:pt x="3323858" y="3610576"/>
                </a:lnTo>
                <a:lnTo>
                  <a:pt x="3323858" y="2158603"/>
                </a:lnTo>
                <a:lnTo>
                  <a:pt x="2470036" y="3010816"/>
                </a:lnTo>
                <a:lnTo>
                  <a:pt x="2143825" y="2685220"/>
                </a:lnTo>
                <a:close/>
                <a:moveTo>
                  <a:pt x="3554490" y="0"/>
                </a:moveTo>
                <a:cubicBezTo>
                  <a:pt x="4429874" y="0"/>
                  <a:pt x="5153422" y="195695"/>
                  <a:pt x="5714575" y="582998"/>
                </a:cubicBezTo>
                <a:lnTo>
                  <a:pt x="5763198" y="618804"/>
                </a:lnTo>
                <a:lnTo>
                  <a:pt x="5763198" y="1232611"/>
                </a:lnTo>
                <a:lnTo>
                  <a:pt x="5668108" y="1136723"/>
                </a:lnTo>
                <a:cubicBezTo>
                  <a:pt x="5160837" y="685819"/>
                  <a:pt x="4456297" y="460367"/>
                  <a:pt x="3554490" y="460367"/>
                </a:cubicBezTo>
                <a:cubicBezTo>
                  <a:pt x="1493207" y="460367"/>
                  <a:pt x="462581" y="1638240"/>
                  <a:pt x="462581" y="3993976"/>
                </a:cubicBezTo>
                <a:cubicBezTo>
                  <a:pt x="462581" y="4877377"/>
                  <a:pt x="607513" y="5595144"/>
                  <a:pt x="897378" y="6147274"/>
                </a:cubicBezTo>
                <a:lnTo>
                  <a:pt x="1033153" y="6374064"/>
                </a:lnTo>
                <a:lnTo>
                  <a:pt x="493028" y="6374064"/>
                </a:lnTo>
                <a:lnTo>
                  <a:pt x="348006" y="6063412"/>
                </a:lnTo>
                <a:cubicBezTo>
                  <a:pt x="116679" y="5494171"/>
                  <a:pt x="0" y="4802111"/>
                  <a:pt x="0" y="3993976"/>
                </a:cubicBezTo>
                <a:cubicBezTo>
                  <a:pt x="0" y="2700970"/>
                  <a:pt x="298698" y="1705096"/>
                  <a:pt x="887775" y="1034018"/>
                </a:cubicBezTo>
                <a:cubicBezTo>
                  <a:pt x="1490095" y="347903"/>
                  <a:pt x="2387300" y="0"/>
                  <a:pt x="3554490" y="0"/>
                </a:cubicBezTo>
                <a:close/>
              </a:path>
            </a:pathLst>
          </a:custGeom>
          <a:solidFill>
            <a:schemeClr val="accent1">
              <a:alpha val="25000"/>
            </a:schemeClr>
          </a:solidFill>
          <a:ln w="3001" cap="flat">
            <a:noFill/>
            <a:prstDash val="solid"/>
            <a:miter/>
          </a:ln>
        </p:spPr>
        <p:txBody>
          <a:bodyPr rtlCol="0" anchor="ctr"/>
          <a:lstStyle/>
          <a:p>
            <a:endParaRPr lang="en-US"/>
          </a:p>
        </p:txBody>
      </p:sp>
      <p:sp>
        <p:nvSpPr>
          <p:cNvPr id="9" name="Slide Number Placeholder 8">
            <a:extLst>
              <a:ext uri="{FF2B5EF4-FFF2-40B4-BE49-F238E27FC236}">
                <a16:creationId xmlns:a16="http://schemas.microsoft.com/office/drawing/2014/main" id="{990CE4FF-62C5-5C44-AE4A-3D38634FF8CF}"/>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04825" y="1371600"/>
            <a:ext cx="7419975" cy="4718050"/>
          </a:xfrm>
        </p:spPr>
        <p:txBody>
          <a:bodyPr vert="horz" anchor="ctr"/>
          <a:lstStyle>
            <a:lvl1pPr>
              <a:defRPr sz="4800" b="1">
                <a:solidFill>
                  <a:schemeClr val="bg1"/>
                </a:solidFill>
              </a:defRPr>
            </a:lvl1pPr>
          </a:lstStyle>
          <a:p>
            <a:r>
              <a:rPr lang="en-US" dirty="0"/>
              <a:t>This slide is for a divider, statement or takeaway.</a:t>
            </a:r>
          </a:p>
        </p:txBody>
      </p:sp>
    </p:spTree>
    <p:extLst>
      <p:ext uri="{BB962C8B-B14F-4D97-AF65-F5344CB8AC3E}">
        <p14:creationId xmlns:p14="http://schemas.microsoft.com/office/powerpoint/2010/main" val="1535150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Only + Content layouts</a:t>
            </a:r>
          </a:p>
        </p:txBody>
      </p:sp>
    </p:spTree>
    <p:extLst>
      <p:ext uri="{BB962C8B-B14F-4D97-AF65-F5344CB8AC3E}">
        <p14:creationId xmlns:p14="http://schemas.microsoft.com/office/powerpoint/2010/main" val="7818470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Footnote Placeholder">
            <a:extLst>
              <a:ext uri="{FF2B5EF4-FFF2-40B4-BE49-F238E27FC236}">
                <a16:creationId xmlns:a16="http://schemas.microsoft.com/office/drawing/2014/main" id="{5157959E-651B-B14F-BA5B-24DA1DB08587}"/>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33021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1FA5889-D43A-D1A3-7E97-E137E50A4846}"/>
              </a:ext>
            </a:extLst>
          </p:cNvPr>
          <p:cNvSpPr>
            <a:spLocks noGrp="1"/>
          </p:cNvSpPr>
          <p:nvPr>
            <p:ph type="body" sz="half" idx="1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5439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D4AB2F59-4518-968D-54E9-B8FC67C78F7B}"/>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06890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1788C814-8DB0-CEDC-6590-FCC9B0E805E1}"/>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220052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Four Charts">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324CDC2-33C2-DD72-262D-958E7E78A16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lvl1pPr>
          </a:lstStyle>
          <a:p>
            <a:pPr lvl="0"/>
            <a:r>
              <a:rPr lang="en-US" dirty="0"/>
              <a:t>Chart title</a:t>
            </a:r>
          </a:p>
        </p:txBody>
      </p:sp>
    </p:spTree>
    <p:extLst>
      <p:ext uri="{BB962C8B-B14F-4D97-AF65-F5344CB8AC3E}">
        <p14:creationId xmlns:p14="http://schemas.microsoft.com/office/powerpoint/2010/main" val="4157639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45AC4156-0607-A319-23CC-FC1E9D81266C}"/>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2403894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D2DA0EED-045B-4EB9-D650-7F13335EA87A}"/>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1130963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p:cSld name="Title and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C12F5C73-C90A-7291-A79E-3EBBCEC2C18B}"/>
              </a:ext>
            </a:extLst>
          </p:cNvPr>
          <p:cNvGraphicFramePr>
            <a:graphicFrameLocks noChangeAspect="1"/>
          </p:cNvGraphicFramePr>
          <p:nvPr userDrawn="1">
            <p:custDataLst>
              <p:tags r:id="rId1"/>
            </p:custDataLst>
            <p:extLst>
              <p:ext uri="{D42A27DB-BD31-4B8C-83A1-F6EECF244321}">
                <p14:modId xmlns:p14="http://schemas.microsoft.com/office/powerpoint/2010/main" val="204678271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C12F5C73-C90A-7291-A79E-3EBBCEC2C18B}"/>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8" name="Footer Placeholder 5">
            <a:extLst>
              <a:ext uri="{FF2B5EF4-FFF2-40B4-BE49-F238E27FC236}">
                <a16:creationId xmlns:a16="http://schemas.microsoft.com/office/drawing/2014/main" id="{A34C1D86-1ECE-A16E-0423-B155396C53C3}"/>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37C7A121-3942-1D5F-5E75-86407194DF7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18691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858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p:cSld name="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4DB5F7CB-A992-0ACF-290A-904F90908C96}"/>
              </a:ext>
            </a:extLst>
          </p:cNvPr>
          <p:cNvGraphicFramePr>
            <a:graphicFrameLocks noChangeAspect="1"/>
          </p:cNvGraphicFramePr>
          <p:nvPr userDrawn="1">
            <p:custDataLst>
              <p:tags r:id="rId1"/>
            </p:custDataLst>
            <p:extLst>
              <p:ext uri="{D42A27DB-BD31-4B8C-83A1-F6EECF244321}">
                <p14:modId xmlns:p14="http://schemas.microsoft.com/office/powerpoint/2010/main" val="6359023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4DB5F7CB-A992-0ACF-290A-904F90908C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A526E4E5-D16E-EE55-35D4-CF8D9EE125E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1A13CC12-C9C7-4B23-EB02-2FD13E3ACA69}"/>
              </a:ext>
            </a:extLst>
          </p:cNvPr>
          <p:cNvSpPr>
            <a:spLocks noGrp="1"/>
          </p:cNvSpPr>
          <p:nvPr>
            <p:ph type="body" sz="half" idx="1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00499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p:cSld name="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D20ED94-25D7-E518-767D-A0D5686DBAC0}"/>
              </a:ext>
            </a:extLst>
          </p:cNvPr>
          <p:cNvGraphicFramePr>
            <a:graphicFrameLocks noChangeAspect="1"/>
          </p:cNvGraphicFramePr>
          <p:nvPr userDrawn="1">
            <p:custDataLst>
              <p:tags r:id="rId1"/>
            </p:custDataLst>
            <p:extLst>
              <p:ext uri="{D42A27DB-BD31-4B8C-83A1-F6EECF244321}">
                <p14:modId xmlns:p14="http://schemas.microsoft.com/office/powerpoint/2010/main" val="322440752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7D20ED94-25D7-E518-767D-A0D5686DBAC0}"/>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4B4A14EA-53C8-3404-6F9B-FAB63388B4C1}"/>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4E9F0062-EB28-5CCE-3D01-7064A2F64BA4}"/>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8469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p:cSld name="Four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187C67B-DAAC-0E21-17DD-98FC3D4307BC}"/>
              </a:ext>
            </a:extLst>
          </p:cNvPr>
          <p:cNvGraphicFramePr>
            <a:graphicFrameLocks noChangeAspect="1"/>
          </p:cNvGraphicFramePr>
          <p:nvPr userDrawn="1">
            <p:custDataLst>
              <p:tags r:id="rId1"/>
            </p:custDataLst>
            <p:extLst>
              <p:ext uri="{D42A27DB-BD31-4B8C-83A1-F6EECF244321}">
                <p14:modId xmlns:p14="http://schemas.microsoft.com/office/powerpoint/2010/main" val="2817940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D187C67B-DAAC-0E21-17DD-98FC3D4307B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9" name="Footer Placeholder 5">
            <a:extLst>
              <a:ext uri="{FF2B5EF4-FFF2-40B4-BE49-F238E27FC236}">
                <a16:creationId xmlns:a16="http://schemas.microsoft.com/office/drawing/2014/main" id="{1C5A6FEE-9E6D-95D3-73FF-2A5D5925257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689C9B5F-EA1A-CC22-C3BC-54F6059875B4}"/>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95690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p:cSld name="Four Charts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ED863852-6795-3BAB-CE38-A5A64ABFC81A}"/>
              </a:ext>
            </a:extLst>
          </p:cNvPr>
          <p:cNvGraphicFramePr>
            <a:graphicFrameLocks noChangeAspect="1"/>
          </p:cNvGraphicFramePr>
          <p:nvPr userDrawn="1">
            <p:custDataLst>
              <p:tags r:id="rId1"/>
            </p:custDataLst>
            <p:extLst>
              <p:ext uri="{D42A27DB-BD31-4B8C-83A1-F6EECF244321}">
                <p14:modId xmlns:p14="http://schemas.microsoft.com/office/powerpoint/2010/main" val="306213837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ED863852-6795-3BAB-CE38-A5A64ABFC81A}"/>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4414358E-F2CC-A131-E501-61CF9C81034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068CBAA1-0267-B8EB-EAA5-101399312F21}"/>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1"/>
            <a:ext cx="11184423" cy="545670"/>
          </a:xfrm>
        </p:spPr>
        <p:txBody>
          <a:bodyPr vert="horz"/>
          <a:lstStyle>
            <a:lvl1pPr>
              <a:defRPr>
                <a:solidFill>
                  <a:schemeClr val="bg1"/>
                </a:solidFill>
              </a:defRPr>
            </a:lvl1pPr>
          </a:lstStyle>
          <a:p>
            <a:r>
              <a:rPr lang="en-US" dirty="0"/>
              <a:t>Slide title; Arial 32pt bold, sentence case (1 line)</a:t>
            </a:r>
          </a:p>
        </p:txBody>
      </p:sp>
      <p:cxnSp>
        <p:nvCxnSpPr>
          <p:cNvPr id="11" name="Straight Connector 10">
            <a:extLst>
              <a:ext uri="{FF2B5EF4-FFF2-40B4-BE49-F238E27FC236}">
                <a16:creationId xmlns:a16="http://schemas.microsoft.com/office/drawing/2014/main" id="{869F89A7-422D-6E43-B01B-1C31D8C92DF7}"/>
              </a:ext>
            </a:extLst>
          </p:cNvPr>
          <p:cNvCxnSpPr>
            <a:cxnSpLocks/>
          </p:cNvCxnSpPr>
          <p:nvPr/>
        </p:nvCxnSpPr>
        <p:spPr>
          <a:xfrm>
            <a:off x="6096000" y="1245991"/>
            <a:ext cx="0" cy="503722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854DB1-6F60-374F-85D1-2078301A4756}"/>
              </a:ext>
            </a:extLst>
          </p:cNvPr>
          <p:cNvCxnSpPr>
            <a:cxnSpLocks/>
          </p:cNvCxnSpPr>
          <p:nvPr/>
        </p:nvCxnSpPr>
        <p:spPr>
          <a:xfrm>
            <a:off x="514662" y="3672114"/>
            <a:ext cx="111626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6" name="Chart Placeholder 5">
            <a:extLst>
              <a:ext uri="{FF2B5EF4-FFF2-40B4-BE49-F238E27FC236}">
                <a16:creationId xmlns:a16="http://schemas.microsoft.com/office/drawing/2014/main" id="{2EECEB55-4129-C142-B378-69A5542D932F}"/>
              </a:ext>
            </a:extLst>
          </p:cNvPr>
          <p:cNvSpPr>
            <a:spLocks noGrp="1"/>
          </p:cNvSpPr>
          <p:nvPr>
            <p:ph type="chart" sz="quarter" idx="13"/>
          </p:nvPr>
        </p:nvSpPr>
        <p:spPr>
          <a:xfrm>
            <a:off x="1965882" y="1245991"/>
            <a:ext cx="3772813" cy="2286388"/>
          </a:xfrm>
        </p:spPr>
        <p:txBody>
          <a:bodyPr/>
          <a:lstStyle>
            <a:lvl1pPr>
              <a:defRPr sz="1200">
                <a:solidFill>
                  <a:srgbClr val="FF0000"/>
                </a:solidFill>
              </a:defRPr>
            </a:lvl1pPr>
          </a:lstStyle>
          <a:p>
            <a:r>
              <a:rPr lang="en-US"/>
              <a:t>Click icon to add chart</a:t>
            </a:r>
          </a:p>
        </p:txBody>
      </p:sp>
      <p:sp>
        <p:nvSpPr>
          <p:cNvPr id="16" name="Text Placeholder 15">
            <a:extLst>
              <a:ext uri="{FF2B5EF4-FFF2-40B4-BE49-F238E27FC236}">
                <a16:creationId xmlns:a16="http://schemas.microsoft.com/office/drawing/2014/main" id="{88A2C02F-6913-2B43-A60C-B20E91E2B847}"/>
              </a:ext>
            </a:extLst>
          </p:cNvPr>
          <p:cNvSpPr>
            <a:spLocks noGrp="1"/>
          </p:cNvSpPr>
          <p:nvPr>
            <p:ph type="body" sz="quarter" idx="14" hasCustomPrompt="1"/>
          </p:nvPr>
        </p:nvSpPr>
        <p:spPr>
          <a:xfrm>
            <a:off x="512063" y="1246188"/>
            <a:ext cx="1103106" cy="1073920"/>
          </a:xfrm>
        </p:spPr>
        <p:txBody>
          <a:bodyPr/>
          <a:lstStyle>
            <a:lvl1pPr>
              <a:defRPr b="1">
                <a:solidFill>
                  <a:schemeClr val="bg1"/>
                </a:solidFill>
              </a:defRPr>
            </a:lvl1pPr>
          </a:lstStyle>
          <a:p>
            <a:pPr lvl="0"/>
            <a:r>
              <a:rPr lang="en-US" dirty="0"/>
              <a:t>Chart title</a:t>
            </a:r>
          </a:p>
        </p:txBody>
      </p:sp>
      <p:sp>
        <p:nvSpPr>
          <p:cNvPr id="19" name="Chart Placeholder 5">
            <a:extLst>
              <a:ext uri="{FF2B5EF4-FFF2-40B4-BE49-F238E27FC236}">
                <a16:creationId xmlns:a16="http://schemas.microsoft.com/office/drawing/2014/main" id="{FBED512D-1416-8241-B26E-2C62760A3337}"/>
              </a:ext>
            </a:extLst>
          </p:cNvPr>
          <p:cNvSpPr>
            <a:spLocks noGrp="1"/>
          </p:cNvSpPr>
          <p:nvPr>
            <p:ph type="chart" sz="quarter" idx="15"/>
          </p:nvPr>
        </p:nvSpPr>
        <p:spPr>
          <a:xfrm>
            <a:off x="7900534" y="1245991"/>
            <a:ext cx="3772813" cy="2286388"/>
          </a:xfrm>
        </p:spPr>
        <p:txBody>
          <a:bodyPr/>
          <a:lstStyle>
            <a:lvl1pPr>
              <a:defRPr sz="1200">
                <a:solidFill>
                  <a:srgbClr val="FF0000"/>
                </a:solidFill>
              </a:defRPr>
            </a:lvl1pPr>
          </a:lstStyle>
          <a:p>
            <a:r>
              <a:rPr lang="en-US"/>
              <a:t>Click icon to add chart</a:t>
            </a:r>
          </a:p>
        </p:txBody>
      </p:sp>
      <p:sp>
        <p:nvSpPr>
          <p:cNvPr id="20" name="Text Placeholder 15">
            <a:extLst>
              <a:ext uri="{FF2B5EF4-FFF2-40B4-BE49-F238E27FC236}">
                <a16:creationId xmlns:a16="http://schemas.microsoft.com/office/drawing/2014/main" id="{AA19A0ED-BA56-C641-9FF8-E82F9484CB2A}"/>
              </a:ext>
            </a:extLst>
          </p:cNvPr>
          <p:cNvSpPr>
            <a:spLocks noGrp="1"/>
          </p:cNvSpPr>
          <p:nvPr>
            <p:ph type="body" sz="quarter" idx="16" hasCustomPrompt="1"/>
          </p:nvPr>
        </p:nvSpPr>
        <p:spPr>
          <a:xfrm>
            <a:off x="6446715" y="1246188"/>
            <a:ext cx="1103106" cy="1073920"/>
          </a:xfrm>
        </p:spPr>
        <p:txBody>
          <a:bodyPr/>
          <a:lstStyle>
            <a:lvl1pPr>
              <a:defRPr b="1">
                <a:solidFill>
                  <a:schemeClr val="bg1"/>
                </a:solidFill>
              </a:defRPr>
            </a:lvl1pPr>
          </a:lstStyle>
          <a:p>
            <a:pPr lvl="0"/>
            <a:r>
              <a:rPr lang="en-US" dirty="0"/>
              <a:t>Chart title</a:t>
            </a:r>
          </a:p>
        </p:txBody>
      </p:sp>
      <p:sp>
        <p:nvSpPr>
          <p:cNvPr id="21" name="Chart Placeholder 5">
            <a:extLst>
              <a:ext uri="{FF2B5EF4-FFF2-40B4-BE49-F238E27FC236}">
                <a16:creationId xmlns:a16="http://schemas.microsoft.com/office/drawing/2014/main" id="{411CA850-8503-9541-BEA4-672B310F90A7}"/>
              </a:ext>
            </a:extLst>
          </p:cNvPr>
          <p:cNvSpPr>
            <a:spLocks noGrp="1"/>
          </p:cNvSpPr>
          <p:nvPr>
            <p:ph type="chart" sz="quarter" idx="17"/>
          </p:nvPr>
        </p:nvSpPr>
        <p:spPr>
          <a:xfrm>
            <a:off x="1965882" y="3996819"/>
            <a:ext cx="3772813" cy="2286388"/>
          </a:xfrm>
        </p:spPr>
        <p:txBody>
          <a:bodyPr/>
          <a:lstStyle>
            <a:lvl1pPr>
              <a:defRPr sz="1200">
                <a:solidFill>
                  <a:srgbClr val="FF0000"/>
                </a:solidFill>
              </a:defRPr>
            </a:lvl1pPr>
          </a:lstStyle>
          <a:p>
            <a:r>
              <a:rPr lang="en-US"/>
              <a:t>Click icon to add chart</a:t>
            </a:r>
          </a:p>
        </p:txBody>
      </p:sp>
      <p:sp>
        <p:nvSpPr>
          <p:cNvPr id="22" name="Text Placeholder 15">
            <a:extLst>
              <a:ext uri="{FF2B5EF4-FFF2-40B4-BE49-F238E27FC236}">
                <a16:creationId xmlns:a16="http://schemas.microsoft.com/office/drawing/2014/main" id="{9DAD6729-5DDE-B249-8CA6-D07213AF42CF}"/>
              </a:ext>
            </a:extLst>
          </p:cNvPr>
          <p:cNvSpPr>
            <a:spLocks noGrp="1"/>
          </p:cNvSpPr>
          <p:nvPr>
            <p:ph type="body" sz="quarter" idx="18" hasCustomPrompt="1"/>
          </p:nvPr>
        </p:nvSpPr>
        <p:spPr>
          <a:xfrm>
            <a:off x="512063" y="3997016"/>
            <a:ext cx="1103106" cy="1073920"/>
          </a:xfrm>
        </p:spPr>
        <p:txBody>
          <a:bodyPr/>
          <a:lstStyle>
            <a:lvl1pPr>
              <a:defRPr b="1">
                <a:solidFill>
                  <a:schemeClr val="bg1"/>
                </a:solidFill>
              </a:defRPr>
            </a:lvl1pPr>
          </a:lstStyle>
          <a:p>
            <a:pPr lvl="0"/>
            <a:r>
              <a:rPr lang="en-US" dirty="0"/>
              <a:t>Chart title</a:t>
            </a:r>
          </a:p>
        </p:txBody>
      </p:sp>
      <p:sp>
        <p:nvSpPr>
          <p:cNvPr id="23" name="Chart Placeholder 5">
            <a:extLst>
              <a:ext uri="{FF2B5EF4-FFF2-40B4-BE49-F238E27FC236}">
                <a16:creationId xmlns:a16="http://schemas.microsoft.com/office/drawing/2014/main" id="{CE4A6E97-2092-E146-9440-ACDFA4D9DC57}"/>
              </a:ext>
            </a:extLst>
          </p:cNvPr>
          <p:cNvSpPr>
            <a:spLocks noGrp="1"/>
          </p:cNvSpPr>
          <p:nvPr>
            <p:ph type="chart" sz="quarter" idx="19"/>
          </p:nvPr>
        </p:nvSpPr>
        <p:spPr>
          <a:xfrm>
            <a:off x="7900534" y="3996819"/>
            <a:ext cx="3772813" cy="2286388"/>
          </a:xfrm>
        </p:spPr>
        <p:txBody>
          <a:bodyPr/>
          <a:lstStyle>
            <a:lvl1pPr>
              <a:defRPr sz="1200">
                <a:solidFill>
                  <a:srgbClr val="FF0000"/>
                </a:solidFill>
              </a:defRPr>
            </a:lvl1pPr>
          </a:lstStyle>
          <a:p>
            <a:r>
              <a:rPr lang="en-US"/>
              <a:t>Click icon to add chart</a:t>
            </a:r>
          </a:p>
        </p:txBody>
      </p:sp>
      <p:sp>
        <p:nvSpPr>
          <p:cNvPr id="24" name="Text Placeholder 15">
            <a:extLst>
              <a:ext uri="{FF2B5EF4-FFF2-40B4-BE49-F238E27FC236}">
                <a16:creationId xmlns:a16="http://schemas.microsoft.com/office/drawing/2014/main" id="{D8573F34-F275-3047-800C-0AE4F271C6B8}"/>
              </a:ext>
            </a:extLst>
          </p:cNvPr>
          <p:cNvSpPr>
            <a:spLocks noGrp="1"/>
          </p:cNvSpPr>
          <p:nvPr>
            <p:ph type="body" sz="quarter" idx="20" hasCustomPrompt="1"/>
          </p:nvPr>
        </p:nvSpPr>
        <p:spPr>
          <a:xfrm>
            <a:off x="6446715" y="3997016"/>
            <a:ext cx="1103106" cy="1073920"/>
          </a:xfrm>
        </p:spPr>
        <p:txBody>
          <a:bodyPr/>
          <a:lstStyle>
            <a:lvl1pPr>
              <a:defRPr b="1">
                <a:solidFill>
                  <a:schemeClr val="bg1"/>
                </a:solidFill>
              </a:defRPr>
            </a:lvl1pPr>
          </a:lstStyle>
          <a:p>
            <a:pPr lvl="0"/>
            <a:r>
              <a:rPr lang="en-US" dirty="0"/>
              <a:t>Chart title</a:t>
            </a:r>
          </a:p>
        </p:txBody>
      </p:sp>
    </p:spTree>
    <p:extLst>
      <p:ext uri="{BB962C8B-B14F-4D97-AF65-F5344CB8AC3E}">
        <p14:creationId xmlns:p14="http://schemas.microsoft.com/office/powerpoint/2010/main" val="3179647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p:cSld name="Title Only Blue">
    <p:bg>
      <p:bgPr>
        <a:solidFill>
          <a:schemeClr val="tx1"/>
        </a:solidFill>
        <a:effectLst/>
      </p:bgPr>
    </p:bg>
    <p:spTree>
      <p:nvGrpSpPr>
        <p:cNvPr id="1" name=""/>
        <p:cNvGrpSpPr/>
        <p:nvPr/>
      </p:nvGrpSpPr>
      <p:grpSpPr>
        <a:xfrm>
          <a:off x="0" y="0"/>
          <a:ext cx="0" cy="0"/>
          <a:chOff x="0" y="0"/>
          <a:chExt cx="0" cy="0"/>
        </a:xfrm>
      </p:grpSpPr>
      <p:graphicFrame>
        <p:nvGraphicFramePr>
          <p:cNvPr id="10" name="Object 9" hidden="1">
            <a:extLst>
              <a:ext uri="{FF2B5EF4-FFF2-40B4-BE49-F238E27FC236}">
                <a16:creationId xmlns:a16="http://schemas.microsoft.com/office/drawing/2014/main" id="{DEA4358D-E2B1-9030-F020-D1E035C35E9C}"/>
              </a:ext>
            </a:extLst>
          </p:cNvPr>
          <p:cNvGraphicFramePr>
            <a:graphicFrameLocks noChangeAspect="1"/>
          </p:cNvGraphicFramePr>
          <p:nvPr userDrawn="1">
            <p:custDataLst>
              <p:tags r:id="rId1"/>
            </p:custDataLst>
            <p:extLst>
              <p:ext uri="{D42A27DB-BD31-4B8C-83A1-F6EECF244321}">
                <p14:modId xmlns:p14="http://schemas.microsoft.com/office/powerpoint/2010/main" val="168657650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0" name="Object 9" hidden="1">
                        <a:extLst>
                          <a:ext uri="{FF2B5EF4-FFF2-40B4-BE49-F238E27FC236}">
                            <a16:creationId xmlns:a16="http://schemas.microsoft.com/office/drawing/2014/main" id="{DEA4358D-E2B1-9030-F020-D1E035C35E9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3560589D-A3AF-ECF4-6BF2-17E36818164E}"/>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0EEA36A3-3DAA-AF2A-4DA5-BB3624E17EE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p:txBody>
          <a:bodyPr vert="horz"/>
          <a:lstStyle>
            <a:lvl1pPr>
              <a:defRPr>
                <a:solidFill>
                  <a:schemeClr val="bg1"/>
                </a:solidFill>
              </a:defRPr>
            </a:lvl1pPr>
          </a:lstStyle>
          <a:p>
            <a:r>
              <a:rPr lang="en-US" dirty="0"/>
              <a:t>Slide title; Arial 32pt bold, sentence case. This layout accommodates a title that extends downward to a 2nd line.</a:t>
            </a:r>
          </a:p>
        </p:txBody>
      </p:sp>
    </p:spTree>
    <p:extLst>
      <p:ext uri="{BB962C8B-B14F-4D97-AF65-F5344CB8AC3E}">
        <p14:creationId xmlns:p14="http://schemas.microsoft.com/office/powerpoint/2010/main" val="24078694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p:cSld name="Blank Blue">
    <p:bg>
      <p:bgPr>
        <a:solidFill>
          <a:schemeClr val="tx1"/>
        </a:solidFill>
        <a:effectLst/>
      </p:bgPr>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F52E6300-EF4B-5D3B-9DCC-FBF2F0789296}"/>
              </a:ext>
            </a:extLst>
          </p:cNvPr>
          <p:cNvGraphicFramePr>
            <a:graphicFrameLocks noChangeAspect="1"/>
          </p:cNvGraphicFramePr>
          <p:nvPr userDrawn="1">
            <p:custDataLst>
              <p:tags r:id="rId1"/>
            </p:custDataLst>
            <p:extLst>
              <p:ext uri="{D42A27DB-BD31-4B8C-83A1-F6EECF244321}">
                <p14:modId xmlns:p14="http://schemas.microsoft.com/office/powerpoint/2010/main" val="1212236098"/>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8" name="Object 7" hidden="1">
                        <a:extLst>
                          <a:ext uri="{FF2B5EF4-FFF2-40B4-BE49-F238E27FC236}">
                            <a16:creationId xmlns:a16="http://schemas.microsoft.com/office/drawing/2014/main" id="{F52E6300-EF4B-5D3B-9DCC-FBF2F07892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7" name="Footer Placeholder 5">
            <a:extLst>
              <a:ext uri="{FF2B5EF4-FFF2-40B4-BE49-F238E27FC236}">
                <a16:creationId xmlns:a16="http://schemas.microsoft.com/office/drawing/2014/main" id="{6945D07B-144A-CC91-45E2-61C44DBDAB3D}"/>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6" name="Slide Number Placeholder 5">
            <a:extLst>
              <a:ext uri="{FF2B5EF4-FFF2-40B4-BE49-F238E27FC236}">
                <a16:creationId xmlns:a16="http://schemas.microsoft.com/office/drawing/2014/main" id="{BE1BF1AE-67E6-D446-9A89-2B8C3A9901F5}"/>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655ED787-F12D-631F-1084-7D8B646E465E}"/>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Tree>
    <p:extLst>
      <p:ext uri="{BB962C8B-B14F-4D97-AF65-F5344CB8AC3E}">
        <p14:creationId xmlns:p14="http://schemas.microsoft.com/office/powerpoint/2010/main" val="30797412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Subtitle-Above layouts</a:t>
            </a:r>
          </a:p>
        </p:txBody>
      </p:sp>
    </p:spTree>
    <p:extLst>
      <p:ext uri="{BB962C8B-B14F-4D97-AF65-F5344CB8AC3E}">
        <p14:creationId xmlns:p14="http://schemas.microsoft.com/office/powerpoint/2010/main" val="23632742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p:cSld name="Subtitle-A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A85776F7-F55C-24B4-4B4E-F8397D17AEB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3597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p:cSld name="Subtitle-A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C05F004E-42E9-8DA6-1AF6-E02E0EE5D0B2}"/>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41433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p:cSld name="Subtitle-A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note Placeholder">
            <a:extLst>
              <a:ext uri="{FF2B5EF4-FFF2-40B4-BE49-F238E27FC236}">
                <a16:creationId xmlns:a16="http://schemas.microsoft.com/office/drawing/2014/main" id="{B79D3483-A555-06EF-FD11-8E889FBB4DD6}"/>
              </a:ext>
            </a:extLst>
          </p:cNvPr>
          <p:cNvSpPr>
            <a:spLocks noGrp="1"/>
          </p:cNvSpPr>
          <p:nvPr>
            <p:ph type="body" sz="half" idx="2" hasCustomPrompt="1"/>
          </p:nvPr>
        </p:nvSpPr>
        <p:spPr>
          <a:xfrm>
            <a:off x="512062"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pPr/>
              <a:t>‹#›</a:t>
            </a:fld>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512064" y="815787"/>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42134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97144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73749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Subtitle-A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1E86CC5D-B612-05BA-0570-FAE141D9C518}"/>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56297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p:cSld name="Subtitle-A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5D8A271C-860B-943F-206E-92992AF1BAC4}"/>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5295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p:cSld name="Subtitle-A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0FACF013-7D07-2804-9304-F34EB58F42D5}"/>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0560819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ubtitle-A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7EBCA8AB-C3F3-9305-643D-42A13CEDF88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825514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p:cSld name="Subtitle-A + Content on Blue Left">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98F659EC-F8BA-690B-0EB2-9610E5E14496}"/>
              </a:ext>
            </a:extLst>
          </p:cNvPr>
          <p:cNvGraphicFramePr>
            <a:graphicFrameLocks noChangeAspect="1"/>
          </p:cNvGraphicFramePr>
          <p:nvPr userDrawn="1">
            <p:custDataLst>
              <p:tags r:id="rId1"/>
            </p:custDataLst>
            <p:extLst>
              <p:ext uri="{D42A27DB-BD31-4B8C-83A1-F6EECF244321}">
                <p14:modId xmlns:p14="http://schemas.microsoft.com/office/powerpoint/2010/main" val="338742927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98F659EC-F8BA-690B-0EB2-9610E5E1449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7" name="Rectangle 16">
            <a:extLst>
              <a:ext uri="{FF2B5EF4-FFF2-40B4-BE49-F238E27FC236}">
                <a16:creationId xmlns:a16="http://schemas.microsoft.com/office/drawing/2014/main" id="{F73B866B-F8DF-9344-BC29-1D15C9490777}"/>
              </a:ext>
            </a:extLst>
          </p:cNvPr>
          <p:cNvSpPr/>
          <p:nvPr/>
        </p:nvSpPr>
        <p:spPr>
          <a:xfrm>
            <a:off x="-8965"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Footer Placeholder 5">
            <a:extLst>
              <a:ext uri="{FF2B5EF4-FFF2-40B4-BE49-F238E27FC236}">
                <a16:creationId xmlns:a16="http://schemas.microsoft.com/office/drawing/2014/main" id="{644AB274-9DB4-886E-BE73-216874215B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FF923AD-FB06-C213-91CD-2335E2A2AD9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bg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572250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ubtitle-A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D0DD5750-87E8-DF41-8C08-FBA5DFBC9181}"/>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815786"/>
            <a:ext cx="3412236" cy="1429677"/>
          </a:xfrm>
        </p:spPr>
        <p:txBody>
          <a:bodyPr vert="horz"/>
          <a:lstStyle>
            <a:lvl1pPr>
              <a:defRPr>
                <a:solidFill>
                  <a:schemeClr val="tx1"/>
                </a:solidFill>
              </a:defRPr>
            </a:lvl1pPr>
          </a:lstStyle>
          <a:p>
            <a:r>
              <a:rPr lang="en-US" dirty="0"/>
              <a:t>Short slide title; Arial 32pt bold</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42134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62579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p:cSld name="Subtitle-A +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B0157A4E-ED6E-4E6F-F238-9705FE63BD7F}"/>
              </a:ext>
            </a:extLst>
          </p:cNvPr>
          <p:cNvGraphicFramePr>
            <a:graphicFrameLocks noChangeAspect="1"/>
          </p:cNvGraphicFramePr>
          <p:nvPr userDrawn="1">
            <p:custDataLst>
              <p:tags r:id="rId1"/>
            </p:custDataLst>
            <p:extLst>
              <p:ext uri="{D42A27DB-BD31-4B8C-83A1-F6EECF244321}">
                <p14:modId xmlns:p14="http://schemas.microsoft.com/office/powerpoint/2010/main" val="340890894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B0157A4E-ED6E-4E6F-F238-9705FE63BD7F}"/>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Footer Placeholder 5">
            <a:extLst>
              <a:ext uri="{FF2B5EF4-FFF2-40B4-BE49-F238E27FC236}">
                <a16:creationId xmlns:a16="http://schemas.microsoft.com/office/drawing/2014/main" id="{09BB5D37-6C5D-8EF8-5CAC-1A4F5E6A5FA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8420604C-2EEC-7BBE-D52A-39DBF8F3EBC3}"/>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421340"/>
            <a:ext cx="11184422" cy="295276"/>
          </a:xfrm>
        </p:spPr>
        <p:txBody>
          <a:bodyPr anchor="b"/>
          <a:lstStyle>
            <a:lvl1pPr marL="0" marR="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047760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p:cSld name="Subtitle-A + 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75092CA6-1630-ADAB-5677-112FF0FC5991}"/>
              </a:ext>
            </a:extLst>
          </p:cNvPr>
          <p:cNvGraphicFramePr>
            <a:graphicFrameLocks noChangeAspect="1"/>
          </p:cNvGraphicFramePr>
          <p:nvPr userDrawn="1">
            <p:custDataLst>
              <p:tags r:id="rId1"/>
            </p:custDataLst>
            <p:extLst>
              <p:ext uri="{D42A27DB-BD31-4B8C-83A1-F6EECF244321}">
                <p14:modId xmlns:p14="http://schemas.microsoft.com/office/powerpoint/2010/main" val="1366297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75092CA6-1630-ADAB-5677-112FF0FC599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DF437A82-D8A7-8525-365A-C67D6592296E}"/>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3DB46B74-CEFF-4B4B-AF00-96A8306C4B63}"/>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2487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p:cSld name="Subtitle-A + 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F737E613-9EDB-2609-DE8D-722E4D93CA59}"/>
              </a:ext>
            </a:extLst>
          </p:cNvPr>
          <p:cNvGraphicFramePr>
            <a:graphicFrameLocks noChangeAspect="1"/>
          </p:cNvGraphicFramePr>
          <p:nvPr userDrawn="1">
            <p:custDataLst>
              <p:tags r:id="rId1"/>
            </p:custDataLst>
            <p:extLst>
              <p:ext uri="{D42A27DB-BD31-4B8C-83A1-F6EECF244321}">
                <p14:modId xmlns:p14="http://schemas.microsoft.com/office/powerpoint/2010/main" val="51507612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F737E613-9EDB-2609-DE8D-722E4D93CA59}"/>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95B1616F-E689-DC17-0BF1-AD40DA48C7DF}"/>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1049B398-D9AA-72DB-B21E-8F1BD2F40A48}"/>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82150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p:cSld name="Subtitle-A + Four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051E74B4-BE73-CFA5-31DE-0E2A8B5920FC}"/>
              </a:ext>
            </a:extLst>
          </p:cNvPr>
          <p:cNvGraphicFramePr>
            <a:graphicFrameLocks noChangeAspect="1"/>
          </p:cNvGraphicFramePr>
          <p:nvPr userDrawn="1">
            <p:custDataLst>
              <p:tags r:id="rId1"/>
            </p:custDataLst>
            <p:extLst>
              <p:ext uri="{D42A27DB-BD31-4B8C-83A1-F6EECF244321}">
                <p14:modId xmlns:p14="http://schemas.microsoft.com/office/powerpoint/2010/main" val="4107548794"/>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051E74B4-BE73-CFA5-31DE-0E2A8B5920F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16315B00-89B9-E9DD-2AAC-A406AC6DE30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29B0BD0B-0D54-206E-32B7-D56E49CE2D96}"/>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875318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6489130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p:cSld name="Subtitle-A + Title Only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E94F00E-2294-88AB-12CF-B51D3F7C3C44}"/>
              </a:ext>
            </a:extLst>
          </p:cNvPr>
          <p:cNvGraphicFramePr>
            <a:graphicFrameLocks noChangeAspect="1"/>
          </p:cNvGraphicFramePr>
          <p:nvPr userDrawn="1">
            <p:custDataLst>
              <p:tags r:id="rId1"/>
            </p:custDataLst>
            <p:extLst>
              <p:ext uri="{D42A27DB-BD31-4B8C-83A1-F6EECF244321}">
                <p14:modId xmlns:p14="http://schemas.microsoft.com/office/powerpoint/2010/main" val="355286693"/>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1E94F00E-2294-88AB-12CF-B51D3F7C3C44}"/>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5">
            <a:extLst>
              <a:ext uri="{FF2B5EF4-FFF2-40B4-BE49-F238E27FC236}">
                <a16:creationId xmlns:a16="http://schemas.microsoft.com/office/drawing/2014/main" id="{2E1A0965-B45E-7688-7AAB-A589B2659B5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739B19C8-C181-3249-A9C0-F1ACEF66199F}"/>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2166748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1997839"/>
            <a:ext cx="12191999" cy="2862322"/>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Title and Subtitle-Below layouts</a:t>
            </a:r>
          </a:p>
        </p:txBody>
      </p:sp>
    </p:spTree>
    <p:extLst>
      <p:ext uri="{BB962C8B-B14F-4D97-AF65-F5344CB8AC3E}">
        <p14:creationId xmlns:p14="http://schemas.microsoft.com/office/powerpoint/2010/main" val="24432038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p:cSld name="Subtitle-B + Content">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2" name="Footnote Placeholder">
            <a:extLst>
              <a:ext uri="{FF2B5EF4-FFF2-40B4-BE49-F238E27FC236}">
                <a16:creationId xmlns:a16="http://schemas.microsoft.com/office/drawing/2014/main" id="{2EBF0FDB-36F6-F6E4-171E-1077D0A3AC9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5" name="Title 4">
            <a:extLst>
              <a:ext uri="{FF2B5EF4-FFF2-40B4-BE49-F238E27FC236}">
                <a16:creationId xmlns:a16="http://schemas.microsoft.com/office/drawing/2014/main" id="{39313C93-2B4C-9844-9284-03EC104B15BA}"/>
              </a:ext>
            </a:extLst>
          </p:cNvPr>
          <p:cNvSpPr>
            <a:spLocks noGrp="1"/>
          </p:cNvSpPr>
          <p:nvPr>
            <p:ph type="title" hasCustomPrompt="1"/>
          </p:nvPr>
        </p:nvSpPr>
        <p:spPr>
          <a:xfrm>
            <a:off x="512063" y="457201"/>
            <a:ext cx="11184423" cy="557784"/>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6C7144E-2BC5-BB49-A627-9076B48806A8}"/>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32540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p:cSld name="Subtitle-B + 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358A0E34-B70E-926F-149B-D9EF0C411CF5}"/>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745558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p:cSld name="Subtitle-B + Content Half P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A256062-B5BB-6048-9E24-6C230ACEACFF}"/>
              </a:ext>
            </a:extLst>
          </p:cNvPr>
          <p:cNvSpPr/>
          <p:nvPr/>
        </p:nvSpPr>
        <p:spPr>
          <a:xfrm>
            <a:off x="6096001" y="0"/>
            <a:ext cx="6096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CD4D23E9-F985-964A-8260-25166ABD836C}"/>
              </a:ext>
            </a:extLst>
          </p:cNvPr>
          <p:cNvSpPr/>
          <p:nvPr/>
        </p:nvSpPr>
        <p:spPr>
          <a:xfrm rot="5400000">
            <a:off x="5899286" y="3271798"/>
            <a:ext cx="685800" cy="314404"/>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3A5D72E5-A386-F831-5240-CF52CB91104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0"/>
            <a:ext cx="5126736" cy="555813"/>
          </a:xfrm>
        </p:spPr>
        <p:txBody>
          <a:bodyPr vert="horz"/>
          <a:lstStyle/>
          <a:p>
            <a:r>
              <a:rPr lang="en-US" dirty="0"/>
              <a:t>Slide title; short (1 line)</a:t>
            </a:r>
          </a:p>
        </p:txBody>
      </p:sp>
      <p:sp>
        <p:nvSpPr>
          <p:cNvPr id="11" name="Text Placeholder 2">
            <a:extLst>
              <a:ext uri="{FF2B5EF4-FFF2-40B4-BE49-F238E27FC236}">
                <a16:creationId xmlns:a16="http://schemas.microsoft.com/office/drawing/2014/main" id="{D75F0135-B47D-BE40-8017-A3CF8C838B58}"/>
              </a:ext>
            </a:extLst>
          </p:cNvPr>
          <p:cNvSpPr>
            <a:spLocks noGrp="1"/>
          </p:cNvSpPr>
          <p:nvPr>
            <p:ph type="body" idx="13" hasCustomPrompt="1"/>
          </p:nvPr>
        </p:nvSpPr>
        <p:spPr>
          <a:xfrm>
            <a:off x="512064" y="1051560"/>
            <a:ext cx="51267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short (1 line)</a:t>
            </a:r>
          </a:p>
        </p:txBody>
      </p:sp>
      <p:sp>
        <p:nvSpPr>
          <p:cNvPr id="3" name="Content Placeholder 2"/>
          <p:cNvSpPr>
            <a:spLocks noGrp="1"/>
          </p:cNvSpPr>
          <p:nvPr>
            <p:ph sz="half" idx="1" hasCustomPrompt="1"/>
          </p:nvPr>
        </p:nvSpPr>
        <p:spPr>
          <a:xfrm>
            <a:off x="512064" y="1698625"/>
            <a:ext cx="5126736"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569734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552">
          <p15:clr>
            <a:srgbClr val="FBAE40"/>
          </p15:clr>
        </p15:guide>
        <p15:guide id="2" pos="4272">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p:cSld name="Subtitle-B + Three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FD103834-4576-8AE3-0CE4-0B26E14C8483}"/>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183570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p:cSld name="Subtitle-B + Four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F9D3356F-14B5-4D45-37EC-E4152395C381}"/>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3" name="Text Placeholder 2">
            <a:extLst>
              <a:ext uri="{FF2B5EF4-FFF2-40B4-BE49-F238E27FC236}">
                <a16:creationId xmlns:a16="http://schemas.microsoft.com/office/drawing/2014/main" id="{8F05DDA7-2CBD-E44C-A62E-E1C57509DCA3}"/>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lvl1pPr>
            <a:lvl2pPr>
              <a:defRPr sz="1400"/>
            </a:lvl2pPr>
            <a:lvl3pPr>
              <a:defRPr sz="1400"/>
            </a:lvl3pPr>
            <a:lvl4pPr>
              <a:defRPr sz="1400"/>
            </a:lvl4pPr>
            <a:lvl5pPr>
              <a:defRPr sz="1400"/>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960272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Subtitle-B + Title Only">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36810AE4-1E5F-9683-3111-305339B1B41E}"/>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689157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Subtitle-B + Title Only Light Blue">
    <p:bg>
      <p:bgPr>
        <a:solidFill>
          <a:srgbClr val="F0F7FF"/>
        </a:solidFill>
        <a:effectLst/>
      </p:bgPr>
    </p:bg>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FEC54663-7744-95CD-9966-2832A2B914F4}"/>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p>
            <a:r>
              <a:rPr lang="en-US" dirty="0"/>
              <a:t>Slide title; Arial 32pt bold, sentence case (1 line)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40039381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p:cSld name="Subtitle-B + Content on Blue Lef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0" y="0"/>
            <a:ext cx="4382814"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4" name="Footer Placeholder 5">
            <a:extLst>
              <a:ext uri="{FF2B5EF4-FFF2-40B4-BE49-F238E27FC236}">
                <a16:creationId xmlns:a16="http://schemas.microsoft.com/office/drawing/2014/main" id="{A27C117B-717D-316A-17B9-C50E0267AD8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7E93ABB6-9F1A-05B9-3D74-75BD66703FBE}"/>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bg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20" name="Text Placeholder 19">
            <a:extLst>
              <a:ext uri="{FF2B5EF4-FFF2-40B4-BE49-F238E27FC236}">
                <a16:creationId xmlns:a16="http://schemas.microsoft.com/office/drawing/2014/main" id="{FA4A34C6-AA67-B74C-9387-5C2077CE6A33}"/>
              </a:ext>
            </a:extLst>
          </p:cNvPr>
          <p:cNvSpPr>
            <a:spLocks noGrp="1"/>
          </p:cNvSpPr>
          <p:nvPr>
            <p:ph type="body" sz="quarter" idx="15" hasCustomPrompt="1"/>
          </p:nvPr>
        </p:nvSpPr>
        <p:spPr>
          <a:xfrm>
            <a:off x="512064" y="2514590"/>
            <a:ext cx="3411537" cy="359093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2"/>
          <p:cNvSpPr>
            <a:spLocks noGrp="1"/>
          </p:cNvSpPr>
          <p:nvPr>
            <p:ph sz="half" idx="1" hasCustomPrompt="1"/>
          </p:nvPr>
        </p:nvSpPr>
        <p:spPr>
          <a:xfrm>
            <a:off x="4838700" y="470636"/>
            <a:ext cx="6861175" cy="5634889"/>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0925093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4320497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Subtitle-B + Content on Blue Right">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73B866B-F8DF-9344-BC29-1D15C9490777}"/>
              </a:ext>
            </a:extLst>
          </p:cNvPr>
          <p:cNvSpPr/>
          <p:nvPr/>
        </p:nvSpPr>
        <p:spPr>
          <a:xfrm>
            <a:off x="4381500" y="0"/>
            <a:ext cx="7810500" cy="6858000"/>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D4479E2-4ED0-4223-DB26-BC09CDCF9CA3}"/>
              </a:ext>
            </a:extLst>
          </p:cNvPr>
          <p:cNvSpPr>
            <a:spLocks noGrp="1"/>
          </p:cNvSpPr>
          <p:nvPr>
            <p:ph type="body" sz="half" idx="2" hasCustomPrompt="1"/>
          </p:nvPr>
        </p:nvSpPr>
        <p:spPr>
          <a:xfrm>
            <a:off x="4838700" y="6378130"/>
            <a:ext cx="3839134"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3412236" cy="594360"/>
          </a:xfrm>
        </p:spPr>
        <p:txBody>
          <a:bodyPr vert="horz"/>
          <a:lstStyle>
            <a:lvl1pPr>
              <a:defRPr>
                <a:solidFill>
                  <a:schemeClr val="tx1"/>
                </a:solidFill>
              </a:defRPr>
            </a:lvl1pPr>
          </a:lstStyle>
          <a:p>
            <a:r>
              <a:rPr lang="en-US" dirty="0"/>
              <a:t>Short slide title</a:t>
            </a:r>
          </a:p>
        </p:txBody>
      </p:sp>
      <p:sp>
        <p:nvSpPr>
          <p:cNvPr id="11" name="Text Placeholder 2">
            <a:extLst>
              <a:ext uri="{FF2B5EF4-FFF2-40B4-BE49-F238E27FC236}">
                <a16:creationId xmlns:a16="http://schemas.microsoft.com/office/drawing/2014/main" id="{09B89761-8DE0-C74E-8229-82DCFB7CCA0E}"/>
              </a:ext>
            </a:extLst>
          </p:cNvPr>
          <p:cNvSpPr>
            <a:spLocks noGrp="1"/>
          </p:cNvSpPr>
          <p:nvPr>
            <p:ph type="body" idx="14" hasCustomPrompt="1"/>
          </p:nvPr>
        </p:nvSpPr>
        <p:spPr>
          <a:xfrm>
            <a:off x="512064" y="1051560"/>
            <a:ext cx="3412236"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Short slide subtitle</a:t>
            </a:r>
          </a:p>
        </p:txBody>
      </p:sp>
      <p:sp>
        <p:nvSpPr>
          <p:cNvPr id="14" name="Text Placeholder 19">
            <a:extLst>
              <a:ext uri="{FF2B5EF4-FFF2-40B4-BE49-F238E27FC236}">
                <a16:creationId xmlns:a16="http://schemas.microsoft.com/office/drawing/2014/main" id="{063F2128-9DD7-7445-8E1E-1AA47BED6A54}"/>
              </a:ext>
            </a:extLst>
          </p:cNvPr>
          <p:cNvSpPr>
            <a:spLocks noGrp="1"/>
          </p:cNvSpPr>
          <p:nvPr>
            <p:ph type="body" sz="quarter" idx="15" hasCustomPrompt="1"/>
          </p:nvPr>
        </p:nvSpPr>
        <p:spPr>
          <a:xfrm>
            <a:off x="512064" y="2514590"/>
            <a:ext cx="3411537" cy="3590935"/>
          </a:xfrm>
        </p:spPr>
        <p:txBody>
          <a:bodyPr/>
          <a:lstStyle>
            <a:lvl1pPr>
              <a:defRPr>
                <a:solidFill>
                  <a:srgbClr val="272524"/>
                </a:solidFill>
              </a:defRPr>
            </a:lvl1pPr>
            <a:lvl2pPr>
              <a:defRPr>
                <a:solidFill>
                  <a:srgbClr val="272524"/>
                </a:solidFill>
              </a:defRPr>
            </a:lvl2pPr>
            <a:lvl3pPr>
              <a:defRPr>
                <a:solidFill>
                  <a:srgbClr val="272524"/>
                </a:solidFill>
              </a:defRPr>
            </a:lvl3pPr>
            <a:lvl4pPr>
              <a:defRPr>
                <a:solidFill>
                  <a:srgbClr val="272524"/>
                </a:solidFill>
              </a:defRPr>
            </a:lvl4pPr>
            <a:lvl5pPr>
              <a:defRPr>
                <a:solidFill>
                  <a:srgbClr val="272524"/>
                </a:solidFill>
              </a:defRPr>
            </a:lvl5pPr>
          </a:lstStyle>
          <a:p>
            <a:pPr lvl="0"/>
            <a:r>
              <a:rPr lang="en-US" dirty="0"/>
              <a:t>Click to type text. To activate sub-level formatting, place cursor at beginning of text/line and hit tab or shift tab.</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05BA47CF-4C75-114D-925E-3DEE36B0B108}"/>
              </a:ext>
            </a:extLst>
          </p:cNvPr>
          <p:cNvSpPr>
            <a:spLocks noGrp="1"/>
          </p:cNvSpPr>
          <p:nvPr>
            <p:ph sz="half" idx="1" hasCustomPrompt="1"/>
          </p:nvPr>
        </p:nvSpPr>
        <p:spPr>
          <a:xfrm>
            <a:off x="4838700" y="470636"/>
            <a:ext cx="6861175" cy="563488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94830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4" pos="3048">
          <p15:clr>
            <a:srgbClr val="FBAE40"/>
          </p15:clr>
        </p15:guide>
        <p15:guide id="5" orient="horz" pos="1576">
          <p15:clr>
            <a:srgbClr val="FBAE4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p:cSld name="Subtitle-B +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E87F6186-907E-2C21-6A0D-FF9D625A11D6}"/>
              </a:ext>
            </a:extLst>
          </p:cNvPr>
          <p:cNvGraphicFramePr>
            <a:graphicFrameLocks noChangeAspect="1"/>
          </p:cNvGraphicFramePr>
          <p:nvPr userDrawn="1">
            <p:custDataLst>
              <p:tags r:id="rId1"/>
            </p:custDataLst>
            <p:extLst>
              <p:ext uri="{D42A27DB-BD31-4B8C-83A1-F6EECF244321}">
                <p14:modId xmlns:p14="http://schemas.microsoft.com/office/powerpoint/2010/main" val="1282640122"/>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E87F6186-907E-2C21-6A0D-FF9D625A11D6}"/>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4" name="Footer Placeholder 5">
            <a:extLst>
              <a:ext uri="{FF2B5EF4-FFF2-40B4-BE49-F238E27FC236}">
                <a16:creationId xmlns:a16="http://schemas.microsoft.com/office/drawing/2014/main" id="{086259DE-CDB6-1513-F26A-84C292AD191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9" name="Slide Number Placeholder 8">
            <a:extLst>
              <a:ext uri="{FF2B5EF4-FFF2-40B4-BE49-F238E27FC236}">
                <a16:creationId xmlns:a16="http://schemas.microsoft.com/office/drawing/2014/main" id="{000755A1-263A-3047-860B-B811081C9CD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E49417BC-9D91-E410-6D03-23F24F13E94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F29F3FD6-A58A-E748-A11A-7D0F672AD0A7}"/>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idx="1" hasCustomPrompt="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52057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p:cSld name="Subtitle-B + Two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47D557DE-76C9-8AF6-A51A-ADB006743D11}"/>
              </a:ext>
            </a:extLst>
          </p:cNvPr>
          <p:cNvGraphicFramePr>
            <a:graphicFrameLocks noChangeAspect="1"/>
          </p:cNvGraphicFramePr>
          <p:nvPr userDrawn="1">
            <p:custDataLst>
              <p:tags r:id="rId1"/>
            </p:custDataLst>
            <p:extLst>
              <p:ext uri="{D42A27DB-BD31-4B8C-83A1-F6EECF244321}">
                <p14:modId xmlns:p14="http://schemas.microsoft.com/office/powerpoint/2010/main" val="230310493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47D557DE-76C9-8AF6-A51A-ADB006743D11}"/>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A8800910-8855-CEA9-B8CA-AB9ABBD54547}"/>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9F98469F-79F9-4B94-DA83-D6E09C9691E7}"/>
              </a:ext>
            </a:extLst>
          </p:cNvPr>
          <p:cNvSpPr>
            <a:spLocks noGrp="1"/>
          </p:cNvSpPr>
          <p:nvPr>
            <p:ph type="body" sz="half" idx="14"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4F286C39-0E82-734F-AB13-0063DC613DC8}"/>
              </a:ext>
            </a:extLst>
          </p:cNvPr>
          <p:cNvSpPr>
            <a:spLocks noGrp="1"/>
          </p:cNvSpPr>
          <p:nvPr>
            <p:ph type="body" idx="13"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6349019" y="1698625"/>
            <a:ext cx="5350855"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82849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696">
          <p15:clr>
            <a:srgbClr val="FBAE40"/>
          </p15:clr>
        </p15:guide>
        <p15:guide id="2" pos="3994">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p:cSld name="Subtitle-B + Three Content Blue">
    <p:bg>
      <p:bgPr>
        <a:solidFill>
          <a:schemeClr val="tx1"/>
        </a:solidFill>
        <a:effectLst/>
      </p:bgPr>
    </p:bg>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D888C4DD-6B96-DC29-D91D-1CD9CBBB6595}"/>
              </a:ext>
            </a:extLst>
          </p:cNvPr>
          <p:cNvGraphicFramePr>
            <a:graphicFrameLocks noChangeAspect="1"/>
          </p:cNvGraphicFramePr>
          <p:nvPr userDrawn="1">
            <p:custDataLst>
              <p:tags r:id="rId1"/>
            </p:custDataLst>
            <p:extLst>
              <p:ext uri="{D42A27DB-BD31-4B8C-83A1-F6EECF244321}">
                <p14:modId xmlns:p14="http://schemas.microsoft.com/office/powerpoint/2010/main" val="133745759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2" name="Object 11" hidden="1">
                        <a:extLst>
                          <a:ext uri="{FF2B5EF4-FFF2-40B4-BE49-F238E27FC236}">
                            <a16:creationId xmlns:a16="http://schemas.microsoft.com/office/drawing/2014/main" id="{D888C4DD-6B96-DC29-D91D-1CD9CBBB6595}"/>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C6732D31-E692-10C5-9F47-3F080CCC42C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CA046092-FA74-AEBB-D765-695779FB8BCC}"/>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1" name="Text Placeholder 2">
            <a:extLst>
              <a:ext uri="{FF2B5EF4-FFF2-40B4-BE49-F238E27FC236}">
                <a16:creationId xmlns:a16="http://schemas.microsoft.com/office/drawing/2014/main" id="{6474099B-156D-7348-B7A4-5FB85DB30944}"/>
              </a:ext>
            </a:extLst>
          </p:cNvPr>
          <p:cNvSpPr>
            <a:spLocks noGrp="1"/>
          </p:cNvSpPr>
          <p:nvPr>
            <p:ph type="body" idx="14"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3411513"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4390247"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8278396" y="1698625"/>
            <a:ext cx="3421479" cy="44069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767345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72">
          <p15:clr>
            <a:srgbClr val="FBAE40"/>
          </p15:clr>
        </p15:guide>
        <p15:guide id="2" pos="2760">
          <p15:clr>
            <a:srgbClr val="FBAE40"/>
          </p15:clr>
        </p15:guide>
        <p15:guide id="3" pos="4920">
          <p15:clr>
            <a:srgbClr val="FBAE40"/>
          </p15:clr>
        </p15:guide>
        <p15:guide id="4" pos="5208">
          <p15:clr>
            <a:srgbClr val="FBAE4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p:cSld name="Subtitle-B + Four Content Blue">
    <p:bg>
      <p:bgPr>
        <a:solidFill>
          <a:schemeClr val="tx1"/>
        </a:solidFill>
        <a:effectLst/>
      </p:bgPr>
    </p:bg>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A56E7686-DD54-53EA-BB2F-39BAAD894543}"/>
              </a:ext>
            </a:extLst>
          </p:cNvPr>
          <p:cNvGraphicFramePr>
            <a:graphicFrameLocks noChangeAspect="1"/>
          </p:cNvGraphicFramePr>
          <p:nvPr userDrawn="1">
            <p:custDataLst>
              <p:tags r:id="rId1"/>
            </p:custDataLst>
            <p:extLst>
              <p:ext uri="{D42A27DB-BD31-4B8C-83A1-F6EECF244321}">
                <p14:modId xmlns:p14="http://schemas.microsoft.com/office/powerpoint/2010/main" val="1589129667"/>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11" name="Object 10" hidden="1">
                        <a:extLst>
                          <a:ext uri="{FF2B5EF4-FFF2-40B4-BE49-F238E27FC236}">
                            <a16:creationId xmlns:a16="http://schemas.microsoft.com/office/drawing/2014/main" id="{A56E7686-DD54-53EA-BB2F-39BAAD89454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5" name="Footer Placeholder 5">
            <a:extLst>
              <a:ext uri="{FF2B5EF4-FFF2-40B4-BE49-F238E27FC236}">
                <a16:creationId xmlns:a16="http://schemas.microsoft.com/office/drawing/2014/main" id="{3CA3B93E-64F5-D305-0321-E1DB92D18626}"/>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6" name="Footnote Placeholder">
            <a:extLst>
              <a:ext uri="{FF2B5EF4-FFF2-40B4-BE49-F238E27FC236}">
                <a16:creationId xmlns:a16="http://schemas.microsoft.com/office/drawing/2014/main" id="{044E26B9-C1CF-2C8B-10C7-9F0290FD17FE}"/>
              </a:ext>
            </a:extLst>
          </p:cNvPr>
          <p:cNvSpPr>
            <a:spLocks noGrp="1"/>
          </p:cNvSpPr>
          <p:nvPr>
            <p:ph type="body" sz="half" idx="16"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3" name="Text Placeholder 2">
            <a:extLst>
              <a:ext uri="{FF2B5EF4-FFF2-40B4-BE49-F238E27FC236}">
                <a16:creationId xmlns:a16="http://schemas.microsoft.com/office/drawing/2014/main" id="{804B53DC-1086-544D-9442-160B5564CE8C}"/>
              </a:ext>
            </a:extLst>
          </p:cNvPr>
          <p:cNvSpPr>
            <a:spLocks noGrp="1"/>
          </p:cNvSpPr>
          <p:nvPr>
            <p:ph type="body" idx="15"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
        <p:nvSpPr>
          <p:cNvPr id="3" name="Content Placeholder 2"/>
          <p:cNvSpPr>
            <a:spLocks noGrp="1"/>
          </p:cNvSpPr>
          <p:nvPr>
            <p:ph sz="half" idx="1" hasCustomPrompt="1"/>
          </p:nvPr>
        </p:nvSpPr>
        <p:spPr>
          <a:xfrm>
            <a:off x="512063" y="1698625"/>
            <a:ext cx="2512665"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3394922" y="1698625"/>
            <a:ext cx="2522219"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3">
            <a:extLst>
              <a:ext uri="{FF2B5EF4-FFF2-40B4-BE49-F238E27FC236}">
                <a16:creationId xmlns:a16="http://schemas.microsoft.com/office/drawing/2014/main" id="{E0497FFB-B6FA-9D4E-B0A9-2B64230540B2}"/>
              </a:ext>
            </a:extLst>
          </p:cNvPr>
          <p:cNvSpPr>
            <a:spLocks noGrp="1"/>
          </p:cNvSpPr>
          <p:nvPr>
            <p:ph sz="half" idx="13" hasCustomPrompt="1"/>
          </p:nvPr>
        </p:nvSpPr>
        <p:spPr>
          <a:xfrm>
            <a:off x="6287335"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3">
            <a:extLst>
              <a:ext uri="{FF2B5EF4-FFF2-40B4-BE49-F238E27FC236}">
                <a16:creationId xmlns:a16="http://schemas.microsoft.com/office/drawing/2014/main" id="{5723D646-D659-4940-866D-282EF0E20D7A}"/>
              </a:ext>
            </a:extLst>
          </p:cNvPr>
          <p:cNvSpPr>
            <a:spLocks noGrp="1"/>
          </p:cNvSpPr>
          <p:nvPr>
            <p:ph sz="half" idx="14" hasCustomPrompt="1"/>
          </p:nvPr>
        </p:nvSpPr>
        <p:spPr>
          <a:xfrm>
            <a:off x="9173716" y="1698625"/>
            <a:ext cx="2516188" cy="4406900"/>
          </a:xfrm>
        </p:spPr>
        <p:txBody>
          <a:bodyPr/>
          <a:lstStyle>
            <a:lvl1pPr>
              <a:defRPr sz="14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668227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1896">
          <p15:clr>
            <a:srgbClr val="FBAE40"/>
          </p15:clr>
        </p15:guide>
        <p15:guide id="2" pos="2136">
          <p15:clr>
            <a:srgbClr val="FBAE40"/>
          </p15:clr>
        </p15:guide>
        <p15:guide id="3" pos="5545">
          <p15:clr>
            <a:srgbClr val="FBAE40"/>
          </p15:clr>
        </p15:guide>
        <p15:guide id="4" pos="5777">
          <p15:clr>
            <a:srgbClr val="FBAE40"/>
          </p15:clr>
        </p15:guide>
        <p15:guide id="5" pos="3720">
          <p15:clr>
            <a:srgbClr val="FBAE40"/>
          </p15:clr>
        </p15:guide>
        <p15:guide id="6" pos="3960">
          <p15:clr>
            <a:srgbClr val="FBAE40"/>
          </p15:clr>
        </p15:guide>
      </p15:sldGuideLst>
    </p:ext>
  </p:extLst>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p:cSld name="Subtitle-B + Title Only Blue">
    <p:bg>
      <p:bgPr>
        <a:solidFill>
          <a:schemeClr val="tx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8C2437D0-F8EC-861D-B296-C993E7D02912}"/>
              </a:ext>
            </a:extLst>
          </p:cNvPr>
          <p:cNvGraphicFramePr>
            <a:graphicFrameLocks noChangeAspect="1"/>
          </p:cNvGraphicFramePr>
          <p:nvPr userDrawn="1">
            <p:custDataLst>
              <p:tags r:id="rId1"/>
            </p:custDataLst>
            <p:extLst>
              <p:ext uri="{D42A27DB-BD31-4B8C-83A1-F6EECF244321}">
                <p14:modId xmlns:p14="http://schemas.microsoft.com/office/powerpoint/2010/main" val="2890029200"/>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9" name="Object 8" hidden="1">
                        <a:extLst>
                          <a:ext uri="{FF2B5EF4-FFF2-40B4-BE49-F238E27FC236}">
                            <a16:creationId xmlns:a16="http://schemas.microsoft.com/office/drawing/2014/main" id="{8C2437D0-F8EC-861D-B296-C993E7D02912}"/>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3" name="Footer Placeholder 5">
            <a:extLst>
              <a:ext uri="{FF2B5EF4-FFF2-40B4-BE49-F238E27FC236}">
                <a16:creationId xmlns:a16="http://schemas.microsoft.com/office/drawing/2014/main" id="{CE34FEAD-2892-E78E-3EAB-42A398E4B848}"/>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4" name="Footnote Placeholder">
            <a:extLst>
              <a:ext uri="{FF2B5EF4-FFF2-40B4-BE49-F238E27FC236}">
                <a16:creationId xmlns:a16="http://schemas.microsoft.com/office/drawing/2014/main" id="{D7D6AA20-3C52-5C61-5D8E-34E7C5BC0B42}"/>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457200"/>
            <a:ext cx="11184423" cy="555813"/>
          </a:xfrm>
        </p:spPr>
        <p:txBody>
          <a:bodyPr vert="horz"/>
          <a:lstStyle>
            <a:lvl1pPr>
              <a:defRPr>
                <a:solidFill>
                  <a:schemeClr val="bg1"/>
                </a:solidFill>
              </a:defRPr>
            </a:lvl1pPr>
          </a:lstStyle>
          <a:p>
            <a:r>
              <a:rPr lang="en-US" dirty="0"/>
              <a:t>Slide title; Arial 32pt bold, sentence case (1 line)</a:t>
            </a:r>
          </a:p>
        </p:txBody>
      </p:sp>
      <p:sp>
        <p:nvSpPr>
          <p:cNvPr id="10" name="Text Placeholder 2">
            <a:extLst>
              <a:ext uri="{FF2B5EF4-FFF2-40B4-BE49-F238E27FC236}">
                <a16:creationId xmlns:a16="http://schemas.microsoft.com/office/drawing/2014/main" id="{4E3BD865-48DE-664B-B59C-69BE9486EDEB}"/>
              </a:ext>
            </a:extLst>
          </p:cNvPr>
          <p:cNvSpPr>
            <a:spLocks noGrp="1"/>
          </p:cNvSpPr>
          <p:nvPr>
            <p:ph type="body" idx="12" hasCustomPrompt="1"/>
          </p:nvPr>
        </p:nvSpPr>
        <p:spPr>
          <a:xfrm>
            <a:off x="512064" y="1051560"/>
            <a:ext cx="11184422" cy="295276"/>
          </a:xfrm>
        </p:spPr>
        <p:txBody>
          <a:bodyPr anchor="b"/>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1797772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Special layouts</a:t>
            </a:r>
          </a:p>
        </p:txBody>
      </p:sp>
    </p:spTree>
    <p:extLst>
      <p:ext uri="{BB962C8B-B14F-4D97-AF65-F5344CB8AC3E}">
        <p14:creationId xmlns:p14="http://schemas.microsoft.com/office/powerpoint/2010/main" val="3257598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Intro 2 Presenters">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5D83F8AA-3B2B-70F8-17D1-A3F1E84E8B8C}"/>
              </a:ext>
            </a:extLst>
          </p:cNvPr>
          <p:cNvGraphicFramePr>
            <a:graphicFrameLocks noChangeAspect="1"/>
          </p:cNvGraphicFramePr>
          <p:nvPr userDrawn="1">
            <p:custDataLst>
              <p:tags r:id="rId1"/>
            </p:custDataLst>
            <p:extLst>
              <p:ext uri="{D42A27DB-BD31-4B8C-83A1-F6EECF244321}">
                <p14:modId xmlns:p14="http://schemas.microsoft.com/office/powerpoint/2010/main" val="1101890291"/>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5D83F8AA-3B2B-70F8-17D1-A3F1E84E8B8C}"/>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11" name="Rectangle 10">
            <a:extLst>
              <a:ext uri="{FF2B5EF4-FFF2-40B4-BE49-F238E27FC236}">
                <a16:creationId xmlns:a16="http://schemas.microsoft.com/office/drawing/2014/main" id="{FAEAF8F1-C826-6F47-BE7A-44717A37D861}"/>
              </a:ext>
            </a:extLst>
          </p:cNvPr>
          <p:cNvSpPr/>
          <p:nvPr/>
        </p:nvSpPr>
        <p:spPr>
          <a:xfrm>
            <a:off x="0" y="3666565"/>
            <a:ext cx="12192000" cy="3191436"/>
          </a:xfrm>
          <a:prstGeom prst="rect">
            <a:avLst/>
          </a:prstGeom>
          <a:ln>
            <a:noFill/>
          </a:ln>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US">
              <a:latin typeface="Arial" panose="020B0604020202020204" pitchFamily="34" charset="0"/>
              <a:cs typeface="Arial" panose="020B0604020202020204" pitchFamily="34" charset="0"/>
            </a:endParaRPr>
          </a:p>
        </p:txBody>
      </p:sp>
      <p:sp>
        <p:nvSpPr>
          <p:cNvPr id="2" name="Footer Placeholder 5">
            <a:extLst>
              <a:ext uri="{FF2B5EF4-FFF2-40B4-BE49-F238E27FC236}">
                <a16:creationId xmlns:a16="http://schemas.microsoft.com/office/drawing/2014/main" id="{DD740DA9-B8C4-C272-02B5-5A6210E9C685}"/>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a:defRPr sz="800">
                <a:solidFill>
                  <a:schemeClr val="bg1">
                    <a:lumMod val="75000"/>
                  </a:schemeClr>
                </a:solidFill>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r>
              <a:rPr lang="en-US" dirty="0"/>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9979F0B5-9518-2F92-E95F-D1023F389ED6}"/>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lumMod val="7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11184422" cy="295276"/>
          </a:xfrm>
        </p:spPr>
        <p:txBody>
          <a:bodyPr anchor="b"/>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title; Arial 20pt bold, sentence case (1 line)</a:t>
            </a:r>
          </a:p>
        </p:txBody>
      </p:sp>
      <p:sp>
        <p:nvSpPr>
          <p:cNvPr id="18" name="Picture Placeholder 17">
            <a:extLst>
              <a:ext uri="{FF2B5EF4-FFF2-40B4-BE49-F238E27FC236}">
                <a16:creationId xmlns:a16="http://schemas.microsoft.com/office/drawing/2014/main" id="{E68A2CBF-6F30-2D4C-BD65-7D6157EA8B3A}"/>
              </a:ext>
            </a:extLst>
          </p:cNvPr>
          <p:cNvSpPr>
            <a:spLocks noGrp="1"/>
          </p:cNvSpPr>
          <p:nvPr>
            <p:ph type="pic" sz="quarter" idx="13" hasCustomPrompt="1"/>
          </p:nvPr>
        </p:nvSpPr>
        <p:spPr>
          <a:xfrm>
            <a:off x="471702"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lIns="0" tIns="457200" anchor="t">
            <a:noAutofit/>
          </a:bodyPr>
          <a:lstStyle>
            <a:lvl1pPr algn="ctr">
              <a:defRPr sz="1200">
                <a:solidFill>
                  <a:srgbClr val="FF0000"/>
                </a:solidFill>
              </a:defRPr>
            </a:lvl1pPr>
          </a:lstStyle>
          <a:p>
            <a:r>
              <a:rPr lang="en-US" dirty="0"/>
              <a:t>Insert person’s photo</a:t>
            </a:r>
          </a:p>
        </p:txBody>
      </p:sp>
      <p:sp>
        <p:nvSpPr>
          <p:cNvPr id="21" name="Text Placeholder 20">
            <a:extLst>
              <a:ext uri="{FF2B5EF4-FFF2-40B4-BE49-F238E27FC236}">
                <a16:creationId xmlns:a16="http://schemas.microsoft.com/office/drawing/2014/main" id="{83520AB0-B15D-4644-8232-A1DA7A34C60E}"/>
              </a:ext>
            </a:extLst>
          </p:cNvPr>
          <p:cNvSpPr>
            <a:spLocks noGrp="1"/>
          </p:cNvSpPr>
          <p:nvPr>
            <p:ph type="body" sz="quarter" idx="15" hasCustomPrompt="1"/>
          </p:nvPr>
        </p:nvSpPr>
        <p:spPr>
          <a:xfrm>
            <a:off x="2549141"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19" name="Picture Placeholder 18">
            <a:extLst>
              <a:ext uri="{FF2B5EF4-FFF2-40B4-BE49-F238E27FC236}">
                <a16:creationId xmlns:a16="http://schemas.microsoft.com/office/drawing/2014/main" id="{1AA6058B-210D-DD48-8898-100F31B78D58}"/>
              </a:ext>
            </a:extLst>
          </p:cNvPr>
          <p:cNvSpPr>
            <a:spLocks noGrp="1"/>
          </p:cNvSpPr>
          <p:nvPr>
            <p:ph type="pic" sz="quarter" idx="14" hasCustomPrompt="1"/>
          </p:nvPr>
        </p:nvSpPr>
        <p:spPr>
          <a:xfrm>
            <a:off x="6447798" y="1255958"/>
            <a:ext cx="1793168" cy="2014784"/>
          </a:xfrm>
          <a:custGeom>
            <a:avLst/>
            <a:gdLst>
              <a:gd name="connsiteX0" fmla="*/ 896584 w 1793168"/>
              <a:gd name="connsiteY0" fmla="*/ 0 h 2014784"/>
              <a:gd name="connsiteX1" fmla="*/ 1569239 w 1793168"/>
              <a:gd name="connsiteY1" fmla="*/ 261487 h 2014784"/>
              <a:gd name="connsiteX2" fmla="*/ 1793168 w 1793168"/>
              <a:gd name="connsiteY2" fmla="*/ 1007392 h 2014784"/>
              <a:gd name="connsiteX3" fmla="*/ 1569239 w 1793168"/>
              <a:gd name="connsiteY3" fmla="*/ 1753297 h 2014784"/>
              <a:gd name="connsiteX4" fmla="*/ 896584 w 1793168"/>
              <a:gd name="connsiteY4" fmla="*/ 2014784 h 2014784"/>
              <a:gd name="connsiteX5" fmla="*/ 223928 w 1793168"/>
              <a:gd name="connsiteY5" fmla="*/ 1753297 h 2014784"/>
              <a:gd name="connsiteX6" fmla="*/ 0 w 1793168"/>
              <a:gd name="connsiteY6" fmla="*/ 1007392 h 2014784"/>
              <a:gd name="connsiteX7" fmla="*/ 223928 w 1793168"/>
              <a:gd name="connsiteY7" fmla="*/ 261487 h 2014784"/>
              <a:gd name="connsiteX8" fmla="*/ 896584 w 1793168"/>
              <a:gd name="connsiteY8" fmla="*/ 0 h 2014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93168" h="2014784">
                <a:moveTo>
                  <a:pt x="896584" y="0"/>
                </a:moveTo>
                <a:cubicBezTo>
                  <a:pt x="1190802" y="0"/>
                  <a:pt x="1417125" y="87983"/>
                  <a:pt x="1569239" y="261487"/>
                </a:cubicBezTo>
                <a:cubicBezTo>
                  <a:pt x="1717872" y="430859"/>
                  <a:pt x="1793168" y="681837"/>
                  <a:pt x="1793168" y="1007392"/>
                </a:cubicBezTo>
                <a:cubicBezTo>
                  <a:pt x="1793168" y="1332946"/>
                  <a:pt x="1717799" y="1583925"/>
                  <a:pt x="1569239" y="1753297"/>
                </a:cubicBezTo>
                <a:cubicBezTo>
                  <a:pt x="1417052" y="1926800"/>
                  <a:pt x="1191093" y="2014784"/>
                  <a:pt x="896584" y="2014784"/>
                </a:cubicBezTo>
                <a:cubicBezTo>
                  <a:pt x="602075" y="2014784"/>
                  <a:pt x="376043" y="1926800"/>
                  <a:pt x="223928" y="1753297"/>
                </a:cubicBezTo>
                <a:cubicBezTo>
                  <a:pt x="75295" y="1583852"/>
                  <a:pt x="0" y="1332946"/>
                  <a:pt x="0" y="1007392"/>
                </a:cubicBezTo>
                <a:cubicBezTo>
                  <a:pt x="0" y="681837"/>
                  <a:pt x="75368" y="430859"/>
                  <a:pt x="223928" y="261487"/>
                </a:cubicBezTo>
                <a:cubicBezTo>
                  <a:pt x="376115" y="87983"/>
                  <a:pt x="602365" y="0"/>
                  <a:pt x="896584" y="0"/>
                </a:cubicBezTo>
                <a:close/>
              </a:path>
            </a:pathLst>
          </a:custGeom>
          <a:solidFill>
            <a:schemeClr val="bg1">
              <a:lumMod val="95000"/>
            </a:schemeClr>
          </a:solidFill>
        </p:spPr>
        <p:txBody>
          <a:bodyPr wrap="square" tIns="457200" anchor="t">
            <a:noAutofit/>
          </a:bodyPr>
          <a:lstStyle>
            <a:lvl1pPr algn="ctr">
              <a:defRPr sz="1200">
                <a:solidFill>
                  <a:srgbClr val="FF0000"/>
                </a:solidFill>
              </a:defRPr>
            </a:lvl1pPr>
          </a:lstStyle>
          <a:p>
            <a:r>
              <a:rPr lang="en-US" dirty="0"/>
              <a:t>Insert person’s photo</a:t>
            </a:r>
          </a:p>
        </p:txBody>
      </p:sp>
      <p:sp>
        <p:nvSpPr>
          <p:cNvPr id="23" name="Text Placeholder 20">
            <a:extLst>
              <a:ext uri="{FF2B5EF4-FFF2-40B4-BE49-F238E27FC236}">
                <a16:creationId xmlns:a16="http://schemas.microsoft.com/office/drawing/2014/main" id="{A186D89A-9D30-6C4F-925D-4091D0F3D93A}"/>
              </a:ext>
            </a:extLst>
          </p:cNvPr>
          <p:cNvSpPr>
            <a:spLocks noGrp="1"/>
          </p:cNvSpPr>
          <p:nvPr>
            <p:ph type="body" sz="quarter" idx="17" hasCustomPrompt="1"/>
          </p:nvPr>
        </p:nvSpPr>
        <p:spPr>
          <a:xfrm>
            <a:off x="8501706" y="1909334"/>
            <a:ext cx="2740035" cy="1102154"/>
          </a:xfrm>
        </p:spPr>
        <p:txBody>
          <a:bodyPr/>
          <a:lstStyle>
            <a:lvl1pPr>
              <a:defRPr sz="2400" b="1"/>
            </a:lvl1pPr>
            <a:lvl2pPr marL="0" indent="0">
              <a:buNone/>
              <a:defRPr sz="1400">
                <a:solidFill>
                  <a:schemeClr val="accent1"/>
                </a:solidFill>
              </a:defRPr>
            </a:lvl2pPr>
          </a:lstStyle>
          <a:p>
            <a:pPr lvl="0"/>
            <a:r>
              <a:rPr lang="en-US" dirty="0"/>
              <a:t>First </a:t>
            </a:r>
            <a:r>
              <a:rPr lang="en-US" dirty="0" err="1"/>
              <a:t>Lastname</a:t>
            </a:r>
            <a:endParaRPr lang="en-US" dirty="0"/>
          </a:p>
          <a:p>
            <a:pPr lvl="1"/>
            <a:r>
              <a:rPr lang="en-US" dirty="0"/>
              <a:t>Add title</a:t>
            </a:r>
          </a:p>
        </p:txBody>
      </p:sp>
      <p:sp>
        <p:nvSpPr>
          <p:cNvPr id="25" name="Text Placeholder 24">
            <a:extLst>
              <a:ext uri="{FF2B5EF4-FFF2-40B4-BE49-F238E27FC236}">
                <a16:creationId xmlns:a16="http://schemas.microsoft.com/office/drawing/2014/main" id="{67ECDB41-474A-6442-AFDC-C46B467A134A}"/>
              </a:ext>
            </a:extLst>
          </p:cNvPr>
          <p:cNvSpPr>
            <a:spLocks noGrp="1"/>
          </p:cNvSpPr>
          <p:nvPr>
            <p:ph type="body" sz="quarter" idx="18" hasCustomPrompt="1"/>
          </p:nvPr>
        </p:nvSpPr>
        <p:spPr>
          <a:xfrm>
            <a:off x="512763" y="4016187"/>
            <a:ext cx="11187112" cy="2089337"/>
          </a:xfrm>
        </p:spPr>
        <p:txBody>
          <a:bodyPr/>
          <a:lstStyle>
            <a:lvl1pPr marL="231775" indent="-231775">
              <a:spcBef>
                <a:spcPts val="1000"/>
              </a:spcBef>
              <a:buFont typeface="Arial" panose="020B0604020202020204" pitchFamily="34" charset="0"/>
              <a:buChar char="•"/>
              <a:tabLst/>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bullet points</a:t>
            </a:r>
          </a:p>
        </p:txBody>
      </p:sp>
    </p:spTree>
    <p:extLst>
      <p:ext uri="{BB962C8B-B14F-4D97-AF65-F5344CB8AC3E}">
        <p14:creationId xmlns:p14="http://schemas.microsoft.com/office/powerpoint/2010/main" val="14287973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p:cSld name="Statement with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B008058-B9DB-5E41-ADFA-69BE9568002B}"/>
              </a:ext>
            </a:extLst>
          </p:cNvPr>
          <p:cNvSpPr>
            <a:spLocks noGrp="1"/>
          </p:cNvSpPr>
          <p:nvPr>
            <p:ph type="pic" sz="quarter" idx="13"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Bring placeholder to front. Drag picture to placeholder or click icon to add. Send placeholder to back. </a:t>
            </a:r>
            <a:br>
              <a:rPr lang="en-US" dirty="0"/>
            </a:br>
            <a:r>
              <a:rPr lang="en-US" dirty="0"/>
              <a:t>Note that the overlay sits on top of the slide; it will need to be pasted onto any new slide using this layout.</a:t>
            </a:r>
          </a:p>
        </p:txBody>
      </p:sp>
      <p:sp>
        <p:nvSpPr>
          <p:cNvPr id="3" name="Footer Placeholder 5">
            <a:extLst>
              <a:ext uri="{FF2B5EF4-FFF2-40B4-BE49-F238E27FC236}">
                <a16:creationId xmlns:a16="http://schemas.microsoft.com/office/drawing/2014/main" id="{75095ACE-0391-1BD4-ACBC-49E76B2BF9A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marL="0" algn="r" defTabSz="914400" rtl="0" eaLnBrk="1" latinLnBrk="0" hangingPunct="1">
              <a:defRPr lang="en-US" sz="1000" kern="1200">
                <a:solidFill>
                  <a:schemeClr val="bg1">
                    <a:lumMod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kern="1200" dirty="0">
                <a:solidFill>
                  <a:schemeClr val="bg1"/>
                </a:solidFill>
                <a:latin typeface="+mn-lt"/>
                <a:ea typeface="+mn-ea"/>
                <a:cs typeface="Arial" panose="020B0604020202020204" pitchFamily="34" charset="0"/>
              </a:rPr>
              <a:t>© 2022 Memorial Sloan Kettering Cancer Center, et al. All rights reserved.</a:t>
            </a:r>
          </a:p>
        </p:txBody>
      </p:sp>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5" name="Footnote Placeholder">
            <a:extLst>
              <a:ext uri="{FF2B5EF4-FFF2-40B4-BE49-F238E27FC236}">
                <a16:creationId xmlns:a16="http://schemas.microsoft.com/office/drawing/2014/main" id="{08BDE266-9639-2973-F5F9-1F22ADC656B9}"/>
              </a:ext>
            </a:extLst>
          </p:cNvPr>
          <p:cNvSpPr>
            <a:spLocks noGrp="1"/>
          </p:cNvSpPr>
          <p:nvPr>
            <p:ph type="body" sz="half" idx="2" hasCustomPrompt="1"/>
          </p:nvPr>
        </p:nvSpPr>
        <p:spPr>
          <a:xfrm>
            <a:off x="512064" y="6126480"/>
            <a:ext cx="4434840" cy="245223"/>
          </a:xfrm>
        </p:spPr>
        <p:txBody>
          <a:bodyPr anchor="b"/>
          <a:lstStyle>
            <a:lvl1pPr marL="0" indent="0">
              <a:spcAft>
                <a:spcPts val="0"/>
              </a:spcAft>
              <a:buNone/>
              <a:defRPr sz="8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3" y="815787"/>
            <a:ext cx="6961399" cy="2519084"/>
          </a:xfrm>
        </p:spPr>
        <p:txBody>
          <a:bodyPr vert="horz"/>
          <a:lstStyle>
            <a:lvl1pPr>
              <a:defRPr>
                <a:solidFill>
                  <a:schemeClr val="bg1"/>
                </a:solidFill>
              </a:defRPr>
            </a:lvl1pPr>
          </a:lstStyle>
          <a:p>
            <a:r>
              <a:rPr lang="en-US" dirty="0"/>
              <a:t>Large statement; Arial 32pt bold, sentence case</a:t>
            </a:r>
          </a:p>
        </p:txBody>
      </p:sp>
      <p:sp>
        <p:nvSpPr>
          <p:cNvPr id="10" name="Text Placeholder 2">
            <a:extLst>
              <a:ext uri="{FF2B5EF4-FFF2-40B4-BE49-F238E27FC236}">
                <a16:creationId xmlns:a16="http://schemas.microsoft.com/office/drawing/2014/main" id="{A96AF473-C2CF-6B47-84F7-6E0E41A10BCD}"/>
              </a:ext>
            </a:extLst>
          </p:cNvPr>
          <p:cNvSpPr>
            <a:spLocks noGrp="1"/>
          </p:cNvSpPr>
          <p:nvPr>
            <p:ph type="body" idx="12" hasCustomPrompt="1"/>
          </p:nvPr>
        </p:nvSpPr>
        <p:spPr>
          <a:xfrm>
            <a:off x="512064" y="421340"/>
            <a:ext cx="6961398" cy="295276"/>
          </a:xfrm>
        </p:spPr>
        <p:txBody>
          <a:bodyPr anchor="b"/>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Slide subtitle; Arial 20pt bold, sentence case (1 line)</a:t>
            </a:r>
          </a:p>
        </p:txBody>
      </p:sp>
    </p:spTree>
    <p:extLst>
      <p:ext uri="{BB962C8B-B14F-4D97-AF65-F5344CB8AC3E}">
        <p14:creationId xmlns:p14="http://schemas.microsoft.com/office/powerpoint/2010/main" val="594157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p:cSld name="Quote with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A64D66BA-EC5A-D945-99FE-DA74D720C612}"/>
              </a:ext>
            </a:extLst>
          </p:cNvPr>
          <p:cNvSpPr>
            <a:spLocks noGrp="1"/>
          </p:cNvSpPr>
          <p:nvPr>
            <p:ph type="pic" sz="quarter" idx="12" hasCustomPrompt="1"/>
          </p:nvPr>
        </p:nvSpPr>
        <p:spPr>
          <a:xfrm>
            <a:off x="0" y="0"/>
            <a:ext cx="12192000" cy="6858000"/>
          </a:xfrm>
          <a:solidFill>
            <a:schemeClr val="bg1">
              <a:lumMod val="95000"/>
            </a:schemeClr>
          </a:solidFill>
        </p:spPr>
        <p:txBody>
          <a:bodyPr/>
          <a:lstStyle>
            <a:lvl1pPr>
              <a:defRPr sz="1200">
                <a:solidFill>
                  <a:srgbClr val="FF0000"/>
                </a:solidFill>
              </a:defRPr>
            </a:lvl1pPr>
          </a:lstStyle>
          <a:p>
            <a:r>
              <a:rPr lang="en-US" dirty="0"/>
              <a:t>Drag picture to placeholder or click icon to add. Send placeholder to back.</a:t>
            </a:r>
          </a:p>
        </p:txBody>
      </p:sp>
      <p:sp>
        <p:nvSpPr>
          <p:cNvPr id="4" name="Slide Number Placeholder 3">
            <a:extLst>
              <a:ext uri="{FF2B5EF4-FFF2-40B4-BE49-F238E27FC236}">
                <a16:creationId xmlns:a16="http://schemas.microsoft.com/office/drawing/2014/main" id="{E044F558-9BFF-B14B-8BE9-C6BBD3865858}"/>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13" name="Text Placeholder 12">
            <a:extLst>
              <a:ext uri="{FF2B5EF4-FFF2-40B4-BE49-F238E27FC236}">
                <a16:creationId xmlns:a16="http://schemas.microsoft.com/office/drawing/2014/main" id="{04CC9F91-EFE4-A54B-B9C5-6BBAE3D75CC2}"/>
              </a:ext>
            </a:extLst>
          </p:cNvPr>
          <p:cNvSpPr>
            <a:spLocks noGrp="1"/>
          </p:cNvSpPr>
          <p:nvPr>
            <p:ph type="body" sz="quarter" idx="13" hasCustomPrompt="1"/>
          </p:nvPr>
        </p:nvSpPr>
        <p:spPr>
          <a:xfrm>
            <a:off x="0" y="1039089"/>
            <a:ext cx="5029200" cy="5029200"/>
          </a:xfrm>
          <a:solidFill>
            <a:schemeClr val="bg1"/>
          </a:solidFill>
        </p:spPr>
        <p:txBody>
          <a:bodyPr lIns="457200" tIns="1097280" rIns="457200"/>
          <a:lstStyle>
            <a:lvl1pPr>
              <a:defRPr sz="2400"/>
            </a:lvl1pPr>
            <a:lvl2pPr marL="0" indent="0">
              <a:buNone/>
              <a:defRPr>
                <a:solidFill>
                  <a:schemeClr val="accent1"/>
                </a:solidFill>
              </a:defRPr>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918392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291474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 and Large Quote">
    <p:spTree>
      <p:nvGrpSpPr>
        <p:cNvPr id="1" name=""/>
        <p:cNvGrpSpPr/>
        <p:nvPr/>
      </p:nvGrpSpPr>
      <p:grpSpPr>
        <a:xfrm>
          <a:off x="0" y="0"/>
          <a:ext cx="0" cy="0"/>
          <a:chOff x="0" y="0"/>
          <a:chExt cx="0" cy="0"/>
        </a:xfrm>
      </p:grpSpPr>
      <p:sp>
        <p:nvSpPr>
          <p:cNvPr id="8" name="Slide Number Placeholder 7">
            <a:extLst>
              <a:ext uri="{FF2B5EF4-FFF2-40B4-BE49-F238E27FC236}">
                <a16:creationId xmlns:a16="http://schemas.microsoft.com/office/drawing/2014/main" id="{82389133-8F79-AF42-B505-8A150931C3C6}"/>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7" name="Freeform 16">
            <a:extLst>
              <a:ext uri="{FF2B5EF4-FFF2-40B4-BE49-F238E27FC236}">
                <a16:creationId xmlns:a16="http://schemas.microsoft.com/office/drawing/2014/main" id="{2A7B38F7-2661-CE4A-817E-73C2E2DCC1FB}"/>
              </a:ext>
            </a:extLst>
          </p:cNvPr>
          <p:cNvSpPr/>
          <p:nvPr/>
        </p:nvSpPr>
        <p:spPr>
          <a:xfrm>
            <a:off x="502080" y="1067823"/>
            <a:ext cx="553045" cy="409575"/>
          </a:xfrm>
          <a:custGeom>
            <a:avLst/>
            <a:gdLst/>
            <a:ahLst/>
            <a:cxnLst/>
            <a:rect l="l" t="t" r="r" b="b"/>
            <a:pathLst>
              <a:path w="553045" h="409575">
                <a:moveTo>
                  <a:pt x="530423" y="0"/>
                </a:moveTo>
                <a:lnTo>
                  <a:pt x="544711" y="26789"/>
                </a:lnTo>
                <a:cubicBezTo>
                  <a:pt x="508992" y="51792"/>
                  <a:pt x="481607" y="73819"/>
                  <a:pt x="462557" y="92869"/>
                </a:cubicBezTo>
                <a:cubicBezTo>
                  <a:pt x="428823" y="126603"/>
                  <a:pt x="411956" y="157956"/>
                  <a:pt x="411956" y="186928"/>
                </a:cubicBezTo>
                <a:cubicBezTo>
                  <a:pt x="411956" y="195262"/>
                  <a:pt x="414139" y="202009"/>
                  <a:pt x="418504" y="207169"/>
                </a:cubicBezTo>
                <a:cubicBezTo>
                  <a:pt x="422870" y="212328"/>
                  <a:pt x="428823" y="214908"/>
                  <a:pt x="436364" y="214908"/>
                </a:cubicBezTo>
                <a:cubicBezTo>
                  <a:pt x="451445" y="212923"/>
                  <a:pt x="461367" y="211931"/>
                  <a:pt x="466129" y="211931"/>
                </a:cubicBezTo>
                <a:cubicBezTo>
                  <a:pt x="491132" y="211931"/>
                  <a:pt x="511869" y="221059"/>
                  <a:pt x="528339" y="239316"/>
                </a:cubicBezTo>
                <a:cubicBezTo>
                  <a:pt x="544810" y="257572"/>
                  <a:pt x="553045" y="279995"/>
                  <a:pt x="553045" y="306586"/>
                </a:cubicBezTo>
                <a:cubicBezTo>
                  <a:pt x="553045" y="337542"/>
                  <a:pt x="543917" y="362446"/>
                  <a:pt x="525661" y="381298"/>
                </a:cubicBezTo>
                <a:cubicBezTo>
                  <a:pt x="507404" y="400149"/>
                  <a:pt x="482600" y="409575"/>
                  <a:pt x="451247" y="409575"/>
                </a:cubicBezTo>
                <a:cubicBezTo>
                  <a:pt x="415528" y="409575"/>
                  <a:pt x="386159" y="396379"/>
                  <a:pt x="363140" y="369987"/>
                </a:cubicBezTo>
                <a:cubicBezTo>
                  <a:pt x="340122" y="343594"/>
                  <a:pt x="328612" y="308372"/>
                  <a:pt x="328612" y="264319"/>
                </a:cubicBezTo>
                <a:cubicBezTo>
                  <a:pt x="328612" y="219869"/>
                  <a:pt x="344090" y="174030"/>
                  <a:pt x="375047" y="126801"/>
                </a:cubicBezTo>
                <a:cubicBezTo>
                  <a:pt x="406003" y="79573"/>
                  <a:pt x="457795" y="37306"/>
                  <a:pt x="530423" y="0"/>
                </a:cubicBezTo>
                <a:close/>
                <a:moveTo>
                  <a:pt x="201811" y="0"/>
                </a:moveTo>
                <a:lnTo>
                  <a:pt x="216098" y="26789"/>
                </a:lnTo>
                <a:cubicBezTo>
                  <a:pt x="177998" y="53776"/>
                  <a:pt x="149820" y="76398"/>
                  <a:pt x="131564" y="94655"/>
                </a:cubicBezTo>
                <a:cubicBezTo>
                  <a:pt x="99417" y="127595"/>
                  <a:pt x="83343" y="159147"/>
                  <a:pt x="83343" y="189309"/>
                </a:cubicBezTo>
                <a:cubicBezTo>
                  <a:pt x="83343" y="199628"/>
                  <a:pt x="86320" y="206375"/>
                  <a:pt x="92273" y="209550"/>
                </a:cubicBezTo>
                <a:cubicBezTo>
                  <a:pt x="98226" y="213122"/>
                  <a:pt x="103386" y="214908"/>
                  <a:pt x="107751" y="214908"/>
                </a:cubicBezTo>
                <a:cubicBezTo>
                  <a:pt x="122832" y="212923"/>
                  <a:pt x="132754" y="211931"/>
                  <a:pt x="137517" y="211931"/>
                </a:cubicBezTo>
                <a:cubicBezTo>
                  <a:pt x="162917" y="211931"/>
                  <a:pt x="183753" y="221158"/>
                  <a:pt x="200025" y="239613"/>
                </a:cubicBezTo>
                <a:cubicBezTo>
                  <a:pt x="216297" y="258068"/>
                  <a:pt x="224433" y="280392"/>
                  <a:pt x="224433" y="306586"/>
                </a:cubicBezTo>
                <a:cubicBezTo>
                  <a:pt x="224433" y="335955"/>
                  <a:pt x="215503" y="360462"/>
                  <a:pt x="197643" y="380107"/>
                </a:cubicBezTo>
                <a:cubicBezTo>
                  <a:pt x="179784" y="399752"/>
                  <a:pt x="155178" y="409575"/>
                  <a:pt x="123825" y="409575"/>
                </a:cubicBezTo>
                <a:cubicBezTo>
                  <a:pt x="86915" y="409575"/>
                  <a:pt x="57050" y="396379"/>
                  <a:pt x="34230" y="369987"/>
                </a:cubicBezTo>
                <a:cubicBezTo>
                  <a:pt x="11410" y="343594"/>
                  <a:pt x="0" y="308372"/>
                  <a:pt x="0" y="264319"/>
                </a:cubicBezTo>
                <a:cubicBezTo>
                  <a:pt x="0" y="222250"/>
                  <a:pt x="14585" y="177502"/>
                  <a:pt x="43755" y="130076"/>
                </a:cubicBezTo>
                <a:cubicBezTo>
                  <a:pt x="72925" y="82649"/>
                  <a:pt x="125611" y="39291"/>
                  <a:pt x="201811" y="0"/>
                </a:cubicBezTo>
                <a:close/>
              </a:path>
            </a:pathLst>
          </a:custGeom>
          <a:solidFill>
            <a:schemeClr val="accent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600" b="1" i="0" u="none" strike="noStrike" kern="1200" cap="none" spc="0" normalizeH="0" baseline="0" noProof="0" dirty="0">
              <a:ln>
                <a:noFill/>
              </a:ln>
              <a:solidFill>
                <a:srgbClr val="2E5FF4"/>
              </a:solidFill>
              <a:effectLst/>
              <a:uLnTx/>
              <a:uFillTx/>
              <a:latin typeface="Times" pitchFamily="2" charset="0"/>
              <a:ea typeface="+mn-ea"/>
              <a:cs typeface="Arial" panose="020B0604020202020204" pitchFamily="34" charset="0"/>
            </a:endParaRPr>
          </a:p>
        </p:txBody>
      </p:sp>
      <p:sp>
        <p:nvSpPr>
          <p:cNvPr id="2" name="Title 1"/>
          <p:cNvSpPr>
            <a:spLocks noGrp="1"/>
          </p:cNvSpPr>
          <p:nvPr>
            <p:ph type="title" hasCustomPrompt="1"/>
          </p:nvPr>
        </p:nvSpPr>
        <p:spPr>
          <a:xfrm>
            <a:off x="512063" y="405743"/>
            <a:ext cx="11184423" cy="307226"/>
          </a:xfrm>
        </p:spPr>
        <p:txBody>
          <a:bodyPr vert="horz" lIns="0" tIns="0" rIns="0" bIns="0" rtlCol="0" anchor="b">
            <a:noAutofit/>
          </a:bodyPr>
          <a:lstStyle>
            <a:lvl1pPr>
              <a:defRPr lang="en-US" sz="2000" b="1" dirty="0">
                <a:solidFill>
                  <a:schemeClr val="accent1"/>
                </a:solidFill>
                <a:latin typeface="+mn-lt"/>
                <a:ea typeface="+mn-ea"/>
                <a:cs typeface="+mn-cs"/>
              </a:defRPr>
            </a:lvl1pPr>
          </a:lstStyle>
          <a:p>
            <a:pPr lvl="0"/>
            <a:r>
              <a:rPr lang="en-US" dirty="0"/>
              <a:t>Slide title; Arial 20pt bold, sentence case (1 line)</a:t>
            </a:r>
          </a:p>
        </p:txBody>
      </p:sp>
      <p:sp>
        <p:nvSpPr>
          <p:cNvPr id="19" name="Text Placeholder 18">
            <a:extLst>
              <a:ext uri="{FF2B5EF4-FFF2-40B4-BE49-F238E27FC236}">
                <a16:creationId xmlns:a16="http://schemas.microsoft.com/office/drawing/2014/main" id="{1CEC1C1C-7C15-B146-89D1-4673F3599949}"/>
              </a:ext>
            </a:extLst>
          </p:cNvPr>
          <p:cNvSpPr>
            <a:spLocks noGrp="1"/>
          </p:cNvSpPr>
          <p:nvPr>
            <p:ph type="body" sz="quarter" idx="12" hasCustomPrompt="1"/>
          </p:nvPr>
        </p:nvSpPr>
        <p:spPr>
          <a:xfrm>
            <a:off x="1312863" y="1175491"/>
            <a:ext cx="8928100" cy="3870325"/>
          </a:xfrm>
        </p:spPr>
        <p:txBody>
          <a:bodyPr/>
          <a:lstStyle>
            <a:lvl1pPr>
              <a:defRPr sz="2800" b="1"/>
            </a:lvl1pPr>
            <a:lvl2pPr marL="285750" indent="-285750">
              <a:buFont typeface="System Font Regular"/>
              <a:buChar char="–"/>
              <a:defRPr i="1"/>
            </a:lvl2pPr>
          </a:lstStyle>
          <a:p>
            <a:pPr lvl="0"/>
            <a:r>
              <a:rPr lang="en-US" dirty="0"/>
              <a:t>Use this box to include quote. To activate sub-level formatting of attribution, place cursor at beginning of text/line and hit tab or shift tab. Do not modify size or placement of textbox.</a:t>
            </a:r>
          </a:p>
          <a:p>
            <a:pPr lvl="1"/>
            <a:r>
              <a:rPr lang="en-US" dirty="0"/>
              <a:t>Attribution name</a:t>
            </a:r>
          </a:p>
        </p:txBody>
      </p:sp>
    </p:spTree>
    <p:extLst>
      <p:ext uri="{BB962C8B-B14F-4D97-AF65-F5344CB8AC3E}">
        <p14:creationId xmlns:p14="http://schemas.microsoft.com/office/powerpoint/2010/main" val="29612924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Content + 1/3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8D7F26D7-CF8E-00CF-14F5-F91388C86FCB}"/>
              </a:ext>
            </a:extLst>
          </p:cNvPr>
          <p:cNvSpPr>
            <a:spLocks noGrp="1"/>
          </p:cNvSpPr>
          <p:nvPr>
            <p:ph type="body" sz="half" idx="13" hasCustomPrompt="1"/>
          </p:nvPr>
        </p:nvSpPr>
        <p:spPr>
          <a:xfrm>
            <a:off x="4846638" y="6378130"/>
            <a:ext cx="3831196"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hasCustomPrompt="1"/>
          </p:nvPr>
        </p:nvSpPr>
        <p:spPr>
          <a:xfrm>
            <a:off x="4847761" y="457201"/>
            <a:ext cx="6848725" cy="324444"/>
          </a:xfrm>
          <a:noFill/>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4846638" y="1011250"/>
            <a:ext cx="6853236"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20877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763">
          <p15:clr>
            <a:srgbClr val="FBAE40"/>
          </p15:clr>
        </p15:guide>
        <p15:guide id="2" pos="3053">
          <p15:clr>
            <a:srgbClr val="FBAE4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Content + 1/2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2" name="Title 1"/>
          <p:cNvSpPr>
            <a:spLocks noGrp="1"/>
          </p:cNvSpPr>
          <p:nvPr>
            <p:ph type="title" hasCustomPrompt="1"/>
          </p:nvPr>
        </p:nvSpPr>
        <p:spPr>
          <a:xfrm>
            <a:off x="6553200"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6553200"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0572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4128">
          <p15:clr>
            <a:srgbClr val="FBAE4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Content + 2/3 Image Lef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lumMod val="75000"/>
                  </a:schemeClr>
                </a:solidFill>
              </a:defRPr>
            </a:lvl1pPr>
          </a:lstStyle>
          <a:p>
            <a:fld id="{523A240F-EAFE-E84F-B44C-6D7A08E0E409}" type="slidenum">
              <a:rPr lang="en-US" smtClean="0"/>
              <a:t>‹#›</a:t>
            </a:fld>
            <a:endParaRPr lang="en-US"/>
          </a:p>
        </p:txBody>
      </p:sp>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2" name="Title 1"/>
          <p:cNvSpPr>
            <a:spLocks noGrp="1"/>
          </p:cNvSpPr>
          <p:nvPr>
            <p:ph type="title" hasCustomPrompt="1"/>
          </p:nvPr>
        </p:nvSpPr>
        <p:spPr>
          <a:xfrm>
            <a:off x="8284948"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8284948"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29845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5209">
          <p15:clr>
            <a:srgbClr val="FBAE40"/>
          </p15:clr>
        </p15:guide>
        <p15:guide id="2" pos="4924">
          <p15:clr>
            <a:srgbClr val="FBAE40"/>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Content +1/3 Image Right">
    <p:spTree>
      <p:nvGrpSpPr>
        <p:cNvPr id="1" name=""/>
        <p:cNvGrpSpPr/>
        <p:nvPr/>
      </p:nvGrpSpPr>
      <p:grpSpPr>
        <a:xfrm>
          <a:off x="0" y="0"/>
          <a:ext cx="0" cy="0"/>
          <a:chOff x="0" y="0"/>
          <a:chExt cx="0" cy="0"/>
        </a:xfrm>
      </p:grpSpPr>
      <p:sp>
        <p:nvSpPr>
          <p:cNvPr id="12" name="Picture Placeholder 12">
            <a:extLst>
              <a:ext uri="{FF2B5EF4-FFF2-40B4-BE49-F238E27FC236}">
                <a16:creationId xmlns:a16="http://schemas.microsoft.com/office/drawing/2014/main" id="{D5400A53-EBCB-4C45-958D-0060F4E1C0AE}"/>
              </a:ext>
            </a:extLst>
          </p:cNvPr>
          <p:cNvSpPr>
            <a:spLocks noGrp="1"/>
          </p:cNvSpPr>
          <p:nvPr>
            <p:ph type="pic" sz="quarter" idx="14"/>
          </p:nvPr>
        </p:nvSpPr>
        <p:spPr>
          <a:xfrm>
            <a:off x="7810500" y="0"/>
            <a:ext cx="4381500" cy="6858000"/>
          </a:xfrm>
          <a:solidFill>
            <a:schemeClr val="bg1">
              <a:lumMod val="95000"/>
            </a:schemeClr>
          </a:solidFill>
        </p:spPr>
        <p:txBody>
          <a:bodyPr/>
          <a:lstStyle>
            <a:lvl1pPr>
              <a:defRPr sz="1200">
                <a:solidFill>
                  <a:srgbClr val="FF0000"/>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D18B3433-BA86-1313-9F7C-B7CAF91CBF7B}"/>
              </a:ext>
            </a:extLst>
          </p:cNvPr>
          <p:cNvSpPr>
            <a:spLocks noGrp="1"/>
          </p:cNvSpPr>
          <p:nvPr>
            <p:ph type="body" sz="half" idx="15"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6829689" cy="324444"/>
          </a:xfrm>
        </p:spPr>
        <p:txBody>
          <a:bodyPr vert="horz"/>
          <a:lstStyle>
            <a:lvl1pPr>
              <a:defRPr sz="2000" b="1">
                <a:solidFill>
                  <a:schemeClr val="accent1"/>
                </a:solidFill>
              </a:defRPr>
            </a:lvl1pPr>
          </a:lstStyle>
          <a:p>
            <a:pPr lvl="0"/>
            <a:r>
              <a:rPr lang="en-US" dirty="0"/>
              <a:t>Slide title; Arial 20pt bold, sentence case (1 line)</a:t>
            </a:r>
          </a:p>
        </p:txBody>
      </p:sp>
      <p:sp>
        <p:nvSpPr>
          <p:cNvPr id="4" name="Content Placeholder 3"/>
          <p:cNvSpPr>
            <a:spLocks noGrp="1"/>
          </p:cNvSpPr>
          <p:nvPr>
            <p:ph sz="half" idx="2" hasCustomPrompt="1"/>
          </p:nvPr>
        </p:nvSpPr>
        <p:spPr>
          <a:xfrm>
            <a:off x="512064" y="1011250"/>
            <a:ext cx="683418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97597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4914">
          <p15:clr>
            <a:srgbClr val="FBAE40"/>
          </p15:clr>
        </p15:guide>
        <p15:guide id="2" pos="4623">
          <p15:clr>
            <a:srgbClr val="FBAE40"/>
          </p15:clr>
        </p15:guide>
      </p15:sldGuideLst>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ontent + 1/2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6096000" y="0"/>
            <a:ext cx="60960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3" name="Footnote Placeholder">
            <a:extLst>
              <a:ext uri="{FF2B5EF4-FFF2-40B4-BE49-F238E27FC236}">
                <a16:creationId xmlns:a16="http://schemas.microsoft.com/office/drawing/2014/main" id="{15CF3725-110D-AEBF-3EAD-9C8476D29F8C}"/>
              </a:ext>
            </a:extLst>
          </p:cNvPr>
          <p:cNvSpPr>
            <a:spLocks noGrp="1"/>
          </p:cNvSpPr>
          <p:nvPr>
            <p:ph type="body" sz="half" idx="13" hasCustomPrompt="1"/>
          </p:nvPr>
        </p:nvSpPr>
        <p:spPr>
          <a:xfrm>
            <a:off x="512064" y="6126480"/>
            <a:ext cx="4434840" cy="245223"/>
          </a:xfrm>
        </p:spPr>
        <p:txBody>
          <a:bodyPr anchor="b"/>
          <a:lstStyle>
            <a:lvl1pPr marL="0" indent="0">
              <a:spcAft>
                <a:spcPts val="0"/>
              </a:spcAft>
              <a:buNone/>
              <a:defRPr sz="800">
                <a:solidFill>
                  <a:schemeClr val="bg1">
                    <a:lumMod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add a footnote</a:t>
            </a:r>
          </a:p>
        </p:txBody>
      </p:sp>
      <p:sp>
        <p:nvSpPr>
          <p:cNvPr id="2" name="Title 1"/>
          <p:cNvSpPr>
            <a:spLocks noGrp="1"/>
          </p:cNvSpPr>
          <p:nvPr>
            <p:ph type="title" hasCustomPrompt="1"/>
          </p:nvPr>
        </p:nvSpPr>
        <p:spPr>
          <a:xfrm>
            <a:off x="512064" y="457201"/>
            <a:ext cx="5143286" cy="324444"/>
          </a:xfrm>
        </p:spPr>
        <p:txBody>
          <a:bodyPr vert="horz"/>
          <a:lstStyle>
            <a:lvl1pPr>
              <a:defRPr sz="2000" b="1">
                <a:solidFill>
                  <a:schemeClr val="accent1"/>
                </a:solidFill>
              </a:defRPr>
            </a:lvl1pPr>
          </a:lstStyle>
          <a:p>
            <a:pPr lvl="0"/>
            <a:r>
              <a:rPr lang="en-US" dirty="0"/>
              <a:t>Slide title; Arial 20pt bold, short (1 line)</a:t>
            </a:r>
          </a:p>
        </p:txBody>
      </p:sp>
      <p:sp>
        <p:nvSpPr>
          <p:cNvPr id="4" name="Content Placeholder 3"/>
          <p:cNvSpPr>
            <a:spLocks noGrp="1"/>
          </p:cNvSpPr>
          <p:nvPr>
            <p:ph sz="half" idx="2" hasCustomPrompt="1"/>
          </p:nvPr>
        </p:nvSpPr>
        <p:spPr>
          <a:xfrm>
            <a:off x="512064" y="1011250"/>
            <a:ext cx="5146674"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8970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3840">
          <p15:clr>
            <a:srgbClr val="FBAE40"/>
          </p15:clr>
        </p15:guide>
        <p15:guide id="2" pos="3552">
          <p15:clr>
            <a:srgbClr val="FBAE40"/>
          </p15:clr>
        </p15:guide>
      </p15:sldGuideLst>
    </p:ext>
  </p:extLst>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Content + 2/3 Image Righ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8B5636C5-BFB6-2342-91CC-8DC10C4A16DD}"/>
              </a:ext>
            </a:extLst>
          </p:cNvPr>
          <p:cNvSpPr>
            <a:spLocks noGrp="1"/>
          </p:cNvSpPr>
          <p:nvPr>
            <p:ph type="pic" sz="quarter" idx="12"/>
          </p:nvPr>
        </p:nvSpPr>
        <p:spPr>
          <a:xfrm>
            <a:off x="4381500" y="0"/>
            <a:ext cx="7810500" cy="6858000"/>
          </a:xfrm>
          <a:solidFill>
            <a:schemeClr val="bg1">
              <a:lumMod val="95000"/>
            </a:schemeClr>
          </a:solidFill>
        </p:spPr>
        <p:txBody>
          <a:bodyPr/>
          <a:lstStyle>
            <a:lvl1pPr>
              <a:defRPr sz="1200">
                <a:solidFill>
                  <a:srgbClr val="FF0000"/>
                </a:solidFill>
              </a:defRPr>
            </a:lvl1pPr>
          </a:lstStyle>
          <a:p>
            <a:r>
              <a:rPr lang="en-US"/>
              <a:t>Click icon to add picture</a:t>
            </a:r>
          </a:p>
        </p:txBody>
      </p:sp>
      <p:sp>
        <p:nvSpPr>
          <p:cNvPr id="10" name="Slide Number Placeholder 9">
            <a:extLst>
              <a:ext uri="{FF2B5EF4-FFF2-40B4-BE49-F238E27FC236}">
                <a16:creationId xmlns:a16="http://schemas.microsoft.com/office/drawing/2014/main" id="{67A3A9BC-C48A-B640-9981-56B68FE2E241}"/>
              </a:ext>
            </a:extLst>
          </p:cNvPr>
          <p:cNvSpPr>
            <a:spLocks noGrp="1"/>
          </p:cNvSpPr>
          <p:nvPr>
            <p:ph type="sldNum" sz="quarter" idx="11"/>
          </p:nvPr>
        </p:nvSpPr>
        <p:spPr/>
        <p:txBody>
          <a:bodyPr/>
          <a:lstStyle>
            <a:lvl1pPr>
              <a:defRPr>
                <a:solidFill>
                  <a:schemeClr val="bg1"/>
                </a:solidFill>
              </a:defRPr>
            </a:lvl1pPr>
          </a:lstStyle>
          <a:p>
            <a:fld id="{523A240F-EAFE-E84F-B44C-6D7A08E0E409}" type="slidenum">
              <a:rPr lang="en-US" smtClean="0"/>
              <a:t>‹#›</a:t>
            </a:fld>
            <a:endParaRPr lang="en-US"/>
          </a:p>
        </p:txBody>
      </p:sp>
      <p:sp>
        <p:nvSpPr>
          <p:cNvPr id="2" name="Title 1"/>
          <p:cNvSpPr>
            <a:spLocks noGrp="1"/>
          </p:cNvSpPr>
          <p:nvPr>
            <p:ph type="title" hasCustomPrompt="1"/>
          </p:nvPr>
        </p:nvSpPr>
        <p:spPr>
          <a:xfrm>
            <a:off x="512064" y="457201"/>
            <a:ext cx="3411538" cy="324444"/>
          </a:xfrm>
        </p:spPr>
        <p:txBody>
          <a:bodyPr vert="horz"/>
          <a:lstStyle>
            <a:lvl1pPr>
              <a:defRPr sz="2000" b="1">
                <a:solidFill>
                  <a:schemeClr val="accent1"/>
                </a:solidFill>
              </a:defRPr>
            </a:lvl1pPr>
          </a:lstStyle>
          <a:p>
            <a:pPr lvl="0"/>
            <a:r>
              <a:rPr lang="en-US" dirty="0"/>
              <a:t>Slide title; short (1 line)</a:t>
            </a:r>
          </a:p>
        </p:txBody>
      </p:sp>
      <p:sp>
        <p:nvSpPr>
          <p:cNvPr id="4" name="Content Placeholder 3"/>
          <p:cNvSpPr>
            <a:spLocks noGrp="1"/>
          </p:cNvSpPr>
          <p:nvPr>
            <p:ph sz="half" idx="2" hasCustomPrompt="1"/>
          </p:nvPr>
        </p:nvSpPr>
        <p:spPr>
          <a:xfrm>
            <a:off x="512064" y="1011250"/>
            <a:ext cx="3411538" cy="5094275"/>
          </a:xfrm>
        </p:spPr>
        <p:txBody>
          <a:bodyPr/>
          <a:lstStyle/>
          <a:p>
            <a:pPr lvl="0"/>
            <a:r>
              <a:rPr lang="en-US" dirty="0"/>
              <a:t>Click to type text. To activate sub-level formatting, place cursor at beginning of text/line and hit tab or shift tab. Click icon for chart or table.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9163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pos="2467">
          <p15:clr>
            <a:srgbClr val="FBAE40"/>
          </p15:clr>
        </p15:guide>
        <p15:guide id="2" pos="2753">
          <p15:clr>
            <a:srgbClr val="FBAE4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Disclaimer</a:t>
            </a:r>
          </a:p>
        </p:txBody>
      </p:sp>
    </p:spTree>
    <p:extLst>
      <p:ext uri="{BB962C8B-B14F-4D97-AF65-F5344CB8AC3E}">
        <p14:creationId xmlns:p14="http://schemas.microsoft.com/office/powerpoint/2010/main" val="1851303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isclaimer">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F31A0107-C577-4DC4-DA28-6A9EAA262E93}"/>
              </a:ext>
            </a:extLst>
          </p:cNvPr>
          <p:cNvGraphicFramePr>
            <a:graphicFrameLocks noChangeAspect="1"/>
          </p:cNvGraphicFramePr>
          <p:nvPr userDrawn="1">
            <p:custDataLst>
              <p:tags r:id="rId1"/>
            </p:custDataLst>
            <p:extLst>
              <p:ext uri="{D42A27DB-BD31-4B8C-83A1-F6EECF244321}">
                <p14:modId xmlns:p14="http://schemas.microsoft.com/office/powerpoint/2010/main" val="1748802285"/>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3" imgW="7772400" imgH="10058400" progId="TCLayout.ActiveDocument.1">
                  <p:embed/>
                </p:oleObj>
              </mc:Choice>
              <mc:Fallback>
                <p:oleObj name="think-cell Slide" r:id="rId3" imgW="7772400" imgH="10058400" progId="TCLayout.ActiveDocument.1">
                  <p:embed/>
                  <p:pic>
                    <p:nvPicPr>
                      <p:cNvPr id="5" name="Object 4" hidden="1">
                        <a:extLst>
                          <a:ext uri="{FF2B5EF4-FFF2-40B4-BE49-F238E27FC236}">
                            <a16:creationId xmlns:a16="http://schemas.microsoft.com/office/drawing/2014/main" id="{F31A0107-C577-4DC4-DA28-6A9EAA262E93}"/>
                          </a:ext>
                        </a:extLst>
                      </p:cNvPr>
                      <p:cNvPicPr/>
                      <p:nvPr/>
                    </p:nvPicPr>
                    <p:blipFill>
                      <a:blip r:embed="rId4"/>
                      <a:stretch>
                        <a:fillRect/>
                      </a:stretch>
                    </p:blipFill>
                    <p:spPr>
                      <a:xfrm>
                        <a:off x="1588" y="1588"/>
                        <a:ext cx="1227" cy="1588"/>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5890364F-9524-13F5-AFB9-2292E33DE461}"/>
              </a:ext>
            </a:extLst>
          </p:cNvPr>
          <p:cNvSpPr txBox="1"/>
          <p:nvPr userDrawn="1"/>
        </p:nvSpPr>
        <p:spPr>
          <a:xfrm>
            <a:off x="504826" y="1698625"/>
            <a:ext cx="11191660" cy="3385542"/>
          </a:xfrm>
          <a:prstGeom prst="rect">
            <a:avLst/>
          </a:prstGeom>
          <a:noFill/>
        </p:spPr>
        <p:txBody>
          <a:bodyPr wrap="square" lIns="0" tIns="0" rIns="0" bIns="0" rtlCol="0">
            <a:spAutoFit/>
          </a:bodyPr>
          <a:lstStyle/>
          <a:p>
            <a:r>
              <a:rPr lang="en-US" sz="1100" b="0" i="0" u="none" strike="noStrike" kern="1200" dirty="0">
                <a:solidFill>
                  <a:schemeClr val="tx1"/>
                </a:solidFill>
                <a:effectLst/>
                <a:latin typeface="+mn-lt"/>
                <a:ea typeface="+mn-ea"/>
                <a:cs typeface="+mn-cs"/>
              </a:rPr>
              <a:t>© 2022 Memorial Sloan-Kettering Cancer Center, et al. All rights reserved.</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This presentation is for informational purposes only. The content is not intended as a substitute for professional medical advice, diagnosis, or treatment. Always seek the advice of your doctor or other qualified health providers with any questions you may have regarding your personal health or medical condition.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The content and design of this presentation are protected by the U.S. and international copyright laws. This presentation or any portion thereof may not be reproduced, distributed, altered, or used in any manner, beyond your own personal and noncommercial use, without prior written consent from Memorial Sloan-Kettering Cancer Center. This presentation may contain copyrighted material, the use of which has not been specifically authorized by the copyright holders. We are making such material available in an effort to advance research and teaching related to cancer care and believe this constitutes “fair use” of any such copyrighted material as provided for in section 107 of the U.S. Copyright Act of 1976. If you wish to use copyrighted material from this presentation for purposes of your own that go beyond “fair use,” you must obtain permission from the copyright holder.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Memorial Sloan Kettering Cancer Center® and its logos are trademarks™ or registered® trademarks of Memorial Sloan-Kettering Cancer Center.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This presentation is not endorsed, sponsored, or authorized by or affiliated, associated, or in any way officially connected with any other company, government agency, or other third parties. All third-party product and company names as well as any related names, marks, emblems, or images featured or referred to within this course are trademarks™ or registered® trademarks of their respective holders. Any use of these trademarks is for identification and reference purposes only and in no way implies any connection between Memorial Sloan-Kettering Cancer Center and a respective trademark holder, nor does it signify that the trademark holder has licensed or approved any portion of this presentation. Memorial Sloan-Kettering Cancer Center makes no claim or representation regarding and accepts no responsibility for, the quality, nature, or reliability of third-party products. </a:t>
            </a:r>
          </a:p>
          <a:p>
            <a:r>
              <a:rPr lang="en-US" sz="1100" b="0" i="0" u="none" strike="noStrike" kern="1200" dirty="0">
                <a:solidFill>
                  <a:schemeClr val="tx1"/>
                </a:solidFill>
                <a:effectLst/>
                <a:latin typeface="+mn-lt"/>
                <a:ea typeface="+mn-ea"/>
                <a:cs typeface="+mn-cs"/>
              </a:rPr>
              <a:t> </a:t>
            </a:r>
          </a:p>
          <a:p>
            <a:r>
              <a:rPr lang="en-US" sz="1100" b="0" i="0" u="none" strike="noStrike" kern="1200" dirty="0">
                <a:solidFill>
                  <a:schemeClr val="tx1"/>
                </a:solidFill>
                <a:effectLst/>
                <a:latin typeface="+mn-lt"/>
                <a:ea typeface="+mn-ea"/>
                <a:cs typeface="+mn-cs"/>
              </a:rPr>
              <a:t>If you require further information on permitted use or a license to use any content, address your inquiry to </a:t>
            </a:r>
            <a:r>
              <a:rPr lang="en-US" sz="1100" b="0" i="0" u="sng" strike="noStrike" kern="1200" dirty="0">
                <a:solidFill>
                  <a:schemeClr val="tx1"/>
                </a:solidFill>
                <a:effectLst/>
                <a:latin typeface="+mn-lt"/>
                <a:ea typeface="+mn-ea"/>
                <a:cs typeface="+mn-cs"/>
                <a:hlinkClick r:id="rId5"/>
              </a:rPr>
              <a:t>MarComReview@mskcc.org</a:t>
            </a:r>
            <a:r>
              <a:rPr lang="en-US" sz="1100" b="0" i="0" u="none" strike="noStrike"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003381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ZoneTexte 2">
            <a:extLst>
              <a:ext uri="{FF2B5EF4-FFF2-40B4-BE49-F238E27FC236}">
                <a16:creationId xmlns:a16="http://schemas.microsoft.com/office/drawing/2014/main" id="{9187A733-2828-FF4D-A1DC-7E7D7BF66120}"/>
              </a:ext>
            </a:extLst>
          </p:cNvPr>
          <p:cNvSpPr txBox="1"/>
          <p:nvPr/>
        </p:nvSpPr>
        <p:spPr>
          <a:xfrm>
            <a:off x="2" y="2690337"/>
            <a:ext cx="12191999" cy="1477328"/>
          </a:xfrm>
          <a:prstGeom prst="rect">
            <a:avLst/>
          </a:prstGeom>
          <a:noFill/>
        </p:spPr>
        <p:txBody>
          <a:bodyPr wrap="square" lIns="337500" rIns="337500" rtlCol="0" anchor="ctr" anchorCtr="0">
            <a:spAutoFit/>
          </a:bodyPr>
          <a:lstStyle/>
          <a:p>
            <a:pPr algn="ctr"/>
            <a:r>
              <a:rPr lang="en-CA" sz="9000" i="0" noProof="0" dirty="0">
                <a:solidFill>
                  <a:schemeClr val="tx2"/>
                </a:solidFill>
                <a:latin typeface="+mn-lt"/>
              </a:rPr>
              <a:t>End Page layouts</a:t>
            </a:r>
          </a:p>
        </p:txBody>
      </p:sp>
    </p:spTree>
    <p:extLst>
      <p:ext uri="{BB962C8B-B14F-4D97-AF65-F5344CB8AC3E}">
        <p14:creationId xmlns:p14="http://schemas.microsoft.com/office/powerpoint/2010/main" val="21574617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58443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332480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p:cSld name="Back Page">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0"/>
          </a:xfrm>
          <a:prstGeom prst="rect">
            <a:avLst/>
          </a:prstGeom>
        </p:spPr>
      </p:pic>
    </p:spTree>
    <p:extLst>
      <p:ext uri="{BB962C8B-B14F-4D97-AF65-F5344CB8AC3E}">
        <p14:creationId xmlns:p14="http://schemas.microsoft.com/office/powerpoint/2010/main" val="6692447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p:cSld name="Back Page Blue">
    <p:bg>
      <p:bgPr>
        <a:solidFill>
          <a:schemeClr val="tx1"/>
        </a:solidFill>
        <a:effectLst/>
      </p:bgPr>
    </p:bg>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3EF54C89-1860-6542-AE68-06CDC85D9DE1}"/>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a:stretch/>
        </p:blipFill>
        <p:spPr>
          <a:xfrm>
            <a:off x="4481346" y="2628924"/>
            <a:ext cx="3229307" cy="1600151"/>
          </a:xfrm>
          <a:prstGeom prst="rect">
            <a:avLst/>
          </a:prstGeom>
        </p:spPr>
      </p:pic>
    </p:spTree>
    <p:extLst>
      <p:ext uri="{BB962C8B-B14F-4D97-AF65-F5344CB8AC3E}">
        <p14:creationId xmlns:p14="http://schemas.microsoft.com/office/powerpoint/2010/main" val="36236579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p:cSld name="        ––        ">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EB7B9861-91E9-C742-B7A7-F218EA9C1F1A}"/>
              </a:ext>
            </a:extLst>
          </p:cNvPr>
          <p:cNvSpPr txBox="1"/>
          <p:nvPr/>
        </p:nvSpPr>
        <p:spPr>
          <a:xfrm>
            <a:off x="2" y="1651589"/>
            <a:ext cx="12191999" cy="3554819"/>
          </a:xfrm>
          <a:prstGeom prst="rect">
            <a:avLst/>
          </a:prstGeom>
          <a:noFill/>
        </p:spPr>
        <p:txBody>
          <a:bodyPr wrap="square" lIns="337500" rIns="337500" rtlCol="0" anchor="ctr" anchorCtr="0">
            <a:spAutoFit/>
          </a:bodyPr>
          <a:lstStyle/>
          <a:p>
            <a:pPr algn="ctr"/>
            <a:r>
              <a:rPr lang="en-CA" sz="7500" noProof="0" dirty="0">
                <a:solidFill>
                  <a:schemeClr val="tx2"/>
                </a:solidFill>
                <a:latin typeface="+mj-lt"/>
              </a:rPr>
              <a:t>Do not use any of the layouts that may appear after this one</a:t>
            </a:r>
          </a:p>
        </p:txBody>
      </p:sp>
    </p:spTree>
    <p:extLst>
      <p:ext uri="{BB962C8B-B14F-4D97-AF65-F5344CB8AC3E}">
        <p14:creationId xmlns:p14="http://schemas.microsoft.com/office/powerpoint/2010/main" val="2948959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85B815D-283A-4E33-A00B-DB6DF0B49F19}"/>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5" name="Rectangle 4">
            <a:extLst>
              <a:ext uri="{FF2B5EF4-FFF2-40B4-BE49-F238E27FC236}">
                <a16:creationId xmlns:a16="http://schemas.microsoft.com/office/drawing/2014/main" id="{68F1A6CD-58D8-4073-8D59-88B710F3BD09}"/>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8940E785-3E91-41C5-90E4-E9976B78645D}"/>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020841" y="297658"/>
            <a:ext cx="10239828" cy="782663"/>
          </a:xfrm>
        </p:spPr>
        <p:txBody>
          <a:bodyPr/>
          <a:lstStyle>
            <a:lvl1pPr algn="l">
              <a:defRPr>
                <a:latin typeface="+mj-lt"/>
              </a:defRPr>
            </a:lvl1pPr>
          </a:lstStyle>
          <a:p>
            <a:r>
              <a:rPr lang="en-US"/>
              <a:t>Click to edit Master title style</a:t>
            </a:r>
            <a:endParaRPr lang="en-US" dirty="0"/>
          </a:p>
        </p:txBody>
      </p:sp>
      <p:sp>
        <p:nvSpPr>
          <p:cNvPr id="3" name="Content Placeholder 2"/>
          <p:cNvSpPr>
            <a:spLocks noGrp="1"/>
          </p:cNvSpPr>
          <p:nvPr>
            <p:ph idx="1"/>
          </p:nvPr>
        </p:nvSpPr>
        <p:spPr>
          <a:xfrm>
            <a:off x="1020841" y="1202967"/>
            <a:ext cx="10239828"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84308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userDrawn="1">
  <p:cSld name="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2" y="1600200"/>
            <a:ext cx="10356848" cy="4762500"/>
          </a:xfrm>
        </p:spPr>
        <p:txBody>
          <a:bodyPr tIns="914400" bIns="0" anchor="t" anchorCtr="0"/>
          <a:lstStyle>
            <a:lvl1pPr>
              <a:defRPr sz="2800" b="0">
                <a:solidFill>
                  <a:schemeClr val="bg1"/>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4" name="Footer Placeholder 3">
            <a:extLst>
              <a:ext uri="{FF2B5EF4-FFF2-40B4-BE49-F238E27FC236}">
                <a16:creationId xmlns:a16="http://schemas.microsoft.com/office/drawing/2014/main" id="{84EA9C68-E3E9-4609-A378-65D54A205DC3}"/>
              </a:ext>
            </a:extLst>
          </p:cNvPr>
          <p:cNvSpPr>
            <a:spLocks noGrp="1"/>
          </p:cNvSpPr>
          <p:nvPr>
            <p:ph type="ftr" sz="quarter" idx="11"/>
          </p:nvPr>
        </p:nvSpPr>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fld id="{63DCA5C9-2E11-4C67-86EB-AE1DE127DC64}" type="slidenum">
              <a:rPr lang="en-US" smtClean="0"/>
              <a:pPr/>
              <a:t>‹#›</a:t>
            </a:fld>
            <a:endParaRPr lang="en-US" dirty="0"/>
          </a:p>
        </p:txBody>
      </p:sp>
    </p:spTree>
    <p:extLst>
      <p:ext uri="{BB962C8B-B14F-4D97-AF65-F5344CB8AC3E}">
        <p14:creationId xmlns:p14="http://schemas.microsoft.com/office/powerpoint/2010/main" val="1986971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layout_1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CB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91067" y="1600200"/>
            <a:ext cx="10351104" cy="4533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35524111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2_Content Slide_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1D6645-6C32-484C-B5AC-A18739BC86F0}"/>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11311128" y="6245352"/>
            <a:ext cx="713232" cy="448056"/>
          </a:xfrm>
          <a:prstGeom prst="rect">
            <a:avLst/>
          </a:prstGeom>
        </p:spPr>
      </p:pic>
      <p:sp>
        <p:nvSpPr>
          <p:cNvPr id="6" name="Title 1">
            <a:extLst>
              <a:ext uri="{FF2B5EF4-FFF2-40B4-BE49-F238E27FC236}">
                <a16:creationId xmlns:a16="http://schemas.microsoft.com/office/drawing/2014/main" id="{8FE51E36-5DAE-6D43-9F68-436DA14A07C8}"/>
              </a:ext>
            </a:extLst>
          </p:cNvPr>
          <p:cNvSpPr>
            <a:spLocks noGrp="1"/>
          </p:cNvSpPr>
          <p:nvPr>
            <p:ph type="title"/>
          </p:nvPr>
        </p:nvSpPr>
        <p:spPr>
          <a:xfrm>
            <a:off x="781777" y="571500"/>
            <a:ext cx="10476772" cy="1037770"/>
          </a:xfrm>
        </p:spPr>
        <p:txBody>
          <a:bodyPr anchor="t">
            <a:normAutofit/>
          </a:bodyPr>
          <a:lstStyle>
            <a:lvl1pPr marL="11113" indent="-11113">
              <a:tabLst/>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7" name="Content Placeholder 2">
            <a:extLst>
              <a:ext uri="{FF2B5EF4-FFF2-40B4-BE49-F238E27FC236}">
                <a16:creationId xmlns:a16="http://schemas.microsoft.com/office/drawing/2014/main" id="{8150A286-B34E-464C-92B2-7D6ADE6CDB2F}"/>
              </a:ext>
            </a:extLst>
          </p:cNvPr>
          <p:cNvSpPr>
            <a:spLocks noGrp="1"/>
          </p:cNvSpPr>
          <p:nvPr>
            <p:ph idx="1"/>
          </p:nvPr>
        </p:nvSpPr>
        <p:spPr>
          <a:xfrm>
            <a:off x="781777" y="1930400"/>
            <a:ext cx="10476772" cy="4356100"/>
          </a:xfrm>
        </p:spPr>
        <p:txBody>
          <a:bodyPr anchor="t"/>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sp>
        <p:nvSpPr>
          <p:cNvPr id="10" name="Rectangle 9">
            <a:extLst>
              <a:ext uri="{FF2B5EF4-FFF2-40B4-BE49-F238E27FC236}">
                <a16:creationId xmlns:a16="http://schemas.microsoft.com/office/drawing/2014/main" id="{6902B18B-191A-C144-8FA2-A418446D1D96}"/>
              </a:ext>
            </a:extLst>
          </p:cNvPr>
          <p:cNvSpPr/>
          <p:nvPr userDrawn="1"/>
        </p:nvSpPr>
        <p:spPr>
          <a:xfrm flipV="1">
            <a:off x="895350" y="429119"/>
            <a:ext cx="3381376" cy="144195"/>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solidFill>
                <a:srgbClr val="F65058"/>
              </a:solidFill>
            </a:endParaRPr>
          </a:p>
        </p:txBody>
      </p:sp>
    </p:spTree>
    <p:extLst>
      <p:ext uri="{BB962C8B-B14F-4D97-AF65-F5344CB8AC3E}">
        <p14:creationId xmlns:p14="http://schemas.microsoft.com/office/powerpoint/2010/main" val="7596346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pos="288">
          <p15:clr>
            <a:srgbClr val="FBAE40"/>
          </p15:clr>
        </p15:guide>
        <p15:guide id="3" orient="horz" pos="2160">
          <p15:clr>
            <a:srgbClr val="FBAE40"/>
          </p15:clr>
        </p15:guide>
        <p15:guide id="4" pos="7392">
          <p15:clr>
            <a:srgbClr val="FBAE40"/>
          </p15:clr>
        </p15:guide>
      </p15:sldGuideLst>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alphaModFix amt="64000"/>
            <a:lum/>
          </a:blip>
          <a:srcRect/>
          <a:stretch>
            <a:fillRect/>
          </a:stretch>
        </a:blip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0" y="347959"/>
            <a:ext cx="12192000" cy="1069680"/>
          </a:xfrm>
          <a:prstGeom prst="rect">
            <a:avLst/>
          </a:prstGeom>
        </p:spPr>
        <p:txBody>
          <a:bodyPr anchor="ctr"/>
          <a:lstStyle>
            <a:lvl1pPr algn="ctr">
              <a:defRPr sz="4000">
                <a:solidFill>
                  <a:schemeClr val="tx1"/>
                </a:solidFill>
              </a:defRPr>
            </a:lvl1pPr>
          </a:lstStyle>
          <a:p>
            <a:r>
              <a:rPr lang="en-US" dirty="0"/>
              <a:t>Click to add title</a:t>
            </a:r>
          </a:p>
        </p:txBody>
      </p:sp>
      <p:sp>
        <p:nvSpPr>
          <p:cNvPr id="7" name="Text Placeholder 7"/>
          <p:cNvSpPr>
            <a:spLocks noGrp="1"/>
          </p:cNvSpPr>
          <p:nvPr>
            <p:ph type="body" sz="quarter" idx="13" hasCustomPrompt="1"/>
          </p:nvPr>
        </p:nvSpPr>
        <p:spPr>
          <a:xfrm>
            <a:off x="0" y="6324602"/>
            <a:ext cx="12192000" cy="533399"/>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Tree>
    <p:extLst>
      <p:ext uri="{BB962C8B-B14F-4D97-AF65-F5344CB8AC3E}">
        <p14:creationId xmlns:p14="http://schemas.microsoft.com/office/powerpoint/2010/main" val="3523595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1_Content Slide_Purple">
    <p:spTree>
      <p:nvGrpSpPr>
        <p:cNvPr id="1" name=""/>
        <p:cNvGrpSpPr/>
        <p:nvPr/>
      </p:nvGrpSpPr>
      <p:grpSpPr>
        <a:xfrm>
          <a:off x="0" y="0"/>
          <a:ext cx="0" cy="0"/>
          <a:chOff x="0" y="0"/>
          <a:chExt cx="0" cy="0"/>
        </a:xfrm>
      </p:grpSpPr>
      <p:sp>
        <p:nvSpPr>
          <p:cNvPr id="19" name="Content Placeholder 2">
            <a:extLst>
              <a:ext uri="{FF2B5EF4-FFF2-40B4-BE49-F238E27FC236}">
                <a16:creationId xmlns:a16="http://schemas.microsoft.com/office/drawing/2014/main" id="{96E0B5CA-D11F-3749-91FD-23364DBECA45}"/>
              </a:ext>
            </a:extLst>
          </p:cNvPr>
          <p:cNvSpPr>
            <a:spLocks noGrp="1"/>
          </p:cNvSpPr>
          <p:nvPr>
            <p:ph idx="1"/>
          </p:nvPr>
        </p:nvSpPr>
        <p:spPr>
          <a:xfrm>
            <a:off x="895350" y="1752600"/>
            <a:ext cx="10363200" cy="4533900"/>
          </a:xfrm>
        </p:spPr>
        <p:txBody>
          <a:bodyPr/>
          <a:lstStyle>
            <a:lvl1pPr marL="0" indent="0">
              <a:buNone/>
              <a:defRPr sz="2500">
                <a:solidFill>
                  <a:schemeClr val="tx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Edit Master text styles</a:t>
            </a:r>
          </a:p>
        </p:txBody>
      </p:sp>
      <p:sp>
        <p:nvSpPr>
          <p:cNvPr id="20" name="Rectangle 19">
            <a:extLst>
              <a:ext uri="{FF2B5EF4-FFF2-40B4-BE49-F238E27FC236}">
                <a16:creationId xmlns:a16="http://schemas.microsoft.com/office/drawing/2014/main" id="{3E716828-10F2-A941-ADF0-ABDD5655D1A8}"/>
              </a:ext>
            </a:extLst>
          </p:cNvPr>
          <p:cNvSpPr/>
          <p:nvPr userDrawn="1"/>
        </p:nvSpPr>
        <p:spPr>
          <a:xfrm rot="10800000" flipV="1">
            <a:off x="-1" y="623612"/>
            <a:ext cx="292229" cy="139959"/>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21" name="Rectangle 20">
            <a:extLst>
              <a:ext uri="{FF2B5EF4-FFF2-40B4-BE49-F238E27FC236}">
                <a16:creationId xmlns:a16="http://schemas.microsoft.com/office/drawing/2014/main" id="{224188F5-E66D-9F4B-96E6-0DB1848F7EF7}"/>
              </a:ext>
            </a:extLst>
          </p:cNvPr>
          <p:cNvSpPr/>
          <p:nvPr userDrawn="1"/>
        </p:nvSpPr>
        <p:spPr>
          <a:xfrm rot="10800000" flipV="1">
            <a:off x="292227" y="381000"/>
            <a:ext cx="60312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9" name="Title Placeholder 1">
            <a:extLst>
              <a:ext uri="{FF2B5EF4-FFF2-40B4-BE49-F238E27FC236}">
                <a16:creationId xmlns:a16="http://schemas.microsoft.com/office/drawing/2014/main" id="{98493CEE-FB9C-EE4D-952C-0B21865DF019}"/>
              </a:ext>
            </a:extLst>
          </p:cNvPr>
          <p:cNvSpPr>
            <a:spLocks noGrp="1"/>
          </p:cNvSpPr>
          <p:nvPr>
            <p:ph type="title"/>
          </p:nvPr>
        </p:nvSpPr>
        <p:spPr>
          <a:xfrm>
            <a:off x="895350" y="281658"/>
            <a:ext cx="10363200" cy="1361348"/>
          </a:xfrm>
          <a:prstGeom prst="rect">
            <a:avLst/>
          </a:prstGeom>
        </p:spPr>
        <p:txBody>
          <a:bodyPr vert="horz" lIns="91440" tIns="45720" rIns="91440" bIns="45720" rtlCol="0" anchor="t">
            <a:normAutofit/>
          </a:bodyPr>
          <a:lstStyle>
            <a:lvl1pPr>
              <a:defRPr sz="4000">
                <a:solidFill>
                  <a:schemeClr val="accent1"/>
                </a:solidFill>
              </a:defRPr>
            </a:lvl1pPr>
          </a:lstStyle>
          <a:p>
            <a:r>
              <a:rPr lang="en-US"/>
              <a:t>Click to edit Master title style</a:t>
            </a:r>
            <a:endParaRPr lang="en-US" dirty="0"/>
          </a:p>
        </p:txBody>
      </p:sp>
    </p:spTree>
    <p:extLst>
      <p:ext uri="{BB962C8B-B14F-4D97-AF65-F5344CB8AC3E}">
        <p14:creationId xmlns:p14="http://schemas.microsoft.com/office/powerpoint/2010/main" val="2618755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40">
          <p15:clr>
            <a:srgbClr val="FBAE40"/>
          </p15:clr>
        </p15:guide>
      </p15:sldGuideLst>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1_Content Slide_Blk+Purple">
    <p:bg>
      <p:bgPr>
        <a:solidFill>
          <a:schemeClr val="tx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023EE41-1525-E540-8491-F61170F4E996}"/>
              </a:ext>
            </a:extLst>
          </p:cNvPr>
          <p:cNvSpPr/>
          <p:nvPr userDrawn="1"/>
        </p:nvSpPr>
        <p:spPr>
          <a:xfrm rot="10800000" flipV="1">
            <a:off x="440012" y="623612"/>
            <a:ext cx="455338" cy="130534"/>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1" name="Rectangle 10">
            <a:extLst>
              <a:ext uri="{FF2B5EF4-FFF2-40B4-BE49-F238E27FC236}">
                <a16:creationId xmlns:a16="http://schemas.microsoft.com/office/drawing/2014/main" id="{6A16E479-2038-F54F-AE0C-556C1653790F}"/>
              </a:ext>
            </a:extLst>
          </p:cNvPr>
          <p:cNvSpPr/>
          <p:nvPr userDrawn="1"/>
        </p:nvSpPr>
        <p:spPr>
          <a:xfrm rot="10800000" flipV="1">
            <a:off x="0" y="381000"/>
            <a:ext cx="440012" cy="242612"/>
          </a:xfrm>
          <a:prstGeom prst="rect">
            <a:avLst/>
          </a:prstGeom>
          <a:solidFill>
            <a:schemeClr val="accent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900"/>
          </a:p>
        </p:txBody>
      </p:sp>
      <p:sp>
        <p:nvSpPr>
          <p:cNvPr id="13" name="Title 1">
            <a:extLst>
              <a:ext uri="{FF2B5EF4-FFF2-40B4-BE49-F238E27FC236}">
                <a16:creationId xmlns:a16="http://schemas.microsoft.com/office/drawing/2014/main" id="{37CA2CC4-285C-A446-8848-EA5C9E0BAA7C}"/>
              </a:ext>
            </a:extLst>
          </p:cNvPr>
          <p:cNvSpPr>
            <a:spLocks noGrp="1"/>
          </p:cNvSpPr>
          <p:nvPr>
            <p:ph type="title"/>
          </p:nvPr>
        </p:nvSpPr>
        <p:spPr>
          <a:xfrm>
            <a:off x="888370" y="279296"/>
            <a:ext cx="10359015" cy="1339954"/>
          </a:xfrm>
          <a:prstGeom prst="rect">
            <a:avLst/>
          </a:prstGeom>
        </p:spPr>
        <p:txBody>
          <a:bodyPr anchor="t">
            <a:noAutofit/>
          </a:bodyPr>
          <a:lstStyle>
            <a:lvl1pPr>
              <a:defRPr sz="4000" b="0">
                <a:solidFill>
                  <a:schemeClr val="accent1"/>
                </a:solidFill>
                <a:latin typeface="Arial" panose="020B0604020202020204" pitchFamily="34" charset="0"/>
                <a:cs typeface="Arial" panose="020B0604020202020204" pitchFamily="34" charset="0"/>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61BAA36A-44E6-D44F-BD71-9421CFA539DB}"/>
              </a:ext>
            </a:extLst>
          </p:cNvPr>
          <p:cNvSpPr>
            <a:spLocks noGrp="1"/>
          </p:cNvSpPr>
          <p:nvPr>
            <p:ph idx="1"/>
          </p:nvPr>
        </p:nvSpPr>
        <p:spPr>
          <a:xfrm>
            <a:off x="899535" y="1752600"/>
            <a:ext cx="10359015" cy="4410695"/>
          </a:xfrm>
        </p:spPr>
        <p:txBody>
          <a:bodyPr/>
          <a:lstStyle>
            <a:lvl1pPr marL="0" indent="0">
              <a:buNone/>
              <a:defRPr sz="2500">
                <a:solidFill>
                  <a:schemeClr val="bg1"/>
                </a:solidFill>
                <a:latin typeface="Arial" panose="020B0604020202020204" pitchFamily="34" charset="0"/>
                <a:cs typeface="Arial" panose="020B0604020202020204" pitchFamily="34" charset="0"/>
              </a:defRPr>
            </a:lvl1pPr>
            <a:lvl2pPr>
              <a:defRPr sz="2300">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p:txBody>
      </p:sp>
      <p:grpSp>
        <p:nvGrpSpPr>
          <p:cNvPr id="7" name="Group 6">
            <a:extLst>
              <a:ext uri="{FF2B5EF4-FFF2-40B4-BE49-F238E27FC236}">
                <a16:creationId xmlns:a16="http://schemas.microsoft.com/office/drawing/2014/main" id="{5C7B3400-6C73-D848-A017-7F75A23EAF89}"/>
              </a:ext>
            </a:extLst>
          </p:cNvPr>
          <p:cNvGrpSpPr/>
          <p:nvPr userDrawn="1"/>
        </p:nvGrpSpPr>
        <p:grpSpPr>
          <a:xfrm>
            <a:off x="7919987" y="6269277"/>
            <a:ext cx="4195780" cy="463464"/>
            <a:chOff x="5477411" y="5778261"/>
            <a:chExt cx="5992379" cy="697695"/>
          </a:xfrm>
        </p:grpSpPr>
        <p:pic>
          <p:nvPicPr>
            <p:cNvPr id="9" name="Picture 8">
              <a:extLst>
                <a:ext uri="{FF2B5EF4-FFF2-40B4-BE49-F238E27FC236}">
                  <a16:creationId xmlns:a16="http://schemas.microsoft.com/office/drawing/2014/main" id="{D0C0BF6D-0BEE-7345-B9EA-B0994102224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 r="42752"/>
            <a:stretch/>
          </p:blipFill>
          <p:spPr>
            <a:xfrm>
              <a:off x="5477411" y="5863447"/>
              <a:ext cx="3309597" cy="535290"/>
            </a:xfrm>
            <a:prstGeom prst="rect">
              <a:avLst/>
            </a:prstGeom>
          </p:spPr>
        </p:pic>
        <p:pic>
          <p:nvPicPr>
            <p:cNvPr id="12" name="Picture 11">
              <a:extLst>
                <a:ext uri="{FF2B5EF4-FFF2-40B4-BE49-F238E27FC236}">
                  <a16:creationId xmlns:a16="http://schemas.microsoft.com/office/drawing/2014/main" id="{91174383-A82A-0D4F-BCEB-23AC19BC034F}"/>
                </a:ext>
              </a:extLst>
            </p:cNvPr>
            <p:cNvPicPr>
              <a:picLocks noChangeAspect="1"/>
            </p:cNvPicPr>
            <p:nvPr userDrawn="1"/>
          </p:nvPicPr>
          <p:blipFill>
            <a:blip r:embed="rId3"/>
            <a:stretch>
              <a:fillRect/>
            </a:stretch>
          </p:blipFill>
          <p:spPr>
            <a:xfrm>
              <a:off x="8705590" y="5778261"/>
              <a:ext cx="2764200" cy="697695"/>
            </a:xfrm>
            <a:prstGeom prst="rect">
              <a:avLst/>
            </a:prstGeom>
          </p:spPr>
        </p:pic>
      </p:grpSp>
      <p:sp>
        <p:nvSpPr>
          <p:cNvPr id="15" name="Footer Placeholder 4">
            <a:extLst>
              <a:ext uri="{FF2B5EF4-FFF2-40B4-BE49-F238E27FC236}">
                <a16:creationId xmlns:a16="http://schemas.microsoft.com/office/drawing/2014/main" id="{26563C03-C407-3343-8CB3-80FF61929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a:t>Confidential information – not for distribution</a:t>
            </a:r>
            <a:endParaRPr lang="en-US" dirty="0"/>
          </a:p>
        </p:txBody>
      </p:sp>
      <p:sp>
        <p:nvSpPr>
          <p:cNvPr id="16" name="Slide Number Placeholder 5">
            <a:extLst>
              <a:ext uri="{FF2B5EF4-FFF2-40B4-BE49-F238E27FC236}">
                <a16:creationId xmlns:a16="http://schemas.microsoft.com/office/drawing/2014/main" id="{68EBC853-0BF8-194A-BD24-99E4D0C09B17}"/>
              </a:ext>
            </a:extLst>
          </p:cNvPr>
          <p:cNvSpPr>
            <a:spLocks noGrp="1"/>
          </p:cNvSpPr>
          <p:nvPr>
            <p:ph type="sldNum" sz="quarter" idx="4"/>
          </p:nvPr>
        </p:nvSpPr>
        <p:spPr>
          <a:xfrm>
            <a:off x="844463" y="6356350"/>
            <a:ext cx="2743200"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48F63A3B-78C7-47BE-AE5E-E10140E04643}" type="slidenum">
              <a:rPr lang="en-US" smtClean="0"/>
              <a:pPr/>
              <a:t>‹#›</a:t>
            </a:fld>
            <a:endParaRPr lang="en-US" dirty="0"/>
          </a:p>
        </p:txBody>
      </p:sp>
    </p:spTree>
    <p:extLst>
      <p:ext uri="{BB962C8B-B14F-4D97-AF65-F5344CB8AC3E}">
        <p14:creationId xmlns:p14="http://schemas.microsoft.com/office/powerpoint/2010/main" val="35641197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0431716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layout_2 colum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p:txBody>
          <a:bodyPr/>
          <a:lstStyle>
            <a:lvl1pPr>
              <a:defRPr sz="3600">
                <a:solidFill>
                  <a:srgbClr val="007CBA"/>
                </a:solidFill>
              </a:defRPr>
            </a:lvl1pPr>
          </a:lstStyle>
          <a:p>
            <a:r>
              <a:rPr lang="en-US" dirty="0"/>
              <a:t>Click to edit Master title style</a:t>
            </a:r>
          </a:p>
        </p:txBody>
      </p:sp>
      <p:sp>
        <p:nvSpPr>
          <p:cNvPr id="8" name="Content Placeholder 7">
            <a:extLst>
              <a:ext uri="{FF2B5EF4-FFF2-40B4-BE49-F238E27FC236}">
                <a16:creationId xmlns:a16="http://schemas.microsoft.com/office/drawing/2014/main" id="{89460896-BBD5-4265-B217-9DE153A9B618}"/>
              </a:ext>
            </a:extLst>
          </p:cNvPr>
          <p:cNvSpPr>
            <a:spLocks noGrp="1"/>
          </p:cNvSpPr>
          <p:nvPr>
            <p:ph sz="quarter" idx="14"/>
          </p:nvPr>
        </p:nvSpPr>
        <p:spPr>
          <a:xfrm>
            <a:off x="488949" y="1600200"/>
            <a:ext cx="5454652" cy="4533900"/>
          </a:xfrm>
        </p:spPr>
        <p:txBody>
          <a:bodyPr/>
          <a:lstStyle>
            <a:lvl1pPr>
              <a:defRPr sz="2400"/>
            </a:lvl1pPr>
            <a:lvl2pPr>
              <a:defRPr sz="2400"/>
            </a:lvl2pPr>
            <a:lvl3pPr>
              <a:defRPr sz="2400"/>
            </a:lvl3pPr>
            <a:lvl4pPr>
              <a:defRPr sz="2400"/>
            </a:lvl4pPr>
            <a:lvl5pPr>
              <a:defRPr sz="2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Date Placeholder 2">
            <a:extLst>
              <a:ext uri="{FF2B5EF4-FFF2-40B4-BE49-F238E27FC236}">
                <a16:creationId xmlns:a16="http://schemas.microsoft.com/office/drawing/2014/main" id="{27368064-A7EF-9D45-BBE5-D003BB4D9774}"/>
              </a:ext>
            </a:extLst>
          </p:cNvPr>
          <p:cNvSpPr>
            <a:spLocks noGrp="1"/>
          </p:cNvSpPr>
          <p:nvPr>
            <p:ph type="dt" sz="half" idx="10"/>
          </p:nvPr>
        </p:nvSpPr>
        <p:spPr>
          <a:xfrm>
            <a:off x="10269462" y="6492767"/>
            <a:ext cx="1011313" cy="208758"/>
          </a:xfrm>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13" name="Slide Number Placeholder 4">
            <a:extLst>
              <a:ext uri="{FF2B5EF4-FFF2-40B4-BE49-F238E27FC236}">
                <a16:creationId xmlns:a16="http://schemas.microsoft.com/office/drawing/2014/main" id="{588E7AB3-7213-2549-AEC9-BA165AC24B41}"/>
              </a:ext>
            </a:extLst>
          </p:cNvPr>
          <p:cNvSpPr>
            <a:spLocks noGrp="1"/>
          </p:cNvSpPr>
          <p:nvPr>
            <p:ph type="sldNum" sz="quarter" idx="12"/>
          </p:nvPr>
        </p:nvSpPr>
        <p:spPr>
          <a:xfrm>
            <a:off x="11280775" y="6492767"/>
            <a:ext cx="424392" cy="208758"/>
          </a:xfrm>
        </p:spPr>
        <p:txBody>
          <a:bodyPr/>
          <a:lstStyle>
            <a:lvl1pPr>
              <a:defRPr>
                <a:solidFill>
                  <a:schemeClr val="bg1"/>
                </a:solidFill>
              </a:defRPr>
            </a:lvl1pPr>
          </a:lstStyle>
          <a:p>
            <a:fld id="{63DCA5C9-2E11-4C67-86EB-AE1DE127DC64}" type="slidenum">
              <a:rPr lang="en-US" smtClean="0"/>
              <a:pPr/>
              <a:t>‹#›</a:t>
            </a:fld>
            <a:endParaRPr lang="en-US" dirty="0"/>
          </a:p>
        </p:txBody>
      </p:sp>
      <p:sp>
        <p:nvSpPr>
          <p:cNvPr id="14" name="Footer Placeholder 3">
            <a:extLst>
              <a:ext uri="{FF2B5EF4-FFF2-40B4-BE49-F238E27FC236}">
                <a16:creationId xmlns:a16="http://schemas.microsoft.com/office/drawing/2014/main" id="{5807D8EB-86D6-2444-BFEE-CB331CF4F61C}"/>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
        <p:nvSpPr>
          <p:cNvPr id="9" name="Content Placeholder 7">
            <a:extLst>
              <a:ext uri="{FF2B5EF4-FFF2-40B4-BE49-F238E27FC236}">
                <a16:creationId xmlns:a16="http://schemas.microsoft.com/office/drawing/2014/main" id="{B387EB40-8C69-BE4E-B0E2-6DA51BA308F7}"/>
              </a:ext>
            </a:extLst>
          </p:cNvPr>
          <p:cNvSpPr>
            <a:spLocks noGrp="1"/>
          </p:cNvSpPr>
          <p:nvPr>
            <p:ph sz="quarter" idx="16"/>
          </p:nvPr>
        </p:nvSpPr>
        <p:spPr>
          <a:xfrm>
            <a:off x="6252634" y="1600200"/>
            <a:ext cx="5452532" cy="4533900"/>
          </a:xfrm>
        </p:spPr>
        <p:txBody>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403941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layout_blank blu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2746867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closing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1333500" y="1600200"/>
            <a:ext cx="6532563" cy="4533900"/>
          </a:xfrm>
        </p:spPr>
        <p:txBody>
          <a:bodyPr tIns="0" bIns="0" anchor="ctr" anchorCtr="0"/>
          <a:lstStyle>
            <a:lvl1pPr algn="l">
              <a:defRPr sz="4800" b="0">
                <a:solidFill>
                  <a:schemeClr val="bg1"/>
                </a:solidFill>
                <a:latin typeface="+mn-lt"/>
              </a:defRPr>
            </a:lvl1pPr>
          </a:lstStyle>
          <a:p>
            <a:r>
              <a:rPr lang="en-US"/>
              <a:t>Click to edit Master title style</a:t>
            </a:r>
            <a:endParaRPr lang="en-US" dirty="0"/>
          </a:p>
        </p:txBody>
      </p:sp>
      <p:sp>
        <p:nvSpPr>
          <p:cNvPr id="7" name="Text Placeholder 6">
            <a:extLst>
              <a:ext uri="{FF2B5EF4-FFF2-40B4-BE49-F238E27FC236}">
                <a16:creationId xmlns:a16="http://schemas.microsoft.com/office/drawing/2014/main" id="{F345F258-1DE2-6546-B560-8C93620CADFB}"/>
              </a:ext>
            </a:extLst>
          </p:cNvPr>
          <p:cNvSpPr>
            <a:spLocks noGrp="1"/>
          </p:cNvSpPr>
          <p:nvPr>
            <p:ph type="body" sz="quarter" idx="10"/>
          </p:nvPr>
        </p:nvSpPr>
        <p:spPr>
          <a:xfrm>
            <a:off x="8170334" y="1600200"/>
            <a:ext cx="3534833" cy="4762501"/>
          </a:xfrm>
        </p:spPr>
        <p:txBody>
          <a:bodyPr bIns="91440" anchor="b" anchorCtr="0"/>
          <a:lstStyle>
            <a:lvl1pPr>
              <a:lnSpc>
                <a:spcPts val="1000"/>
              </a:lnSpc>
              <a:defRPr sz="1200" b="1">
                <a:solidFill>
                  <a:schemeClr val="bg1"/>
                </a:solidFill>
              </a:defRPr>
            </a:lvl1pPr>
            <a:lvl2pPr marL="0" indent="0">
              <a:lnSpc>
                <a:spcPts val="1000"/>
              </a:lnSpc>
              <a:spcAft>
                <a:spcPts val="600"/>
              </a:spcAft>
              <a:buFontTx/>
              <a:buNone/>
              <a:tabLst/>
              <a:defRPr sz="1200">
                <a:solidFill>
                  <a:schemeClr val="bg1"/>
                </a:solidFill>
              </a:defRPr>
            </a:lvl2pPr>
            <a:lvl3pPr marL="0" indent="0">
              <a:lnSpc>
                <a:spcPts val="1000"/>
              </a:lnSpc>
              <a:buFontTx/>
              <a:buNone/>
              <a:tabLst/>
              <a:defRPr sz="1200">
                <a:solidFill>
                  <a:schemeClr val="bg1"/>
                </a:solidFill>
              </a:defRPr>
            </a:lvl3pPr>
            <a:lvl4pPr marL="0" indent="0">
              <a:lnSpc>
                <a:spcPts val="1000"/>
              </a:lnSpc>
              <a:buFontTx/>
              <a:buNone/>
              <a:tabLst/>
              <a:defRPr sz="1200">
                <a:solidFill>
                  <a:schemeClr val="bg1"/>
                </a:solidFill>
              </a:defRPr>
            </a:lvl4pPr>
            <a:lvl5pPr marL="0" indent="0">
              <a:lnSpc>
                <a:spcPts val="1000"/>
              </a:lnSpc>
              <a:buFontTx/>
              <a:buNone/>
              <a:tabLst/>
              <a:defRPr sz="1200">
                <a:solidFill>
                  <a:schemeClr val="bg1"/>
                </a:solidFill>
              </a:defRPr>
            </a:lvl5pPr>
            <a:lvl6pPr marL="0" indent="0">
              <a:lnSpc>
                <a:spcPts val="1000"/>
              </a:lnSpc>
              <a:buFontTx/>
              <a:buNone/>
              <a:tabLst/>
              <a:defRPr sz="1200">
                <a:solidFill>
                  <a:schemeClr val="bg1"/>
                </a:solidFill>
              </a:defRPr>
            </a:lvl6pPr>
            <a:lvl7pPr marL="0" indent="0">
              <a:lnSpc>
                <a:spcPts val="1000"/>
              </a:lnSpc>
              <a:buFontTx/>
              <a:buNone/>
              <a:tabLst/>
              <a:defRPr sz="1200">
                <a:solidFill>
                  <a:schemeClr val="bg1"/>
                </a:solidFill>
              </a:defRPr>
            </a:lvl7pPr>
            <a:lvl8pPr marL="0" indent="0">
              <a:lnSpc>
                <a:spcPts val="1000"/>
              </a:lnSpc>
              <a:buFontTx/>
              <a:buNone/>
              <a:tabLst/>
              <a:defRPr sz="1200">
                <a:solidFill>
                  <a:schemeClr val="bg1"/>
                </a:solidFill>
              </a:defRPr>
            </a:lvl8pPr>
            <a:lvl9pPr marL="0" indent="0">
              <a:lnSpc>
                <a:spcPts val="1000"/>
              </a:lnSpc>
              <a:buFontTx/>
              <a:buNone/>
              <a:tabLst/>
              <a:defRPr sz="1200">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88573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4098">
          <p15:clr>
            <a:srgbClr val="FBAE4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0" y="143380"/>
            <a:ext cx="10196285" cy="948411"/>
          </a:xfrm>
        </p:spPr>
        <p:txBody>
          <a:bodyPr/>
          <a:lstStyle>
            <a:lvl1pPr>
              <a:defRPr>
                <a:latin typeface="+mj-lt"/>
              </a:defRPr>
            </a:lvl1pPr>
          </a:lstStyle>
          <a:p>
            <a:r>
              <a:rPr lang="en-US"/>
              <a:t>Click to edit Master title style</a:t>
            </a:r>
            <a:endParaRPr lang="en-US" dirty="0"/>
          </a:p>
        </p:txBody>
      </p:sp>
    </p:spTree>
    <p:extLst>
      <p:ext uri="{BB962C8B-B14F-4D97-AF65-F5344CB8AC3E}">
        <p14:creationId xmlns:p14="http://schemas.microsoft.com/office/powerpoint/2010/main" val="11995019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9ED7FD3-6B2E-46B3-920F-BBD9A172808D}"/>
              </a:ext>
            </a:extLst>
          </p:cNvPr>
          <p:cNvSpPr/>
          <p:nvPr/>
        </p:nvSpPr>
        <p:spPr>
          <a:xfrm>
            <a:off x="484718" y="1"/>
            <a:ext cx="205316" cy="971551"/>
          </a:xfrm>
          <a:prstGeom prst="rect">
            <a:avLst/>
          </a:prstGeom>
          <a:solidFill>
            <a:srgbClr val="2986E2"/>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6" name="Rectangle 5">
            <a:extLst>
              <a:ext uri="{FF2B5EF4-FFF2-40B4-BE49-F238E27FC236}">
                <a16:creationId xmlns:a16="http://schemas.microsoft.com/office/drawing/2014/main" id="{4AABDCF4-DC0E-4346-AEF9-0675D18F7FAC}"/>
              </a:ext>
            </a:extLst>
          </p:cNvPr>
          <p:cNvSpPr/>
          <p:nvPr/>
        </p:nvSpPr>
        <p:spPr>
          <a:xfrm>
            <a:off x="484718" y="971551"/>
            <a:ext cx="205316" cy="402167"/>
          </a:xfrm>
          <a:prstGeom prst="rect">
            <a:avLst/>
          </a:prstGeom>
          <a:solidFill>
            <a:srgbClr val="F26529"/>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7" name="Rectangle 6">
            <a:extLst>
              <a:ext uri="{FF2B5EF4-FFF2-40B4-BE49-F238E27FC236}">
                <a16:creationId xmlns:a16="http://schemas.microsoft.com/office/drawing/2014/main" id="{B8A3D8F8-752A-4D7F-A782-02FE76F23855}"/>
              </a:ext>
            </a:extLst>
          </p:cNvPr>
          <p:cNvSpPr/>
          <p:nvPr/>
        </p:nvSpPr>
        <p:spPr>
          <a:xfrm>
            <a:off x="484718" y="1373717"/>
            <a:ext cx="205316" cy="70273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endParaRPr lang="en-US" altLang="en-US" sz="2400">
              <a:solidFill>
                <a:srgbClr val="FFFFFF"/>
              </a:solidFill>
              <a:latin typeface="Arial" panose="020B0604020202020204" pitchFamily="34" charset="0"/>
            </a:endParaRPr>
          </a:p>
        </p:txBody>
      </p:sp>
      <p:sp>
        <p:nvSpPr>
          <p:cNvPr id="2" name="Title 1"/>
          <p:cNvSpPr>
            <a:spLocks noGrp="1"/>
          </p:cNvSpPr>
          <p:nvPr>
            <p:ph type="title"/>
          </p:nvPr>
        </p:nvSpPr>
        <p:spPr>
          <a:xfrm>
            <a:off x="1013578" y="330701"/>
            <a:ext cx="10198707" cy="751937"/>
          </a:xfrm>
        </p:spPr>
        <p:txBody>
          <a:bodyPr/>
          <a:lstStyle>
            <a:lvl1pPr>
              <a:defRPr>
                <a:latin typeface="+mn-lt"/>
              </a:defRPr>
            </a:lvl1pPr>
          </a:lstStyle>
          <a:p>
            <a:r>
              <a:rPr lang="en-US"/>
              <a:t>Click to edit Master title style</a:t>
            </a:r>
            <a:endParaRPr lang="en-US" dirty="0"/>
          </a:p>
        </p:txBody>
      </p:sp>
      <p:sp>
        <p:nvSpPr>
          <p:cNvPr id="3" name="Content Placeholder 2"/>
          <p:cNvSpPr>
            <a:spLocks noGrp="1"/>
          </p:cNvSpPr>
          <p:nvPr>
            <p:ph sz="half" idx="1"/>
          </p:nvPr>
        </p:nvSpPr>
        <p:spPr>
          <a:xfrm>
            <a:off x="1013579" y="1223451"/>
            <a:ext cx="494937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223451"/>
            <a:ext cx="501468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336926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layout_headline blue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C570D-3BAE-433E-8DDA-6594E6C21ABD}"/>
              </a:ext>
            </a:extLst>
          </p:cNvPr>
          <p:cNvSpPr>
            <a:spLocks noGrp="1"/>
          </p:cNvSpPr>
          <p:nvPr>
            <p:ph type="title"/>
          </p:nvPr>
        </p:nvSpPr>
        <p:spPr>
          <a:xfrm>
            <a:off x="488951" y="349250"/>
            <a:ext cx="11216216" cy="1022350"/>
          </a:xfrm>
        </p:spPr>
        <p:txBody>
          <a:bodyPr/>
          <a:lstStyle>
            <a:lvl1pPr>
              <a:defRPr>
                <a:solidFill>
                  <a:srgbClr val="007CBA"/>
                </a:solidFill>
              </a:defRPr>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418E43A-2457-42CA-BE83-E9C382D2B993}"/>
              </a:ext>
            </a:extLst>
          </p:cNvPr>
          <p:cNvSpPr>
            <a:spLocks noGrp="1"/>
          </p:cNvSpPr>
          <p:nvPr>
            <p:ph type="dt" sz="half" idx="10"/>
          </p:nvPr>
        </p:nvSpPr>
        <p:spPr/>
        <p:txBody>
          <a:bodyPr/>
          <a:lstStyle>
            <a:lvl1pPr>
              <a:defRPr>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r>
              <a:rPr lang="en-US" dirty="0" err="1"/>
              <a:t>Date</a:t>
            </a:r>
            <a:endParaRPr lang="en-US" dirty="0"/>
          </a:p>
        </p:txBody>
      </p:sp>
      <p:sp>
        <p:nvSpPr>
          <p:cNvPr id="5" name="Slide Number Placeholder 4">
            <a:extLst>
              <a:ext uri="{FF2B5EF4-FFF2-40B4-BE49-F238E27FC236}">
                <a16:creationId xmlns:a16="http://schemas.microsoft.com/office/drawing/2014/main" id="{F0CF157D-7400-499C-96F9-B806E4F48A9A}"/>
              </a:ext>
            </a:extLst>
          </p:cNvPr>
          <p:cNvSpPr>
            <a:spLocks noGrp="1"/>
          </p:cNvSpPr>
          <p:nvPr>
            <p:ph type="sldNum" sz="quarter" idx="12"/>
          </p:nvPr>
        </p:nvSpPr>
        <p:spPr/>
        <p:txBody>
          <a:bodyPr/>
          <a:lstStyle>
            <a:lvl1pPr>
              <a:defRPr>
                <a:solidFill>
                  <a:schemeClr val="bg1"/>
                </a:solidFill>
              </a:defRPr>
            </a:lvl1pPr>
          </a:lstStyle>
          <a:p>
            <a:fld id="{63DCA5C9-2E11-4C67-86EB-AE1DE127DC64}" type="slidenum">
              <a:rPr lang="en-US" smtClean="0"/>
              <a:pPr/>
              <a:t>‹#›</a:t>
            </a:fld>
            <a:endParaRPr lang="en-US" dirty="0"/>
          </a:p>
        </p:txBody>
      </p:sp>
      <p:sp>
        <p:nvSpPr>
          <p:cNvPr id="10" name="Footer Placeholder 3">
            <a:extLst>
              <a:ext uri="{FF2B5EF4-FFF2-40B4-BE49-F238E27FC236}">
                <a16:creationId xmlns:a16="http://schemas.microsoft.com/office/drawing/2014/main" id="{868B56D2-9291-8145-B467-CF3AFF5A71C1}"/>
              </a:ext>
            </a:extLst>
          </p:cNvPr>
          <p:cNvSpPr>
            <a:spLocks noGrp="1"/>
          </p:cNvSpPr>
          <p:nvPr>
            <p:ph type="ftr" sz="quarter" idx="11"/>
          </p:nvPr>
        </p:nvSpPr>
        <p:spPr>
          <a:xfrm>
            <a:off x="491068" y="6496842"/>
            <a:ext cx="4815417" cy="208758"/>
          </a:xfrm>
        </p:spPr>
        <p:txBody>
          <a:bodyPr/>
          <a:lstStyle>
            <a:lvl1pPr>
              <a:defRPr b="1">
                <a:solidFill>
                  <a:schemeClr val="bg1"/>
                </a:solidFill>
              </a:defRPr>
            </a:lvl1pPr>
            <a:lvl2pPr>
              <a:defRPr b="1"/>
            </a:lvl2pPr>
            <a:lvl3pPr>
              <a:defRPr b="1"/>
            </a:lvl3pPr>
            <a:lvl4pPr>
              <a:defRPr b="1"/>
            </a:lvl4pPr>
            <a:lvl5pPr>
              <a:defRPr b="1"/>
            </a:lvl5pPr>
            <a:lvl6pPr>
              <a:defRPr b="1"/>
            </a:lvl6pPr>
            <a:lvl7pPr>
              <a:defRPr b="1"/>
            </a:lvl7pPr>
            <a:lvl8pPr>
              <a:defRPr b="1"/>
            </a:lvl8pPr>
            <a:lvl9pPr>
              <a:defRPr b="1"/>
            </a:lvl9pPr>
          </a:lstStyle>
          <a:p>
            <a:pPr indent="-2743200"/>
            <a:r>
              <a:rPr lang="en-US" dirty="0"/>
              <a:t>Modify with Insert &gt; Header &amp; Footer</a:t>
            </a:r>
          </a:p>
        </p:txBody>
      </p:sp>
    </p:spTree>
    <p:extLst>
      <p:ext uri="{BB962C8B-B14F-4D97-AF65-F5344CB8AC3E}">
        <p14:creationId xmlns:p14="http://schemas.microsoft.com/office/powerpoint/2010/main" val="42105916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944311"/>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3D9DA0"/>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368311"/>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026C72"/>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500433" y="1730103"/>
            <a:ext cx="11213200" cy="4273005"/>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chemeClr val="tx1">
                    <a:lumMod val="75000"/>
                    <a:lumOff val="25000"/>
                  </a:schemeClr>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pic>
        <p:nvPicPr>
          <p:cNvPr id="8" name="Picture 7" descr="A picture containing text, clipart&#10;&#10;Description automatically generated">
            <a:extLst>
              <a:ext uri="{FF2B5EF4-FFF2-40B4-BE49-F238E27FC236}">
                <a16:creationId xmlns:a16="http://schemas.microsoft.com/office/drawing/2014/main" id="{C63D78F6-5649-4478-BA93-ED23F06DA231}"/>
              </a:ext>
            </a:extLst>
          </p:cNvPr>
          <p:cNvPicPr>
            <a:picLocks noChangeAspect="1"/>
          </p:cNvPicPr>
          <p:nvPr userDrawn="1"/>
        </p:nvPicPr>
        <p:blipFill>
          <a:blip r:embed="rId2"/>
          <a:stretch>
            <a:fillRect/>
          </a:stretch>
        </p:blipFill>
        <p:spPr>
          <a:xfrm>
            <a:off x="489667" y="6248189"/>
            <a:ext cx="1657927" cy="315572"/>
          </a:xfrm>
          <a:prstGeom prst="rect">
            <a:avLst/>
          </a:prstGeom>
        </p:spPr>
      </p:pic>
      <p:pic>
        <p:nvPicPr>
          <p:cNvPr id="2" name="Picture 7" descr="DPCG logo">
            <a:extLst>
              <a:ext uri="{FF2B5EF4-FFF2-40B4-BE49-F238E27FC236}">
                <a16:creationId xmlns:a16="http://schemas.microsoft.com/office/drawing/2014/main" id="{F1C01F17-2895-6BB4-D6DA-5A58CB936E97}"/>
              </a:ext>
            </a:extLst>
          </p:cNvPr>
          <p:cNvPicPr>
            <a:picLocks noChangeAspect="1" noChangeArrowheads="1"/>
          </p:cNvPicPr>
          <p:nvPr userDrawn="1"/>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37409" y="78118"/>
            <a:ext cx="1884515" cy="47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E696D916-B359-0148-C26E-13A466BF1A38}"/>
              </a:ext>
            </a:extLst>
          </p:cNvPr>
          <p:cNvSpPr txBox="1"/>
          <p:nvPr userDrawn="1"/>
        </p:nvSpPr>
        <p:spPr>
          <a:xfrm>
            <a:off x="-36038" y="-13529"/>
            <a:ext cx="1354667" cy="297454"/>
          </a:xfrm>
          <a:prstGeom prst="rect">
            <a:avLst/>
          </a:prstGeom>
          <a:noFill/>
        </p:spPr>
        <p:txBody>
          <a:bodyPr wrap="square" rtlCol="0">
            <a:spAutoFit/>
          </a:bodyPr>
          <a:lstStyle/>
          <a:p>
            <a:pPr algn="l"/>
            <a:r>
              <a:rPr lang="en-NL" sz="1333" dirty="0"/>
              <a:t>PREOPANC-2</a:t>
            </a:r>
          </a:p>
        </p:txBody>
      </p:sp>
      <p:sp>
        <p:nvSpPr>
          <p:cNvPr id="4" name="Google Shape;17;p14">
            <a:extLst>
              <a:ext uri="{FF2B5EF4-FFF2-40B4-BE49-F238E27FC236}">
                <a16:creationId xmlns:a16="http://schemas.microsoft.com/office/drawing/2014/main" id="{12CF3808-D827-C22C-CB70-7DB5B87AF278}"/>
              </a:ext>
            </a:extLst>
          </p:cNvPr>
          <p:cNvSpPr txBox="1">
            <a:spLocks noGrp="1"/>
          </p:cNvSpPr>
          <p:nvPr>
            <p:ph type="body" idx="12" hasCustomPrompt="1"/>
          </p:nvPr>
        </p:nvSpPr>
        <p:spPr>
          <a:xfrm>
            <a:off x="2658415" y="6285557"/>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C9473E"/>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spTree>
    <p:extLst>
      <p:ext uri="{BB962C8B-B14F-4D97-AF65-F5344CB8AC3E}">
        <p14:creationId xmlns:p14="http://schemas.microsoft.com/office/powerpoint/2010/main" val="1411469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guide id="6" orient="horz" pos="169">
          <p15:clr>
            <a:srgbClr val="FBAE40"/>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30557102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1861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81224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63415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28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66217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91252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2609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699894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169240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16431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416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1633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026150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3970503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006893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2797062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5595012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8028347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4/24/26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9915905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Title and Content (notes)">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Content Placeholder 6"/>
          <p:cNvSpPr>
            <a:spLocks noGrp="1"/>
          </p:cNvSpPr>
          <p:nvPr>
            <p:ph sz="quarter" idx="11"/>
          </p:nvPr>
        </p:nvSpPr>
        <p:spPr>
          <a:xfrm>
            <a:off x="719667" y="1604435"/>
            <a:ext cx="11089217" cy="4512733"/>
          </a:xfrm>
        </p:spPr>
        <p:txBody>
          <a:bodyPr/>
          <a:lstStyle>
            <a:lvl1pPr>
              <a:defRPr/>
            </a:lvl1pPr>
            <a:lvl2pPr>
              <a:defRPr/>
            </a:lvl2pPr>
            <a:lvl3pPr>
              <a:defRPr/>
            </a:lvl3pPr>
            <a:lvl4pPr>
              <a:defRPr/>
            </a:lvl4pPr>
            <a:lvl5pP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Text Placeholder 2">
            <a:extLst>
              <a:ext uri="{FF2B5EF4-FFF2-40B4-BE49-F238E27FC236}">
                <a16:creationId xmlns:a16="http://schemas.microsoft.com/office/drawing/2014/main" id="{008D0EE8-6479-4001-8D42-625239B19F2E}"/>
              </a:ext>
            </a:extLst>
          </p:cNvPr>
          <p:cNvSpPr>
            <a:spLocks noGrp="1"/>
          </p:cNvSpPr>
          <p:nvPr>
            <p:ph type="body" sz="quarter" idx="10" hasCustomPrompt="1"/>
          </p:nvPr>
        </p:nvSpPr>
        <p:spPr>
          <a:xfrm>
            <a:off x="10450080" y="6605285"/>
            <a:ext cx="1368965" cy="138499"/>
          </a:xfrm>
        </p:spPr>
        <p:txBody>
          <a:bodyPr wrap="none" lIns="0" tIns="0" rIns="0" bIns="0" anchor="b" anchorCtr="0">
            <a:spAutoFit/>
          </a:bodyPr>
          <a:lstStyle>
            <a:lvl1pPr algn="r">
              <a:lnSpc>
                <a:spcPct val="90000"/>
              </a:lnSpc>
              <a:spcBef>
                <a:spcPts val="0"/>
              </a:spcBef>
              <a:defRPr sz="1000"/>
            </a:lvl1pPr>
          </a:lstStyle>
          <a:p>
            <a:pPr lvl="0"/>
            <a:r>
              <a:rPr lang="en-US" dirty="0"/>
              <a:t>Click to add reference</a:t>
            </a:r>
            <a:endParaRPr lang="en-GB" dirty="0"/>
          </a:p>
        </p:txBody>
      </p:sp>
    </p:spTree>
    <p:extLst>
      <p:ext uri="{BB962C8B-B14F-4D97-AF65-F5344CB8AC3E}">
        <p14:creationId xmlns:p14="http://schemas.microsoft.com/office/powerpoint/2010/main" val="3460300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6237961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419041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1899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01868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73726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507899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215787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175979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6655911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258014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39116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61578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062464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692431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2526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058390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25138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74309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30965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882907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281434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123762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341382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932870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3428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245240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1735558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690276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99070"/>
            <a:ext cx="9144000" cy="2123615"/>
          </a:xfrm>
        </p:spPr>
        <p:txBody>
          <a:bodyPr anchor="ctr">
            <a:normAutofit/>
          </a:bodyPr>
          <a:lstStyle>
            <a:lvl1pPr algn="ctr">
              <a:defRPr sz="3600"/>
            </a:lvl1pPr>
          </a:lstStyle>
          <a:p>
            <a:r>
              <a:rPr lang="en-US" dirty="0"/>
              <a:t>Click to edit Master title style</a:t>
            </a:r>
          </a:p>
        </p:txBody>
      </p:sp>
      <p:sp>
        <p:nvSpPr>
          <p:cNvPr id="3" name="Subtitle 2"/>
          <p:cNvSpPr>
            <a:spLocks noGrp="1"/>
          </p:cNvSpPr>
          <p:nvPr>
            <p:ph type="subTitle" idx="1"/>
          </p:nvPr>
        </p:nvSpPr>
        <p:spPr>
          <a:xfrm>
            <a:off x="1524000" y="4614761"/>
            <a:ext cx="9144000" cy="1655762"/>
          </a:xfrm>
        </p:spPr>
        <p:txBody>
          <a:bodyPr anchor="t">
            <a:normAutofit/>
          </a:bodyPr>
          <a:lstStyle>
            <a:lvl1pPr marL="0" indent="0" algn="ctr">
              <a:buNone/>
              <a:defRPr sz="3200">
                <a:solidFill>
                  <a:srgbClr val="50515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37589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9298062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2_Agend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62987" y="1144587"/>
            <a:ext cx="11262167" cy="5257800"/>
          </a:xfrm>
        </p:spPr>
        <p:txBody>
          <a:bodyPr lIns="274320" tIns="182880" rIns="182880" bIns="91440">
            <a:normAutofit/>
          </a:bodyPr>
          <a:lstStyle>
            <a:lvl1pPr marL="91440" indent="0">
              <a:lnSpc>
                <a:spcPts val="2600"/>
              </a:lnSpc>
              <a:spcBef>
                <a:spcPts val="800"/>
              </a:spcBef>
              <a:buNone/>
              <a:defRPr sz="2400" b="1">
                <a:solidFill>
                  <a:srgbClr val="505153"/>
                </a:solidFill>
              </a:defRPr>
            </a:lvl1pPr>
            <a:lvl2pPr>
              <a:defRPr sz="2800"/>
            </a:lvl2pPr>
            <a:lvl3pPr>
              <a:defRPr sz="2400"/>
            </a:lvl3pPr>
            <a:lvl4pPr>
              <a:defRPr sz="2000"/>
            </a:lvl4pPr>
            <a:lvl5pPr>
              <a:defRPr sz="2000"/>
            </a:lvl5pPr>
          </a:lstStyle>
          <a:p>
            <a:pPr lvl="0"/>
            <a:r>
              <a:rPr lang="en-US" dirty="0"/>
              <a:t>Click to edit Master text style</a:t>
            </a:r>
          </a:p>
        </p:txBody>
      </p:sp>
    </p:spTree>
    <p:extLst>
      <p:ext uri="{BB962C8B-B14F-4D97-AF65-F5344CB8AC3E}">
        <p14:creationId xmlns:p14="http://schemas.microsoft.com/office/powerpoint/2010/main" val="23612729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82745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550149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508058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420999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000"/>
            </a:lvl1pPr>
          </a:lstStyle>
          <a:p>
            <a:r>
              <a:rPr lang="en-US" dirty="0"/>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536653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ase Slides">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62906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31232435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16FF65-E16B-BA4F-9591-6B4416106527}" type="datetimeFigureOut">
              <a:rPr lang="en-US" smtClean="0"/>
              <a:t>4/24/26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7653482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4099031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4511849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9018065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16FF65-E16B-BA4F-9591-6B4416106527}" type="datetimeFigureOut">
              <a:rPr lang="en-US" smtClean="0"/>
              <a:t>4/24/26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2857496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8F8DD-10C1-9CE3-7F45-489DFFAD302E}"/>
              </a:ext>
            </a:extLst>
          </p:cNvPr>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38D92239-97C5-DC53-FCF8-631C38E32D24}"/>
              </a:ext>
            </a:extLst>
          </p:cNvPr>
          <p:cNvSpPr/>
          <p:nvPr userDrawn="1"/>
        </p:nvSpPr>
        <p:spPr>
          <a:xfrm>
            <a:off x="0" y="1760525"/>
            <a:ext cx="12192000" cy="4483657"/>
          </a:xfrm>
          <a:prstGeom prst="rect">
            <a:avLst/>
          </a:prstGeom>
          <a:solidFill>
            <a:srgbClr val="B31B1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528096" y="2138204"/>
            <a:ext cx="11135808" cy="1772793"/>
          </a:xfrm>
        </p:spPr>
        <p:txBody>
          <a:bodyPr lIns="0" bIns="0" anchor="b" anchorCtr="0">
            <a:spAutoFit/>
          </a:bodyPr>
          <a:lstStyle>
            <a:lvl1pPr algn="l">
              <a:lnSpc>
                <a:spcPct val="90000"/>
              </a:lnSpc>
              <a:defRPr sz="6400" b="1" baseline="0">
                <a:solidFill>
                  <a:schemeClr val="bg1"/>
                </a:solidFill>
                <a:latin typeface="Arial"/>
                <a:cs typeface="Arial"/>
              </a:defRPr>
            </a:lvl1pPr>
          </a:lstStyle>
          <a:p>
            <a:r>
              <a:rPr lang="en-US" dirty="0"/>
              <a:t>Masterbrand 1-liner</a:t>
            </a:r>
            <a:br>
              <a:rPr lang="en-US" dirty="0"/>
            </a:br>
            <a:r>
              <a:rPr lang="en-US" dirty="0"/>
              <a:t>Cover Slide</a:t>
            </a:r>
          </a:p>
        </p:txBody>
      </p:sp>
      <p:sp>
        <p:nvSpPr>
          <p:cNvPr id="12" name="Subtitle 2"/>
          <p:cNvSpPr>
            <a:spLocks noGrp="1"/>
          </p:cNvSpPr>
          <p:nvPr>
            <p:ph type="subTitle" idx="1" hasCustomPrompt="1"/>
          </p:nvPr>
        </p:nvSpPr>
        <p:spPr>
          <a:xfrm>
            <a:off x="528096" y="4027226"/>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
        <p:nvSpPr>
          <p:cNvPr id="14" name="Content Placeholder 8"/>
          <p:cNvSpPr>
            <a:spLocks noGrp="1"/>
          </p:cNvSpPr>
          <p:nvPr>
            <p:ph sz="quarter" idx="12" hasCustomPrompt="1"/>
          </p:nvPr>
        </p:nvSpPr>
        <p:spPr>
          <a:xfrm>
            <a:off x="528096" y="5088512"/>
            <a:ext cx="7804149" cy="704637"/>
          </a:xfrm>
          <a:prstGeom prst="rect">
            <a:avLst/>
          </a:prstGeom>
        </p:spPr>
        <p:txBody>
          <a:bodyPr lIns="0" tIns="0" rIns="0" bIns="0">
            <a:spAutoFit/>
          </a:bodyPr>
          <a:lstStyle>
            <a:lvl1pPr marL="0" indent="0">
              <a:lnSpc>
                <a:spcPct val="120000"/>
              </a:lnSpc>
              <a:spcBef>
                <a:spcPts val="0"/>
              </a:spcBef>
              <a:buNone/>
              <a:tabLst/>
              <a:defRPr sz="2000" b="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Presenter’s Name</a:t>
            </a:r>
          </a:p>
          <a:p>
            <a:pPr lvl="0"/>
            <a:r>
              <a:rPr lang="en-US" dirty="0"/>
              <a:t>Presenter’s Title</a:t>
            </a:r>
          </a:p>
        </p:txBody>
      </p:sp>
      <p:sp>
        <p:nvSpPr>
          <p:cNvPr id="15" name="Content Placeholder 10"/>
          <p:cNvSpPr>
            <a:spLocks noGrp="1"/>
          </p:cNvSpPr>
          <p:nvPr>
            <p:ph sz="quarter" idx="13" hasCustomPrompt="1"/>
          </p:nvPr>
        </p:nvSpPr>
        <p:spPr>
          <a:xfrm>
            <a:off x="7789333" y="5088511"/>
            <a:ext cx="3874571" cy="704637"/>
          </a:xfrm>
          <a:prstGeom prst="rect">
            <a:avLst/>
          </a:prstGeom>
        </p:spPr>
        <p:txBody>
          <a:bodyPr lIns="0" tIns="0" rIns="0" bIns="0">
            <a:spAutoFit/>
          </a:bodyPr>
          <a:lstStyle>
            <a:lvl1pPr marL="0" indent="0" algn="r">
              <a:lnSpc>
                <a:spcPct val="120000"/>
              </a:lnSpc>
              <a:spcBef>
                <a:spcPts val="0"/>
              </a:spcBef>
              <a:buNone/>
              <a:defRPr sz="2000" b="0" baseline="0">
                <a:solidFill>
                  <a:schemeClr val="bg1"/>
                </a:solidFill>
              </a:defRPr>
            </a:lvl1pPr>
          </a:lstStyle>
          <a:p>
            <a:pPr lvl="0"/>
            <a:r>
              <a:rPr lang="en-US" dirty="0"/>
              <a:t>01.03.24</a:t>
            </a:r>
            <a:br>
              <a:rPr lang="en-US" dirty="0"/>
            </a:br>
            <a:r>
              <a:rPr lang="en-US" dirty="0"/>
              <a:t>Web address here</a:t>
            </a:r>
          </a:p>
        </p:txBody>
      </p:sp>
      <p:pic>
        <p:nvPicPr>
          <p:cNvPr id="4" name="Graphic 3">
            <a:extLst>
              <a:ext uri="{FF2B5EF4-FFF2-40B4-BE49-F238E27FC236}">
                <a16:creationId xmlns:a16="http://schemas.microsoft.com/office/drawing/2014/main" id="{E48684B0-CA31-A3A1-9A7B-E61331323C6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583783"/>
            <a:ext cx="12192000" cy="660400"/>
          </a:xfrm>
          <a:prstGeom prst="rect">
            <a:avLst/>
          </a:prstGeom>
        </p:spPr>
      </p:pic>
      <p:pic>
        <p:nvPicPr>
          <p:cNvPr id="6" name="Graphic 5">
            <a:extLst>
              <a:ext uri="{FF2B5EF4-FFF2-40B4-BE49-F238E27FC236}">
                <a16:creationId xmlns:a16="http://schemas.microsoft.com/office/drawing/2014/main" id="{E86E9C3A-C2EA-8C12-137D-AD641CC3838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2792263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8" name="Picture 7" descr="A building surrounded by trees&#10;&#10;Description automatically generated">
            <a:extLst>
              <a:ext uri="{FF2B5EF4-FFF2-40B4-BE49-F238E27FC236}">
                <a16:creationId xmlns:a16="http://schemas.microsoft.com/office/drawing/2014/main" id="{715371B4-F594-6CD8-7C79-3CCA926347D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7541" b="17333"/>
          <a:stretch/>
        </p:blipFill>
        <p:spPr>
          <a:xfrm>
            <a:off x="645" y="0"/>
            <a:ext cx="12191355" cy="6858000"/>
          </a:xfrm>
          <a:prstGeom prst="rect">
            <a:avLst/>
          </a:prstGeom>
        </p:spPr>
      </p:pic>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bg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2621838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1814BC-ED90-4C15-D282-1424524CBBEC}"/>
              </a:ext>
            </a:extLst>
          </p:cNvPr>
          <p:cNvPicPr>
            <a:picLocks noChangeAspect="1"/>
          </p:cNvPicPr>
          <p:nvPr userDrawn="1"/>
        </p:nvPicPr>
        <p:blipFill rotWithShape="1">
          <a:blip r:embed="rId2"/>
          <a:srcRect l="-2" r="3983" b="10200"/>
          <a:stretch/>
        </p:blipFill>
        <p:spPr>
          <a:xfrm>
            <a:off x="0" y="-2"/>
            <a:ext cx="12192000" cy="6858001"/>
          </a:xfrm>
          <a:prstGeom prst="rect">
            <a:avLst/>
          </a:prstGeom>
        </p:spPr>
      </p:pic>
      <p:sp>
        <p:nvSpPr>
          <p:cNvPr id="7" name="Rectangle 6">
            <a:extLst>
              <a:ext uri="{FF2B5EF4-FFF2-40B4-BE49-F238E27FC236}">
                <a16:creationId xmlns:a16="http://schemas.microsoft.com/office/drawing/2014/main" id="{879E7BC5-AEA3-F892-AA61-B52287EC6B00}"/>
              </a:ext>
            </a:extLst>
          </p:cNvPr>
          <p:cNvSpPr/>
          <p:nvPr userDrawn="1"/>
        </p:nvSpPr>
        <p:spPr>
          <a:xfrm>
            <a:off x="0" y="0"/>
            <a:ext cx="12192000" cy="6641171"/>
          </a:xfrm>
          <a:prstGeom prst="rect">
            <a:avLst/>
          </a:prstGeom>
          <a:gradFill>
            <a:gsLst>
              <a:gs pos="40000">
                <a:schemeClr val="accent1">
                  <a:lumMod val="5000"/>
                  <a:lumOff val="95000"/>
                  <a:alpha val="67104"/>
                </a:schemeClr>
              </a:gs>
              <a:gs pos="57000">
                <a:schemeClr val="bg1">
                  <a:alpha val="0"/>
                </a:schemeClr>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7332" y="1879574"/>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2906334"/>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4012078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5" name="Picture 4" descr="A building surrounded by trees&#10;&#10;Description automatically generated">
            <a:extLst>
              <a:ext uri="{FF2B5EF4-FFF2-40B4-BE49-F238E27FC236}">
                <a16:creationId xmlns:a16="http://schemas.microsoft.com/office/drawing/2014/main" id="{BF9DCDAA-17B1-BE96-72FC-3DB994FF053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t="31650" r="37081" b="5273"/>
          <a:stretch/>
        </p:blipFill>
        <p:spPr>
          <a:xfrm>
            <a:off x="0" y="1"/>
            <a:ext cx="12192000" cy="6858001"/>
          </a:xfrm>
          <a:prstGeom prst="rect">
            <a:avLst/>
          </a:prstGeom>
        </p:spPr>
      </p:pic>
      <p:sp>
        <p:nvSpPr>
          <p:cNvPr id="13" name="Rectangle 12">
            <a:extLst>
              <a:ext uri="{FF2B5EF4-FFF2-40B4-BE49-F238E27FC236}">
                <a16:creationId xmlns:a16="http://schemas.microsoft.com/office/drawing/2014/main" id="{75B37D1A-22AA-BAC2-AF09-FFAE114D5FBE}"/>
              </a:ext>
            </a:extLst>
          </p:cNvPr>
          <p:cNvSpPr/>
          <p:nvPr userDrawn="1"/>
        </p:nvSpPr>
        <p:spPr>
          <a:xfrm rot="16200000">
            <a:off x="1259685" y="479706"/>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0" name="Title 1"/>
          <p:cNvSpPr>
            <a:spLocks noGrp="1"/>
          </p:cNvSpPr>
          <p:nvPr>
            <p:ph type="ctrTitle" hasCustomPrompt="1"/>
          </p:nvPr>
        </p:nvSpPr>
        <p:spPr>
          <a:xfrm>
            <a:off x="626513" y="2574296"/>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6513" y="4449827"/>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Tree>
    <p:extLst>
      <p:ext uri="{BB962C8B-B14F-4D97-AF65-F5344CB8AC3E}">
        <p14:creationId xmlns:p14="http://schemas.microsoft.com/office/powerpoint/2010/main" val="3841741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197D59-9538-88A4-0D37-515FC3EDFAF0}"/>
              </a:ext>
            </a:extLst>
          </p:cNvPr>
          <p:cNvPicPr>
            <a:picLocks noChangeAspect="1"/>
          </p:cNvPicPr>
          <p:nvPr userDrawn="1"/>
        </p:nvPicPr>
        <p:blipFill rotWithShape="1">
          <a:blip r:embed="rId2"/>
          <a:srcRect l="-2" t="21629" r="19036" b="2651"/>
          <a:stretch/>
        </p:blipFill>
        <p:spPr>
          <a:xfrm>
            <a:off x="0" y="1"/>
            <a:ext cx="12192000" cy="6857999"/>
          </a:xfrm>
          <a:prstGeom prst="rect">
            <a:avLst/>
          </a:prstGeom>
        </p:spPr>
      </p:pic>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6197600"/>
            <a:ext cx="12192000" cy="660400"/>
          </a:xfrm>
          <a:prstGeom prst="rect">
            <a:avLst/>
          </a:prstGeom>
        </p:spPr>
      </p:pic>
      <p:sp>
        <p:nvSpPr>
          <p:cNvPr id="5" name="Rectangle 4">
            <a:extLst>
              <a:ext uri="{FF2B5EF4-FFF2-40B4-BE49-F238E27FC236}">
                <a16:creationId xmlns:a16="http://schemas.microsoft.com/office/drawing/2014/main" id="{CAB91155-BE25-4BCA-3531-F570AA3209EE}"/>
              </a:ext>
            </a:extLst>
          </p:cNvPr>
          <p:cNvSpPr/>
          <p:nvPr userDrawn="1"/>
        </p:nvSpPr>
        <p:spPr>
          <a:xfrm rot="16200000">
            <a:off x="1259685" y="474963"/>
            <a:ext cx="3898360" cy="6417735"/>
          </a:xfrm>
          <a:prstGeom prst="rect">
            <a:avLst/>
          </a:prstGeom>
          <a:gradFill>
            <a:gsLst>
              <a:gs pos="0">
                <a:schemeClr val="accent1">
                  <a:lumMod val="5000"/>
                  <a:lumOff val="95000"/>
                  <a:alpha val="79912"/>
                </a:schemeClr>
              </a:gs>
              <a:gs pos="100000">
                <a:schemeClr val="bg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6" name="Title 1">
            <a:extLst>
              <a:ext uri="{FF2B5EF4-FFF2-40B4-BE49-F238E27FC236}">
                <a16:creationId xmlns:a16="http://schemas.microsoft.com/office/drawing/2014/main" id="{C086CA6E-77D1-F0FC-CC8D-41B9EA98BDE7}"/>
              </a:ext>
            </a:extLst>
          </p:cNvPr>
          <p:cNvSpPr>
            <a:spLocks noGrp="1"/>
          </p:cNvSpPr>
          <p:nvPr>
            <p:ph type="ctrTitle" hasCustomPrompt="1"/>
          </p:nvPr>
        </p:nvSpPr>
        <p:spPr>
          <a:xfrm>
            <a:off x="634696" y="2569553"/>
            <a:ext cx="4855681" cy="1772793"/>
          </a:xfrm>
        </p:spPr>
        <p:txBody>
          <a:bodyPr wrap="square"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4" name="Subtitle 2">
            <a:extLst>
              <a:ext uri="{FF2B5EF4-FFF2-40B4-BE49-F238E27FC236}">
                <a16:creationId xmlns:a16="http://schemas.microsoft.com/office/drawing/2014/main" id="{A915AB51-7DDB-61B6-EC1B-8F7C4B490D1B}"/>
              </a:ext>
            </a:extLst>
          </p:cNvPr>
          <p:cNvSpPr>
            <a:spLocks noGrp="1"/>
          </p:cNvSpPr>
          <p:nvPr>
            <p:ph type="subTitle" idx="1" hasCustomPrompt="1"/>
          </p:nvPr>
        </p:nvSpPr>
        <p:spPr>
          <a:xfrm>
            <a:off x="634696" y="4445085"/>
            <a:ext cx="4855681" cy="332399"/>
          </a:xfrm>
          <a:prstGeom prst="rect">
            <a:avLst/>
          </a:prstGeom>
        </p:spPr>
        <p:txBody>
          <a:bodyPr wrap="square" lIns="0" tIns="0" rIns="0" bIns="0">
            <a:spAutoFit/>
          </a:bodyPr>
          <a:lstStyle>
            <a:lvl1pPr marL="0" indent="0" algn="l">
              <a:buNone/>
              <a:defRPr sz="24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spTree>
    <p:extLst>
      <p:ext uri="{BB962C8B-B14F-4D97-AF65-F5344CB8AC3E}">
        <p14:creationId xmlns:p14="http://schemas.microsoft.com/office/powerpoint/2010/main" val="21375123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003CB1E-B3BE-6C51-7CD4-2E07A6E8FAC8}"/>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2" name="Graphic 1">
            <a:extLst>
              <a:ext uri="{FF2B5EF4-FFF2-40B4-BE49-F238E27FC236}">
                <a16:creationId xmlns:a16="http://schemas.microsoft.com/office/drawing/2014/main" id="{AEC11A48-AF0B-1A3D-A25B-364E9710BF9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10" name="Title 1"/>
          <p:cNvSpPr>
            <a:spLocks noGrp="1"/>
          </p:cNvSpPr>
          <p:nvPr>
            <p:ph type="ctrTitle" hasCustomPrompt="1"/>
          </p:nvPr>
        </p:nvSpPr>
        <p:spPr>
          <a:xfrm>
            <a:off x="627332" y="3100337"/>
            <a:ext cx="11135808" cy="886396"/>
          </a:xfrm>
        </p:spPr>
        <p:txBody>
          <a:bodyPr lIns="0" bIns="0" anchor="b" anchorCtr="0">
            <a:spAutoFit/>
          </a:bodyPr>
          <a:lstStyle>
            <a:lvl1pPr algn="l">
              <a:lnSpc>
                <a:spcPct val="90000"/>
              </a:lnSpc>
              <a:defRPr sz="6400" b="1" baseline="0">
                <a:solidFill>
                  <a:schemeClr val="accent1"/>
                </a:solidFill>
                <a:latin typeface="Arial"/>
                <a:cs typeface="Arial"/>
              </a:defRPr>
            </a:lvl1pPr>
          </a:lstStyle>
          <a:p>
            <a:r>
              <a:rPr lang="en-US" dirty="0"/>
              <a:t>Section Divider Title</a:t>
            </a:r>
          </a:p>
        </p:txBody>
      </p:sp>
      <p:sp>
        <p:nvSpPr>
          <p:cNvPr id="11" name="Subtitle 2"/>
          <p:cNvSpPr>
            <a:spLocks noGrp="1"/>
          </p:cNvSpPr>
          <p:nvPr>
            <p:ph type="subTitle" idx="1" hasCustomPrompt="1"/>
          </p:nvPr>
        </p:nvSpPr>
        <p:spPr>
          <a:xfrm>
            <a:off x="627332" y="4127097"/>
            <a:ext cx="11135808" cy="387799"/>
          </a:xfrm>
          <a:prstGeom prst="rect">
            <a:avLst/>
          </a:prstGeom>
        </p:spPr>
        <p:txBody>
          <a:bodyPr lIns="0" tIns="0" rIns="0" bIns="0">
            <a:spAutoFit/>
          </a:bodyPr>
          <a:lstStyle>
            <a:lvl1pPr marL="0" indent="0" algn="l">
              <a:buNone/>
              <a:defRPr sz="2800" b="0">
                <a:solidFill>
                  <a:schemeClr val="tx1"/>
                </a:solidFill>
                <a:latin typeface="Arial"/>
                <a:cs typeface="Aria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Secondary Title</a:t>
            </a:r>
          </a:p>
        </p:txBody>
      </p:sp>
      <p:pic>
        <p:nvPicPr>
          <p:cNvPr id="3" name="Graphic 2">
            <a:extLst>
              <a:ext uri="{FF2B5EF4-FFF2-40B4-BE49-F238E27FC236}">
                <a16:creationId xmlns:a16="http://schemas.microsoft.com/office/drawing/2014/main" id="{60415BDD-4F94-EDB5-C8CD-9289012E7CB6}"/>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546204" y="533564"/>
            <a:ext cx="6067883" cy="593597"/>
          </a:xfrm>
          <a:prstGeom prst="rect">
            <a:avLst/>
          </a:prstGeom>
        </p:spPr>
      </p:pic>
    </p:spTree>
    <p:extLst>
      <p:ext uri="{BB962C8B-B14F-4D97-AF65-F5344CB8AC3E}">
        <p14:creationId xmlns:p14="http://schemas.microsoft.com/office/powerpoint/2010/main" val="2864870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916FF65-E16B-BA4F-9591-6B4416106527}" type="datetimeFigureOut">
              <a:rPr lang="en-US" smtClean="0"/>
              <a:t>4/24/26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28828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py Only">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31698C-A798-4B2C-D0CA-4C8C1BA396DB}"/>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FB8DA90B-19FD-3B68-2914-6B5EBF4DF2DF}"/>
              </a:ext>
            </a:extLst>
          </p:cNvPr>
          <p:cNvSpPr>
            <a:spLocks noGrp="1"/>
          </p:cNvSpPr>
          <p:nvPr>
            <p:ph idx="1"/>
          </p:nvPr>
        </p:nvSpPr>
        <p:spPr>
          <a:xfrm>
            <a:off x="609599" y="792079"/>
            <a:ext cx="10978292"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1145444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_Copy Only">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0EFBACD-CF62-DDF8-2A2E-B218FDACF784}"/>
              </a:ext>
            </a:extLst>
          </p:cNvPr>
          <p:cNvSpPr/>
          <p:nvPr userDrawn="1"/>
        </p:nvSpPr>
        <p:spPr>
          <a:xfrm>
            <a:off x="360033" y="5768698"/>
            <a:ext cx="11300103" cy="7855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5" name="Title Placeholder 1">
            <a:extLst>
              <a:ext uri="{FF2B5EF4-FFF2-40B4-BE49-F238E27FC236}">
                <a16:creationId xmlns:a16="http://schemas.microsoft.com/office/drawing/2014/main" id="{7D8D0C12-CCB3-CD6F-526F-39993D773D58}"/>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A35CE1B5-6B72-80B1-06B7-767DB52862D4}"/>
              </a:ext>
            </a:extLst>
          </p:cNvPr>
          <p:cNvSpPr>
            <a:spLocks noGrp="1"/>
          </p:cNvSpPr>
          <p:nvPr>
            <p:ph idx="1"/>
          </p:nvPr>
        </p:nvSpPr>
        <p:spPr>
          <a:xfrm>
            <a:off x="609599" y="792079"/>
            <a:ext cx="10978292" cy="5714644"/>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7610146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Image &amp; Copy">
    <p:spTree>
      <p:nvGrpSpPr>
        <p:cNvPr id="1" name=""/>
        <p:cNvGrpSpPr/>
        <p:nvPr/>
      </p:nvGrpSpPr>
      <p:grpSpPr>
        <a:xfrm>
          <a:off x="0" y="0"/>
          <a:ext cx="0" cy="0"/>
          <a:chOff x="0" y="0"/>
          <a:chExt cx="0" cy="0"/>
        </a:xfrm>
      </p:grpSpPr>
      <p:sp>
        <p:nvSpPr>
          <p:cNvPr id="7" name="Picture Placeholder 7"/>
          <p:cNvSpPr>
            <a:spLocks noGrp="1"/>
          </p:cNvSpPr>
          <p:nvPr>
            <p:ph type="pic" sz="quarter" idx="13"/>
          </p:nvPr>
        </p:nvSpPr>
        <p:spPr>
          <a:xfrm>
            <a:off x="7452883" y="0"/>
            <a:ext cx="4739117" cy="387735"/>
          </a:xfrm>
          <a:prstGeom prst="rect">
            <a:avLst/>
          </a:prstGeom>
          <a:solidFill>
            <a:schemeClr val="bg1">
              <a:lumMod val="50000"/>
            </a:schemeClr>
          </a:solidFill>
        </p:spPr>
        <p:txBody>
          <a:bodyPr/>
          <a:lstStyle>
            <a:lvl1pPr marL="0" indent="0">
              <a:buNone/>
              <a:defRPr/>
            </a:lvl1pPr>
          </a:lstStyle>
          <a:p>
            <a:r>
              <a:rPr lang="en-US"/>
              <a:t>Click icon to add picture</a:t>
            </a:r>
            <a:endParaRPr lang="en-US" dirty="0"/>
          </a:p>
        </p:txBody>
      </p:sp>
      <p:pic>
        <p:nvPicPr>
          <p:cNvPr id="2" name="Graphic 1">
            <a:extLst>
              <a:ext uri="{FF2B5EF4-FFF2-40B4-BE49-F238E27FC236}">
                <a16:creationId xmlns:a16="http://schemas.microsoft.com/office/drawing/2014/main" id="{58FC1E26-3DFA-4729-D4CE-1DEFDCDE950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sp>
        <p:nvSpPr>
          <p:cNvPr id="6" name="Title Placeholder 1">
            <a:extLst>
              <a:ext uri="{FF2B5EF4-FFF2-40B4-BE49-F238E27FC236}">
                <a16:creationId xmlns:a16="http://schemas.microsoft.com/office/drawing/2014/main" id="{80DA951E-2346-C651-F31E-6C0F8B0C0DEB}"/>
              </a:ext>
            </a:extLst>
          </p:cNvPr>
          <p:cNvSpPr>
            <a:spLocks noGrp="1"/>
          </p:cNvSpPr>
          <p:nvPr>
            <p:ph type="title" hasCustomPrompt="1"/>
          </p:nvPr>
        </p:nvSpPr>
        <p:spPr>
          <a:xfrm>
            <a:off x="609599" y="164757"/>
            <a:ext cx="6425356"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A4665A5E-23A2-B700-AB86-18613EA1BAA0}"/>
              </a:ext>
            </a:extLst>
          </p:cNvPr>
          <p:cNvSpPr>
            <a:spLocks noGrp="1"/>
          </p:cNvSpPr>
          <p:nvPr>
            <p:ph idx="1"/>
          </p:nvPr>
        </p:nvSpPr>
        <p:spPr>
          <a:xfrm>
            <a:off x="609600" y="792079"/>
            <a:ext cx="6435889"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0650771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Double Column">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3DF5B6-8C3D-11C4-7615-44F0C6870409}"/>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F751674C-E917-6EC7-BD46-04395286ABDA}"/>
              </a:ext>
            </a:extLst>
          </p:cNvPr>
          <p:cNvSpPr>
            <a:spLocks noGrp="1"/>
          </p:cNvSpPr>
          <p:nvPr>
            <p:ph idx="1"/>
          </p:nvPr>
        </p:nvSpPr>
        <p:spPr>
          <a:xfrm>
            <a:off x="609600"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Text Placeholder 4">
            <a:extLst>
              <a:ext uri="{FF2B5EF4-FFF2-40B4-BE49-F238E27FC236}">
                <a16:creationId xmlns:a16="http://schemas.microsoft.com/office/drawing/2014/main" id="{FFE2ACCC-DD45-B3AA-3F38-BFC90B1F6C1E}"/>
              </a:ext>
            </a:extLst>
          </p:cNvPr>
          <p:cNvSpPr>
            <a:spLocks noGrp="1"/>
          </p:cNvSpPr>
          <p:nvPr>
            <p:ph idx="10"/>
          </p:nvPr>
        </p:nvSpPr>
        <p:spPr>
          <a:xfrm>
            <a:off x="6182376" y="792079"/>
            <a:ext cx="5387547"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30578822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able Only">
    <p:spTree>
      <p:nvGrpSpPr>
        <p:cNvPr id="1" name=""/>
        <p:cNvGrpSpPr/>
        <p:nvPr/>
      </p:nvGrpSpPr>
      <p:grpSpPr>
        <a:xfrm>
          <a:off x="0" y="0"/>
          <a:ext cx="0" cy="0"/>
          <a:chOff x="0" y="0"/>
          <a:chExt cx="0" cy="0"/>
        </a:xfrm>
      </p:grpSpPr>
      <p:sp>
        <p:nvSpPr>
          <p:cNvPr id="11" name="Picture Placeholder 7">
            <a:extLst>
              <a:ext uri="{FF2B5EF4-FFF2-40B4-BE49-F238E27FC236}">
                <a16:creationId xmlns:a16="http://schemas.microsoft.com/office/drawing/2014/main" id="{4871BFAE-FE4F-F5FD-6080-11E1045FEACB}"/>
              </a:ext>
            </a:extLst>
          </p:cNvPr>
          <p:cNvSpPr>
            <a:spLocks noGrp="1"/>
          </p:cNvSpPr>
          <p:nvPr>
            <p:ph type="pic" sz="quarter" idx="13"/>
          </p:nvPr>
        </p:nvSpPr>
        <p:spPr>
          <a:xfrm>
            <a:off x="7258493" y="0"/>
            <a:ext cx="4933507" cy="6858000"/>
          </a:xfrm>
          <a:prstGeom prst="rect">
            <a:avLst/>
          </a:prstGeom>
          <a:solidFill>
            <a:schemeClr val="bg1">
              <a:lumMod val="50000"/>
            </a:schemeClr>
          </a:solidFill>
        </p:spPr>
        <p:txBody>
          <a:bodyPr anchor="ctr">
            <a:noAutofit/>
          </a:bodyPr>
          <a:lstStyle>
            <a:lvl1pPr marL="0" indent="0" algn="ctr">
              <a:buNone/>
              <a:defRPr>
                <a:solidFill>
                  <a:schemeClr val="bg1">
                    <a:lumMod val="85000"/>
                  </a:schemeClr>
                </a:solidFill>
              </a:defRPr>
            </a:lvl1pPr>
          </a:lstStyle>
          <a:p>
            <a:r>
              <a:rPr lang="en-US" dirty="0"/>
              <a:t>Click icon to add picture</a:t>
            </a:r>
          </a:p>
        </p:txBody>
      </p:sp>
      <p:sp>
        <p:nvSpPr>
          <p:cNvPr id="2" name="Title Placeholder 1">
            <a:extLst>
              <a:ext uri="{FF2B5EF4-FFF2-40B4-BE49-F238E27FC236}">
                <a16:creationId xmlns:a16="http://schemas.microsoft.com/office/drawing/2014/main" id="{07B544A2-6FDF-57C2-B14B-E4ADDDAA268A}"/>
              </a:ext>
            </a:extLst>
          </p:cNvPr>
          <p:cNvSpPr>
            <a:spLocks noGrp="1"/>
          </p:cNvSpPr>
          <p:nvPr>
            <p:ph type="title" hasCustomPrompt="1"/>
          </p:nvPr>
        </p:nvSpPr>
        <p:spPr>
          <a:xfrm>
            <a:off x="609599" y="164757"/>
            <a:ext cx="6231284" cy="553997"/>
          </a:xfrm>
          <a:prstGeom prst="rect">
            <a:avLst/>
          </a:prstGeom>
        </p:spPr>
        <p:txBody>
          <a:bodyPr vert="horz" lIns="0" tIns="0" rIns="91440" bIns="45720" rtlCol="0" anchor="t">
            <a:noAutofit/>
          </a:bodyPr>
          <a:lstStyle/>
          <a:p>
            <a:r>
              <a:rPr lang="en-US" dirty="0"/>
              <a:t>Insert Title Here Image &amp; Copy</a:t>
            </a:r>
          </a:p>
        </p:txBody>
      </p:sp>
      <p:sp>
        <p:nvSpPr>
          <p:cNvPr id="3" name="Text Placeholder 4">
            <a:extLst>
              <a:ext uri="{FF2B5EF4-FFF2-40B4-BE49-F238E27FC236}">
                <a16:creationId xmlns:a16="http://schemas.microsoft.com/office/drawing/2014/main" id="{83CDE917-A7C9-1F9B-C858-56510DB656AF}"/>
              </a:ext>
            </a:extLst>
          </p:cNvPr>
          <p:cNvSpPr>
            <a:spLocks noGrp="1"/>
          </p:cNvSpPr>
          <p:nvPr>
            <p:ph idx="1"/>
          </p:nvPr>
        </p:nvSpPr>
        <p:spPr>
          <a:xfrm>
            <a:off x="609599" y="792079"/>
            <a:ext cx="6241500"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051442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s &amp; Copy 3 Column">
    <p:spTree>
      <p:nvGrpSpPr>
        <p:cNvPr id="1" name=""/>
        <p:cNvGrpSpPr/>
        <p:nvPr/>
      </p:nvGrpSpPr>
      <p:grpSpPr>
        <a:xfrm>
          <a:off x="0" y="0"/>
          <a:ext cx="0" cy="0"/>
          <a:chOff x="0" y="0"/>
          <a:chExt cx="0" cy="0"/>
        </a:xfrm>
      </p:grpSpPr>
      <p:sp>
        <p:nvSpPr>
          <p:cNvPr id="7" name="Picture Placeholder 9"/>
          <p:cNvSpPr>
            <a:spLocks noGrp="1"/>
          </p:cNvSpPr>
          <p:nvPr>
            <p:ph type="pic" sz="quarter" idx="16"/>
          </p:nvPr>
        </p:nvSpPr>
        <p:spPr>
          <a:xfrm>
            <a:off x="60960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9" name="Picture Placeholder 9"/>
          <p:cNvSpPr>
            <a:spLocks noGrp="1"/>
          </p:cNvSpPr>
          <p:nvPr>
            <p:ph type="pic" sz="quarter" idx="18"/>
          </p:nvPr>
        </p:nvSpPr>
        <p:spPr>
          <a:xfrm>
            <a:off x="438331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10" name="Picture Placeholder 9"/>
          <p:cNvSpPr>
            <a:spLocks noGrp="1"/>
          </p:cNvSpPr>
          <p:nvPr>
            <p:ph type="pic" sz="quarter" idx="20"/>
          </p:nvPr>
        </p:nvSpPr>
        <p:spPr>
          <a:xfrm>
            <a:off x="8157021" y="883343"/>
            <a:ext cx="3425380"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a:t>Click icon to add picture</a:t>
            </a:r>
            <a:endParaRPr lang="en-US" dirty="0"/>
          </a:p>
        </p:txBody>
      </p:sp>
      <p:sp>
        <p:nvSpPr>
          <p:cNvPr id="6" name="Title Placeholder 1">
            <a:extLst>
              <a:ext uri="{FF2B5EF4-FFF2-40B4-BE49-F238E27FC236}">
                <a16:creationId xmlns:a16="http://schemas.microsoft.com/office/drawing/2014/main" id="{404F15ED-E47A-A121-FEA2-D5A985DFA0FA}"/>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8" name="Text Placeholder 4">
            <a:extLst>
              <a:ext uri="{FF2B5EF4-FFF2-40B4-BE49-F238E27FC236}">
                <a16:creationId xmlns:a16="http://schemas.microsoft.com/office/drawing/2014/main" id="{5BD5B9CC-B9CE-BC16-0D2C-B79666938531}"/>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Text Placeholder 4">
            <a:extLst>
              <a:ext uri="{FF2B5EF4-FFF2-40B4-BE49-F238E27FC236}">
                <a16:creationId xmlns:a16="http://schemas.microsoft.com/office/drawing/2014/main" id="{9CBB301A-5DB9-1A2D-435E-047CEEB39A1C}"/>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5AC6AEDD-A44B-7357-7F77-EDDCC2F8DCB4}"/>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34378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Image Top &amp; Copy Bottom">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6AEAB4E0-EC82-DB10-0691-C7D57C116382}"/>
              </a:ext>
            </a:extLst>
          </p:cNvPr>
          <p:cNvSpPr>
            <a:spLocks noGrp="1"/>
          </p:cNvSpPr>
          <p:nvPr>
            <p:ph type="pic" sz="quarter" idx="17"/>
          </p:nvPr>
        </p:nvSpPr>
        <p:spPr>
          <a:xfrm>
            <a:off x="609600" y="880759"/>
            <a:ext cx="10972797" cy="2276724"/>
          </a:xfrm>
          <a:prstGeom prst="rect">
            <a:avLst/>
          </a:prstGeom>
          <a:solidFill>
            <a:schemeClr val="tx1">
              <a:lumMod val="50000"/>
              <a:lumOff val="50000"/>
            </a:schemeClr>
          </a:solidFill>
        </p:spPr>
        <p:txBody>
          <a:bodyPr>
            <a:normAutofit/>
          </a:bodyPr>
          <a:lstStyle>
            <a:lvl1pPr marL="0" indent="0">
              <a:buNone/>
              <a:defRPr sz="2400">
                <a:solidFill>
                  <a:schemeClr val="tx1"/>
                </a:solidFill>
              </a:defRPr>
            </a:lvl1pPr>
          </a:lstStyle>
          <a:p>
            <a:r>
              <a:rPr lang="en-US" dirty="0"/>
              <a:t>Click icon to add picture</a:t>
            </a:r>
          </a:p>
        </p:txBody>
      </p:sp>
      <p:sp>
        <p:nvSpPr>
          <p:cNvPr id="3" name="Title Placeholder 1">
            <a:extLst>
              <a:ext uri="{FF2B5EF4-FFF2-40B4-BE49-F238E27FC236}">
                <a16:creationId xmlns:a16="http://schemas.microsoft.com/office/drawing/2014/main" id="{7EC80901-5414-5465-B9DD-C2808DF2905D}"/>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B550E7DA-BF61-922F-6C58-CCEB9E7FCCDE}"/>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59567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s &amp; Copy 1">
    <p:spTree>
      <p:nvGrpSpPr>
        <p:cNvPr id="1" name=""/>
        <p:cNvGrpSpPr/>
        <p:nvPr/>
      </p:nvGrpSpPr>
      <p:grpSpPr>
        <a:xfrm>
          <a:off x="0" y="0"/>
          <a:ext cx="0" cy="0"/>
          <a:chOff x="0" y="0"/>
          <a:chExt cx="0" cy="0"/>
        </a:xfrm>
      </p:grpSpPr>
      <p:sp>
        <p:nvSpPr>
          <p:cNvPr id="16" name="Chart Placeholder 6"/>
          <p:cNvSpPr>
            <a:spLocks noGrp="1"/>
          </p:cNvSpPr>
          <p:nvPr>
            <p:ph type="chart" sz="quarter" idx="23"/>
          </p:nvPr>
        </p:nvSpPr>
        <p:spPr>
          <a:xfrm>
            <a:off x="609600"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25" name="Chart Placeholder 6">
            <a:extLst>
              <a:ext uri="{FF2B5EF4-FFF2-40B4-BE49-F238E27FC236}">
                <a16:creationId xmlns:a16="http://schemas.microsoft.com/office/drawing/2014/main" id="{05CE34A9-2767-EE52-2288-0282EAB77DA4}"/>
              </a:ext>
            </a:extLst>
          </p:cNvPr>
          <p:cNvSpPr>
            <a:spLocks noGrp="1"/>
          </p:cNvSpPr>
          <p:nvPr>
            <p:ph type="chart" sz="quarter" idx="26"/>
          </p:nvPr>
        </p:nvSpPr>
        <p:spPr>
          <a:xfrm>
            <a:off x="4389584" y="962511"/>
            <a:ext cx="3425379"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26" name="Chart Placeholder 6">
            <a:extLst>
              <a:ext uri="{FF2B5EF4-FFF2-40B4-BE49-F238E27FC236}">
                <a16:creationId xmlns:a16="http://schemas.microsoft.com/office/drawing/2014/main" id="{38D520DC-ADC2-F226-F41C-DDB4ADE9DE0C}"/>
              </a:ext>
            </a:extLst>
          </p:cNvPr>
          <p:cNvSpPr>
            <a:spLocks noGrp="1"/>
          </p:cNvSpPr>
          <p:nvPr>
            <p:ph type="chart" sz="quarter" idx="27"/>
          </p:nvPr>
        </p:nvSpPr>
        <p:spPr>
          <a:xfrm>
            <a:off x="8147824" y="962511"/>
            <a:ext cx="3425379" cy="387735"/>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F90E998F-0EE0-BAE3-93E8-713B6F4BD36C}"/>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8D3409C1-6CA9-5A9A-CA79-E15B57BCB43C}"/>
              </a:ext>
            </a:extLst>
          </p:cNvPr>
          <p:cNvSpPr>
            <a:spLocks noGrp="1"/>
          </p:cNvSpPr>
          <p:nvPr>
            <p:ph idx="1"/>
          </p:nvPr>
        </p:nvSpPr>
        <p:spPr>
          <a:xfrm>
            <a:off x="60960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8" name="Text Placeholder 4">
            <a:extLst>
              <a:ext uri="{FF2B5EF4-FFF2-40B4-BE49-F238E27FC236}">
                <a16:creationId xmlns:a16="http://schemas.microsoft.com/office/drawing/2014/main" id="{063E3B64-6DC2-93C1-725F-862FE960D220}"/>
              </a:ext>
            </a:extLst>
          </p:cNvPr>
          <p:cNvSpPr>
            <a:spLocks noGrp="1"/>
          </p:cNvSpPr>
          <p:nvPr>
            <p:ph idx="21"/>
          </p:nvPr>
        </p:nvSpPr>
        <p:spPr>
          <a:xfrm>
            <a:off x="4377039"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2" name="Text Placeholder 4">
            <a:extLst>
              <a:ext uri="{FF2B5EF4-FFF2-40B4-BE49-F238E27FC236}">
                <a16:creationId xmlns:a16="http://schemas.microsoft.com/office/drawing/2014/main" id="{C47F5947-A02D-03E9-AC17-E61BE3082AEE}"/>
              </a:ext>
            </a:extLst>
          </p:cNvPr>
          <p:cNvSpPr>
            <a:spLocks noGrp="1"/>
          </p:cNvSpPr>
          <p:nvPr>
            <p:ph idx="22"/>
          </p:nvPr>
        </p:nvSpPr>
        <p:spPr>
          <a:xfrm>
            <a:off x="8155460" y="3239233"/>
            <a:ext cx="3425381"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7849956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1A51BEDA-2ECE-F4E3-D7CC-B17120C31B22}"/>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6" name="Title Placeholder 1">
            <a:extLst>
              <a:ext uri="{FF2B5EF4-FFF2-40B4-BE49-F238E27FC236}">
                <a16:creationId xmlns:a16="http://schemas.microsoft.com/office/drawing/2014/main" id="{75C67F8C-ADB5-0740-A2E8-26D3D52BD165}"/>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7" name="Text Placeholder 4">
            <a:extLst>
              <a:ext uri="{FF2B5EF4-FFF2-40B4-BE49-F238E27FC236}">
                <a16:creationId xmlns:a16="http://schemas.microsoft.com/office/drawing/2014/main" id="{C12EBDDF-5E8A-08E3-4231-ED10F1326255}"/>
              </a:ext>
            </a:extLst>
          </p:cNvPr>
          <p:cNvSpPr>
            <a:spLocks noGrp="1"/>
          </p:cNvSpPr>
          <p:nvPr>
            <p:ph idx="1"/>
          </p:nvPr>
        </p:nvSpPr>
        <p:spPr>
          <a:xfrm>
            <a:off x="609600"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1" name="Chart Placeholder 6">
            <a:extLst>
              <a:ext uri="{FF2B5EF4-FFF2-40B4-BE49-F238E27FC236}">
                <a16:creationId xmlns:a16="http://schemas.microsoft.com/office/drawing/2014/main" id="{84692620-1CF2-21C8-F61E-279D6088399C}"/>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5" name="Text Placeholder 4">
            <a:extLst>
              <a:ext uri="{FF2B5EF4-FFF2-40B4-BE49-F238E27FC236}">
                <a16:creationId xmlns:a16="http://schemas.microsoft.com/office/drawing/2014/main" id="{61BE2E6F-83B1-920C-46A2-9FB21A81B36C}"/>
              </a:ext>
            </a:extLst>
          </p:cNvPr>
          <p:cNvSpPr>
            <a:spLocks noGrp="1"/>
          </p:cNvSpPr>
          <p:nvPr>
            <p:ph idx="25"/>
          </p:nvPr>
        </p:nvSpPr>
        <p:spPr>
          <a:xfrm>
            <a:off x="3384882"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6" name="Chart Placeholder 6">
            <a:extLst>
              <a:ext uri="{FF2B5EF4-FFF2-40B4-BE49-F238E27FC236}">
                <a16:creationId xmlns:a16="http://schemas.microsoft.com/office/drawing/2014/main" id="{D108831C-8C93-7BEA-4466-65381D27082A}"/>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7" name="Text Placeholder 4">
            <a:extLst>
              <a:ext uri="{FF2B5EF4-FFF2-40B4-BE49-F238E27FC236}">
                <a16:creationId xmlns:a16="http://schemas.microsoft.com/office/drawing/2014/main" id="{F721AD43-8ED1-C524-D6AF-1298683C9AAD}"/>
              </a:ext>
            </a:extLst>
          </p:cNvPr>
          <p:cNvSpPr>
            <a:spLocks noGrp="1"/>
          </p:cNvSpPr>
          <p:nvPr>
            <p:ph idx="27"/>
          </p:nvPr>
        </p:nvSpPr>
        <p:spPr>
          <a:xfrm>
            <a:off x="616016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18" name="Chart Placeholder 6">
            <a:extLst>
              <a:ext uri="{FF2B5EF4-FFF2-40B4-BE49-F238E27FC236}">
                <a16:creationId xmlns:a16="http://schemas.microsoft.com/office/drawing/2014/main" id="{AD48C0FF-B872-59E9-9FA3-AF1CD37F950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21" name="Text Placeholder 4">
            <a:extLst>
              <a:ext uri="{FF2B5EF4-FFF2-40B4-BE49-F238E27FC236}">
                <a16:creationId xmlns:a16="http://schemas.microsoft.com/office/drawing/2014/main" id="{A8F4405D-3A1F-350E-3753-F7310B8CC94C}"/>
              </a:ext>
            </a:extLst>
          </p:cNvPr>
          <p:cNvSpPr>
            <a:spLocks noGrp="1"/>
          </p:cNvSpPr>
          <p:nvPr>
            <p:ph idx="29"/>
          </p:nvPr>
        </p:nvSpPr>
        <p:spPr>
          <a:xfrm>
            <a:off x="8935443" y="3239233"/>
            <a:ext cx="2646957"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27564042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Charts &amp; Copy 2">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2E5BD443-A2ED-4728-2C8E-3D755CFCE860}"/>
              </a:ext>
            </a:extLst>
          </p:cNvPr>
          <p:cNvSpPr>
            <a:spLocks noGrp="1"/>
          </p:cNvSpPr>
          <p:nvPr>
            <p:ph type="chart" sz="quarter" idx="23"/>
          </p:nvPr>
        </p:nvSpPr>
        <p:spPr>
          <a:xfrm>
            <a:off x="609600"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4" name="Title Placeholder 1">
            <a:extLst>
              <a:ext uri="{FF2B5EF4-FFF2-40B4-BE49-F238E27FC236}">
                <a16:creationId xmlns:a16="http://schemas.microsoft.com/office/drawing/2014/main" id="{DB32806E-9ECC-38A3-DC09-ECFAA09DECE0}"/>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6" name="Text Placeholder 4">
            <a:extLst>
              <a:ext uri="{FF2B5EF4-FFF2-40B4-BE49-F238E27FC236}">
                <a16:creationId xmlns:a16="http://schemas.microsoft.com/office/drawing/2014/main" id="{C335EF53-0ED0-E456-0EDC-5FE74C8B6DB4}"/>
              </a:ext>
            </a:extLst>
          </p:cNvPr>
          <p:cNvSpPr>
            <a:spLocks noGrp="1"/>
          </p:cNvSpPr>
          <p:nvPr>
            <p:ph idx="1"/>
          </p:nvPr>
        </p:nvSpPr>
        <p:spPr>
          <a:xfrm>
            <a:off x="609600" y="3239233"/>
            <a:ext cx="10960323" cy="2424835"/>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
        <p:nvSpPr>
          <p:cNvPr id="7" name="Chart Placeholder 6">
            <a:extLst>
              <a:ext uri="{FF2B5EF4-FFF2-40B4-BE49-F238E27FC236}">
                <a16:creationId xmlns:a16="http://schemas.microsoft.com/office/drawing/2014/main" id="{CDBB8CA8-138E-D4E5-EC06-E6159F408057}"/>
              </a:ext>
            </a:extLst>
          </p:cNvPr>
          <p:cNvSpPr>
            <a:spLocks noGrp="1"/>
          </p:cNvSpPr>
          <p:nvPr>
            <p:ph type="chart" sz="quarter" idx="24"/>
          </p:nvPr>
        </p:nvSpPr>
        <p:spPr>
          <a:xfrm>
            <a:off x="3384881"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0" name="Chart Placeholder 6">
            <a:extLst>
              <a:ext uri="{FF2B5EF4-FFF2-40B4-BE49-F238E27FC236}">
                <a16:creationId xmlns:a16="http://schemas.microsoft.com/office/drawing/2014/main" id="{B0ABA782-7951-5B68-3A4B-84800F7C5591}"/>
              </a:ext>
            </a:extLst>
          </p:cNvPr>
          <p:cNvSpPr>
            <a:spLocks noGrp="1"/>
          </p:cNvSpPr>
          <p:nvPr>
            <p:ph type="chart" sz="quarter" idx="26"/>
          </p:nvPr>
        </p:nvSpPr>
        <p:spPr>
          <a:xfrm>
            <a:off x="616016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
        <p:nvSpPr>
          <p:cNvPr id="12" name="Chart Placeholder 6">
            <a:extLst>
              <a:ext uri="{FF2B5EF4-FFF2-40B4-BE49-F238E27FC236}">
                <a16:creationId xmlns:a16="http://schemas.microsoft.com/office/drawing/2014/main" id="{EDE0EE97-A19D-FE1D-3D04-2C6DEF8AF491}"/>
              </a:ext>
            </a:extLst>
          </p:cNvPr>
          <p:cNvSpPr>
            <a:spLocks noGrp="1"/>
          </p:cNvSpPr>
          <p:nvPr>
            <p:ph type="chart" sz="quarter" idx="28"/>
          </p:nvPr>
        </p:nvSpPr>
        <p:spPr>
          <a:xfrm>
            <a:off x="8935443" y="962511"/>
            <a:ext cx="2646955" cy="683136"/>
          </a:xfrm>
          <a:prstGeom prst="rect">
            <a:avLst/>
          </a:prstGeom>
        </p:spPr>
        <p:txBody>
          <a:bodyPr/>
          <a:lstStyle>
            <a:lvl1pPr marL="0" indent="0">
              <a:buNone/>
              <a:defRPr>
                <a:solidFill>
                  <a:schemeClr val="tx1"/>
                </a:solidFill>
              </a:defRPr>
            </a:lvl1pPr>
          </a:lstStyle>
          <a:p>
            <a:r>
              <a:rPr lang="en-US" dirty="0"/>
              <a:t>Click icon to add chart</a:t>
            </a:r>
          </a:p>
        </p:txBody>
      </p:sp>
    </p:spTree>
    <p:extLst>
      <p:ext uri="{BB962C8B-B14F-4D97-AF65-F5344CB8AC3E}">
        <p14:creationId xmlns:p14="http://schemas.microsoft.com/office/powerpoint/2010/main" val="2961438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16FF65-E16B-BA4F-9591-6B4416106527}" type="datetimeFigureOut">
              <a:rPr lang="en-US" smtClean="0"/>
              <a:t>4/24/26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5602254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hart &amp; Copy">
    <p:spTree>
      <p:nvGrpSpPr>
        <p:cNvPr id="1" name=""/>
        <p:cNvGrpSpPr/>
        <p:nvPr/>
      </p:nvGrpSpPr>
      <p:grpSpPr>
        <a:xfrm>
          <a:off x="0" y="0"/>
          <a:ext cx="0" cy="0"/>
          <a:chOff x="0" y="0"/>
          <a:chExt cx="0" cy="0"/>
        </a:xfrm>
      </p:grpSpPr>
      <p:sp>
        <p:nvSpPr>
          <p:cNvPr id="3" name="Chart Placeholder 6">
            <a:extLst>
              <a:ext uri="{FF2B5EF4-FFF2-40B4-BE49-F238E27FC236}">
                <a16:creationId xmlns:a16="http://schemas.microsoft.com/office/drawing/2014/main" id="{C0C0F081-2FD9-B43B-58C1-825ACA5D7D6E}"/>
              </a:ext>
            </a:extLst>
          </p:cNvPr>
          <p:cNvSpPr>
            <a:spLocks noGrp="1"/>
          </p:cNvSpPr>
          <p:nvPr>
            <p:ph type="chart" sz="quarter" idx="23"/>
          </p:nvPr>
        </p:nvSpPr>
        <p:spPr>
          <a:xfrm>
            <a:off x="609599" y="792079"/>
            <a:ext cx="5375564"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4" name="Title Placeholder 1">
            <a:extLst>
              <a:ext uri="{FF2B5EF4-FFF2-40B4-BE49-F238E27FC236}">
                <a16:creationId xmlns:a16="http://schemas.microsoft.com/office/drawing/2014/main" id="{B02DDF5A-9959-8DC9-9BC2-32E5E44F6934}"/>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5" name="Text Placeholder 4">
            <a:extLst>
              <a:ext uri="{FF2B5EF4-FFF2-40B4-BE49-F238E27FC236}">
                <a16:creationId xmlns:a16="http://schemas.microsoft.com/office/drawing/2014/main" id="{F9836885-E7CC-2D0D-BE78-C9D206BF050A}"/>
              </a:ext>
            </a:extLst>
          </p:cNvPr>
          <p:cNvSpPr>
            <a:spLocks noGrp="1"/>
          </p:cNvSpPr>
          <p:nvPr>
            <p:ph idx="1"/>
          </p:nvPr>
        </p:nvSpPr>
        <p:spPr>
          <a:xfrm>
            <a:off x="6083522"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8638300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opy &amp; Chart">
    <p:spTree>
      <p:nvGrpSpPr>
        <p:cNvPr id="1" name=""/>
        <p:cNvGrpSpPr/>
        <p:nvPr/>
      </p:nvGrpSpPr>
      <p:grpSpPr>
        <a:xfrm>
          <a:off x="0" y="0"/>
          <a:ext cx="0" cy="0"/>
          <a:chOff x="0" y="0"/>
          <a:chExt cx="0" cy="0"/>
        </a:xfrm>
      </p:grpSpPr>
      <p:sp>
        <p:nvSpPr>
          <p:cNvPr id="6" name="Chart Placeholder 6">
            <a:extLst>
              <a:ext uri="{FF2B5EF4-FFF2-40B4-BE49-F238E27FC236}">
                <a16:creationId xmlns:a16="http://schemas.microsoft.com/office/drawing/2014/main" id="{824676FA-0309-7D0D-5176-B13CCA6B0E5A}"/>
              </a:ext>
            </a:extLst>
          </p:cNvPr>
          <p:cNvSpPr>
            <a:spLocks noGrp="1"/>
          </p:cNvSpPr>
          <p:nvPr>
            <p:ph type="chart" sz="quarter" idx="23"/>
          </p:nvPr>
        </p:nvSpPr>
        <p:spPr>
          <a:xfrm>
            <a:off x="6206837" y="792079"/>
            <a:ext cx="5363087" cy="387735"/>
          </a:xfrm>
          <a:prstGeom prst="rect">
            <a:avLst/>
          </a:prstGeom>
        </p:spPr>
        <p:txBody>
          <a:bodyPr/>
          <a:lstStyle>
            <a:lvl1pPr marL="0" indent="0">
              <a:buNone/>
              <a:defRPr>
                <a:solidFill>
                  <a:schemeClr val="tx1"/>
                </a:solidFill>
              </a:defRPr>
            </a:lvl1pPr>
          </a:lstStyle>
          <a:p>
            <a:r>
              <a:rPr lang="en-US"/>
              <a:t>Click icon to add chart</a:t>
            </a:r>
            <a:endParaRPr lang="en-US" dirty="0"/>
          </a:p>
        </p:txBody>
      </p:sp>
      <p:sp>
        <p:nvSpPr>
          <p:cNvPr id="3" name="Title Placeholder 1">
            <a:extLst>
              <a:ext uri="{FF2B5EF4-FFF2-40B4-BE49-F238E27FC236}">
                <a16:creationId xmlns:a16="http://schemas.microsoft.com/office/drawing/2014/main" id="{4CD44697-F530-C03F-2D23-2445D57A8883}"/>
              </a:ext>
            </a:extLst>
          </p:cNvPr>
          <p:cNvSpPr>
            <a:spLocks noGrp="1"/>
          </p:cNvSpPr>
          <p:nvPr>
            <p:ph type="title" hasCustomPrompt="1"/>
          </p:nvPr>
        </p:nvSpPr>
        <p:spPr>
          <a:xfrm>
            <a:off x="609599" y="164757"/>
            <a:ext cx="10960324" cy="553997"/>
          </a:xfrm>
          <a:prstGeom prst="rect">
            <a:avLst/>
          </a:prstGeom>
        </p:spPr>
        <p:txBody>
          <a:bodyPr vert="horz" lIns="0" tIns="0" rIns="91440" bIns="45720" rtlCol="0" anchor="t">
            <a:noAutofit/>
          </a:bodyPr>
          <a:lstStyle/>
          <a:p>
            <a:r>
              <a:rPr lang="en-US" dirty="0"/>
              <a:t>Insert Title Here Image &amp; Copy</a:t>
            </a:r>
          </a:p>
        </p:txBody>
      </p:sp>
      <p:sp>
        <p:nvSpPr>
          <p:cNvPr id="4" name="Text Placeholder 4">
            <a:extLst>
              <a:ext uri="{FF2B5EF4-FFF2-40B4-BE49-F238E27FC236}">
                <a16:creationId xmlns:a16="http://schemas.microsoft.com/office/drawing/2014/main" id="{4DD29596-5DF3-52F6-A165-6C84E1F23E96}"/>
              </a:ext>
            </a:extLst>
          </p:cNvPr>
          <p:cNvSpPr>
            <a:spLocks noGrp="1"/>
          </p:cNvSpPr>
          <p:nvPr>
            <p:ph idx="1"/>
          </p:nvPr>
        </p:nvSpPr>
        <p:spPr>
          <a:xfrm>
            <a:off x="609600" y="792079"/>
            <a:ext cx="5486401" cy="4871989"/>
          </a:xfrm>
          <a:prstGeom prst="rect">
            <a:avLst/>
          </a:prstGeom>
        </p:spPr>
        <p:txBody>
          <a:bodyPr vert="horz" wrap="square" lIns="0" tIns="45720" rIns="91440" bIns="45720" rtlCol="0">
            <a:noAutofit/>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631377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Question?</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47E73198-EFC1-EBC1-30A1-DB508E7A38B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14086176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_Copy &amp; Char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C7B926-B124-4173-66D6-40FE88F7621A}"/>
              </a:ext>
            </a:extLst>
          </p:cNvPr>
          <p:cNvSpPr/>
          <p:nvPr userDrawn="1"/>
        </p:nvSpPr>
        <p:spPr>
          <a:xfrm>
            <a:off x="0" y="5727701"/>
            <a:ext cx="12192000" cy="11303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8" name="Title 1">
            <a:extLst>
              <a:ext uri="{FF2B5EF4-FFF2-40B4-BE49-F238E27FC236}">
                <a16:creationId xmlns:a16="http://schemas.microsoft.com/office/drawing/2014/main" id="{D89E338A-6874-C3D9-DD50-D4829A9F5F68}"/>
              </a:ext>
            </a:extLst>
          </p:cNvPr>
          <p:cNvSpPr>
            <a:spLocks noGrp="1"/>
          </p:cNvSpPr>
          <p:nvPr>
            <p:ph type="ctrTitle" hasCustomPrompt="1"/>
          </p:nvPr>
        </p:nvSpPr>
        <p:spPr>
          <a:xfrm>
            <a:off x="627332" y="2717565"/>
            <a:ext cx="11135808" cy="886396"/>
          </a:xfrm>
        </p:spPr>
        <p:txBody>
          <a:bodyPr lIns="0" bIns="0" anchor="b" anchorCtr="0">
            <a:spAutoFit/>
          </a:bodyPr>
          <a:lstStyle>
            <a:lvl1pPr algn="ctr">
              <a:lnSpc>
                <a:spcPct val="90000"/>
              </a:lnSpc>
              <a:defRPr sz="6400" b="1" baseline="0">
                <a:solidFill>
                  <a:schemeClr val="accent1"/>
                </a:solidFill>
                <a:latin typeface="Arial"/>
                <a:cs typeface="Arial"/>
              </a:defRPr>
            </a:lvl1pPr>
          </a:lstStyle>
          <a:p>
            <a:r>
              <a:rPr lang="en-US" dirty="0"/>
              <a:t>Thank you</a:t>
            </a:r>
          </a:p>
        </p:txBody>
      </p:sp>
      <p:pic>
        <p:nvPicPr>
          <p:cNvPr id="12" name="Graphic 11">
            <a:extLst>
              <a:ext uri="{FF2B5EF4-FFF2-40B4-BE49-F238E27FC236}">
                <a16:creationId xmlns:a16="http://schemas.microsoft.com/office/drawing/2014/main" id="{918FD301-E754-7449-B322-995679D41CC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6" name="Graphic 5">
            <a:extLst>
              <a:ext uri="{FF2B5EF4-FFF2-40B4-BE49-F238E27FC236}">
                <a16:creationId xmlns:a16="http://schemas.microsoft.com/office/drawing/2014/main" id="{DFEBFF9F-8370-DBDA-110A-5880E2F730C9}"/>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5461748"/>
            <a:ext cx="5437251" cy="531904"/>
          </a:xfrm>
          <a:prstGeom prst="rect">
            <a:avLst/>
          </a:prstGeom>
        </p:spPr>
      </p:pic>
    </p:spTree>
    <p:extLst>
      <p:ext uri="{BB962C8B-B14F-4D97-AF65-F5344CB8AC3E}">
        <p14:creationId xmlns:p14="http://schemas.microsoft.com/office/powerpoint/2010/main" val="1763693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losing Logos">
    <p:spTree>
      <p:nvGrpSpPr>
        <p:cNvPr id="1" name=""/>
        <p:cNvGrpSpPr/>
        <p:nvPr/>
      </p:nvGrpSpPr>
      <p:grpSpPr>
        <a:xfrm>
          <a:off x="0" y="0"/>
          <a:ext cx="0" cy="0"/>
          <a:chOff x="0" y="0"/>
          <a:chExt cx="0" cy="0"/>
        </a:xfrm>
      </p:grpSpPr>
      <p:sp>
        <p:nvSpPr>
          <p:cNvPr id="7" name="Rectangle 6"/>
          <p:cNvSpPr/>
          <p:nvPr userDrawn="1"/>
        </p:nvSpPr>
        <p:spPr>
          <a:xfrm>
            <a:off x="0" y="0"/>
            <a:ext cx="12192000" cy="68580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dirty="0"/>
          </a:p>
        </p:txBody>
      </p:sp>
      <p:pic>
        <p:nvPicPr>
          <p:cNvPr id="2" name="Graphic 1">
            <a:extLst>
              <a:ext uri="{FF2B5EF4-FFF2-40B4-BE49-F238E27FC236}">
                <a16:creationId xmlns:a16="http://schemas.microsoft.com/office/drawing/2014/main" id="{71DB78F4-9839-506D-85A5-E46EC9A3465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6197600"/>
            <a:ext cx="12192000" cy="660400"/>
          </a:xfrm>
          <a:prstGeom prst="rect">
            <a:avLst/>
          </a:prstGeom>
        </p:spPr>
      </p:pic>
      <p:pic>
        <p:nvPicPr>
          <p:cNvPr id="3" name="Graphic 2">
            <a:extLst>
              <a:ext uri="{FF2B5EF4-FFF2-40B4-BE49-F238E27FC236}">
                <a16:creationId xmlns:a16="http://schemas.microsoft.com/office/drawing/2014/main" id="{E902B94D-AA91-6B02-2AAE-FBBC52A542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377375" y="3040244"/>
            <a:ext cx="5437251" cy="531904"/>
          </a:xfrm>
          <a:prstGeom prst="rect">
            <a:avLst/>
          </a:prstGeom>
        </p:spPr>
      </p:pic>
    </p:spTree>
    <p:extLst>
      <p:ext uri="{BB962C8B-B14F-4D97-AF65-F5344CB8AC3E}">
        <p14:creationId xmlns:p14="http://schemas.microsoft.com/office/powerpoint/2010/main" val="571965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12564"/>
            <a:ext cx="10972800" cy="1143000"/>
          </a:xfrm>
        </p:spPr>
        <p:txBody>
          <a:bodyPr>
            <a:normAutofit/>
          </a:bodyPr>
          <a:lstStyle>
            <a:lvl1pPr>
              <a:defRPr sz="3200">
                <a:solidFill>
                  <a:schemeClr val="tx2">
                    <a:lumMod val="85000"/>
                    <a:lumOff val="15000"/>
                  </a:schemeClr>
                </a:solidFill>
              </a:defRPr>
            </a:lvl1pPr>
          </a:lstStyle>
          <a:p>
            <a:r>
              <a:rPr lang="en-US"/>
              <a:t>Click to edit Master title style</a:t>
            </a:r>
            <a:endParaRPr lang="en-US" dirty="0"/>
          </a:p>
        </p:txBody>
      </p:sp>
      <p:sp>
        <p:nvSpPr>
          <p:cNvPr id="3" name="Text Placeholder 4">
            <a:extLst>
              <a:ext uri="{FF2B5EF4-FFF2-40B4-BE49-F238E27FC236}">
                <a16:creationId xmlns:a16="http://schemas.microsoft.com/office/drawing/2014/main" id="{BB6ADC8B-694D-9C2B-E8CE-455D21F5ED8B}"/>
              </a:ext>
            </a:extLst>
          </p:cNvPr>
          <p:cNvSpPr>
            <a:spLocks noGrp="1"/>
          </p:cNvSpPr>
          <p:nvPr>
            <p:ph type="body" sz="quarter" idx="13" hasCustomPrompt="1"/>
          </p:nvPr>
        </p:nvSpPr>
        <p:spPr>
          <a:xfrm>
            <a:off x="34849" y="6385981"/>
            <a:ext cx="11488411" cy="364067"/>
          </a:xfrm>
        </p:spPr>
        <p:txBody>
          <a:bodyPr anchor="b">
            <a:normAutofit/>
          </a:bodyPr>
          <a:lstStyle>
            <a:lvl1pPr>
              <a:buNone/>
              <a:defRPr sz="800">
                <a:solidFill>
                  <a:schemeClr val="tx2">
                    <a:lumMod val="50000"/>
                    <a:lumOff val="50000"/>
                  </a:schemeClr>
                </a:solidFill>
              </a:defRPr>
            </a:lvl1pPr>
            <a:lvl2pPr>
              <a:buNone/>
              <a:defRPr sz="1400">
                <a:solidFill>
                  <a:schemeClr val="tx1">
                    <a:lumMod val="50000"/>
                    <a:lumOff val="50000"/>
                  </a:schemeClr>
                </a:solidFill>
              </a:defRPr>
            </a:lvl2pPr>
            <a:lvl3pPr>
              <a:buNone/>
              <a:defRPr sz="1400">
                <a:solidFill>
                  <a:schemeClr val="tx1">
                    <a:lumMod val="50000"/>
                    <a:lumOff val="50000"/>
                  </a:schemeClr>
                </a:solidFill>
              </a:defRPr>
            </a:lvl3pPr>
            <a:lvl4pPr>
              <a:buNone/>
              <a:defRPr sz="1400">
                <a:solidFill>
                  <a:schemeClr val="tx1">
                    <a:lumMod val="50000"/>
                    <a:lumOff val="50000"/>
                  </a:schemeClr>
                </a:solidFill>
              </a:defRPr>
            </a:lvl4pPr>
            <a:lvl5pPr>
              <a:buNone/>
              <a:defRPr sz="1400">
                <a:solidFill>
                  <a:schemeClr val="tx1">
                    <a:lumMod val="50000"/>
                    <a:lumOff val="50000"/>
                  </a:schemeClr>
                </a:solidFill>
              </a:defRPr>
            </a:lvl5pPr>
          </a:lstStyle>
          <a:p>
            <a:pPr lvl="0"/>
            <a:r>
              <a:rPr lang="en-US" dirty="0"/>
              <a:t>References</a:t>
            </a:r>
          </a:p>
        </p:txBody>
      </p:sp>
    </p:spTree>
    <p:extLst>
      <p:ext uri="{BB962C8B-B14F-4D97-AF65-F5344CB8AC3E}">
        <p14:creationId xmlns:p14="http://schemas.microsoft.com/office/powerpoint/2010/main" val="2703536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5" name="Title Text"/>
          <p:cNvSpPr txBox="1">
            <a:spLocks noGrp="1"/>
          </p:cNvSpPr>
          <p:nvPr>
            <p:ph type="title"/>
          </p:nvPr>
        </p:nvSpPr>
        <p:spPr>
          <a:prstGeom prst="rect">
            <a:avLst/>
          </a:prstGeom>
        </p:spPr>
        <p:txBody>
          <a:bodyPr/>
          <a:lstStyle>
            <a:lvl1pPr>
              <a:defRPr>
                <a:latin typeface="+mn-lt"/>
              </a:defRPr>
            </a:lvl1pPr>
          </a:lstStyle>
          <a:p>
            <a:r>
              <a:rPr lang="en-US"/>
              <a:t>Click to edit Master title style</a:t>
            </a:r>
            <a:endParaRPr/>
          </a:p>
        </p:txBody>
      </p:sp>
      <p:sp>
        <p:nvSpPr>
          <p:cNvPr id="11" name="Slide Number Placeholder 6">
            <a:extLst>
              <a:ext uri="{FF2B5EF4-FFF2-40B4-BE49-F238E27FC236}">
                <a16:creationId xmlns:a16="http://schemas.microsoft.com/office/drawing/2014/main" id="{E1FDFF5F-90A2-4891-93D7-D4DF6581C4E8}"/>
              </a:ext>
            </a:extLst>
          </p:cNvPr>
          <p:cNvSpPr>
            <a:spLocks noGrp="1"/>
          </p:cNvSpPr>
          <p:nvPr>
            <p:ph type="sldNum" sz="quarter" idx="12"/>
          </p:nvPr>
        </p:nvSpPr>
        <p:spPr>
          <a:xfrm>
            <a:off x="11805797" y="6581363"/>
            <a:ext cx="312577" cy="224791"/>
          </a:xfrm>
        </p:spPr>
        <p:txBody>
          <a:bodyPr/>
          <a:lstStyle/>
          <a:p>
            <a:fld id="{E547DFB8-5621-4093-BC3A-F12187616400}" type="slidenum">
              <a:rPr lang="en-US" smtClean="0"/>
              <a:t>‹#›</a:t>
            </a:fld>
            <a:endParaRPr lang="en-US"/>
          </a:p>
        </p:txBody>
      </p:sp>
    </p:spTree>
    <p:extLst>
      <p:ext uri="{BB962C8B-B14F-4D97-AF65-F5344CB8AC3E}">
        <p14:creationId xmlns:p14="http://schemas.microsoft.com/office/powerpoint/2010/main" val="40892127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Content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7"/>
          <p:cNvSpPr>
            <a:spLocks noGrp="1"/>
          </p:cNvSpPr>
          <p:nvPr>
            <p:ph type="body" sz="quarter" idx="13" hasCustomPrompt="1"/>
          </p:nvPr>
        </p:nvSpPr>
        <p:spPr>
          <a:xfrm>
            <a:off x="0" y="6387103"/>
            <a:ext cx="12192000" cy="470898"/>
          </a:xfrm>
          <a:prstGeom prst="rect">
            <a:avLst/>
          </a:prstGeom>
        </p:spPr>
        <p:txBody>
          <a:bodyPr lIns="274320" tIns="137160" rIns="274320" bIns="137160" anchor="b"/>
          <a:lstStyle>
            <a:lvl1pPr marL="0" indent="0">
              <a:buNone/>
              <a:defRPr sz="1400" b="1" baseline="0">
                <a:solidFill>
                  <a:schemeClr val="tx1"/>
                </a:solidFill>
                <a:latin typeface="+mn-lt"/>
                <a:cs typeface="Helvetica" panose="020B0604020202020204" pitchFamily="34" charset="0"/>
              </a:defRPr>
            </a:lvl1pPr>
            <a:lvl2pPr marL="395278" indent="0">
              <a:buNone/>
              <a:defRPr sz="1400" b="1"/>
            </a:lvl2pPr>
            <a:lvl3pPr marL="801668" indent="0">
              <a:buNone/>
              <a:defRPr sz="1400" b="1"/>
            </a:lvl3pPr>
            <a:lvl4pPr marL="1196945" indent="0">
              <a:buNone/>
              <a:defRPr sz="1400" b="1"/>
            </a:lvl4pPr>
            <a:lvl5pPr marL="1601747" indent="0">
              <a:buNone/>
              <a:defRPr sz="1400" b="1"/>
            </a:lvl5pPr>
          </a:lstStyle>
          <a:p>
            <a:pPr lvl="0"/>
            <a:r>
              <a:rPr lang="en-US" dirty="0"/>
              <a:t>Reference.</a:t>
            </a:r>
          </a:p>
        </p:txBody>
      </p:sp>
      <p:sp>
        <p:nvSpPr>
          <p:cNvPr id="4" name="Title 1">
            <a:extLst>
              <a:ext uri="{FF2B5EF4-FFF2-40B4-BE49-F238E27FC236}">
                <a16:creationId xmlns:a16="http://schemas.microsoft.com/office/drawing/2014/main" id="{6599E0C4-358C-864A-A449-7A21861776B8}"/>
              </a:ext>
            </a:extLst>
          </p:cNvPr>
          <p:cNvSpPr>
            <a:spLocks noGrp="1"/>
          </p:cNvSpPr>
          <p:nvPr>
            <p:ph type="title" hasCustomPrompt="1"/>
          </p:nvPr>
        </p:nvSpPr>
        <p:spPr>
          <a:xfrm>
            <a:off x="0" y="718287"/>
            <a:ext cx="12192000" cy="699351"/>
          </a:xfrm>
          <a:prstGeom prst="rect">
            <a:avLst/>
          </a:prstGeom>
        </p:spPr>
        <p:txBody>
          <a:bodyPr anchor="ctr"/>
          <a:lstStyle>
            <a:lvl1pPr algn="ctr">
              <a:defRPr sz="4000" b="1">
                <a:solidFill>
                  <a:srgbClr val="BB2030"/>
                </a:solidFill>
              </a:defRPr>
            </a:lvl1pPr>
          </a:lstStyle>
          <a:p>
            <a:r>
              <a:rPr lang="en-US" dirty="0"/>
              <a:t>Click to add title</a:t>
            </a:r>
          </a:p>
        </p:txBody>
      </p:sp>
    </p:spTree>
    <p:extLst>
      <p:ext uri="{BB962C8B-B14F-4D97-AF65-F5344CB8AC3E}">
        <p14:creationId xmlns:p14="http://schemas.microsoft.com/office/powerpoint/2010/main" val="929681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23340" y="1534162"/>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7" name="Content Placeholder 2"/>
          <p:cNvSpPr>
            <a:spLocks noGrp="1"/>
          </p:cNvSpPr>
          <p:nvPr>
            <p:ph sz="half" idx="10"/>
          </p:nvPr>
        </p:nvSpPr>
        <p:spPr>
          <a:xfrm>
            <a:off x="6376064" y="1522787"/>
            <a:ext cx="5365749" cy="1027973"/>
          </a:xfrm>
        </p:spPr>
        <p:txBody>
          <a:bodyPr/>
          <a:lstStyle>
            <a:lvl1pPr>
              <a:defRPr sz="2000" b="1">
                <a:solidFill>
                  <a:srgbClr val="071D49"/>
                </a:solidFill>
                <a:latin typeface="+mj-lt"/>
                <a:cs typeface="Arial" panose="020B0604020202020204" pitchFamily="34" charset="0"/>
              </a:defRPr>
            </a:lvl1pPr>
            <a:lvl2pPr>
              <a:defRPr sz="1800" b="0">
                <a:solidFill>
                  <a:srgbClr val="071D49"/>
                </a:solidFill>
                <a:latin typeface="+mj-lt"/>
                <a:cs typeface="Arial" panose="020B0604020202020204" pitchFamily="34" charset="0"/>
              </a:defRPr>
            </a:lvl2pPr>
            <a:lvl3pPr>
              <a:defRPr sz="1600" b="0">
                <a:solidFill>
                  <a:srgbClr val="071D49"/>
                </a:solidFill>
                <a:latin typeface="+mj-lt"/>
                <a:cs typeface="Arial" panose="020B0604020202020204" pitchFamily="34" charset="0"/>
              </a:defRPr>
            </a:lvl3pPr>
            <a:lvl4pPr>
              <a:defRPr sz="1800" b="0">
                <a:solidFill>
                  <a:schemeClr val="bg2"/>
                </a:solidFill>
                <a:effectLst/>
                <a:latin typeface="+mj-lt"/>
              </a:defRPr>
            </a:lvl4pPr>
            <a:lvl5pPr>
              <a:defRPr sz="1800" b="0">
                <a:solidFill>
                  <a:schemeClr val="bg2"/>
                </a:solidFill>
                <a:effectLst/>
                <a:latin typeface="+mj-lt"/>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p:txBody>
      </p:sp>
      <p:sp>
        <p:nvSpPr>
          <p:cNvPr id="2" name="Title 1"/>
          <p:cNvSpPr>
            <a:spLocks noGrp="1"/>
          </p:cNvSpPr>
          <p:nvPr>
            <p:ph type="title"/>
          </p:nvPr>
        </p:nvSpPr>
        <p:spPr>
          <a:xfrm>
            <a:off x="423339" y="81888"/>
            <a:ext cx="11344592" cy="1143000"/>
          </a:xfrm>
        </p:spPr>
        <p:txBody>
          <a:bodyPr/>
          <a:lstStyle>
            <a:lvl1pPr>
              <a:defRPr>
                <a:latin typeface="+mj-lt"/>
                <a:cs typeface="Arial" panose="020B0604020202020204" pitchFamily="34" charset="0"/>
              </a:defRPr>
            </a:lvl1pPr>
          </a:lstStyle>
          <a:p>
            <a:r>
              <a:rPr lang="en-US" dirty="0"/>
              <a:t>Click to edit Master title style</a:t>
            </a:r>
          </a:p>
        </p:txBody>
      </p:sp>
      <p:sp>
        <p:nvSpPr>
          <p:cNvPr id="12" name="Date Placeholder 11">
            <a:extLst>
              <a:ext uri="{FF2B5EF4-FFF2-40B4-BE49-F238E27FC236}">
                <a16:creationId xmlns:a16="http://schemas.microsoft.com/office/drawing/2014/main" id="{5BDC0937-69B6-41FC-A3ED-947BCF5D4115}"/>
              </a:ext>
            </a:extLst>
          </p:cNvPr>
          <p:cNvSpPr>
            <a:spLocks noGrp="1"/>
          </p:cNvSpPr>
          <p:nvPr>
            <p:ph type="dt" sz="half" idx="11"/>
          </p:nvPr>
        </p:nvSpPr>
        <p:spPr/>
        <p:txBody>
          <a:bodyPr/>
          <a:lstStyle>
            <a:lvl1pPr>
              <a:defRPr>
                <a:solidFill>
                  <a:srgbClr val="071D49"/>
                </a:solidFill>
                <a:latin typeface="+mj-lt"/>
                <a:cs typeface="Arial" panose="020B0604020202020204" pitchFamily="34" charset="0"/>
              </a:defRPr>
            </a:lvl1pPr>
          </a:lstStyle>
          <a:p>
            <a:r>
              <a:rPr lang="fr-FR"/>
              <a:t>ASH 2022; Allan JN et al. </a:t>
            </a:r>
            <a:endParaRPr lang="en-US" dirty="0"/>
          </a:p>
        </p:txBody>
      </p:sp>
      <p:sp>
        <p:nvSpPr>
          <p:cNvPr id="13" name="Footer Placeholder 12">
            <a:extLst>
              <a:ext uri="{FF2B5EF4-FFF2-40B4-BE49-F238E27FC236}">
                <a16:creationId xmlns:a16="http://schemas.microsoft.com/office/drawing/2014/main" id="{EA0FB814-6A99-45AB-99E2-425190914004}"/>
              </a:ext>
            </a:extLst>
          </p:cNvPr>
          <p:cNvSpPr>
            <a:spLocks noGrp="1"/>
          </p:cNvSpPr>
          <p:nvPr>
            <p:ph type="ftr" sz="quarter" idx="12"/>
          </p:nvPr>
        </p:nvSpPr>
        <p:spPr/>
        <p:txBody>
          <a:bodyPr/>
          <a:lstStyle>
            <a:lvl1pPr>
              <a:buClr>
                <a:schemeClr val="bg2">
                  <a:lumMod val="75000"/>
                </a:schemeClr>
              </a:buClr>
              <a:defRPr>
                <a:solidFill>
                  <a:srgbClr val="071D49"/>
                </a:solidFill>
                <a:latin typeface="+mj-lt"/>
                <a:cs typeface="Arial" panose="020B0604020202020204" pitchFamily="34" charset="0"/>
              </a:defRPr>
            </a:lvl1pPr>
          </a:lstStyle>
          <a:p>
            <a:pPr marL="182875" indent="-182875">
              <a:spcAft>
                <a:spcPts val="600"/>
              </a:spcAft>
              <a:buSzPct val="100000"/>
              <a:buFont typeface="+mj-lt"/>
              <a:buAutoNum type="arabicPeriod"/>
            </a:pPr>
            <a:r>
              <a:rPr lang="en-US"/>
              <a:t>References</a:t>
            </a:r>
            <a:endParaRPr lang="en-US" dirty="0"/>
          </a:p>
        </p:txBody>
      </p:sp>
      <p:sp>
        <p:nvSpPr>
          <p:cNvPr id="14" name="Slide Number Placeholder 13">
            <a:extLst>
              <a:ext uri="{FF2B5EF4-FFF2-40B4-BE49-F238E27FC236}">
                <a16:creationId xmlns:a16="http://schemas.microsoft.com/office/drawing/2014/main" id="{6CF0BFAA-DB3C-4227-BEC5-F53D6845EEAB}"/>
              </a:ext>
            </a:extLst>
          </p:cNvPr>
          <p:cNvSpPr>
            <a:spLocks noGrp="1"/>
          </p:cNvSpPr>
          <p:nvPr>
            <p:ph type="sldNum" sz="quarter" idx="13"/>
          </p:nvPr>
        </p:nvSpPr>
        <p:spPr>
          <a:xfrm>
            <a:off x="0" y="6492876"/>
            <a:ext cx="2728392" cy="365125"/>
          </a:xfrm>
          <a:prstGeom prst="rect">
            <a:avLst/>
          </a:prstGeom>
        </p:spPr>
        <p:txBody>
          <a:bodyPr/>
          <a:lstStyle>
            <a:lvl1pPr>
              <a:defRPr>
                <a:solidFill>
                  <a:srgbClr val="071D49"/>
                </a:solidFill>
                <a:latin typeface="+mj-lt"/>
              </a:defRPr>
            </a:lvl1pPr>
          </a:lstStyle>
          <a:p>
            <a:fld id="{DA29096C-B62D-475C-AEF6-3F18739B8DBA}" type="slidenum">
              <a:rPr lang="en-US" smtClean="0"/>
              <a:pPr/>
              <a:t>‹#›</a:t>
            </a:fld>
            <a:endParaRPr lang="en-US" dirty="0"/>
          </a:p>
        </p:txBody>
      </p:sp>
    </p:spTree>
    <p:extLst>
      <p:ext uri="{BB962C8B-B14F-4D97-AF65-F5344CB8AC3E}">
        <p14:creationId xmlns:p14="http://schemas.microsoft.com/office/powerpoint/2010/main" val="36515815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cSld name="10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lvl1pPr>
              <a:defRPr>
                <a:solidFill>
                  <a:srgbClr val="000090"/>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16477457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916FF65-E16B-BA4F-9591-6B4416106527}" type="datetimeFigureOut">
              <a:rPr lang="en-US" smtClean="0"/>
              <a:t>4/24/26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442168-F8B8-B34D-83CF-DF309AC8169E}" type="slidenum">
              <a:rPr lang="en-US" smtClean="0"/>
              <a:t>‹#›</a:t>
            </a:fld>
            <a:endParaRPr lang="en-US"/>
          </a:p>
        </p:txBody>
      </p:sp>
    </p:spTree>
    <p:extLst>
      <p:ext uri="{BB962C8B-B14F-4D97-AF65-F5344CB8AC3E}">
        <p14:creationId xmlns:p14="http://schemas.microsoft.com/office/powerpoint/2010/main" val="19335225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09599" y="1559199"/>
            <a:ext cx="10884033" cy="1994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C82B146-197E-4834-B56E-8211918EC04B}" type="datetimeFigureOut">
              <a:rPr lang="en-US" smtClean="0">
                <a:solidFill>
                  <a:prstClr val="black">
                    <a:tint val="75000"/>
                  </a:prstClr>
                </a:solidFill>
              </a:rPr>
              <a:pPr/>
              <a:t>4/24/26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BF06B5-C3C6-4377-B49B-4524B0A4C66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54373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2C32D-D0ED-89A1-BB35-021EFE42BD6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9FDEC35-8ACC-60CD-9ABA-480C41730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BDF9E28-441F-194D-7DB0-66C91727601D}"/>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87B302B7-20E4-513A-8BFF-601CAC3074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5DB226-A6E1-06A2-9B4B-56C810D0D07C}"/>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982734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B49CA-5569-AED3-2745-ED684A4678D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D378E5-1655-7316-09C6-3F068A0246A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03FA50-EC5A-1EEE-2F24-AE9E95A436C6}"/>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62FA4158-95DB-D0B1-22ED-49FC620A71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3C6CCF9-C823-2C65-061B-B7E78451B3E6}"/>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19794962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C7479-EC23-5C25-CF3A-FC808D6ED5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EEF81E-FCE1-E8EF-15A8-82E880434EA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20AD6EA-227A-9706-F469-371CA56B4F4C}"/>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F4D6F18F-25B6-6AA1-CE38-B930080AA9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F59B-AAE3-2763-47F4-B75247797FCE}"/>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579887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1EF2A-D4B2-D7EF-3096-BCEFA43E97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E014E7-C9B8-562C-F780-8623FED764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32AE43-9393-489B-6FCA-3F73EDBC730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5E4334-260A-483D-A02F-84DC2057C27F}"/>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6" name="Footer Placeholder 5">
            <a:extLst>
              <a:ext uri="{FF2B5EF4-FFF2-40B4-BE49-F238E27FC236}">
                <a16:creationId xmlns:a16="http://schemas.microsoft.com/office/drawing/2014/main" id="{5CA2E219-EE45-F4FB-698C-E4F1D3FF1E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E260D2-86AC-9737-14DD-7EEAE4A5D765}"/>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8933671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2A64-2194-5561-02B6-0B5650EFF55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046C871-967F-5A0C-FCD9-CEFDC4CC2F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246844B-0ECE-662D-B39E-FF05D8F5364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6148CC-62A1-C7A9-F90C-B9E6505B16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0A37708-F8EA-AF8C-113B-5388A50F44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3D2B14-2180-A780-8EEE-4A1B29CFAD31}"/>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8" name="Footer Placeholder 7">
            <a:extLst>
              <a:ext uri="{FF2B5EF4-FFF2-40B4-BE49-F238E27FC236}">
                <a16:creationId xmlns:a16="http://schemas.microsoft.com/office/drawing/2014/main" id="{ED1683FD-F221-A1B4-32C0-C2739B4D15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70FB03F-C464-F42A-4C6E-21C1513D94B9}"/>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4152522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5D5204-9886-BB35-E4D6-C17AF95FCA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CFA762E-2B4F-EFA5-715F-6B544F137EDD}"/>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4" name="Footer Placeholder 3">
            <a:extLst>
              <a:ext uri="{FF2B5EF4-FFF2-40B4-BE49-F238E27FC236}">
                <a16:creationId xmlns:a16="http://schemas.microsoft.com/office/drawing/2014/main" id="{93C1D191-72F3-AE59-C9FA-9C4E070C3C5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85AAB3-7A69-2847-A6D3-07113779DBCE}"/>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1577090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01105BA-A960-EB3E-A5D2-EA9C0EADE7B2}"/>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3" name="Footer Placeholder 2">
            <a:extLst>
              <a:ext uri="{FF2B5EF4-FFF2-40B4-BE49-F238E27FC236}">
                <a16:creationId xmlns:a16="http://schemas.microsoft.com/office/drawing/2014/main" id="{80D3E951-3C16-9EE7-78C0-E20A131162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600C00E-31B3-AA68-2B47-9079CBEB761C}"/>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15632603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A62DA-F12D-1BEF-2747-CC7D76C084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CFED0C-A302-A5E0-9477-724CAA9BFB7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B14B423-45E8-F1E3-905F-FBE266F3B0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7C9573-DA85-2C89-675E-364A52DC26F6}"/>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6" name="Footer Placeholder 5">
            <a:extLst>
              <a:ext uri="{FF2B5EF4-FFF2-40B4-BE49-F238E27FC236}">
                <a16:creationId xmlns:a16="http://schemas.microsoft.com/office/drawing/2014/main" id="{A2D69D4D-AF8C-EEEB-F592-F1E9214171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65B2DD-F5FE-7E75-BC72-4EB69B0C910E}"/>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923665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2A637-6A10-C1F6-CDE2-963C98D2B3E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ACF0386-6D59-B3F2-CBF8-0445CCC785A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350F1E-F09F-7FD1-35D9-80AD342E79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4554A-320E-8C67-078D-B0BFC88DA6D3}"/>
              </a:ext>
            </a:extLst>
          </p:cNvPr>
          <p:cNvSpPr>
            <a:spLocks noGrp="1"/>
          </p:cNvSpPr>
          <p:nvPr>
            <p:ph type="dt" sz="half" idx="10"/>
          </p:nvPr>
        </p:nvSpPr>
        <p:spPr/>
        <p:txBody>
          <a:bodyPr/>
          <a:lstStyle/>
          <a:p>
            <a:fld id="{980A5777-5B70-41A5-9D61-455488C1A4E5}" type="datetimeFigureOut">
              <a:rPr lang="en-US" smtClean="0"/>
              <a:t>4/24/26</a:t>
            </a:fld>
            <a:endParaRPr lang="en-US"/>
          </a:p>
        </p:txBody>
      </p:sp>
      <p:sp>
        <p:nvSpPr>
          <p:cNvPr id="6" name="Footer Placeholder 5">
            <a:extLst>
              <a:ext uri="{FF2B5EF4-FFF2-40B4-BE49-F238E27FC236}">
                <a16:creationId xmlns:a16="http://schemas.microsoft.com/office/drawing/2014/main" id="{19AAA2BC-4018-44C5-6A04-10AD8DCF3D7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149BA45-4DF2-CA0F-F25F-16B1B538622E}"/>
              </a:ext>
            </a:extLst>
          </p:cNvPr>
          <p:cNvSpPr>
            <a:spLocks noGrp="1"/>
          </p:cNvSpPr>
          <p:nvPr>
            <p:ph type="sldNum" sz="quarter" idx="12"/>
          </p:nvPr>
        </p:nvSpPr>
        <p:spPr/>
        <p:txBody>
          <a:bodyPr/>
          <a:lstStyle/>
          <a:p>
            <a:fld id="{6CE53BAA-05EF-44A3-BBE7-DC39E05B1345}" type="slidenum">
              <a:rPr lang="en-US" smtClean="0"/>
              <a:t>‹#›</a:t>
            </a:fld>
            <a:endParaRPr lang="en-US"/>
          </a:p>
        </p:txBody>
      </p:sp>
    </p:spTree>
    <p:extLst>
      <p:ext uri="{BB962C8B-B14F-4D97-AF65-F5344CB8AC3E}">
        <p14:creationId xmlns:p14="http://schemas.microsoft.com/office/powerpoint/2010/main" val="3726407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26" Type="http://schemas.openxmlformats.org/officeDocument/2006/relationships/slideLayout" Target="../slideLayouts/slideLayout153.xml"/><Relationship Id="rId21" Type="http://schemas.openxmlformats.org/officeDocument/2006/relationships/slideLayout" Target="../slideLayouts/slideLayout148.xml"/><Relationship Id="rId42" Type="http://schemas.openxmlformats.org/officeDocument/2006/relationships/slideLayout" Target="../slideLayouts/slideLayout169.xml"/><Relationship Id="rId47" Type="http://schemas.openxmlformats.org/officeDocument/2006/relationships/slideLayout" Target="../slideLayouts/slideLayout174.xml"/><Relationship Id="rId63" Type="http://schemas.openxmlformats.org/officeDocument/2006/relationships/slideLayout" Target="../slideLayouts/slideLayout190.xml"/><Relationship Id="rId68" Type="http://schemas.openxmlformats.org/officeDocument/2006/relationships/slideLayout" Target="../slideLayouts/slideLayout195.xml"/><Relationship Id="rId84" Type="http://schemas.openxmlformats.org/officeDocument/2006/relationships/slideLayout" Target="../slideLayouts/slideLayout211.xml"/><Relationship Id="rId89" Type="http://schemas.openxmlformats.org/officeDocument/2006/relationships/slideLayout" Target="../slideLayouts/slideLayout216.xml"/><Relationship Id="rId16" Type="http://schemas.openxmlformats.org/officeDocument/2006/relationships/slideLayout" Target="../slideLayouts/slideLayout143.xml"/><Relationship Id="rId11" Type="http://schemas.openxmlformats.org/officeDocument/2006/relationships/slideLayout" Target="../slideLayouts/slideLayout138.xml"/><Relationship Id="rId32" Type="http://schemas.openxmlformats.org/officeDocument/2006/relationships/slideLayout" Target="../slideLayouts/slideLayout159.xml"/><Relationship Id="rId37" Type="http://schemas.openxmlformats.org/officeDocument/2006/relationships/slideLayout" Target="../slideLayouts/slideLayout164.xml"/><Relationship Id="rId53" Type="http://schemas.openxmlformats.org/officeDocument/2006/relationships/slideLayout" Target="../slideLayouts/slideLayout180.xml"/><Relationship Id="rId58" Type="http://schemas.openxmlformats.org/officeDocument/2006/relationships/slideLayout" Target="../slideLayouts/slideLayout185.xml"/><Relationship Id="rId74" Type="http://schemas.openxmlformats.org/officeDocument/2006/relationships/slideLayout" Target="../slideLayouts/slideLayout201.xml"/><Relationship Id="rId79" Type="http://schemas.openxmlformats.org/officeDocument/2006/relationships/slideLayout" Target="../slideLayouts/slideLayout206.xml"/><Relationship Id="rId5" Type="http://schemas.openxmlformats.org/officeDocument/2006/relationships/slideLayout" Target="../slideLayouts/slideLayout132.xml"/><Relationship Id="rId90" Type="http://schemas.openxmlformats.org/officeDocument/2006/relationships/theme" Target="../theme/theme10.xml"/><Relationship Id="rId22" Type="http://schemas.openxmlformats.org/officeDocument/2006/relationships/slideLayout" Target="../slideLayouts/slideLayout149.xml"/><Relationship Id="rId27" Type="http://schemas.openxmlformats.org/officeDocument/2006/relationships/slideLayout" Target="../slideLayouts/slideLayout154.xml"/><Relationship Id="rId43" Type="http://schemas.openxmlformats.org/officeDocument/2006/relationships/slideLayout" Target="../slideLayouts/slideLayout170.xml"/><Relationship Id="rId48" Type="http://schemas.openxmlformats.org/officeDocument/2006/relationships/slideLayout" Target="../slideLayouts/slideLayout175.xml"/><Relationship Id="rId64" Type="http://schemas.openxmlformats.org/officeDocument/2006/relationships/slideLayout" Target="../slideLayouts/slideLayout191.xml"/><Relationship Id="rId69" Type="http://schemas.openxmlformats.org/officeDocument/2006/relationships/slideLayout" Target="../slideLayouts/slideLayout196.xml"/><Relationship Id="rId8" Type="http://schemas.openxmlformats.org/officeDocument/2006/relationships/slideLayout" Target="../slideLayouts/slideLayout135.xml"/><Relationship Id="rId51" Type="http://schemas.openxmlformats.org/officeDocument/2006/relationships/slideLayout" Target="../slideLayouts/slideLayout178.xml"/><Relationship Id="rId72" Type="http://schemas.openxmlformats.org/officeDocument/2006/relationships/slideLayout" Target="../slideLayouts/slideLayout199.xml"/><Relationship Id="rId80" Type="http://schemas.openxmlformats.org/officeDocument/2006/relationships/slideLayout" Target="../slideLayouts/slideLayout207.xml"/><Relationship Id="rId85" Type="http://schemas.openxmlformats.org/officeDocument/2006/relationships/slideLayout" Target="../slideLayouts/slideLayout212.xml"/><Relationship Id="rId93" Type="http://schemas.openxmlformats.org/officeDocument/2006/relationships/image" Target="../media/image14.emf"/><Relationship Id="rId3" Type="http://schemas.openxmlformats.org/officeDocument/2006/relationships/slideLayout" Target="../slideLayouts/slideLayout130.xml"/><Relationship Id="rId12" Type="http://schemas.openxmlformats.org/officeDocument/2006/relationships/slideLayout" Target="../slideLayouts/slideLayout139.xml"/><Relationship Id="rId17" Type="http://schemas.openxmlformats.org/officeDocument/2006/relationships/slideLayout" Target="../slideLayouts/slideLayout144.xml"/><Relationship Id="rId25" Type="http://schemas.openxmlformats.org/officeDocument/2006/relationships/slideLayout" Target="../slideLayouts/slideLayout152.xml"/><Relationship Id="rId33" Type="http://schemas.openxmlformats.org/officeDocument/2006/relationships/slideLayout" Target="../slideLayouts/slideLayout160.xml"/><Relationship Id="rId38" Type="http://schemas.openxmlformats.org/officeDocument/2006/relationships/slideLayout" Target="../slideLayouts/slideLayout165.xml"/><Relationship Id="rId46" Type="http://schemas.openxmlformats.org/officeDocument/2006/relationships/slideLayout" Target="../slideLayouts/slideLayout173.xml"/><Relationship Id="rId59" Type="http://schemas.openxmlformats.org/officeDocument/2006/relationships/slideLayout" Target="../slideLayouts/slideLayout186.xml"/><Relationship Id="rId67" Type="http://schemas.openxmlformats.org/officeDocument/2006/relationships/slideLayout" Target="../slideLayouts/slideLayout194.xml"/><Relationship Id="rId20" Type="http://schemas.openxmlformats.org/officeDocument/2006/relationships/slideLayout" Target="../slideLayouts/slideLayout147.xml"/><Relationship Id="rId41" Type="http://schemas.openxmlformats.org/officeDocument/2006/relationships/slideLayout" Target="../slideLayouts/slideLayout168.xml"/><Relationship Id="rId54" Type="http://schemas.openxmlformats.org/officeDocument/2006/relationships/slideLayout" Target="../slideLayouts/slideLayout181.xml"/><Relationship Id="rId62" Type="http://schemas.openxmlformats.org/officeDocument/2006/relationships/slideLayout" Target="../slideLayouts/slideLayout189.xml"/><Relationship Id="rId70" Type="http://schemas.openxmlformats.org/officeDocument/2006/relationships/slideLayout" Target="../slideLayouts/slideLayout197.xml"/><Relationship Id="rId75" Type="http://schemas.openxmlformats.org/officeDocument/2006/relationships/slideLayout" Target="../slideLayouts/slideLayout202.xml"/><Relationship Id="rId83" Type="http://schemas.openxmlformats.org/officeDocument/2006/relationships/slideLayout" Target="../slideLayouts/slideLayout210.xml"/><Relationship Id="rId88" Type="http://schemas.openxmlformats.org/officeDocument/2006/relationships/slideLayout" Target="../slideLayouts/slideLayout215.xml"/><Relationship Id="rId91" Type="http://schemas.openxmlformats.org/officeDocument/2006/relationships/tags" Target="../tags/tag1.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5" Type="http://schemas.openxmlformats.org/officeDocument/2006/relationships/slideLayout" Target="../slideLayouts/slideLayout142.xml"/><Relationship Id="rId23" Type="http://schemas.openxmlformats.org/officeDocument/2006/relationships/slideLayout" Target="../slideLayouts/slideLayout150.xml"/><Relationship Id="rId28" Type="http://schemas.openxmlformats.org/officeDocument/2006/relationships/slideLayout" Target="../slideLayouts/slideLayout155.xml"/><Relationship Id="rId36" Type="http://schemas.openxmlformats.org/officeDocument/2006/relationships/slideLayout" Target="../slideLayouts/slideLayout163.xml"/><Relationship Id="rId49" Type="http://schemas.openxmlformats.org/officeDocument/2006/relationships/slideLayout" Target="../slideLayouts/slideLayout176.xml"/><Relationship Id="rId57" Type="http://schemas.openxmlformats.org/officeDocument/2006/relationships/slideLayout" Target="../slideLayouts/slideLayout184.xml"/><Relationship Id="rId10" Type="http://schemas.openxmlformats.org/officeDocument/2006/relationships/slideLayout" Target="../slideLayouts/slideLayout137.xml"/><Relationship Id="rId31" Type="http://schemas.openxmlformats.org/officeDocument/2006/relationships/slideLayout" Target="../slideLayouts/slideLayout158.xml"/><Relationship Id="rId44" Type="http://schemas.openxmlformats.org/officeDocument/2006/relationships/slideLayout" Target="../slideLayouts/slideLayout171.xml"/><Relationship Id="rId52" Type="http://schemas.openxmlformats.org/officeDocument/2006/relationships/slideLayout" Target="../slideLayouts/slideLayout179.xml"/><Relationship Id="rId60" Type="http://schemas.openxmlformats.org/officeDocument/2006/relationships/slideLayout" Target="../slideLayouts/slideLayout187.xml"/><Relationship Id="rId65" Type="http://schemas.openxmlformats.org/officeDocument/2006/relationships/slideLayout" Target="../slideLayouts/slideLayout192.xml"/><Relationship Id="rId73" Type="http://schemas.openxmlformats.org/officeDocument/2006/relationships/slideLayout" Target="../slideLayouts/slideLayout200.xml"/><Relationship Id="rId78" Type="http://schemas.openxmlformats.org/officeDocument/2006/relationships/slideLayout" Target="../slideLayouts/slideLayout205.xml"/><Relationship Id="rId81" Type="http://schemas.openxmlformats.org/officeDocument/2006/relationships/slideLayout" Target="../slideLayouts/slideLayout208.xml"/><Relationship Id="rId86" Type="http://schemas.openxmlformats.org/officeDocument/2006/relationships/slideLayout" Target="../slideLayouts/slideLayout213.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3" Type="http://schemas.openxmlformats.org/officeDocument/2006/relationships/slideLayout" Target="../slideLayouts/slideLayout140.xml"/><Relationship Id="rId18" Type="http://schemas.openxmlformats.org/officeDocument/2006/relationships/slideLayout" Target="../slideLayouts/slideLayout145.xml"/><Relationship Id="rId39" Type="http://schemas.openxmlformats.org/officeDocument/2006/relationships/slideLayout" Target="../slideLayouts/slideLayout166.xml"/><Relationship Id="rId34" Type="http://schemas.openxmlformats.org/officeDocument/2006/relationships/slideLayout" Target="../slideLayouts/slideLayout161.xml"/><Relationship Id="rId50" Type="http://schemas.openxmlformats.org/officeDocument/2006/relationships/slideLayout" Target="../slideLayouts/slideLayout177.xml"/><Relationship Id="rId55" Type="http://schemas.openxmlformats.org/officeDocument/2006/relationships/slideLayout" Target="../slideLayouts/slideLayout182.xml"/><Relationship Id="rId76" Type="http://schemas.openxmlformats.org/officeDocument/2006/relationships/slideLayout" Target="../slideLayouts/slideLayout203.xml"/><Relationship Id="rId7" Type="http://schemas.openxmlformats.org/officeDocument/2006/relationships/slideLayout" Target="../slideLayouts/slideLayout134.xml"/><Relationship Id="rId71" Type="http://schemas.openxmlformats.org/officeDocument/2006/relationships/slideLayout" Target="../slideLayouts/slideLayout198.xml"/><Relationship Id="rId92" Type="http://schemas.openxmlformats.org/officeDocument/2006/relationships/oleObject" Target="../embeddings/oleObject1.bin"/><Relationship Id="rId2" Type="http://schemas.openxmlformats.org/officeDocument/2006/relationships/slideLayout" Target="../slideLayouts/slideLayout129.xml"/><Relationship Id="rId29" Type="http://schemas.openxmlformats.org/officeDocument/2006/relationships/slideLayout" Target="../slideLayouts/slideLayout156.xml"/><Relationship Id="rId24" Type="http://schemas.openxmlformats.org/officeDocument/2006/relationships/slideLayout" Target="../slideLayouts/slideLayout151.xml"/><Relationship Id="rId40" Type="http://schemas.openxmlformats.org/officeDocument/2006/relationships/slideLayout" Target="../slideLayouts/slideLayout167.xml"/><Relationship Id="rId45" Type="http://schemas.openxmlformats.org/officeDocument/2006/relationships/slideLayout" Target="../slideLayouts/slideLayout172.xml"/><Relationship Id="rId66" Type="http://schemas.openxmlformats.org/officeDocument/2006/relationships/slideLayout" Target="../slideLayouts/slideLayout193.xml"/><Relationship Id="rId87" Type="http://schemas.openxmlformats.org/officeDocument/2006/relationships/slideLayout" Target="../slideLayouts/slideLayout214.xml"/><Relationship Id="rId61" Type="http://schemas.openxmlformats.org/officeDocument/2006/relationships/slideLayout" Target="../slideLayouts/slideLayout188.xml"/><Relationship Id="rId82" Type="http://schemas.openxmlformats.org/officeDocument/2006/relationships/slideLayout" Target="../slideLayouts/slideLayout209.xml"/><Relationship Id="rId19" Type="http://schemas.openxmlformats.org/officeDocument/2006/relationships/slideLayout" Target="../slideLayouts/slideLayout146.xml"/><Relationship Id="rId14" Type="http://schemas.openxmlformats.org/officeDocument/2006/relationships/slideLayout" Target="../slideLayouts/slideLayout141.xml"/><Relationship Id="rId30" Type="http://schemas.openxmlformats.org/officeDocument/2006/relationships/slideLayout" Target="../slideLayouts/slideLayout157.xml"/><Relationship Id="rId35" Type="http://schemas.openxmlformats.org/officeDocument/2006/relationships/slideLayout" Target="../slideLayouts/slideLayout162.xml"/><Relationship Id="rId56" Type="http://schemas.openxmlformats.org/officeDocument/2006/relationships/slideLayout" Target="../slideLayouts/slideLayout183.xml"/><Relationship Id="rId77" Type="http://schemas.openxmlformats.org/officeDocument/2006/relationships/slideLayout" Target="../slideLayouts/slideLayout2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slideLayout" Target="../slideLayouts/slideLayout229.xml"/><Relationship Id="rId18" Type="http://schemas.openxmlformats.org/officeDocument/2006/relationships/slideLayout" Target="../slideLayouts/slideLayout234.xml"/><Relationship Id="rId3" Type="http://schemas.openxmlformats.org/officeDocument/2006/relationships/slideLayout" Target="../slideLayouts/slideLayout219.xml"/><Relationship Id="rId21" Type="http://schemas.openxmlformats.org/officeDocument/2006/relationships/image" Target="../media/image54.png"/><Relationship Id="rId7" Type="http://schemas.openxmlformats.org/officeDocument/2006/relationships/slideLayout" Target="../slideLayouts/slideLayout223.xml"/><Relationship Id="rId12" Type="http://schemas.openxmlformats.org/officeDocument/2006/relationships/slideLayout" Target="../slideLayouts/slideLayout228.xml"/><Relationship Id="rId17" Type="http://schemas.openxmlformats.org/officeDocument/2006/relationships/slideLayout" Target="../slideLayouts/slideLayout233.xml"/><Relationship Id="rId2" Type="http://schemas.openxmlformats.org/officeDocument/2006/relationships/slideLayout" Target="../slideLayouts/slideLayout218.xml"/><Relationship Id="rId16" Type="http://schemas.openxmlformats.org/officeDocument/2006/relationships/slideLayout" Target="../slideLayouts/slideLayout232.xml"/><Relationship Id="rId20" Type="http://schemas.openxmlformats.org/officeDocument/2006/relationships/theme" Target="../theme/theme11.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5" Type="http://schemas.openxmlformats.org/officeDocument/2006/relationships/slideLayout" Target="../slideLayouts/slideLayout231.xml"/><Relationship Id="rId10" Type="http://schemas.openxmlformats.org/officeDocument/2006/relationships/slideLayout" Target="../slideLayouts/slideLayout226.xml"/><Relationship Id="rId19" Type="http://schemas.openxmlformats.org/officeDocument/2006/relationships/slideLayout" Target="../slideLayouts/slideLayout235.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slideLayout" Target="../slideLayouts/slideLayout2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1.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6" Type="http://schemas.openxmlformats.org/officeDocument/2006/relationships/image" Target="../media/image1.png"/><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theme" Target="../theme/theme5.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slideLayout" Target="../slideLayouts/slideLayout76.xml"/><Relationship Id="rId18" Type="http://schemas.openxmlformats.org/officeDocument/2006/relationships/slideLayout" Target="../slideLayouts/slideLayout81.xml"/><Relationship Id="rId26" Type="http://schemas.openxmlformats.org/officeDocument/2006/relationships/slideLayout" Target="../slideLayouts/slideLayout89.xml"/><Relationship Id="rId3" Type="http://schemas.openxmlformats.org/officeDocument/2006/relationships/slideLayout" Target="../slideLayouts/slideLayout66.xml"/><Relationship Id="rId21" Type="http://schemas.openxmlformats.org/officeDocument/2006/relationships/slideLayout" Target="../slideLayouts/slideLayout84.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17" Type="http://schemas.openxmlformats.org/officeDocument/2006/relationships/slideLayout" Target="../slideLayouts/slideLayout80.xml"/><Relationship Id="rId25" Type="http://schemas.openxmlformats.org/officeDocument/2006/relationships/slideLayout" Target="../slideLayouts/slideLayout88.xml"/><Relationship Id="rId2" Type="http://schemas.openxmlformats.org/officeDocument/2006/relationships/slideLayout" Target="../slideLayouts/slideLayout65.xml"/><Relationship Id="rId16" Type="http://schemas.openxmlformats.org/officeDocument/2006/relationships/slideLayout" Target="../slideLayouts/slideLayout79.xml"/><Relationship Id="rId20" Type="http://schemas.openxmlformats.org/officeDocument/2006/relationships/slideLayout" Target="../slideLayouts/slideLayout83.xml"/><Relationship Id="rId29" Type="http://schemas.openxmlformats.org/officeDocument/2006/relationships/image" Target="../media/image6.png"/><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24" Type="http://schemas.openxmlformats.org/officeDocument/2006/relationships/slideLayout" Target="../slideLayouts/slideLayout87.xml"/><Relationship Id="rId32" Type="http://schemas.openxmlformats.org/officeDocument/2006/relationships/image" Target="../media/image9.svg"/><Relationship Id="rId5" Type="http://schemas.openxmlformats.org/officeDocument/2006/relationships/slideLayout" Target="../slideLayouts/slideLayout68.xml"/><Relationship Id="rId15" Type="http://schemas.openxmlformats.org/officeDocument/2006/relationships/slideLayout" Target="../slideLayouts/slideLayout78.xml"/><Relationship Id="rId23" Type="http://schemas.openxmlformats.org/officeDocument/2006/relationships/slideLayout" Target="../slideLayouts/slideLayout86.xml"/><Relationship Id="rId28" Type="http://schemas.openxmlformats.org/officeDocument/2006/relationships/theme" Target="../theme/theme6.xml"/><Relationship Id="rId10" Type="http://schemas.openxmlformats.org/officeDocument/2006/relationships/slideLayout" Target="../slideLayouts/slideLayout73.xml"/><Relationship Id="rId19" Type="http://schemas.openxmlformats.org/officeDocument/2006/relationships/slideLayout" Target="../slideLayouts/slideLayout82.xml"/><Relationship Id="rId31" Type="http://schemas.openxmlformats.org/officeDocument/2006/relationships/image" Target="../media/image8.png"/><Relationship Id="rId4" Type="http://schemas.openxmlformats.org/officeDocument/2006/relationships/slideLayout" Target="../slideLayouts/slideLayout67.xml"/><Relationship Id="rId9" Type="http://schemas.openxmlformats.org/officeDocument/2006/relationships/slideLayout" Target="../slideLayouts/slideLayout72.xml"/><Relationship Id="rId14" Type="http://schemas.openxmlformats.org/officeDocument/2006/relationships/slideLayout" Target="../slideLayouts/slideLayout77.xml"/><Relationship Id="rId22" Type="http://schemas.openxmlformats.org/officeDocument/2006/relationships/slideLayout" Target="../slideLayouts/slideLayout85.xml"/><Relationship Id="rId27" Type="http://schemas.openxmlformats.org/officeDocument/2006/relationships/slideLayout" Target="../slideLayouts/slideLayout90.xml"/><Relationship Id="rId30" Type="http://schemas.openxmlformats.org/officeDocument/2006/relationships/image" Target="../media/image7.sv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theme" Target="../theme/theme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theme" Target="../theme/theme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5.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theme" Target="../theme/theme9.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18320680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8" name="Object 7" hidden="1">
            <a:extLst>
              <a:ext uri="{FF2B5EF4-FFF2-40B4-BE49-F238E27FC236}">
                <a16:creationId xmlns:a16="http://schemas.microsoft.com/office/drawing/2014/main" id="{0C8885F1-EC45-5C5C-7D43-8F2AA2D64E47}"/>
              </a:ext>
            </a:extLst>
          </p:cNvPr>
          <p:cNvGraphicFramePr>
            <a:graphicFrameLocks noChangeAspect="1"/>
          </p:cNvGraphicFramePr>
          <p:nvPr userDrawn="1">
            <p:custDataLst>
              <p:tags r:id="rId91"/>
            </p:custDataLst>
            <p:extLst>
              <p:ext uri="{D42A27DB-BD31-4B8C-83A1-F6EECF244321}">
                <p14:modId xmlns:p14="http://schemas.microsoft.com/office/powerpoint/2010/main" val="3497295006"/>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name="think-cell Slide" r:id="rId92" imgW="7772400" imgH="10058400" progId="TCLayout.ActiveDocument.1">
                  <p:embed/>
                </p:oleObj>
              </mc:Choice>
              <mc:Fallback>
                <p:oleObj name="think-cell Slide" r:id="rId92" imgW="7772400" imgH="10058400" progId="TCLayout.ActiveDocument.1">
                  <p:embed/>
                  <p:pic>
                    <p:nvPicPr>
                      <p:cNvPr id="8" name="Object 7" hidden="1">
                        <a:extLst>
                          <a:ext uri="{FF2B5EF4-FFF2-40B4-BE49-F238E27FC236}">
                            <a16:creationId xmlns:a16="http://schemas.microsoft.com/office/drawing/2014/main" id="{0C8885F1-EC45-5C5C-7D43-8F2AA2D64E47}"/>
                          </a:ext>
                        </a:extLst>
                      </p:cNvPr>
                      <p:cNvPicPr/>
                      <p:nvPr/>
                    </p:nvPicPr>
                    <p:blipFill>
                      <a:blip r:embed="rId93"/>
                      <a:stretch>
                        <a:fillRect/>
                      </a:stretch>
                    </p:blipFill>
                    <p:spPr>
                      <a:xfrm>
                        <a:off x="1588" y="1588"/>
                        <a:ext cx="1227" cy="1588"/>
                      </a:xfrm>
                      <a:prstGeom prst="rect">
                        <a:avLst/>
                      </a:prstGeom>
                    </p:spPr>
                  </p:pic>
                </p:oleObj>
              </mc:Fallback>
            </mc:AlternateContent>
          </a:graphicData>
        </a:graphic>
      </p:graphicFrame>
      <p:sp>
        <p:nvSpPr>
          <p:cNvPr id="4" name="Footer Placeholder 5">
            <a:extLst>
              <a:ext uri="{FF2B5EF4-FFF2-40B4-BE49-F238E27FC236}">
                <a16:creationId xmlns:a16="http://schemas.microsoft.com/office/drawing/2014/main" id="{40BFA21A-42DE-05FA-93A1-8111843F737C}"/>
              </a:ext>
            </a:extLst>
          </p:cNvPr>
          <p:cNvSpPr txBox="1">
            <a:spLocks/>
          </p:cNvSpPr>
          <p:nvPr userDrawn="1"/>
        </p:nvSpPr>
        <p:spPr>
          <a:xfrm>
            <a:off x="512064" y="6378130"/>
            <a:ext cx="3474720" cy="245223"/>
          </a:xfrm>
          <a:prstGeom prst="rect">
            <a:avLst/>
          </a:prstGeom>
        </p:spPr>
        <p:txBody>
          <a:bodyPr lIns="0" tIns="0" rIns="0" bIns="0" anchor="b"/>
          <a:lstStyle>
            <a:defPPr>
              <a:defRPr lang="en-US"/>
            </a:defPPr>
            <a:lvl1pPr marL="0" algn="r" defTabSz="914400" rtl="0" eaLnBrk="1" latinLnBrk="0" hangingPunct="1">
              <a:defRPr lang="en-US" sz="1000" kern="1200">
                <a:solidFill>
                  <a:schemeClr val="bg1">
                    <a:lumMod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sz="800" kern="1200" dirty="0">
                <a:solidFill>
                  <a:schemeClr val="tx1"/>
                </a:solidFill>
                <a:latin typeface="+mn-lt"/>
                <a:ea typeface="+mn-ea"/>
                <a:cs typeface="Arial" panose="020B0604020202020204" pitchFamily="34" charset="0"/>
              </a:rPr>
              <a:t>© 2022 Memorial Sloan Kettering Cancer Center, et al. All rights reserved.</a:t>
            </a:r>
          </a:p>
        </p:txBody>
      </p:sp>
      <p:sp>
        <p:nvSpPr>
          <p:cNvPr id="6" name="Slide Number Placeholder 5"/>
          <p:cNvSpPr>
            <a:spLocks noGrp="1"/>
          </p:cNvSpPr>
          <p:nvPr>
            <p:ph type="sldNum" sz="quarter" idx="4"/>
          </p:nvPr>
        </p:nvSpPr>
        <p:spPr>
          <a:xfrm>
            <a:off x="11241741" y="6378130"/>
            <a:ext cx="454745" cy="245223"/>
          </a:xfrm>
          <a:prstGeom prst="rect">
            <a:avLst/>
          </a:prstGeom>
        </p:spPr>
        <p:txBody>
          <a:bodyPr lIns="0" tIns="0" rIns="0" bIns="0" anchor="b"/>
          <a:lstStyle>
            <a:lvl1pPr algn="r">
              <a:defRPr lang="en-US" sz="800" smtClean="0">
                <a:solidFill>
                  <a:schemeClr val="bg1">
                    <a:lumMod val="75000"/>
                  </a:schemeClr>
                </a:solidFill>
                <a:latin typeface="+mn-lt"/>
                <a:cs typeface="Arial" panose="020B0604020202020204" pitchFamily="34" charset="0"/>
              </a:defRPr>
            </a:lvl1pPr>
          </a:lstStyle>
          <a:p>
            <a:fld id="{523A240F-EAFE-E84F-B44C-6D7A08E0E409}" type="slidenum">
              <a:rPr lang="en-US" smtClean="0"/>
              <a:pPr/>
              <a:t>‹#›</a:t>
            </a:fld>
            <a:endParaRPr lang="en-US"/>
          </a:p>
        </p:txBody>
      </p:sp>
      <p:sp>
        <p:nvSpPr>
          <p:cNvPr id="5" name="Footer Placeholder 4"/>
          <p:cNvSpPr>
            <a:spLocks noGrp="1"/>
          </p:cNvSpPr>
          <p:nvPr>
            <p:ph type="ftr" sz="quarter" idx="3"/>
          </p:nvPr>
        </p:nvSpPr>
        <p:spPr>
          <a:xfrm>
            <a:off x="8839199" y="6378130"/>
            <a:ext cx="2241177" cy="245223"/>
          </a:xfrm>
          <a:prstGeom prst="rect">
            <a:avLst/>
          </a:prstGeom>
        </p:spPr>
        <p:txBody>
          <a:bodyPr lIns="0" tIns="0" rIns="0" bIns="0" anchor="b"/>
          <a:lstStyle>
            <a:lvl1pPr algn="r">
              <a:defRPr lang="en-US" sz="800" smtClean="0">
                <a:solidFill>
                  <a:schemeClr val="bg1">
                    <a:lumMod val="75000"/>
                  </a:schemeClr>
                </a:solidFill>
                <a:latin typeface="+mn-lt"/>
                <a:cs typeface="Arial" panose="020B0604020202020204" pitchFamily="34" charset="0"/>
              </a:defRPr>
            </a:lvl1pPr>
          </a:lstStyle>
          <a:p>
            <a:r>
              <a:rPr lang="en-US"/>
              <a:t>MSK Confidential — do not distribute</a:t>
            </a:r>
          </a:p>
        </p:txBody>
      </p:sp>
      <p:sp>
        <p:nvSpPr>
          <p:cNvPr id="2" name="Title Placeholder 1"/>
          <p:cNvSpPr>
            <a:spLocks noGrp="1"/>
          </p:cNvSpPr>
          <p:nvPr>
            <p:ph type="title"/>
          </p:nvPr>
        </p:nvSpPr>
        <p:spPr>
          <a:xfrm>
            <a:off x="512063" y="457201"/>
            <a:ext cx="11184423" cy="914400"/>
          </a:xfrm>
          <a:prstGeom prst="rect">
            <a:avLst/>
          </a:prstGeom>
        </p:spPr>
        <p:txBody>
          <a:bodyPr vert="horz" lIns="0" tIns="0" rIns="0" bIns="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512064" y="1700783"/>
            <a:ext cx="11184422" cy="440474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7827231"/>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 id="2147483840" r:id="rId14"/>
    <p:sldLayoutId id="2147483841" r:id="rId15"/>
    <p:sldLayoutId id="2147483842" r:id="rId16"/>
    <p:sldLayoutId id="2147483843" r:id="rId17"/>
    <p:sldLayoutId id="2147483844" r:id="rId18"/>
    <p:sldLayoutId id="2147483845" r:id="rId19"/>
    <p:sldLayoutId id="2147483846" r:id="rId20"/>
    <p:sldLayoutId id="2147483847" r:id="rId21"/>
    <p:sldLayoutId id="2147483848" r:id="rId22"/>
    <p:sldLayoutId id="2147483849" r:id="rId23"/>
    <p:sldLayoutId id="2147483850" r:id="rId24"/>
    <p:sldLayoutId id="2147483851" r:id="rId25"/>
    <p:sldLayoutId id="2147483852" r:id="rId26"/>
    <p:sldLayoutId id="2147483853" r:id="rId27"/>
    <p:sldLayoutId id="2147483854" r:id="rId28"/>
    <p:sldLayoutId id="2147483855" r:id="rId29"/>
    <p:sldLayoutId id="2147483856" r:id="rId30"/>
    <p:sldLayoutId id="2147483857" r:id="rId31"/>
    <p:sldLayoutId id="2147483858" r:id="rId32"/>
    <p:sldLayoutId id="2147483859" r:id="rId33"/>
    <p:sldLayoutId id="2147483860" r:id="rId34"/>
    <p:sldLayoutId id="2147483861" r:id="rId35"/>
    <p:sldLayoutId id="2147483862" r:id="rId36"/>
    <p:sldLayoutId id="2147483863" r:id="rId37"/>
    <p:sldLayoutId id="2147483864" r:id="rId38"/>
    <p:sldLayoutId id="2147483865" r:id="rId39"/>
    <p:sldLayoutId id="2147483866" r:id="rId40"/>
    <p:sldLayoutId id="2147483867" r:id="rId41"/>
    <p:sldLayoutId id="2147483868" r:id="rId42"/>
    <p:sldLayoutId id="2147483869" r:id="rId43"/>
    <p:sldLayoutId id="2147483870" r:id="rId44"/>
    <p:sldLayoutId id="2147483871" r:id="rId45"/>
    <p:sldLayoutId id="2147483872" r:id="rId46"/>
    <p:sldLayoutId id="2147483873" r:id="rId47"/>
    <p:sldLayoutId id="2147483874" r:id="rId48"/>
    <p:sldLayoutId id="2147483875" r:id="rId49"/>
    <p:sldLayoutId id="2147483876" r:id="rId50"/>
    <p:sldLayoutId id="2147483877" r:id="rId51"/>
    <p:sldLayoutId id="2147483878" r:id="rId52"/>
    <p:sldLayoutId id="2147483879" r:id="rId53"/>
    <p:sldLayoutId id="2147483880" r:id="rId54"/>
    <p:sldLayoutId id="2147483881" r:id="rId55"/>
    <p:sldLayoutId id="2147483882" r:id="rId56"/>
    <p:sldLayoutId id="2147483883" r:id="rId57"/>
    <p:sldLayoutId id="2147483884" r:id="rId58"/>
    <p:sldLayoutId id="2147483885" r:id="rId59"/>
    <p:sldLayoutId id="2147483886" r:id="rId60"/>
    <p:sldLayoutId id="2147483887" r:id="rId61"/>
    <p:sldLayoutId id="2147483888" r:id="rId62"/>
    <p:sldLayoutId id="2147483889" r:id="rId63"/>
    <p:sldLayoutId id="2147483890" r:id="rId64"/>
    <p:sldLayoutId id="2147483891" r:id="rId65"/>
    <p:sldLayoutId id="2147483892" r:id="rId66"/>
    <p:sldLayoutId id="2147483893" r:id="rId67"/>
    <p:sldLayoutId id="2147483894" r:id="rId68"/>
    <p:sldLayoutId id="2147483895" r:id="rId69"/>
    <p:sldLayoutId id="2147483896" r:id="rId70"/>
    <p:sldLayoutId id="2147483897" r:id="rId71"/>
    <p:sldLayoutId id="2147483898" r:id="rId72"/>
    <p:sldLayoutId id="2147483899" r:id="rId73"/>
    <p:sldLayoutId id="2147483900" r:id="rId74"/>
    <p:sldLayoutId id="2147483901" r:id="rId75"/>
    <p:sldLayoutId id="2147483902" r:id="rId76"/>
    <p:sldLayoutId id="2147483903" r:id="rId77"/>
    <p:sldLayoutId id="2147483904" r:id="rId78"/>
    <p:sldLayoutId id="2147483905" r:id="rId79"/>
    <p:sldLayoutId id="2147483906" r:id="rId80"/>
    <p:sldLayoutId id="2147483907" r:id="rId81"/>
    <p:sldLayoutId id="2147483908" r:id="rId82"/>
    <p:sldLayoutId id="2147483909" r:id="rId83"/>
    <p:sldLayoutId id="2147483910" r:id="rId84"/>
    <p:sldLayoutId id="2147483911" r:id="rId85"/>
    <p:sldLayoutId id="2147483912" r:id="rId86"/>
    <p:sldLayoutId id="2147483913" r:id="rId87"/>
    <p:sldLayoutId id="2147483914" r:id="rId88"/>
    <p:sldLayoutId id="2147483915" r:id="rId8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defTabSz="914400" rtl="0" eaLnBrk="1" latinLnBrk="0" hangingPunct="1">
        <a:lnSpc>
          <a:spcPct val="90000"/>
        </a:lnSpc>
        <a:spcBef>
          <a:spcPct val="0"/>
        </a:spcBef>
        <a:buNone/>
        <a:defRPr sz="3200" b="1" kern="1200" spc="-50" baseline="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p15:clr>
            <a:srgbClr val="F26B43"/>
          </p15:clr>
        </p15:guide>
        <p15:guide id="2" pos="318">
          <p15:clr>
            <a:srgbClr val="F26B43"/>
          </p15:clr>
        </p15:guide>
        <p15:guide id="3" pos="7370">
          <p15:clr>
            <a:srgbClr val="F26B43"/>
          </p15:clr>
        </p15:guide>
        <p15:guide id="4" orient="horz" pos="4170">
          <p15:clr>
            <a:srgbClr val="F26B43"/>
          </p15:clr>
        </p15:guide>
        <p15:guide id="5" orient="horz" pos="864">
          <p15:clr>
            <a:srgbClr val="F26B43"/>
          </p15:clr>
        </p15:guide>
        <p15:guide id="6" orient="horz" pos="1070">
          <p15:clr>
            <a:srgbClr val="F26B43"/>
          </p15:clr>
        </p15:guide>
        <p15:guide id="7" orient="horz" pos="3846">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844202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47489388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74077268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4">
            <a:extLst>
              <a:ext uri="{28A0092B-C50C-407E-A947-70E740481C1C}">
                <a14:useLocalDpi xmlns:a14="http://schemas.microsoft.com/office/drawing/2010/main"/>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641945657"/>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88952" cy="6856286"/>
          </a:xfrm>
          <a:prstGeom prst="rect">
            <a:avLst/>
          </a:prstGeom>
        </p:spPr>
      </p:pic>
      <p:sp>
        <p:nvSpPr>
          <p:cNvPr id="2" name="Title Placeholder 1"/>
          <p:cNvSpPr>
            <a:spLocks noGrp="1"/>
          </p:cNvSpPr>
          <p:nvPr>
            <p:ph type="title"/>
          </p:nvPr>
        </p:nvSpPr>
        <p:spPr>
          <a:xfrm>
            <a:off x="838200" y="1"/>
            <a:ext cx="10515600" cy="114458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383737"/>
            <a:ext cx="10515600" cy="4800600"/>
          </a:xfrm>
          <a:prstGeom prst="rect">
            <a:avLst/>
          </a:prstGeom>
        </p:spPr>
        <p:txBody>
          <a:bodyPr vert="horz" lIns="91440" tIns="45720" rIns="91440" bIns="45720" rtlCol="0">
            <a:normAutofit/>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ea typeface="Arial" charset="0"/>
                <a:cs typeface="Arial" charset="0"/>
              </a:defRPr>
            </a:lvl1pPr>
          </a:lstStyle>
          <a:p>
            <a:fld id="{5916FF65-E16B-BA4F-9591-6B4416106527}" type="datetimeFigureOut">
              <a:rPr lang="en-US" smtClean="0"/>
              <a:pPr/>
              <a:t>4/24/26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ea typeface="Arial" charset="0"/>
                <a:cs typeface="Arial" charset="0"/>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ea typeface="Arial" charset="0"/>
                <a:cs typeface="Arial" charset="0"/>
              </a:defRPr>
            </a:lvl1pPr>
          </a:lstStyle>
          <a:p>
            <a:fld id="{BB442168-F8B8-B34D-83CF-DF309AC8169E}" type="slidenum">
              <a:rPr lang="en-US" smtClean="0"/>
              <a:pPr/>
              <a:t>‹#›</a:t>
            </a:fld>
            <a:endParaRPr lang="en-US"/>
          </a:p>
        </p:txBody>
      </p:sp>
    </p:spTree>
    <p:extLst>
      <p:ext uri="{BB962C8B-B14F-4D97-AF65-F5344CB8AC3E}">
        <p14:creationId xmlns:p14="http://schemas.microsoft.com/office/powerpoint/2010/main" val="3450613461"/>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505153"/>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505153"/>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505153"/>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505153"/>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ED615F03-C367-24C6-9AAC-7A87FF5B668A}"/>
              </a:ext>
            </a:extLst>
          </p:cNvPr>
          <p:cNvPicPr>
            <a:picLocks noChangeAspect="1"/>
          </p:cNvPicPr>
          <p:nvPr userDrawn="1"/>
        </p:nvPicPr>
        <p:blipFill>
          <a:blip r:embed="rId29">
            <a:extLst>
              <a:ext uri="{96DAC541-7B7A-43D3-8B79-37D633B846F1}">
                <asvg:svgBlip xmlns:asvg="http://schemas.microsoft.com/office/drawing/2016/SVG/main" r:embed="rId30"/>
              </a:ext>
            </a:extLst>
          </a:blip>
          <a:stretch>
            <a:fillRect/>
          </a:stretch>
        </p:blipFill>
        <p:spPr>
          <a:xfrm>
            <a:off x="0" y="6197600"/>
            <a:ext cx="12192000" cy="660400"/>
          </a:xfrm>
          <a:prstGeom prst="rect">
            <a:avLst/>
          </a:prstGeom>
        </p:spPr>
      </p:pic>
      <p:sp>
        <p:nvSpPr>
          <p:cNvPr id="2" name="Title Placeholder 1"/>
          <p:cNvSpPr>
            <a:spLocks noGrp="1"/>
          </p:cNvSpPr>
          <p:nvPr>
            <p:ph type="title"/>
          </p:nvPr>
        </p:nvSpPr>
        <p:spPr>
          <a:xfrm>
            <a:off x="609599" y="1"/>
            <a:ext cx="10866220" cy="1250147"/>
          </a:xfrm>
          <a:prstGeom prst="rect">
            <a:avLst/>
          </a:prstGeom>
        </p:spPr>
        <p:txBody>
          <a:bodyPr vert="horz" lIns="0" tIns="0" rIns="91440" bIns="45720" rtlCol="0" anchor="b">
            <a:noAutofit/>
          </a:bodyPr>
          <a:lstStyle/>
          <a:p>
            <a:r>
              <a:rPr lang="en-US" dirty="0"/>
              <a:t>Insert Title Here Image &amp; Copy</a:t>
            </a:r>
          </a:p>
        </p:txBody>
      </p:sp>
      <p:sp>
        <p:nvSpPr>
          <p:cNvPr id="5" name="Text Placeholder 4">
            <a:extLst>
              <a:ext uri="{FF2B5EF4-FFF2-40B4-BE49-F238E27FC236}">
                <a16:creationId xmlns:a16="http://schemas.microsoft.com/office/drawing/2014/main" id="{10665962-D527-D9A7-7D51-9A728E2C1C4A}"/>
              </a:ext>
            </a:extLst>
          </p:cNvPr>
          <p:cNvSpPr>
            <a:spLocks noGrp="1"/>
          </p:cNvSpPr>
          <p:nvPr>
            <p:ph type="body" idx="1"/>
          </p:nvPr>
        </p:nvSpPr>
        <p:spPr>
          <a:xfrm>
            <a:off x="609599" y="1559199"/>
            <a:ext cx="10884033" cy="1206484"/>
          </a:xfrm>
          <a:prstGeom prst="rect">
            <a:avLst/>
          </a:prstGeom>
        </p:spPr>
        <p:txBody>
          <a:bodyPr vert="horz" wrap="square" lIns="0" tIns="45720" rIns="91440" bIns="45720" rtlCol="0">
            <a:spAutoFit/>
          </a:bodyPr>
          <a:lstStyle/>
          <a:p>
            <a:pPr lvl="0"/>
            <a:r>
              <a:rPr lang="en-US" dirty="0"/>
              <a:t>Click to edit Master text styles</a:t>
            </a:r>
          </a:p>
          <a:p>
            <a:pPr lvl="1"/>
            <a:r>
              <a:rPr lang="en-US" dirty="0"/>
              <a:t>Second level</a:t>
            </a:r>
          </a:p>
          <a:p>
            <a:pPr lvl="2"/>
            <a:r>
              <a:rPr lang="en-US" dirty="0"/>
              <a:t>Third level</a:t>
            </a:r>
          </a:p>
        </p:txBody>
      </p:sp>
      <p:pic>
        <p:nvPicPr>
          <p:cNvPr id="3" name="Graphic 2">
            <a:extLst>
              <a:ext uri="{FF2B5EF4-FFF2-40B4-BE49-F238E27FC236}">
                <a16:creationId xmlns:a16="http://schemas.microsoft.com/office/drawing/2014/main" id="{F843FB73-839C-307F-E23A-3503F1BC31A5}"/>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546204" y="6056242"/>
            <a:ext cx="3488777" cy="341293"/>
          </a:xfrm>
          <a:prstGeom prst="rect">
            <a:avLst/>
          </a:prstGeom>
        </p:spPr>
      </p:pic>
    </p:spTree>
    <p:extLst>
      <p:ext uri="{BB962C8B-B14F-4D97-AF65-F5344CB8AC3E}">
        <p14:creationId xmlns:p14="http://schemas.microsoft.com/office/powerpoint/2010/main" val="3069417053"/>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 id="2147483773" r:id="rId15"/>
    <p:sldLayoutId id="2147483774" r:id="rId16"/>
    <p:sldLayoutId id="2147483775" r:id="rId17"/>
    <p:sldLayoutId id="2147483776" r:id="rId18"/>
    <p:sldLayoutId id="2147483777" r:id="rId19"/>
    <p:sldLayoutId id="2147483778" r:id="rId20"/>
    <p:sldLayoutId id="2147483779" r:id="rId21"/>
    <p:sldLayoutId id="2147483780" r:id="rId22"/>
    <p:sldLayoutId id="2147483781" r:id="rId23"/>
    <p:sldLayoutId id="2147483782" r:id="rId24"/>
    <p:sldLayoutId id="2147483783" r:id="rId25"/>
    <p:sldLayoutId id="2147483784" r:id="rId26"/>
    <p:sldLayoutId id="2147483785" r:id="rId2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dt="0"/>
  <p:txStyles>
    <p:titleStyle>
      <a:lvl1pPr algn="l" defTabSz="609585" rtl="0" eaLnBrk="1" latinLnBrk="0" hangingPunct="1">
        <a:spcBef>
          <a:spcPct val="0"/>
        </a:spcBef>
        <a:buNone/>
        <a:defRPr sz="3200" kern="1200">
          <a:solidFill>
            <a:schemeClr val="accent1"/>
          </a:solidFill>
          <a:latin typeface="Arial"/>
          <a:ea typeface="+mj-ea"/>
          <a:cs typeface="Arial"/>
        </a:defRPr>
      </a:lvl1pPr>
    </p:titleStyle>
    <p:bodyStyle>
      <a:lvl1pPr marL="0" marR="0" indent="0" algn="l" defTabSz="1219170" rtl="0" eaLnBrk="1" fontAlgn="base" latinLnBrk="0" hangingPunct="1">
        <a:lnSpc>
          <a:spcPct val="90000"/>
        </a:lnSpc>
        <a:spcBef>
          <a:spcPts val="800"/>
        </a:spcBef>
        <a:spcAft>
          <a:spcPct val="0"/>
        </a:spcAft>
        <a:buClrTx/>
        <a:buSzTx/>
        <a:buFontTx/>
        <a:buNone/>
        <a:tabLst/>
        <a:defRPr sz="2133" b="0" kern="1200">
          <a:solidFill>
            <a:schemeClr val="tx1"/>
          </a:solidFill>
          <a:latin typeface="Arial"/>
          <a:ea typeface="+mn-ea"/>
          <a:cs typeface="Arial"/>
        </a:defRPr>
      </a:lvl1pPr>
      <a:lvl2pPr marL="990575" marR="0" indent="-380990" algn="l" defTabSz="1219170" rtl="0" eaLnBrk="1" fontAlgn="base" latinLnBrk="0" hangingPunct="1">
        <a:lnSpc>
          <a:spcPct val="100000"/>
        </a:lnSpc>
        <a:spcBef>
          <a:spcPct val="20000"/>
        </a:spcBef>
        <a:spcAft>
          <a:spcPct val="0"/>
        </a:spcAft>
        <a:buClrTx/>
        <a:buSzTx/>
        <a:buFont typeface="Arial" panose="020B0604020202020204" pitchFamily="34" charset="0"/>
        <a:buChar char="•"/>
        <a:tabLst/>
        <a:defRPr sz="2133" b="0" kern="1200">
          <a:solidFill>
            <a:schemeClr val="tx1"/>
          </a:solidFill>
          <a:latin typeface="Arial"/>
          <a:ea typeface="+mn-ea"/>
          <a:cs typeface="Arial"/>
        </a:defRPr>
      </a:lvl2pPr>
      <a:lvl3pPr marL="1523962" marR="0" indent="-304792" algn="l" defTabSz="1219170" rtl="0" eaLnBrk="1" fontAlgn="base" latinLnBrk="0" hangingPunct="1">
        <a:lnSpc>
          <a:spcPct val="100000"/>
        </a:lnSpc>
        <a:spcBef>
          <a:spcPct val="20000"/>
        </a:spcBef>
        <a:spcAft>
          <a:spcPct val="0"/>
        </a:spcAft>
        <a:buClrTx/>
        <a:buSzTx/>
        <a:buFont typeface="Courier New" panose="02070309020205020404" pitchFamily="49" charset="0"/>
        <a:buChar char="o"/>
        <a:tabLst/>
        <a:defRPr sz="2133" b="0" kern="1200">
          <a:solidFill>
            <a:schemeClr val="tx1"/>
          </a:solidFill>
          <a:latin typeface="Arial"/>
          <a:ea typeface="+mn-ea"/>
          <a:cs typeface="Arial"/>
        </a:defRPr>
      </a:lvl3pPr>
      <a:lvl4pPr marL="0" indent="-304792" algn="l" defTabSz="609585" rtl="0" eaLnBrk="1" latinLnBrk="0" hangingPunct="1">
        <a:spcBef>
          <a:spcPct val="20000"/>
        </a:spcBef>
        <a:buFont typeface="Arial"/>
        <a:buChar char="–"/>
        <a:defRPr sz="2133" kern="1200">
          <a:solidFill>
            <a:schemeClr val="tx1"/>
          </a:solidFill>
          <a:latin typeface="Arial"/>
          <a:ea typeface="+mn-ea"/>
          <a:cs typeface="Arial"/>
        </a:defRPr>
      </a:lvl4pPr>
      <a:lvl5pPr marL="609585" indent="-304792" algn="l" defTabSz="609585" rtl="0" eaLnBrk="1" latinLnBrk="0" hangingPunct="1">
        <a:spcBef>
          <a:spcPct val="20000"/>
        </a:spcBef>
        <a:buFont typeface="Arial"/>
        <a:buChar char="»"/>
        <a:defRPr sz="2133"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8925AD4-E593-FFDF-76D9-CB0F370CA43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00ECF7-773E-6D0B-A9C2-7E8B5B5729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F688E-87EA-E907-1B31-A73622F47E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80A5777-5B70-41A5-9D61-455488C1A4E5}" type="datetimeFigureOut">
              <a:rPr lang="en-US" smtClean="0"/>
              <a:t>4/24/26</a:t>
            </a:fld>
            <a:endParaRPr lang="en-US"/>
          </a:p>
        </p:txBody>
      </p:sp>
      <p:sp>
        <p:nvSpPr>
          <p:cNvPr id="5" name="Footer Placeholder 4">
            <a:extLst>
              <a:ext uri="{FF2B5EF4-FFF2-40B4-BE49-F238E27FC236}">
                <a16:creationId xmlns:a16="http://schemas.microsoft.com/office/drawing/2014/main" id="{B4ADA24D-0B8E-6BD4-E2C7-7CA6FFA082B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E4F92B1-8C3D-69B7-463B-234410FFDA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CE53BAA-05EF-44A3-BBE7-DC39E05B1345}" type="slidenum">
              <a:rPr lang="en-US" smtClean="0"/>
              <a:t>‹#›</a:t>
            </a:fld>
            <a:endParaRPr lang="en-US"/>
          </a:p>
        </p:txBody>
      </p:sp>
    </p:spTree>
    <p:extLst>
      <p:ext uri="{BB962C8B-B14F-4D97-AF65-F5344CB8AC3E}">
        <p14:creationId xmlns:p14="http://schemas.microsoft.com/office/powerpoint/2010/main" val="822198515"/>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 id="2147483801" r:id="rId15"/>
    <p:sldLayoutId id="2147483802" r:id="rId1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61CAA45-B0AB-8D77-BDA6-548C2E11C9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1096A7F-E5EB-64ED-1990-D5290B6544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D63622-B752-9483-B442-B9F98E5388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FB359B-B2D7-8648-95AE-CA2C83E3B822}" type="datetimeFigureOut">
              <a:rPr lang="en-US" smtClean="0"/>
              <a:t>4/24/26</a:t>
            </a:fld>
            <a:endParaRPr lang="en-US"/>
          </a:p>
        </p:txBody>
      </p:sp>
      <p:sp>
        <p:nvSpPr>
          <p:cNvPr id="5" name="Footer Placeholder 4">
            <a:extLst>
              <a:ext uri="{FF2B5EF4-FFF2-40B4-BE49-F238E27FC236}">
                <a16:creationId xmlns:a16="http://schemas.microsoft.com/office/drawing/2014/main" id="{C093606D-5E7A-183E-81D8-680A89F841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96639B4-A120-C5CB-3EC7-BEF936C4B7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AD6F0-82AB-0D46-BD63-5AF186E05FF2}" type="slidenum">
              <a:rPr lang="en-US" smtClean="0"/>
              <a:t>‹#›</a:t>
            </a:fld>
            <a:endParaRPr lang="en-US"/>
          </a:p>
        </p:txBody>
      </p:sp>
    </p:spTree>
    <p:extLst>
      <p:ext uri="{BB962C8B-B14F-4D97-AF65-F5344CB8AC3E}">
        <p14:creationId xmlns:p14="http://schemas.microsoft.com/office/powerpoint/2010/main" val="371893237"/>
      </p:ext>
    </p:extLst>
  </p:cSld>
  <p:clrMap bg1="lt1" tx1="dk1" bg2="lt2" tx2="dk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bwMode="auto">
      <p:bgPr>
        <a:solidFill>
          <a:schemeClr val="tx1"/>
        </a:solidFill>
        <a:effectLst/>
      </p:bgPr>
    </p:bg>
    <p:spTree>
      <p:nvGrpSpPr>
        <p:cNvPr id="1" name=""/>
        <p:cNvGrpSpPr/>
        <p:nvPr/>
      </p:nvGrpSpPr>
      <p:grpSpPr>
        <a:xfrm>
          <a:off x="0" y="0"/>
          <a:ext cx="0" cy="0"/>
          <a:chOff x="0" y="0"/>
          <a:chExt cx="0" cy="0"/>
        </a:xfrm>
      </p:grpSpPr>
      <p:sp>
        <p:nvSpPr>
          <p:cNvPr id="164866" name="Rectangle 2"/>
          <p:cNvSpPr>
            <a:spLocks noGrp="1" noChangeArrowheads="1"/>
          </p:cNvSpPr>
          <p:nvPr>
            <p:ph type="title"/>
          </p:nvPr>
        </p:nvSpPr>
        <p:spPr bwMode="auto">
          <a:xfrm>
            <a:off x="914400" y="609600"/>
            <a:ext cx="10363200" cy="116128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eaLnBrk="1" hangingPunct="1"/>
            <a:r>
              <a:rPr lang="en-US" dirty="0"/>
              <a:t>Click to edit Master title style</a:t>
            </a:r>
          </a:p>
        </p:txBody>
      </p:sp>
      <p:sp>
        <p:nvSpPr>
          <p:cNvPr id="164867" name="Rectangle 3"/>
          <p:cNvSpPr>
            <a:spLocks noGrp="1" noChangeArrowheads="1"/>
          </p:cNvSpPr>
          <p:nvPr>
            <p:ph type="body" idx="1"/>
          </p:nvPr>
        </p:nvSpPr>
        <p:spPr bwMode="auto">
          <a:xfrm>
            <a:off x="914400" y="1566863"/>
            <a:ext cx="10363200" cy="4598987"/>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0" tIns="0" rIns="0" bIns="0" numCol="1" rtlCol="0" anchor="t" anchorCtr="0" compatLnSpc="1">
            <a:prstTxWarp prst="textNoShape">
              <a:avLst/>
            </a:prstTxWarp>
            <a:noAutofit/>
          </a:bodyPr>
          <a:lstStyle/>
          <a:p>
            <a:pPr lvl="0">
              <a:lnSpc>
                <a:spcPct val="90000"/>
              </a:lnSpc>
              <a:spcBef>
                <a:spcPts val="1200"/>
              </a:spcBef>
            </a:pPr>
            <a:r>
              <a:rPr lang="en-US" dirty="0"/>
              <a:t>Click to edit Master text styles</a:t>
            </a:r>
          </a:p>
          <a:p>
            <a:pPr lvl="1">
              <a:lnSpc>
                <a:spcPct val="90000"/>
              </a:lnSpc>
              <a:spcBef>
                <a:spcPts val="1200"/>
              </a:spcBef>
            </a:pPr>
            <a:r>
              <a:rPr lang="en-US" dirty="0"/>
              <a:t>Second level</a:t>
            </a:r>
          </a:p>
          <a:p>
            <a:pPr lvl="2">
              <a:lnSpc>
                <a:spcPct val="90000"/>
              </a:lnSpc>
              <a:spcBef>
                <a:spcPts val="1200"/>
              </a:spcBef>
            </a:pPr>
            <a:r>
              <a:rPr lang="en-US" dirty="0"/>
              <a:t>Third level</a:t>
            </a:r>
          </a:p>
          <a:p>
            <a:pPr lvl="3">
              <a:lnSpc>
                <a:spcPct val="90000"/>
              </a:lnSpc>
              <a:spcBef>
                <a:spcPts val="1200"/>
              </a:spcBef>
            </a:pPr>
            <a:r>
              <a:rPr lang="en-US" dirty="0"/>
              <a:t>Fourth level</a:t>
            </a:r>
          </a:p>
          <a:p>
            <a:pPr lvl="4">
              <a:lnSpc>
                <a:spcPct val="90000"/>
              </a:lnSpc>
              <a:spcBef>
                <a:spcPts val="1200"/>
              </a:spcBef>
            </a:pPr>
            <a:r>
              <a:rPr lang="en-US" dirty="0"/>
              <a:t>Fifth level</a:t>
            </a:r>
          </a:p>
        </p:txBody>
      </p:sp>
    </p:spTree>
    <p:extLst>
      <p:ext uri="{BB962C8B-B14F-4D97-AF65-F5344CB8AC3E}">
        <p14:creationId xmlns:p14="http://schemas.microsoft.com/office/powerpoint/2010/main" val="3931558485"/>
      </p:ext>
    </p:extLst>
  </p:cSld>
  <p:clrMap bg1="dk2" tx1="lt1" bg2="dk1" tx2="lt2" accent1="accent1" accent2="accent2" accent3="accent3" accent4="accent4" accent5="accent5" accent6="accent6" hlink="hlink" folHlink="folHlink"/>
  <p:sldLayoutIdLst>
    <p:sldLayoutId id="2147483816" r:id="rId1"/>
    <p:sldLayoutId id="2147483817" r:id="rId2"/>
    <p:sldLayoutId id="2147483818" r:id="rId3"/>
    <p:sldLayoutId id="2147483819" r:id="rId4"/>
    <p:sldLayoutId id="2147483820" r:id="rId5"/>
    <p:sldLayoutId id="2147483821" r:id="rId6"/>
    <p:sldLayoutId id="2147483822" r:id="rId7"/>
    <p:sldLayoutId id="2147483823" r:id="rId8"/>
    <p:sldLayoutId id="2147483824" r:id="rId9"/>
    <p:sldLayoutId id="2147483825" r:id="rId10"/>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rtl="0" eaLnBrk="1" fontAlgn="base" hangingPunct="1">
        <a:lnSpc>
          <a:spcPct val="90000"/>
        </a:lnSpc>
        <a:spcBef>
          <a:spcPct val="0"/>
        </a:spcBef>
        <a:spcAft>
          <a:spcPct val="0"/>
        </a:spcAft>
        <a:defRPr lang="en-US" sz="4400" dirty="0">
          <a:solidFill>
            <a:schemeClr val="bg2"/>
          </a:solidFill>
          <a:latin typeface="+mj-lt"/>
          <a:ea typeface="ＭＳ Ｐゴシック" charset="0"/>
          <a:cs typeface="ＭＳ Ｐゴシック" charset="0"/>
        </a:defRPr>
      </a:lvl1pPr>
      <a:lvl2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2pPr>
      <a:lvl3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3pPr>
      <a:lvl4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4pPr>
      <a:lvl5pPr algn="ctr" rtl="0" eaLnBrk="1" fontAlgn="base" hangingPunct="1">
        <a:lnSpc>
          <a:spcPct val="85000"/>
        </a:lnSpc>
        <a:spcBef>
          <a:spcPct val="0"/>
        </a:spcBef>
        <a:spcAft>
          <a:spcPct val="0"/>
        </a:spcAft>
        <a:defRPr sz="5333">
          <a:solidFill>
            <a:srgbClr val="FFFFFF"/>
          </a:solidFill>
          <a:latin typeface="Arial" charset="0"/>
          <a:ea typeface="ＭＳ Ｐゴシック" charset="0"/>
          <a:cs typeface="ＭＳ Ｐゴシック" charset="0"/>
        </a:defRPr>
      </a:lvl5pPr>
      <a:lvl6pPr marL="609585" algn="ctr" rtl="0" eaLnBrk="1" fontAlgn="base" hangingPunct="1">
        <a:lnSpc>
          <a:spcPct val="85000"/>
        </a:lnSpc>
        <a:spcBef>
          <a:spcPct val="0"/>
        </a:spcBef>
        <a:spcAft>
          <a:spcPct val="0"/>
        </a:spcAft>
        <a:defRPr sz="5333">
          <a:solidFill>
            <a:schemeClr val="tx1"/>
          </a:solidFill>
          <a:latin typeface="Arial" charset="0"/>
        </a:defRPr>
      </a:lvl6pPr>
      <a:lvl7pPr marL="1219170" algn="ctr" rtl="0" eaLnBrk="1" fontAlgn="base" hangingPunct="1">
        <a:lnSpc>
          <a:spcPct val="85000"/>
        </a:lnSpc>
        <a:spcBef>
          <a:spcPct val="0"/>
        </a:spcBef>
        <a:spcAft>
          <a:spcPct val="0"/>
        </a:spcAft>
        <a:defRPr sz="5333">
          <a:solidFill>
            <a:schemeClr val="tx1"/>
          </a:solidFill>
          <a:latin typeface="Arial" charset="0"/>
        </a:defRPr>
      </a:lvl7pPr>
      <a:lvl8pPr marL="1828754" algn="ctr" rtl="0" eaLnBrk="1" fontAlgn="base" hangingPunct="1">
        <a:lnSpc>
          <a:spcPct val="85000"/>
        </a:lnSpc>
        <a:spcBef>
          <a:spcPct val="0"/>
        </a:spcBef>
        <a:spcAft>
          <a:spcPct val="0"/>
        </a:spcAft>
        <a:defRPr sz="5333">
          <a:solidFill>
            <a:schemeClr val="tx1"/>
          </a:solidFill>
          <a:latin typeface="Arial" charset="0"/>
        </a:defRPr>
      </a:lvl8pPr>
      <a:lvl9pPr marL="2438339" algn="ctr" rtl="0" eaLnBrk="1" fontAlgn="base" hangingPunct="1">
        <a:lnSpc>
          <a:spcPct val="85000"/>
        </a:lnSpc>
        <a:spcBef>
          <a:spcPct val="0"/>
        </a:spcBef>
        <a:spcAft>
          <a:spcPct val="0"/>
        </a:spcAft>
        <a:defRPr sz="5333">
          <a:solidFill>
            <a:schemeClr val="tx1"/>
          </a:solidFill>
          <a:latin typeface="Arial" charset="0"/>
        </a:defRPr>
      </a:lvl9pPr>
    </p:titleStyle>
    <p:bodyStyle>
      <a:lvl1pPr marL="233363" indent="-233363" algn="l" rtl="0" eaLnBrk="1" fontAlgn="base" hangingPunct="1">
        <a:spcBef>
          <a:spcPts val="1500"/>
        </a:spcBef>
        <a:spcAft>
          <a:spcPct val="0"/>
        </a:spcAft>
        <a:buClr>
          <a:schemeClr val="bg2"/>
        </a:buClr>
        <a:buFont typeface="Times" charset="0"/>
        <a:buChar char="•"/>
        <a:tabLst/>
        <a:defRPr lang="en-US" sz="2800" kern="1200" dirty="0" smtClean="0">
          <a:solidFill>
            <a:schemeClr val="bg1"/>
          </a:solidFill>
          <a:latin typeface="Arial"/>
          <a:ea typeface="+mn-ea"/>
          <a:cs typeface="+mn-cs"/>
        </a:defRPr>
      </a:lvl1pPr>
      <a:lvl2pPr marL="857250" indent="-330200" algn="l" rtl="0" eaLnBrk="1" fontAlgn="base" hangingPunct="1">
        <a:spcBef>
          <a:spcPts val="1500"/>
        </a:spcBef>
        <a:spcAft>
          <a:spcPct val="0"/>
        </a:spcAft>
        <a:buClr>
          <a:schemeClr val="bg2"/>
        </a:buClr>
        <a:buChar char="–"/>
        <a:tabLst/>
        <a:defRPr lang="en-US" sz="2400" kern="1200" dirty="0" smtClean="0">
          <a:solidFill>
            <a:schemeClr val="bg1"/>
          </a:solidFill>
          <a:latin typeface="Arial"/>
          <a:ea typeface="+mn-ea"/>
          <a:cs typeface="+mn-cs"/>
        </a:defRPr>
      </a:lvl2pPr>
      <a:lvl3pPr marL="1314450" indent="-246063" algn="l" rtl="0" eaLnBrk="1" fontAlgn="base" hangingPunct="1">
        <a:spcBef>
          <a:spcPts val="1500"/>
        </a:spcBef>
        <a:spcAft>
          <a:spcPct val="0"/>
        </a:spcAft>
        <a:buClr>
          <a:schemeClr val="bg2"/>
        </a:buClr>
        <a:buChar char="•"/>
        <a:tabLst/>
        <a:defRPr lang="en-US" sz="2000" kern="1200" dirty="0" smtClean="0">
          <a:solidFill>
            <a:schemeClr val="bg1"/>
          </a:solidFill>
          <a:latin typeface="Arial"/>
          <a:ea typeface="+mn-ea"/>
          <a:cs typeface="+mn-cs"/>
        </a:defRPr>
      </a:lvl3pPr>
      <a:lvl4pPr marL="1836738" indent="-241300" algn="l" rtl="0" eaLnBrk="1" fontAlgn="base" hangingPunct="1">
        <a:spcBef>
          <a:spcPts val="1500"/>
        </a:spcBef>
        <a:spcAft>
          <a:spcPct val="0"/>
        </a:spcAft>
        <a:buClr>
          <a:schemeClr val="bg2"/>
        </a:buClr>
        <a:buChar char="–"/>
        <a:tabLst/>
        <a:defRPr lang="en-US" sz="1800" kern="1200" dirty="0" smtClean="0">
          <a:solidFill>
            <a:schemeClr val="bg1"/>
          </a:solidFill>
          <a:latin typeface="Arial"/>
          <a:ea typeface="+mn-ea"/>
          <a:cs typeface="+mn-cs"/>
        </a:defRPr>
      </a:lvl4pPr>
      <a:lvl5pPr marL="2293938" indent="-157163" algn="l" rtl="0" eaLnBrk="1" fontAlgn="base" hangingPunct="1">
        <a:spcBef>
          <a:spcPts val="1500"/>
        </a:spcBef>
        <a:spcAft>
          <a:spcPct val="0"/>
        </a:spcAft>
        <a:buClr>
          <a:schemeClr val="bg2"/>
        </a:buClr>
        <a:buChar char="»"/>
        <a:tabLst/>
        <a:defRPr lang="en-US" sz="1600" kern="1200" dirty="0">
          <a:solidFill>
            <a:schemeClr val="bg1"/>
          </a:solidFill>
          <a:latin typeface="Arial"/>
          <a:ea typeface="+mn-ea"/>
          <a:cs typeface="+mn-cs"/>
        </a:defRPr>
      </a:lvl5pPr>
      <a:lvl6pPr marL="3047924" indent="-302676" algn="l" rtl="0" eaLnBrk="1" fontAlgn="base" hangingPunct="1">
        <a:spcBef>
          <a:spcPct val="60000"/>
        </a:spcBef>
        <a:spcAft>
          <a:spcPct val="0"/>
        </a:spcAft>
        <a:buClr>
          <a:schemeClr val="hlink"/>
        </a:buClr>
        <a:buChar char="»"/>
        <a:defRPr sz="1600">
          <a:solidFill>
            <a:schemeClr val="tx1"/>
          </a:solidFill>
          <a:latin typeface="+mn-lt"/>
        </a:defRPr>
      </a:lvl6pPr>
      <a:lvl7pPr marL="3657509" indent="-302676" algn="l" rtl="0" eaLnBrk="1" fontAlgn="base" hangingPunct="1">
        <a:spcBef>
          <a:spcPct val="60000"/>
        </a:spcBef>
        <a:spcAft>
          <a:spcPct val="0"/>
        </a:spcAft>
        <a:buClr>
          <a:schemeClr val="hlink"/>
        </a:buClr>
        <a:buChar char="»"/>
        <a:defRPr sz="1600">
          <a:solidFill>
            <a:schemeClr val="tx1"/>
          </a:solidFill>
          <a:latin typeface="+mn-lt"/>
        </a:defRPr>
      </a:lvl7pPr>
      <a:lvl8pPr marL="4267093" indent="-302676" algn="l" rtl="0" eaLnBrk="1" fontAlgn="base" hangingPunct="1">
        <a:spcBef>
          <a:spcPct val="60000"/>
        </a:spcBef>
        <a:spcAft>
          <a:spcPct val="0"/>
        </a:spcAft>
        <a:buClr>
          <a:schemeClr val="hlink"/>
        </a:buClr>
        <a:buChar char="»"/>
        <a:defRPr sz="1600">
          <a:solidFill>
            <a:schemeClr val="tx1"/>
          </a:solidFill>
          <a:latin typeface="+mn-lt"/>
        </a:defRPr>
      </a:lvl8pPr>
      <a:lvl9pPr marL="4876678" indent="-302676" algn="l" rtl="0" eaLnBrk="1" fontAlgn="base" hangingPunct="1">
        <a:spcBef>
          <a:spcPct val="60000"/>
        </a:spcBef>
        <a:spcAft>
          <a:spcPct val="0"/>
        </a:spcAft>
        <a:buClr>
          <a:schemeClr val="hlink"/>
        </a:buClr>
        <a:buChar char="»"/>
        <a:defRPr sz="1600">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792">
          <p15:clr>
            <a:srgbClr val="F26B43"/>
          </p15:clr>
        </p15:guide>
        <p15:guide id="3" pos="576">
          <p15:clr>
            <a:srgbClr val="F26B43"/>
          </p15:clr>
        </p15:guide>
        <p15:guide id="4" pos="288">
          <p15:clr>
            <a:srgbClr val="F26B43"/>
          </p15:clr>
        </p15:guide>
        <p15:guide id="5" pos="720">
          <p15:clr>
            <a:srgbClr val="F26B43"/>
          </p15:clr>
        </p15:guide>
        <p15:guide id="6" pos="7104">
          <p15:clr>
            <a:srgbClr val="F26B43"/>
          </p15:clr>
        </p15:guide>
        <p15:guide id="7" pos="7392">
          <p15:clr>
            <a:srgbClr val="F26B43"/>
          </p15:clr>
        </p15:guide>
        <p15:guide id="8" pos="6960">
          <p15:clr>
            <a:srgbClr val="F26B43"/>
          </p15:clr>
        </p15:guide>
        <p15:guide id="9" pos="3840">
          <p15:clr>
            <a:srgbClr val="F26B43"/>
          </p15:clr>
        </p15:guide>
        <p15:guide id="10" pos="3888">
          <p15:clr>
            <a:srgbClr val="F26B43"/>
          </p15:clr>
        </p15:guide>
        <p15:guide id="11" orient="horz" pos="600">
          <p15:clr>
            <a:srgbClr val="F26B43"/>
          </p15:clr>
        </p15:guide>
        <p15:guide id="12" orient="horz" pos="384">
          <p15:clr>
            <a:srgbClr val="F26B43"/>
          </p15:clr>
        </p15:guide>
        <p15:guide id="13" pos="864">
          <p15:clr>
            <a:srgbClr val="F26B43"/>
          </p15:clr>
        </p15:guide>
        <p15:guide id="14" pos="6816">
          <p15:clr>
            <a:srgbClr val="F26B43"/>
          </p15:clr>
        </p15:guide>
        <p15:guide id="15" orient="horz" pos="2112">
          <p15:clr>
            <a:srgbClr val="F26B43"/>
          </p15:clr>
        </p15:guide>
        <p15:guide id="16" orient="horz" pos="2208">
          <p15:clr>
            <a:srgbClr val="F26B43"/>
          </p15:clr>
        </p15:guide>
        <p15:guide id="17" orient="horz" pos="768">
          <p15:clr>
            <a:srgbClr val="F26B43"/>
          </p15:clr>
        </p15:guide>
        <p15:guide id="18" orient="horz" pos="9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6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02.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image" Target="../media/image192.png"/><Relationship Id="rId1" Type="http://schemas.openxmlformats.org/officeDocument/2006/relationships/slideLayout" Target="../slideLayouts/slideLayout158.xml"/><Relationship Id="rId5" Type="http://schemas.openxmlformats.org/officeDocument/2006/relationships/image" Target="../media/image195.png"/><Relationship Id="rId4" Type="http://schemas.openxmlformats.org/officeDocument/2006/relationships/image" Target="../media/image194.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62.xml"/></Relationships>
</file>

<file path=ppt/slides/_rels/slide104.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80.xml"/><Relationship Id="rId1" Type="http://schemas.openxmlformats.org/officeDocument/2006/relationships/slideLayout" Target="../slideLayouts/slideLayout162.xml"/></Relationships>
</file>

<file path=ppt/slides/_rels/slide105.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1.xml"/><Relationship Id="rId1" Type="http://schemas.openxmlformats.org/officeDocument/2006/relationships/slideLayout" Target="../slideLayouts/slideLayout162.xml"/><Relationship Id="rId4" Type="http://schemas.microsoft.com/office/2007/relationships/hdphoto" Target="../media/hdphoto21.wdp"/></Relationships>
</file>

<file path=ppt/slides/_rels/slide106.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82.xml"/><Relationship Id="rId1" Type="http://schemas.openxmlformats.org/officeDocument/2006/relationships/slideLayout" Target="../slideLayouts/slideLayout162.xml"/><Relationship Id="rId6" Type="http://schemas.microsoft.com/office/2007/relationships/hdphoto" Target="../media/hdphoto23.wdp"/><Relationship Id="rId5" Type="http://schemas.openxmlformats.org/officeDocument/2006/relationships/image" Target="../media/image199.png"/><Relationship Id="rId4" Type="http://schemas.microsoft.com/office/2007/relationships/hdphoto" Target="../media/hdphoto22.wdp"/></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62.xml"/></Relationships>
</file>

<file path=ppt/slides/_rels/slide108.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84.xml"/><Relationship Id="rId1" Type="http://schemas.openxmlformats.org/officeDocument/2006/relationships/slideLayout" Target="../slideLayouts/slideLayout162.xml"/><Relationship Id="rId6" Type="http://schemas.microsoft.com/office/2007/relationships/hdphoto" Target="../media/hdphoto25.wdp"/><Relationship Id="rId5" Type="http://schemas.openxmlformats.org/officeDocument/2006/relationships/image" Target="../media/image201.png"/><Relationship Id="rId4" Type="http://schemas.microsoft.com/office/2007/relationships/hdphoto" Target="../media/hdphoto24.wdp"/></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57.xml"/></Relationships>
</file>

<file path=ppt/slides/_rels/slide1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86.xml"/><Relationship Id="rId1" Type="http://schemas.openxmlformats.org/officeDocument/2006/relationships/slideLayout" Target="../slideLayouts/slideLayout16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2.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image" Target="../media/image203.jpeg"/><Relationship Id="rId1" Type="http://schemas.openxmlformats.org/officeDocument/2006/relationships/slideLayout" Target="../slideLayouts/slideLayout162.xml"/></Relationships>
</file>

<file path=ppt/slides/_rels/slide11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87.xml"/><Relationship Id="rId1" Type="http://schemas.openxmlformats.org/officeDocument/2006/relationships/slideLayout" Target="../slideLayouts/slideLayout158.xml"/><Relationship Id="rId6" Type="http://schemas.openxmlformats.org/officeDocument/2006/relationships/image" Target="../media/image207.png"/><Relationship Id="rId5" Type="http://schemas.openxmlformats.org/officeDocument/2006/relationships/image" Target="../media/image206.png"/><Relationship Id="rId4" Type="http://schemas.microsoft.com/office/2007/relationships/hdphoto" Target="../media/hdphoto26.wdp"/></Relationships>
</file>

<file path=ppt/slides/_rels/slide11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88.xml"/><Relationship Id="rId1" Type="http://schemas.openxmlformats.org/officeDocument/2006/relationships/slideLayout" Target="../slideLayouts/slideLayout16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16.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89.xml"/><Relationship Id="rId1" Type="http://schemas.openxmlformats.org/officeDocument/2006/relationships/slideLayout" Target="../slideLayouts/slideLayout162.xml"/></Relationships>
</file>

<file path=ppt/slides/_rels/slide117.xml.rels><?xml version="1.0" encoding="UTF-8" standalone="yes"?>
<Relationships xmlns="http://schemas.openxmlformats.org/package/2006/relationships"><Relationship Id="rId3" Type="http://schemas.microsoft.com/office/2007/relationships/hdphoto" Target="../media/hdphoto27.wdp"/><Relationship Id="rId2" Type="http://schemas.openxmlformats.org/officeDocument/2006/relationships/image" Target="../media/image210.png"/><Relationship Id="rId1" Type="http://schemas.openxmlformats.org/officeDocument/2006/relationships/slideLayout" Target="../slideLayouts/slideLayout158.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58.xml"/></Relationships>
</file>

<file path=ppt/slides/_rels/slide11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91.xml"/><Relationship Id="rId1" Type="http://schemas.openxmlformats.org/officeDocument/2006/relationships/slideLayout" Target="../slideLayouts/slideLayout16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162.xml"/><Relationship Id="rId6" Type="http://schemas.openxmlformats.org/officeDocument/2006/relationships/image" Target="../media/image216.jpeg"/><Relationship Id="rId5" Type="http://schemas.openxmlformats.org/officeDocument/2006/relationships/image" Target="../media/image215.jpg"/><Relationship Id="rId4" Type="http://schemas.openxmlformats.org/officeDocument/2006/relationships/image" Target="../media/image214.jpg"/></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57.xml"/></Relationships>
</file>

<file path=ppt/slides/_rels/slide122.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93.xml"/><Relationship Id="rId1" Type="http://schemas.openxmlformats.org/officeDocument/2006/relationships/slideLayout" Target="../slideLayouts/slideLayout157.xml"/></Relationships>
</file>

<file path=ppt/slides/_rels/slide1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4.xml"/><Relationship Id="rId1" Type="http://schemas.openxmlformats.org/officeDocument/2006/relationships/slideLayout" Target="../slideLayouts/slideLayout1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26.xml"/><Relationship Id="rId6" Type="http://schemas.openxmlformats.org/officeDocument/2006/relationships/image" Target="../media/image92.png"/><Relationship Id="rId5" Type="http://schemas.openxmlformats.org/officeDocument/2006/relationships/image" Target="../media/image107.png"/><Relationship Id="rId4" Type="http://schemas.openxmlformats.org/officeDocument/2006/relationships/image" Target="../media/image106.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5.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85.xml"/><Relationship Id="rId2" Type="http://schemas.openxmlformats.org/officeDocument/2006/relationships/tags" Target="../tags/tag28.xml"/><Relationship Id="rId1" Type="http://schemas.openxmlformats.org/officeDocument/2006/relationships/tags" Target="../tags/tag27.xml"/><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3" Type="http://schemas.openxmlformats.org/officeDocument/2006/relationships/image" Target="../media/image66.jpg"/><Relationship Id="rId18" Type="http://schemas.openxmlformats.org/officeDocument/2006/relationships/image" Target="../media/image71.jpg"/><Relationship Id="rId26" Type="http://schemas.openxmlformats.org/officeDocument/2006/relationships/image" Target="../media/image79.jpg"/><Relationship Id="rId21" Type="http://schemas.openxmlformats.org/officeDocument/2006/relationships/image" Target="../media/image74.jpg"/><Relationship Id="rId34" Type="http://schemas.openxmlformats.org/officeDocument/2006/relationships/image" Target="../media/image87.jpg"/><Relationship Id="rId7" Type="http://schemas.openxmlformats.org/officeDocument/2006/relationships/image" Target="../media/image60.jpg"/><Relationship Id="rId12" Type="http://schemas.openxmlformats.org/officeDocument/2006/relationships/image" Target="../media/image65.jpg"/><Relationship Id="rId17" Type="http://schemas.openxmlformats.org/officeDocument/2006/relationships/image" Target="../media/image70.jpg"/><Relationship Id="rId25" Type="http://schemas.openxmlformats.org/officeDocument/2006/relationships/image" Target="../media/image78.jpg"/><Relationship Id="rId33" Type="http://schemas.openxmlformats.org/officeDocument/2006/relationships/image" Target="../media/image86.jpg"/><Relationship Id="rId2" Type="http://schemas.openxmlformats.org/officeDocument/2006/relationships/image" Target="../media/image55.jpg"/><Relationship Id="rId16" Type="http://schemas.openxmlformats.org/officeDocument/2006/relationships/image" Target="../media/image69.jpg"/><Relationship Id="rId20" Type="http://schemas.openxmlformats.org/officeDocument/2006/relationships/image" Target="../media/image73.jpg"/><Relationship Id="rId29" Type="http://schemas.openxmlformats.org/officeDocument/2006/relationships/image" Target="../media/image82.jpg"/><Relationship Id="rId1" Type="http://schemas.openxmlformats.org/officeDocument/2006/relationships/slideLayout" Target="../slideLayouts/slideLayout44.xml"/><Relationship Id="rId6" Type="http://schemas.openxmlformats.org/officeDocument/2006/relationships/image" Target="../media/image59.jpg"/><Relationship Id="rId11" Type="http://schemas.openxmlformats.org/officeDocument/2006/relationships/image" Target="../media/image64.jpg"/><Relationship Id="rId24" Type="http://schemas.openxmlformats.org/officeDocument/2006/relationships/image" Target="../media/image77.jpg"/><Relationship Id="rId32" Type="http://schemas.openxmlformats.org/officeDocument/2006/relationships/image" Target="../media/image85.jpg"/><Relationship Id="rId37" Type="http://schemas.openxmlformats.org/officeDocument/2006/relationships/image" Target="../media/image90.jpg"/><Relationship Id="rId5" Type="http://schemas.openxmlformats.org/officeDocument/2006/relationships/image" Target="../media/image58.jpg"/><Relationship Id="rId15" Type="http://schemas.openxmlformats.org/officeDocument/2006/relationships/image" Target="../media/image68.jpg"/><Relationship Id="rId23" Type="http://schemas.openxmlformats.org/officeDocument/2006/relationships/image" Target="../media/image76.jpg"/><Relationship Id="rId28" Type="http://schemas.openxmlformats.org/officeDocument/2006/relationships/image" Target="../media/image81.jpg"/><Relationship Id="rId36" Type="http://schemas.openxmlformats.org/officeDocument/2006/relationships/image" Target="../media/image89.jpg"/><Relationship Id="rId10" Type="http://schemas.openxmlformats.org/officeDocument/2006/relationships/image" Target="../media/image63.jpg"/><Relationship Id="rId19" Type="http://schemas.openxmlformats.org/officeDocument/2006/relationships/image" Target="../media/image72.jpg"/><Relationship Id="rId31" Type="http://schemas.openxmlformats.org/officeDocument/2006/relationships/image" Target="../media/image84.jpg"/><Relationship Id="rId4" Type="http://schemas.openxmlformats.org/officeDocument/2006/relationships/image" Target="../media/image57.jpg"/><Relationship Id="rId9" Type="http://schemas.openxmlformats.org/officeDocument/2006/relationships/image" Target="../media/image62.jpg"/><Relationship Id="rId14" Type="http://schemas.openxmlformats.org/officeDocument/2006/relationships/image" Target="../media/image67.jpg"/><Relationship Id="rId22" Type="http://schemas.openxmlformats.org/officeDocument/2006/relationships/image" Target="../media/image75.jpg"/><Relationship Id="rId27" Type="http://schemas.openxmlformats.org/officeDocument/2006/relationships/image" Target="../media/image80.jpg"/><Relationship Id="rId30" Type="http://schemas.openxmlformats.org/officeDocument/2006/relationships/image" Target="../media/image83.jpg"/><Relationship Id="rId35" Type="http://schemas.openxmlformats.org/officeDocument/2006/relationships/image" Target="../media/image88.jpg"/><Relationship Id="rId8" Type="http://schemas.openxmlformats.org/officeDocument/2006/relationships/image" Target="../media/image61.jpg"/><Relationship Id="rId3" Type="http://schemas.openxmlformats.org/officeDocument/2006/relationships/image" Target="../media/image56.jp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5.xml"/></Relationships>
</file>

<file path=ppt/slides/_rels/slide2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9.png"/><Relationship Id="rId7" Type="http://schemas.openxmlformats.org/officeDocument/2006/relationships/image" Target="../media/image111.png"/><Relationship Id="rId2" Type="http://schemas.openxmlformats.org/officeDocument/2006/relationships/notesSlide" Target="../notesSlides/notesSlide19.xml"/><Relationship Id="rId1" Type="http://schemas.openxmlformats.org/officeDocument/2006/relationships/slideLayout" Target="../slideLayouts/slideLayout71.xml"/><Relationship Id="rId6" Type="http://schemas.microsoft.com/office/2007/relationships/hdphoto" Target="../media/hdphoto2.wdp"/><Relationship Id="rId5" Type="http://schemas.openxmlformats.org/officeDocument/2006/relationships/image" Target="../media/image110.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0.xml"/><Relationship Id="rId1" Type="http://schemas.openxmlformats.org/officeDocument/2006/relationships/slideLayout" Target="../slideLayouts/slideLayout71.xml"/><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8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85.xml"/><Relationship Id="rId4" Type="http://schemas.microsoft.com/office/2007/relationships/hdphoto" Target="../media/hdphoto4.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1.xml"/></Relationships>
</file>

<file path=ppt/slides/_rels/slide3.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2.xml"/><Relationship Id="rId7" Type="http://schemas.openxmlformats.org/officeDocument/2006/relationships/image" Target="../media/image94.png"/><Relationship Id="rId12" Type="http://schemas.openxmlformats.org/officeDocument/2006/relationships/image" Target="../media/image99.png"/><Relationship Id="rId2" Type="http://schemas.openxmlformats.org/officeDocument/2006/relationships/slideLayout" Target="../slideLayouts/slideLayout7.xml"/><Relationship Id="rId1" Type="http://schemas.openxmlformats.org/officeDocument/2006/relationships/tags" Target="../tags/tag25.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png"/><Relationship Id="rId10" Type="http://schemas.openxmlformats.org/officeDocument/2006/relationships/image" Target="../media/image97.png"/><Relationship Id="rId4" Type="http://schemas.openxmlformats.org/officeDocument/2006/relationships/image" Target="../media/image91.png"/><Relationship Id="rId9" Type="http://schemas.openxmlformats.org/officeDocument/2006/relationships/image" Target="../media/image96.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3.xml"/></Relationships>
</file>

<file path=ppt/slides/_rels/slide4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42.xml"/><Relationship Id="rId1" Type="http://schemas.openxmlformats.org/officeDocument/2006/relationships/slideLayout" Target="../slideLayouts/slideLayout102.xml"/><Relationship Id="rId5" Type="http://schemas.openxmlformats.org/officeDocument/2006/relationships/image" Target="../media/image117.png"/><Relationship Id="rId4" Type="http://schemas.openxmlformats.org/officeDocument/2006/relationships/image" Target="../media/image116.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7" Type="http://schemas.openxmlformats.org/officeDocument/2006/relationships/image" Target="../media/image120.png"/><Relationship Id="rId2" Type="http://schemas.openxmlformats.org/officeDocument/2006/relationships/notesSlide" Target="../notesSlides/notesSlide43.xml"/><Relationship Id="rId1" Type="http://schemas.openxmlformats.org/officeDocument/2006/relationships/slideLayout" Target="../slideLayouts/slideLayout103.xml"/><Relationship Id="rId6" Type="http://schemas.microsoft.com/office/2007/relationships/hdphoto" Target="../media/hdphoto6.wdp"/><Relationship Id="rId5" Type="http://schemas.openxmlformats.org/officeDocument/2006/relationships/image" Target="../media/image119.png"/><Relationship Id="rId4" Type="http://schemas.microsoft.com/office/2007/relationships/hdphoto" Target="../media/hdphoto5.wdp"/></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44.xml"/><Relationship Id="rId1" Type="http://schemas.openxmlformats.org/officeDocument/2006/relationships/slideLayout" Target="../slideLayouts/slideLayout92.xml"/><Relationship Id="rId4" Type="http://schemas.openxmlformats.org/officeDocument/2006/relationships/image" Target="../media/image12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9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4.xml"/></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104.xml"/><Relationship Id="rId4" Type="http://schemas.openxmlformats.org/officeDocument/2006/relationships/image" Target="../media/image124.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8.xml"/><Relationship Id="rId1" Type="http://schemas.openxmlformats.org/officeDocument/2006/relationships/slideLayout" Target="../slideLayouts/slideLayout104.xml"/><Relationship Id="rId4" Type="http://schemas.openxmlformats.org/officeDocument/2006/relationships/image" Target="../media/image126.sv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4.xml"/></Relationships>
</file>

<file path=ppt/slides/_rels/slide52.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50.xml"/><Relationship Id="rId1" Type="http://schemas.openxmlformats.org/officeDocument/2006/relationships/slideLayout" Target="../slideLayouts/slideLayout106.xml"/><Relationship Id="rId6" Type="http://schemas.microsoft.com/office/2007/relationships/hdphoto" Target="../media/hdphoto8.wdp"/><Relationship Id="rId5" Type="http://schemas.openxmlformats.org/officeDocument/2006/relationships/image" Target="../media/image128.png"/><Relationship Id="rId4" Type="http://schemas.microsoft.com/office/2007/relationships/hdphoto" Target="../media/hdphoto7.wdp"/></Relationships>
</file>

<file path=ppt/slides/_rels/slide53.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51.xml"/><Relationship Id="rId1" Type="http://schemas.openxmlformats.org/officeDocument/2006/relationships/slideLayout" Target="../slideLayouts/slideLayout94.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05.xml"/></Relationships>
</file>

<file path=ppt/slides/_rels/slide55.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53.xml"/><Relationship Id="rId1" Type="http://schemas.openxmlformats.org/officeDocument/2006/relationships/slideLayout" Target="../slideLayouts/slideLayout103.xml"/><Relationship Id="rId4" Type="http://schemas.openxmlformats.org/officeDocument/2006/relationships/image" Target="../media/image130.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03.xml"/></Relationships>
</file>

<file path=ppt/slides/_rels/slide57.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31.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32.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55.xml"/><Relationship Id="rId1" Type="http://schemas.openxmlformats.org/officeDocument/2006/relationships/slideLayout" Target="../slideLayouts/slideLayout92.xml"/><Relationship Id="rId5" Type="http://schemas.openxmlformats.org/officeDocument/2006/relationships/image" Target="../media/image136.svg"/><Relationship Id="rId4" Type="http://schemas.openxmlformats.org/officeDocument/2006/relationships/image" Target="../media/image135.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3.xml"/></Relationships>
</file>

<file path=ppt/slides/_rels/slide6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7.xml"/><Relationship Id="rId1" Type="http://schemas.openxmlformats.org/officeDocument/2006/relationships/slideLayout" Target="../slideLayouts/slideLayout96.xml"/><Relationship Id="rId6" Type="http://schemas.microsoft.com/office/2007/relationships/hdphoto" Target="../media/hdphoto12.wdp"/><Relationship Id="rId5" Type="http://schemas.openxmlformats.org/officeDocument/2006/relationships/image" Target="../media/image138.png"/><Relationship Id="rId4" Type="http://schemas.microsoft.com/office/2007/relationships/hdphoto" Target="../media/hdphoto11.wdp"/></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59.xml"/><Relationship Id="rId1" Type="http://schemas.openxmlformats.org/officeDocument/2006/relationships/slideLayout" Target="../slideLayouts/slideLayout96.xml"/><Relationship Id="rId4" Type="http://schemas.openxmlformats.org/officeDocument/2006/relationships/image" Target="../media/image140.png"/></Relationships>
</file>

<file path=ppt/slides/_rels/slide6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94.xml"/><Relationship Id="rId6" Type="http://schemas.microsoft.com/office/2007/relationships/hdphoto" Target="../media/hdphoto14.wdp"/><Relationship Id="rId5" Type="http://schemas.openxmlformats.org/officeDocument/2006/relationships/image" Target="../media/image142.png"/><Relationship Id="rId4" Type="http://schemas.microsoft.com/office/2007/relationships/hdphoto" Target="../media/hdphoto13.wdp"/></Relationships>
</file>

<file path=ppt/slides/_rels/slide6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5.png"/><Relationship Id="rId2" Type="http://schemas.openxmlformats.org/officeDocument/2006/relationships/notesSlide" Target="../notesSlides/notesSlide61.xml"/><Relationship Id="rId1" Type="http://schemas.openxmlformats.org/officeDocument/2006/relationships/slideLayout" Target="../slideLayouts/slideLayout92.xml"/><Relationship Id="rId6" Type="http://schemas.microsoft.com/office/2007/relationships/hdphoto" Target="../media/hdphoto16.wdp"/><Relationship Id="rId5" Type="http://schemas.openxmlformats.org/officeDocument/2006/relationships/image" Target="../media/image144.png"/><Relationship Id="rId4" Type="http://schemas.microsoft.com/office/2007/relationships/hdphoto" Target="../media/hdphoto15.wdp"/></Relationships>
</file>

<file path=ppt/slides/_rels/slide6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62.xml"/><Relationship Id="rId1" Type="http://schemas.openxmlformats.org/officeDocument/2006/relationships/slideLayout" Target="../slideLayouts/slideLayout94.xml"/><Relationship Id="rId5" Type="http://schemas.openxmlformats.org/officeDocument/2006/relationships/image" Target="../media/image147.png"/><Relationship Id="rId4" Type="http://schemas.microsoft.com/office/2007/relationships/hdphoto" Target="../media/hdphoto17.wdp"/></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5.xml"/><Relationship Id="rId7" Type="http://schemas.openxmlformats.org/officeDocument/2006/relationships/image" Target="../media/image108.png"/><Relationship Id="rId2" Type="http://schemas.openxmlformats.org/officeDocument/2006/relationships/slideLayout" Target="../slideLayouts/slideLayout7.xml"/><Relationship Id="rId1" Type="http://schemas.openxmlformats.org/officeDocument/2006/relationships/tags" Target="../tags/tag29.xml"/><Relationship Id="rId6" Type="http://schemas.openxmlformats.org/officeDocument/2006/relationships/image" Target="../media/image96.png"/><Relationship Id="rId5" Type="http://schemas.openxmlformats.org/officeDocument/2006/relationships/image" Target="../media/image149.png"/><Relationship Id="rId4" Type="http://schemas.openxmlformats.org/officeDocument/2006/relationships/image" Target="../media/image14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5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68.xml"/><Relationship Id="rId1" Type="http://schemas.openxmlformats.org/officeDocument/2006/relationships/slideLayout" Target="../slideLayouts/slideLayout91.xml"/><Relationship Id="rId5" Type="http://schemas.openxmlformats.org/officeDocument/2006/relationships/image" Target="../media/image152.jpeg"/><Relationship Id="rId4" Type="http://schemas.openxmlformats.org/officeDocument/2006/relationships/image" Target="../media/image151.jpe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108.xml"/><Relationship Id="rId5" Type="http://schemas.openxmlformats.org/officeDocument/2006/relationships/image" Target="../media/image156.png"/><Relationship Id="rId4" Type="http://schemas.openxmlformats.org/officeDocument/2006/relationships/image" Target="../media/image155.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102.png"/><Relationship Id="rId4" Type="http://schemas.openxmlformats.org/officeDocument/2006/relationships/image" Target="../media/image101.png"/></Relationships>
</file>

<file path=ppt/slides/_rels/slide80.xml.rels><?xml version="1.0" encoding="UTF-8" standalone="yes"?>
<Relationships xmlns="http://schemas.openxmlformats.org/package/2006/relationships"><Relationship Id="rId3" Type="http://schemas.microsoft.com/office/2007/relationships/hdphoto" Target="../media/hdphoto18.wdp"/><Relationship Id="rId7" Type="http://schemas.microsoft.com/office/2007/relationships/hdphoto" Target="../media/hdphoto20.wdp"/><Relationship Id="rId2" Type="http://schemas.openxmlformats.org/officeDocument/2006/relationships/image" Target="../media/image157.png"/><Relationship Id="rId1" Type="http://schemas.openxmlformats.org/officeDocument/2006/relationships/slideLayout" Target="../slideLayouts/slideLayout108.xml"/><Relationship Id="rId6" Type="http://schemas.openxmlformats.org/officeDocument/2006/relationships/image" Target="../media/image159.png"/><Relationship Id="rId5" Type="http://schemas.microsoft.com/office/2007/relationships/hdphoto" Target="../media/hdphoto19.wdp"/><Relationship Id="rId4" Type="http://schemas.openxmlformats.org/officeDocument/2006/relationships/image" Target="../media/image158.png"/></Relationships>
</file>

<file path=ppt/slides/_rels/slide81.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108.xml"/><Relationship Id="rId5" Type="http://schemas.openxmlformats.org/officeDocument/2006/relationships/image" Target="../media/image164.png"/><Relationship Id="rId4" Type="http://schemas.openxmlformats.org/officeDocument/2006/relationships/image" Target="../media/image163.png"/></Relationships>
</file>

<file path=ppt/slides/_rels/slide83.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108.xml"/></Relationships>
</file>

<file path=ppt/slides/_rels/slide84.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08.xml"/></Relationships>
</file>

<file path=ppt/slides/_rels/slide8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08.xml"/><Relationship Id="rId4" Type="http://schemas.openxmlformats.org/officeDocument/2006/relationships/image" Target="../media/image1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8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0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8.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93.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image" Target="../media/image173.png"/><Relationship Id="rId7" Type="http://schemas.openxmlformats.org/officeDocument/2006/relationships/image" Target="../media/image177.png"/><Relationship Id="rId12" Type="http://schemas.openxmlformats.org/officeDocument/2006/relationships/image" Target="../media/image182.png"/><Relationship Id="rId2" Type="http://schemas.openxmlformats.org/officeDocument/2006/relationships/image" Target="../media/image172.png"/><Relationship Id="rId1" Type="http://schemas.openxmlformats.org/officeDocument/2006/relationships/slideLayout" Target="../slideLayouts/slideLayout157.xml"/><Relationship Id="rId6" Type="http://schemas.openxmlformats.org/officeDocument/2006/relationships/image" Target="../media/image176.png"/><Relationship Id="rId11" Type="http://schemas.openxmlformats.org/officeDocument/2006/relationships/image" Target="../media/image181.png"/><Relationship Id="rId5" Type="http://schemas.openxmlformats.org/officeDocument/2006/relationships/image" Target="../media/image175.png"/><Relationship Id="rId10" Type="http://schemas.openxmlformats.org/officeDocument/2006/relationships/image" Target="../media/image180.png"/><Relationship Id="rId4" Type="http://schemas.openxmlformats.org/officeDocument/2006/relationships/image" Target="../media/image174.png"/><Relationship Id="rId9" Type="http://schemas.openxmlformats.org/officeDocument/2006/relationships/image" Target="../media/image179.png"/></Relationships>
</file>

<file path=ppt/slides/_rels/slide94.xml.rels><?xml version="1.0" encoding="UTF-8" standalone="yes"?>
<Relationships xmlns="http://schemas.openxmlformats.org/package/2006/relationships"><Relationship Id="rId3" Type="http://schemas.openxmlformats.org/officeDocument/2006/relationships/image" Target="../media/image183.tmp"/><Relationship Id="rId2" Type="http://schemas.openxmlformats.org/officeDocument/2006/relationships/notesSlide" Target="../notesSlides/notesSlide73.xml"/><Relationship Id="rId1" Type="http://schemas.openxmlformats.org/officeDocument/2006/relationships/slideLayout" Target="../slideLayouts/slideLayout16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60.xml"/></Relationships>
</file>

<file path=ppt/slides/_rels/slide96.xml.rels><?xml version="1.0" encoding="UTF-8" standalone="yes"?>
<Relationships xmlns="http://schemas.openxmlformats.org/package/2006/relationships"><Relationship Id="rId3" Type="http://schemas.openxmlformats.org/officeDocument/2006/relationships/image" Target="../media/image184.jpeg"/><Relationship Id="rId7" Type="http://schemas.openxmlformats.org/officeDocument/2006/relationships/image" Target="../media/image188.jpeg"/><Relationship Id="rId2" Type="http://schemas.openxmlformats.org/officeDocument/2006/relationships/notesSlide" Target="../notesSlides/notesSlide75.xml"/><Relationship Id="rId1" Type="http://schemas.openxmlformats.org/officeDocument/2006/relationships/slideLayout" Target="../slideLayouts/slideLayout15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185.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7.xml"/></Relationships>
</file>

<file path=ppt/slides/_rels/slide98.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77.xml"/><Relationship Id="rId1" Type="http://schemas.openxmlformats.org/officeDocument/2006/relationships/slideLayout" Target="../slideLayouts/slideLayout162.xml"/><Relationship Id="rId5" Type="http://schemas.openxmlformats.org/officeDocument/2006/relationships/image" Target="../media/image191.jpg"/><Relationship Id="rId4" Type="http://schemas.openxmlformats.org/officeDocument/2006/relationships/image" Target="../media/image19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a:extLst>
              <a:ext uri="{FF2B5EF4-FFF2-40B4-BE49-F238E27FC236}">
                <a16:creationId xmlns:a16="http://schemas.microsoft.com/office/drawing/2014/main" id="{24A33DA9-23B1-3B09-987D-083092A05D5D}"/>
              </a:ext>
            </a:extLst>
          </p:cNvPr>
          <p:cNvSpPr>
            <a:spLocks noChangeArrowheads="1"/>
          </p:cNvSpPr>
          <p:nvPr/>
        </p:nvSpPr>
        <p:spPr bwMode="auto">
          <a:xfrm>
            <a:off x="445008" y="1773407"/>
            <a:ext cx="11301984" cy="6400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defRPr/>
            </a:pPr>
            <a:r>
              <a:rPr lang="en-US" sz="3000" b="1" kern="0" dirty="0">
                <a:solidFill>
                  <a:srgbClr val="FF9300"/>
                </a:solidFill>
                <a:cs typeface="ＭＳ Ｐゴシック"/>
              </a:rPr>
              <a:t>Saturday, April 25, 2026</a:t>
            </a:r>
            <a:endParaRPr lang="en-US" sz="3000" b="1" kern="0" dirty="0">
              <a:solidFill>
                <a:srgbClr val="FF9300"/>
              </a:solidFill>
              <a:latin typeface="Arial"/>
              <a:cs typeface="ＭＳ Ｐゴシック"/>
            </a:endParaRPr>
          </a:p>
        </p:txBody>
      </p:sp>
      <p:sp>
        <p:nvSpPr>
          <p:cNvPr id="6" name="Text Box 7">
            <a:extLst>
              <a:ext uri="{FF2B5EF4-FFF2-40B4-BE49-F238E27FC236}">
                <a16:creationId xmlns:a16="http://schemas.microsoft.com/office/drawing/2014/main" id="{9EE94DB0-FC35-C703-0F57-D3A7196BF0A9}"/>
              </a:ext>
            </a:extLst>
          </p:cNvPr>
          <p:cNvSpPr txBox="1">
            <a:spLocks noChangeArrowheads="1"/>
          </p:cNvSpPr>
          <p:nvPr/>
        </p:nvSpPr>
        <p:spPr bwMode="auto">
          <a:xfrm>
            <a:off x="445008" y="2430726"/>
            <a:ext cx="11301984"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r>
              <a:rPr lang="en-US" b="1" i="0" dirty="0">
                <a:solidFill>
                  <a:srgbClr val="002656"/>
                </a:solidFill>
              </a:rPr>
              <a:t>Moderator</a:t>
            </a:r>
          </a:p>
          <a:p>
            <a:pPr algn="ctr"/>
            <a:r>
              <a:rPr lang="en-US" b="1" i="0" dirty="0">
                <a:solidFill>
                  <a:srgbClr val="505153"/>
                </a:solidFill>
              </a:rPr>
              <a:t>Neil Love, MD</a:t>
            </a:r>
          </a:p>
        </p:txBody>
      </p:sp>
      <p:sp>
        <p:nvSpPr>
          <p:cNvPr id="8" name="Text Box 7">
            <a:extLst>
              <a:ext uri="{FF2B5EF4-FFF2-40B4-BE49-F238E27FC236}">
                <a16:creationId xmlns:a16="http://schemas.microsoft.com/office/drawing/2014/main" id="{231B04D2-39B1-8B2B-2B7D-2B8787583248}"/>
              </a:ext>
            </a:extLst>
          </p:cNvPr>
          <p:cNvSpPr txBox="1">
            <a:spLocks noChangeArrowheads="1"/>
          </p:cNvSpPr>
          <p:nvPr/>
        </p:nvSpPr>
        <p:spPr bwMode="auto">
          <a:xfrm>
            <a:off x="445008" y="3618403"/>
            <a:ext cx="4114635" cy="280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John N Allan, MD</a:t>
            </a:r>
          </a:p>
          <a:p>
            <a:pPr algn="ctr">
              <a:lnSpc>
                <a:spcPts val="2800"/>
              </a:lnSpc>
            </a:pPr>
            <a:r>
              <a:rPr lang="en-US" b="1" i="0" dirty="0">
                <a:solidFill>
                  <a:srgbClr val="505153"/>
                </a:solidFill>
              </a:rPr>
              <a:t>Deborah K Armstrong, MD</a:t>
            </a:r>
          </a:p>
          <a:p>
            <a:pPr algn="ctr">
              <a:lnSpc>
                <a:spcPts val="2800"/>
              </a:lnSpc>
            </a:pPr>
            <a:r>
              <a:rPr lang="en-US" b="1" i="0" dirty="0">
                <a:solidFill>
                  <a:srgbClr val="505153"/>
                </a:solidFill>
              </a:rPr>
              <a:t>Adam M </a:t>
            </a:r>
            <a:r>
              <a:rPr lang="en-US" b="1" i="0" dirty="0" err="1">
                <a:solidFill>
                  <a:srgbClr val="505153"/>
                </a:solidFill>
              </a:rPr>
              <a:t>Brufsky</a:t>
            </a:r>
            <a:r>
              <a:rPr lang="en-US" b="1" i="0" dirty="0">
                <a:solidFill>
                  <a:srgbClr val="505153"/>
                </a:solidFill>
              </a:rPr>
              <a:t>, MD, PhD</a:t>
            </a:r>
          </a:p>
          <a:p>
            <a:pPr algn="ctr">
              <a:lnSpc>
                <a:spcPts val="2800"/>
              </a:lnSpc>
            </a:pPr>
            <a:r>
              <a:rPr lang="en-US" b="1" i="0" dirty="0">
                <a:solidFill>
                  <a:srgbClr val="505153"/>
                </a:solidFill>
              </a:rPr>
              <a:t>Terence Friedlander, MD</a:t>
            </a:r>
          </a:p>
          <a:p>
            <a:pPr algn="ctr">
              <a:lnSpc>
                <a:spcPts val="2800"/>
              </a:lnSpc>
            </a:pPr>
            <a:r>
              <a:rPr lang="en-US" b="1" i="0" dirty="0">
                <a:solidFill>
                  <a:srgbClr val="505153"/>
                </a:solidFill>
              </a:rPr>
              <a:t>Mrinal Gounder, MD</a:t>
            </a:r>
          </a:p>
          <a:p>
            <a:pPr algn="ctr">
              <a:lnSpc>
                <a:spcPts val="2800"/>
              </a:lnSpc>
            </a:pPr>
            <a:r>
              <a:rPr lang="en-US" b="1" i="0" dirty="0">
                <a:solidFill>
                  <a:srgbClr val="505153"/>
                </a:solidFill>
              </a:rPr>
              <a:t>Erika Hamilton, MD</a:t>
            </a:r>
          </a:p>
        </p:txBody>
      </p:sp>
      <p:sp>
        <p:nvSpPr>
          <p:cNvPr id="2" name="Text Box 7">
            <a:extLst>
              <a:ext uri="{FF2B5EF4-FFF2-40B4-BE49-F238E27FC236}">
                <a16:creationId xmlns:a16="http://schemas.microsoft.com/office/drawing/2014/main" id="{3685135B-ECCB-487B-28F2-992BFDFE06A8}"/>
              </a:ext>
            </a:extLst>
          </p:cNvPr>
          <p:cNvSpPr txBox="1">
            <a:spLocks noChangeArrowheads="1"/>
          </p:cNvSpPr>
          <p:nvPr/>
        </p:nvSpPr>
        <p:spPr bwMode="auto">
          <a:xfrm>
            <a:off x="445008" y="3218293"/>
            <a:ext cx="113019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a:sp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spcBef>
                <a:spcPts val="1200"/>
              </a:spcBef>
            </a:pPr>
            <a:r>
              <a:rPr lang="en-US" b="1" i="0" dirty="0">
                <a:solidFill>
                  <a:srgbClr val="002656"/>
                </a:solidFill>
              </a:rPr>
              <a:t>Faculty</a:t>
            </a:r>
          </a:p>
        </p:txBody>
      </p:sp>
      <p:sp>
        <p:nvSpPr>
          <p:cNvPr id="3" name="Text Box 7">
            <a:extLst>
              <a:ext uri="{FF2B5EF4-FFF2-40B4-BE49-F238E27FC236}">
                <a16:creationId xmlns:a16="http://schemas.microsoft.com/office/drawing/2014/main" id="{6A554E8C-CDEE-18FA-A1CB-742DC4057A49}"/>
              </a:ext>
            </a:extLst>
          </p:cNvPr>
          <p:cNvSpPr txBox="1">
            <a:spLocks noChangeArrowheads="1"/>
          </p:cNvSpPr>
          <p:nvPr/>
        </p:nvSpPr>
        <p:spPr bwMode="auto">
          <a:xfrm>
            <a:off x="4172301" y="3618403"/>
            <a:ext cx="4242650" cy="280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Yelena Y </a:t>
            </a:r>
            <a:r>
              <a:rPr lang="en-US" b="1" i="0" dirty="0" err="1">
                <a:solidFill>
                  <a:srgbClr val="505153"/>
                </a:solidFill>
              </a:rPr>
              <a:t>Janjigian</a:t>
            </a:r>
            <a:r>
              <a:rPr lang="en-US" b="1" i="0" dirty="0">
                <a:solidFill>
                  <a:srgbClr val="505153"/>
                </a:solidFill>
              </a:rPr>
              <a:t>, MD</a:t>
            </a:r>
          </a:p>
          <a:p>
            <a:pPr algn="ctr">
              <a:lnSpc>
                <a:spcPts val="2800"/>
              </a:lnSpc>
            </a:pPr>
            <a:r>
              <a:rPr lang="en-US" b="1" i="0" dirty="0">
                <a:solidFill>
                  <a:srgbClr val="505153"/>
                </a:solidFill>
              </a:rPr>
              <a:t>Kevin Kalinsky, MD, MS, FASCO </a:t>
            </a:r>
          </a:p>
          <a:p>
            <a:pPr algn="ctr">
              <a:lnSpc>
                <a:spcPts val="2800"/>
              </a:lnSpc>
            </a:pPr>
            <a:r>
              <a:rPr lang="en-US" b="1" i="0" dirty="0">
                <a:solidFill>
                  <a:srgbClr val="505153"/>
                </a:solidFill>
              </a:rPr>
              <a:t>Adam </a:t>
            </a:r>
            <a:r>
              <a:rPr lang="en-US" b="1" i="0" dirty="0" err="1">
                <a:solidFill>
                  <a:srgbClr val="505153"/>
                </a:solidFill>
              </a:rPr>
              <a:t>Kittai</a:t>
            </a:r>
            <a:r>
              <a:rPr lang="en-US" b="1" i="0" dirty="0">
                <a:solidFill>
                  <a:srgbClr val="505153"/>
                </a:solidFill>
              </a:rPr>
              <a:t>, MD </a:t>
            </a:r>
          </a:p>
          <a:p>
            <a:pPr algn="ctr">
              <a:lnSpc>
                <a:spcPts val="2800"/>
              </a:lnSpc>
            </a:pPr>
            <a:r>
              <a:rPr lang="en-US" b="1" i="0" dirty="0">
                <a:solidFill>
                  <a:srgbClr val="505153"/>
                </a:solidFill>
              </a:rPr>
              <a:t>Samuel J Klempner, MD </a:t>
            </a:r>
          </a:p>
          <a:p>
            <a:pPr algn="ctr">
              <a:lnSpc>
                <a:spcPts val="2800"/>
              </a:lnSpc>
            </a:pPr>
            <a:r>
              <a:rPr lang="en-US" b="1" i="0" dirty="0">
                <a:solidFill>
                  <a:srgbClr val="505153"/>
                </a:solidFill>
              </a:rPr>
              <a:t>Hans Lee, MD</a:t>
            </a:r>
          </a:p>
          <a:p>
            <a:pPr algn="ctr">
              <a:lnSpc>
                <a:spcPts val="2800"/>
              </a:lnSpc>
            </a:pPr>
            <a:r>
              <a:rPr lang="en-US" b="1" i="0" dirty="0">
                <a:solidFill>
                  <a:srgbClr val="505153"/>
                </a:solidFill>
              </a:rPr>
              <a:t>Shanu Modi, MD </a:t>
            </a:r>
          </a:p>
        </p:txBody>
      </p:sp>
      <p:sp>
        <p:nvSpPr>
          <p:cNvPr id="5" name="Text Box 7">
            <a:extLst>
              <a:ext uri="{FF2B5EF4-FFF2-40B4-BE49-F238E27FC236}">
                <a16:creationId xmlns:a16="http://schemas.microsoft.com/office/drawing/2014/main" id="{79475B39-FD3D-A3EA-F4FA-F652A25EF1F2}"/>
              </a:ext>
            </a:extLst>
          </p:cNvPr>
          <p:cNvSpPr txBox="1">
            <a:spLocks noChangeArrowheads="1"/>
          </p:cNvSpPr>
          <p:nvPr/>
        </p:nvSpPr>
        <p:spPr bwMode="auto">
          <a:xfrm>
            <a:off x="8143103" y="3618403"/>
            <a:ext cx="3603889" cy="28095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David M O’Malley, MD </a:t>
            </a:r>
          </a:p>
          <a:p>
            <a:pPr algn="ctr">
              <a:lnSpc>
                <a:spcPts val="2800"/>
              </a:lnSpc>
            </a:pPr>
            <a:r>
              <a:rPr lang="en-US" b="1" i="0" dirty="0">
                <a:solidFill>
                  <a:srgbClr val="505153"/>
                </a:solidFill>
              </a:rPr>
              <a:t>Eileen M O’Reilly, MD</a:t>
            </a:r>
          </a:p>
          <a:p>
            <a:pPr algn="ctr">
              <a:lnSpc>
                <a:spcPts val="2800"/>
              </a:lnSpc>
            </a:pPr>
            <a:r>
              <a:rPr lang="en-US" b="1" i="0" dirty="0">
                <a:solidFill>
                  <a:srgbClr val="505153"/>
                </a:solidFill>
              </a:rPr>
              <a:t>Daniel P </a:t>
            </a:r>
            <a:r>
              <a:rPr lang="en-US" b="1" i="0" dirty="0" err="1">
                <a:solidFill>
                  <a:srgbClr val="505153"/>
                </a:solidFill>
              </a:rPr>
              <a:t>Petrylak</a:t>
            </a:r>
            <a:r>
              <a:rPr lang="en-US" b="1" i="0" dirty="0">
                <a:solidFill>
                  <a:srgbClr val="505153"/>
                </a:solidFill>
              </a:rPr>
              <a:t>, MD </a:t>
            </a:r>
          </a:p>
          <a:p>
            <a:pPr algn="ctr">
              <a:lnSpc>
                <a:spcPts val="2800"/>
              </a:lnSpc>
            </a:pPr>
            <a:r>
              <a:rPr lang="en-US" b="1" i="0" dirty="0">
                <a:solidFill>
                  <a:srgbClr val="505153"/>
                </a:solidFill>
              </a:rPr>
              <a:t>Philip A Philip, MD, PhD </a:t>
            </a:r>
          </a:p>
          <a:p>
            <a:pPr algn="ctr">
              <a:lnSpc>
                <a:spcPts val="2800"/>
              </a:lnSpc>
            </a:pPr>
            <a:r>
              <a:rPr lang="en-US" b="1" i="0" dirty="0">
                <a:solidFill>
                  <a:srgbClr val="505153"/>
                </a:solidFill>
              </a:rPr>
              <a:t>Noopur Raje, MD </a:t>
            </a:r>
          </a:p>
          <a:p>
            <a:pPr algn="ctr">
              <a:lnSpc>
                <a:spcPts val="2800"/>
              </a:lnSpc>
            </a:pPr>
            <a:r>
              <a:rPr lang="en-US" b="1" i="0" dirty="0">
                <a:solidFill>
                  <a:srgbClr val="505153"/>
                </a:solidFill>
              </a:rPr>
              <a:t>Richard F Riedel, MD </a:t>
            </a:r>
          </a:p>
        </p:txBody>
      </p:sp>
    </p:spTree>
    <p:extLst>
      <p:ext uri="{BB962C8B-B14F-4D97-AF65-F5344CB8AC3E}">
        <p14:creationId xmlns:p14="http://schemas.microsoft.com/office/powerpoint/2010/main" val="20648349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p:cNvSpPr>
          <p:nvPr/>
        </p:nvSpPr>
        <p:spPr bwMode="auto">
          <a:xfrm>
            <a:off x="830060" y="1371600"/>
            <a:ext cx="1036320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p>
            <a:pPr marL="390525" marR="0" lvl="0" indent="-292100" algn="l" defTabSz="412750" rtl="0" eaLnBrk="1" fontAlgn="base" latinLnBrk="0" hangingPunct="1">
              <a:lnSpc>
                <a:spcPts val="3280"/>
              </a:lnSpc>
              <a:spcBef>
                <a:spcPts val="1800"/>
              </a:spcBef>
              <a:spcAft>
                <a:spcPts val="800"/>
              </a:spcAft>
              <a:buClr>
                <a:srgbClr val="000000"/>
              </a:buClr>
              <a:buSzPct val="100000"/>
              <a:buFont typeface="Arial" pitchFamily="-72"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The live meeting is being video </a:t>
            </a:r>
            <a:b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b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and audio recorded.</a:t>
            </a:r>
          </a:p>
          <a:p>
            <a:pPr marL="390525" marR="0" lvl="0" indent="-292100" algn="l" defTabSz="412750" rtl="0" eaLnBrk="1" fontAlgn="base" latinLnBrk="0" hangingPunct="1">
              <a:lnSpc>
                <a:spcPts val="3280"/>
              </a:lnSpc>
              <a:spcBef>
                <a:spcPts val="1800"/>
              </a:spcBef>
              <a:spcAft>
                <a:spcPts val="800"/>
              </a:spcAft>
              <a:buClr>
                <a:srgbClr val="000000"/>
              </a:buClr>
              <a:buSzPct val="100000"/>
              <a:buFont typeface="Arial" pitchFamily="-72"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The proceedings from this weekend </a:t>
            </a:r>
            <a:b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b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will be edited and developed into an </a:t>
            </a:r>
            <a:b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b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enduring web-based</a:t>
            </a:r>
            <a:r>
              <a:rPr lang="en-US" sz="2600" kern="0" dirty="0">
                <a:solidFill>
                  <a:srgbClr val="000000"/>
                </a:solidFill>
                <a:latin typeface="Arial" panose="020B0604020202020204" pitchFamily="34" charset="0"/>
                <a:ea typeface="ヒラギノ角ゴ Pro W3" charset="0"/>
                <a:cs typeface="Arial" panose="020B0604020202020204" pitchFamily="34" charset="0"/>
              </a:rPr>
              <a:t> </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program. </a:t>
            </a: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An email </a:t>
            </a:r>
            <a:b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will be sent to all attendees when the </a:t>
            </a:r>
            <a:b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b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activity is available. </a:t>
            </a:r>
            <a:endPar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endParaRPr>
          </a:p>
          <a:p>
            <a:pPr marL="390525" marR="0" lvl="0" indent="-292100" algn="l" defTabSz="412750" rtl="0" eaLnBrk="1" fontAlgn="base" latinLnBrk="0" hangingPunct="1">
              <a:lnSpc>
                <a:spcPts val="3280"/>
              </a:lnSpc>
              <a:spcBef>
                <a:spcPts val="1800"/>
              </a:spcBef>
              <a:spcAft>
                <a:spcPts val="800"/>
              </a:spcAft>
              <a:buClr>
                <a:srgbClr val="000000"/>
              </a:buClr>
              <a:buSzPct val="100000"/>
              <a:buFont typeface="Arial" pitchFamily="-72" charset="0"/>
              <a:buChar char="•"/>
              <a:tabLst/>
              <a:defRPr/>
            </a:pPr>
            <a:r>
              <a:rPr kumimoji="0" lang="en-US" sz="2600" b="0" i="0" u="none" strike="noStrike" kern="0" cap="none" spc="0" normalizeH="0" baseline="0" noProof="0" dirty="0">
                <a:ln>
                  <a:noFill/>
                </a:ln>
                <a:solidFill>
                  <a:srgbClr val="000000"/>
                </a:solidFill>
                <a:effectLst/>
                <a:uLnTx/>
                <a:uFillTx/>
                <a:latin typeface="Arial" panose="020B0604020202020204" pitchFamily="34" charset="0"/>
                <a:ea typeface="ヒラギノ角ゴ Pro W3" charset="0"/>
                <a:cs typeface="Arial" panose="020B0604020202020204" pitchFamily="34" charset="0"/>
              </a:rPr>
              <a:t>To learn more about our education programs, visit our website, </a:t>
            </a:r>
            <a:r>
              <a:rPr kumimoji="0" lang="en-US" sz="2600" b="1" i="0" u="sng" strike="noStrike" kern="0" cap="none" spc="0" normalizeH="0" baseline="0" noProof="0" dirty="0" err="1">
                <a:ln>
                  <a:noFill/>
                </a:ln>
                <a:solidFill>
                  <a:srgbClr val="FF9300"/>
                </a:solidFill>
                <a:effectLst/>
                <a:uLnTx/>
                <a:uFillTx/>
                <a:latin typeface="Arial" panose="020B0604020202020204" pitchFamily="34" charset="0"/>
                <a:ea typeface="ヒラギノ角ゴ Pro W3" charset="0"/>
                <a:cs typeface="Arial" panose="020B0604020202020204" pitchFamily="34" charset="0"/>
              </a:rPr>
              <a:t>www.ResearchToPractice.com</a:t>
            </a:r>
            <a:endParaRPr kumimoji="0" lang="en-US" sz="2600" b="1" i="0" u="sng" strike="noStrike" kern="0" cap="none" spc="0" normalizeH="0" baseline="0" noProof="0" dirty="0">
              <a:ln>
                <a:noFill/>
              </a:ln>
              <a:solidFill>
                <a:srgbClr val="FF9300"/>
              </a:solidFill>
              <a:effectLst/>
              <a:uLnTx/>
              <a:uFillTx/>
              <a:latin typeface="Arial" panose="020B0604020202020204" pitchFamily="34" charset="0"/>
              <a:ea typeface="ヒラギノ角ゴ Pro W3" charset="0"/>
              <a:cs typeface="Arial" panose="020B0604020202020204" pitchFamily="34" charset="0"/>
            </a:endParaRPr>
          </a:p>
        </p:txBody>
      </p:sp>
      <p:sp>
        <p:nvSpPr>
          <p:cNvPr id="62468" name="Title 1"/>
          <p:cNvSpPr>
            <a:spLocks/>
          </p:cNvSpPr>
          <p:nvPr/>
        </p:nvSpPr>
        <p:spPr bwMode="auto">
          <a:xfrm>
            <a:off x="445008" y="502578"/>
            <a:ext cx="11301984"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auto" latinLnBrk="0" hangingPunct="0">
              <a:lnSpc>
                <a:spcPct val="90000"/>
              </a:lnSpc>
              <a:spcBef>
                <a:spcPts val="0"/>
              </a:spcBef>
              <a:spcAft>
                <a:spcPts val="800"/>
              </a:spcAft>
              <a:buClrTx/>
              <a:buSzTx/>
              <a:buFontTx/>
              <a:buNone/>
              <a:tabLst/>
              <a:defRPr/>
            </a:pPr>
            <a:r>
              <a:rPr kumimoji="0" lang="en-US" sz="3000" b="1" i="0" u="none" strike="noStrike" kern="1200" cap="none" spc="0" normalizeH="0" baseline="0" noProof="0" dirty="0">
                <a:ln>
                  <a:noFill/>
                </a:ln>
                <a:solidFill>
                  <a:srgbClr val="002656"/>
                </a:solidFill>
                <a:effectLst/>
                <a:uLnTx/>
                <a:uFillTx/>
                <a:latin typeface="Arial" charset="0"/>
                <a:ea typeface="Arial" charset="0"/>
                <a:cs typeface="Arial" charset="0"/>
              </a:rPr>
              <a:t>About the Enduring Program</a:t>
            </a:r>
          </a:p>
        </p:txBody>
      </p:sp>
      <p:pic>
        <p:nvPicPr>
          <p:cNvPr id="4" name="Picture 3">
            <a:extLst>
              <a:ext uri="{FF2B5EF4-FFF2-40B4-BE49-F238E27FC236}">
                <a16:creationId xmlns:a16="http://schemas.microsoft.com/office/drawing/2014/main" id="{25EB2638-8808-614D-89A1-FD6A421E5F09}"/>
              </a:ext>
            </a:extLst>
          </p:cNvPr>
          <p:cNvPicPr>
            <a:picLocks noChangeAspect="1"/>
          </p:cNvPicPr>
          <p:nvPr/>
        </p:nvPicPr>
        <p:blipFill>
          <a:blip r:embed="rId3"/>
          <a:stretch>
            <a:fillRect/>
          </a:stretch>
        </p:blipFill>
        <p:spPr>
          <a:xfrm>
            <a:off x="7409831" y="1371600"/>
            <a:ext cx="4114800" cy="27432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697654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F40B-9360-4412-A7DD-CBB4B5F29143}"/>
              </a:ext>
            </a:extLst>
          </p:cNvPr>
          <p:cNvSpPr>
            <a:spLocks noGrp="1"/>
          </p:cNvSpPr>
          <p:nvPr>
            <p:ph type="title"/>
          </p:nvPr>
        </p:nvSpPr>
        <p:spPr>
          <a:xfrm>
            <a:off x="512063" y="815787"/>
            <a:ext cx="11546587" cy="555813"/>
          </a:xfrm>
        </p:spPr>
        <p:txBody>
          <a:bodyPr anchor="ctr"/>
          <a:lstStyle/>
          <a:p>
            <a:r>
              <a:rPr lang="en-US" dirty="0"/>
              <a:t>RASolute 302: Phase III PDAC </a:t>
            </a:r>
            <a:r>
              <a:rPr lang="en-US" dirty="0">
                <a:highlight>
                  <a:srgbClr val="00FF00"/>
                </a:highlight>
              </a:rPr>
              <a:t>2L</a:t>
            </a:r>
            <a:r>
              <a:rPr lang="en-US" dirty="0"/>
              <a:t> Daraxonrasib vs Chemo</a:t>
            </a:r>
            <a:br>
              <a:rPr lang="en-US" dirty="0"/>
            </a:br>
            <a:r>
              <a:rPr lang="en-US" sz="2400" dirty="0">
                <a:solidFill>
                  <a:srgbClr val="FF0000"/>
                </a:solidFill>
              </a:rPr>
              <a:t>Accrual Complete</a:t>
            </a:r>
            <a:endParaRPr lang="en-US" dirty="0">
              <a:solidFill>
                <a:srgbClr val="FF0000"/>
              </a:solidFill>
            </a:endParaRPr>
          </a:p>
        </p:txBody>
      </p:sp>
      <p:sp>
        <p:nvSpPr>
          <p:cNvPr id="3" name="TextBox 2">
            <a:extLst>
              <a:ext uri="{FF2B5EF4-FFF2-40B4-BE49-F238E27FC236}">
                <a16:creationId xmlns:a16="http://schemas.microsoft.com/office/drawing/2014/main" id="{5DAD1648-89F9-FF41-9FA2-5B2308D542BB}"/>
              </a:ext>
            </a:extLst>
          </p:cNvPr>
          <p:cNvSpPr txBox="1"/>
          <p:nvPr/>
        </p:nvSpPr>
        <p:spPr>
          <a:xfrm>
            <a:off x="940070" y="4708296"/>
            <a:ext cx="10756630"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Co-primary endpoints: Progression-free survival; OS (G12X)</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solidFill>
                <a:effectLst/>
                <a:uLnTx/>
                <a:uFillTx/>
                <a:latin typeface="Arial" panose="020B0604020202020204"/>
                <a:ea typeface="+mn-ea"/>
                <a:cs typeface="+mn-cs"/>
              </a:rPr>
              <a:t>Secondary endpoints: PFS, OS (all), Overall response rate, duration of response, safety, QoL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69"/>
                </a:solidFill>
                <a:effectLst/>
                <a:uLnTx/>
                <a:uFillTx/>
                <a:latin typeface="Arial" panose="020B0604020202020204"/>
                <a:ea typeface="+mn-ea"/>
                <a:cs typeface="+mn-cs"/>
              </a:rPr>
              <a:t>HR 0.7 OS (G12X 7.1 → 10.1 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569"/>
                </a:solidFill>
                <a:effectLst/>
                <a:uLnTx/>
                <a:uFillTx/>
                <a:latin typeface="Arial" panose="020B0604020202020204"/>
                <a:ea typeface="+mn-ea"/>
                <a:cs typeface="+mn-cs"/>
              </a:rPr>
              <a:t>HR 0.54 PFS (G12X 3.5 → 6.5 m)</a:t>
            </a:r>
          </a:p>
        </p:txBody>
      </p:sp>
      <p:grpSp>
        <p:nvGrpSpPr>
          <p:cNvPr id="10" name="Group 9">
            <a:extLst>
              <a:ext uri="{FF2B5EF4-FFF2-40B4-BE49-F238E27FC236}">
                <a16:creationId xmlns:a16="http://schemas.microsoft.com/office/drawing/2014/main" id="{977382C3-EFBF-7D76-92B5-96C2E5D0FE18}"/>
              </a:ext>
            </a:extLst>
          </p:cNvPr>
          <p:cNvGrpSpPr/>
          <p:nvPr/>
        </p:nvGrpSpPr>
        <p:grpSpPr>
          <a:xfrm>
            <a:off x="940070" y="1809650"/>
            <a:ext cx="9411749" cy="2460596"/>
            <a:chOff x="181774" y="1807609"/>
            <a:chExt cx="7366987" cy="2460596"/>
          </a:xfrm>
        </p:grpSpPr>
        <p:sp>
          <p:nvSpPr>
            <p:cNvPr id="4" name="TextBox 3">
              <a:extLst>
                <a:ext uri="{FF2B5EF4-FFF2-40B4-BE49-F238E27FC236}">
                  <a16:creationId xmlns:a16="http://schemas.microsoft.com/office/drawing/2014/main" id="{BA0AF99F-B08A-4EFF-93B3-74DE0F25F44D}"/>
                </a:ext>
              </a:extLst>
            </p:cNvPr>
            <p:cNvSpPr txBox="1"/>
            <p:nvPr/>
          </p:nvSpPr>
          <p:spPr>
            <a:xfrm>
              <a:off x="2696997" y="2863543"/>
              <a:ext cx="685882" cy="3691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72524"/>
                  </a:solidFill>
                  <a:effectLst/>
                  <a:uLnTx/>
                  <a:uFillTx/>
                  <a:latin typeface="Arial" panose="020B0604020202020204"/>
                  <a:ea typeface="+mn-ea"/>
                  <a:cs typeface="+mn-cs"/>
                </a:rPr>
                <a:t>1:1</a:t>
              </a:r>
            </a:p>
          </p:txBody>
        </p:sp>
        <p:grpSp>
          <p:nvGrpSpPr>
            <p:cNvPr id="6" name="Group 5">
              <a:extLst>
                <a:ext uri="{FF2B5EF4-FFF2-40B4-BE49-F238E27FC236}">
                  <a16:creationId xmlns:a16="http://schemas.microsoft.com/office/drawing/2014/main" id="{C701FB0B-E9AB-43A7-AAD1-D26933580914}"/>
                </a:ext>
              </a:extLst>
            </p:cNvPr>
            <p:cNvGrpSpPr/>
            <p:nvPr/>
          </p:nvGrpSpPr>
          <p:grpSpPr>
            <a:xfrm>
              <a:off x="181774" y="1807609"/>
              <a:ext cx="7366987" cy="2460596"/>
              <a:chOff x="765528" y="2146488"/>
              <a:chExt cx="7877196" cy="2868183"/>
            </a:xfrm>
          </p:grpSpPr>
          <p:grpSp>
            <p:nvGrpSpPr>
              <p:cNvPr id="9" name="Group 8">
                <a:extLst>
                  <a:ext uri="{FF2B5EF4-FFF2-40B4-BE49-F238E27FC236}">
                    <a16:creationId xmlns:a16="http://schemas.microsoft.com/office/drawing/2014/main" id="{50CDC5BC-98E3-42FE-9AE0-CF53ABF3EE41}"/>
                  </a:ext>
                </a:extLst>
              </p:cNvPr>
              <p:cNvGrpSpPr/>
              <p:nvPr/>
            </p:nvGrpSpPr>
            <p:grpSpPr>
              <a:xfrm>
                <a:off x="765528" y="2146488"/>
                <a:ext cx="7877196" cy="2868183"/>
                <a:chOff x="615816" y="2303307"/>
                <a:chExt cx="4676922" cy="2964612"/>
              </a:xfrm>
            </p:grpSpPr>
            <p:sp>
              <p:nvSpPr>
                <p:cNvPr id="33" name="Rectangle: Rounded Corners 32">
                  <a:extLst>
                    <a:ext uri="{FF2B5EF4-FFF2-40B4-BE49-F238E27FC236}">
                      <a16:creationId xmlns:a16="http://schemas.microsoft.com/office/drawing/2014/main" id="{0AE28D31-6DC7-45D0-A29C-8014DD7F4615}"/>
                    </a:ext>
                  </a:extLst>
                </p:cNvPr>
                <p:cNvSpPr/>
                <p:nvPr/>
              </p:nvSpPr>
              <p:spPr>
                <a:xfrm>
                  <a:off x="615816" y="2614921"/>
                  <a:ext cx="1550891" cy="2470065"/>
                </a:xfrm>
                <a:prstGeom prst="roundRect">
                  <a:avLst/>
                </a:prstGeom>
                <a:solidFill>
                  <a:srgbClr val="BD8AEF"/>
                </a:solidFill>
                <a:ln>
                  <a:solidFill>
                    <a:srgbClr val="BD8AEF"/>
                  </a:solid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Metastatic PDAC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Second-Line</a:t>
                  </a:r>
                  <a:b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b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RAS</a:t>
                  </a: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G12X (K,H,N), 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460</a:t>
                  </a:r>
                </a:p>
              </p:txBody>
            </p:sp>
            <p:sp>
              <p:nvSpPr>
                <p:cNvPr id="23" name="Rectangle: Rounded Corners 22"/>
                <p:cNvSpPr/>
                <p:nvPr/>
              </p:nvSpPr>
              <p:spPr>
                <a:xfrm>
                  <a:off x="2574103" y="2303307"/>
                  <a:ext cx="2718635" cy="1049484"/>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err="1">
                      <a:ln>
                        <a:noFill/>
                      </a:ln>
                      <a:solidFill>
                        <a:srgbClr val="FFFFFF"/>
                      </a:solidFill>
                      <a:effectLst/>
                      <a:uLnTx/>
                      <a:uFillTx/>
                      <a:latin typeface="Arial" panose="020B0604020202020204"/>
                      <a:ea typeface="Times" panose="02020603050405020304" pitchFamily="18" charset="0"/>
                      <a:cs typeface="+mn-cs"/>
                    </a:rPr>
                    <a:t>Daraxonrasib</a:t>
                  </a: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300 mg PO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230</a:t>
                  </a:r>
                </a:p>
              </p:txBody>
            </p:sp>
            <p:sp>
              <p:nvSpPr>
                <p:cNvPr id="17" name="Rectangle: Rounded Corners 16"/>
                <p:cNvSpPr/>
                <p:nvPr/>
              </p:nvSpPr>
              <p:spPr>
                <a:xfrm>
                  <a:off x="2602031" y="4190365"/>
                  <a:ext cx="2690707" cy="1077554"/>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Investigator Choice Chemo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230</a:t>
                  </a:r>
                </a:p>
              </p:txBody>
            </p:sp>
          </p:grpSp>
          <p:sp>
            <p:nvSpPr>
              <p:cNvPr id="43" name="Arrow: Right 42">
                <a:extLst>
                  <a:ext uri="{FF2B5EF4-FFF2-40B4-BE49-F238E27FC236}">
                    <a16:creationId xmlns:a16="http://schemas.microsoft.com/office/drawing/2014/main" id="{D60D185B-FB39-4D8F-BFD3-49212CA97244}"/>
                  </a:ext>
                </a:extLst>
              </p:cNvPr>
              <p:cNvSpPr/>
              <p:nvPr/>
            </p:nvSpPr>
            <p:spPr>
              <a:xfrm rot="1530625">
                <a:off x="3480738" y="4249717"/>
                <a:ext cx="550633" cy="18768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Arrow: Right 43">
                <a:extLst>
                  <a:ext uri="{FF2B5EF4-FFF2-40B4-BE49-F238E27FC236}">
                    <a16:creationId xmlns:a16="http://schemas.microsoft.com/office/drawing/2014/main" id="{E7EAA665-E25D-4755-A7AF-51A052A44B38}"/>
                  </a:ext>
                </a:extLst>
              </p:cNvPr>
              <p:cNvSpPr/>
              <p:nvPr/>
            </p:nvSpPr>
            <p:spPr>
              <a:xfrm rot="19782373" flipV="1">
                <a:off x="3478792" y="2822635"/>
                <a:ext cx="567606" cy="215271"/>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sp>
        <p:nvSpPr>
          <p:cNvPr id="5" name="Text Placeholder 3">
            <a:extLst>
              <a:ext uri="{FF2B5EF4-FFF2-40B4-BE49-F238E27FC236}">
                <a16:creationId xmlns:a16="http://schemas.microsoft.com/office/drawing/2014/main" id="{F6AF39C4-D099-5FF1-884A-066F054D2968}"/>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t>
            </a:r>
            <a:r>
              <a:rPr lang="en-US" sz="2000" b="1" dirty="0" err="1">
                <a:solidFill>
                  <a:srgbClr val="0432FF"/>
                </a:solidFill>
              </a:rPr>
              <a:t>PanRAS</a:t>
            </a:r>
            <a:r>
              <a:rPr lang="en-US" sz="2000" b="1" dirty="0">
                <a:solidFill>
                  <a:srgbClr val="0432FF"/>
                </a:solidFill>
              </a:rPr>
              <a:t> Inhibitor</a:t>
            </a:r>
          </a:p>
        </p:txBody>
      </p:sp>
      <p:sp>
        <p:nvSpPr>
          <p:cNvPr id="13" name="Text Placeholder 15">
            <a:extLst>
              <a:ext uri="{FF2B5EF4-FFF2-40B4-BE49-F238E27FC236}">
                <a16:creationId xmlns:a16="http://schemas.microsoft.com/office/drawing/2014/main" id="{9583511F-F4FC-5169-4171-B6487A9609E2}"/>
              </a:ext>
            </a:extLst>
          </p:cNvPr>
          <p:cNvSpPr txBox="1">
            <a:spLocks/>
          </p:cNvSpPr>
          <p:nvPr/>
        </p:nvSpPr>
        <p:spPr>
          <a:xfrm>
            <a:off x="7199478" y="6326343"/>
            <a:ext cx="4434840" cy="51608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NCT06625320</a:t>
            </a:r>
          </a:p>
        </p:txBody>
      </p:sp>
    </p:spTree>
    <p:extLst>
      <p:ext uri="{BB962C8B-B14F-4D97-AF65-F5344CB8AC3E}">
        <p14:creationId xmlns:p14="http://schemas.microsoft.com/office/powerpoint/2010/main" val="3315846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F604DE5-65FC-B632-0A5A-923119BCFB50}"/>
              </a:ext>
            </a:extLst>
          </p:cNvPr>
          <p:cNvSpPr>
            <a:spLocks noGrp="1"/>
          </p:cNvSpPr>
          <p:nvPr>
            <p:ph type="title"/>
          </p:nvPr>
        </p:nvSpPr>
        <p:spPr>
          <a:xfrm>
            <a:off x="512063" y="699876"/>
            <a:ext cx="11184423" cy="555813"/>
          </a:xfrm>
        </p:spPr>
        <p:txBody>
          <a:bodyPr/>
          <a:lstStyle/>
          <a:p>
            <a:r>
              <a:rPr lang="en-US" dirty="0"/>
              <a:t>RASolute 302: Phase III PDAC </a:t>
            </a:r>
            <a:r>
              <a:rPr lang="en-US" dirty="0">
                <a:highlight>
                  <a:srgbClr val="00FF00"/>
                </a:highlight>
              </a:rPr>
              <a:t>2L</a:t>
            </a:r>
            <a:r>
              <a:rPr lang="en-US" dirty="0"/>
              <a:t> Daraxonrasib vs Chemo</a:t>
            </a:r>
          </a:p>
        </p:txBody>
      </p:sp>
      <p:sp>
        <p:nvSpPr>
          <p:cNvPr id="7" name="Text Placeholder 6">
            <a:extLst>
              <a:ext uri="{FF2B5EF4-FFF2-40B4-BE49-F238E27FC236}">
                <a16:creationId xmlns:a16="http://schemas.microsoft.com/office/drawing/2014/main" id="{C9F52F6A-9C35-CECC-B585-21857FC62A05}"/>
              </a:ext>
            </a:extLst>
          </p:cNvPr>
          <p:cNvSpPr>
            <a:spLocks noGrp="1"/>
          </p:cNvSpPr>
          <p:nvPr>
            <p:ph type="body" idx="12"/>
          </p:nvPr>
        </p:nvSpPr>
        <p:spPr/>
        <p:txBody>
          <a:bodyPr/>
          <a:lstStyle/>
          <a:p>
            <a:r>
              <a:rPr lang="en-US" dirty="0">
                <a:solidFill>
                  <a:srgbClr val="0432FF"/>
                </a:solidFill>
              </a:rPr>
              <a:t>Pancreas Cancer: </a:t>
            </a:r>
            <a:r>
              <a:rPr lang="en-US" dirty="0" err="1">
                <a:solidFill>
                  <a:srgbClr val="0432FF"/>
                </a:solidFill>
              </a:rPr>
              <a:t>PanRAS</a:t>
            </a:r>
            <a:r>
              <a:rPr lang="en-US" dirty="0">
                <a:solidFill>
                  <a:srgbClr val="0432FF"/>
                </a:solidFill>
              </a:rPr>
              <a:t> Inhibitor</a:t>
            </a:r>
          </a:p>
        </p:txBody>
      </p:sp>
      <p:sp>
        <p:nvSpPr>
          <p:cNvPr id="6" name="Content Placeholder 5">
            <a:extLst>
              <a:ext uri="{FF2B5EF4-FFF2-40B4-BE49-F238E27FC236}">
                <a16:creationId xmlns:a16="http://schemas.microsoft.com/office/drawing/2014/main" id="{A623D860-9761-1CB0-0AB3-6039CAE4D2FE}"/>
              </a:ext>
            </a:extLst>
          </p:cNvPr>
          <p:cNvSpPr>
            <a:spLocks noGrp="1"/>
          </p:cNvSpPr>
          <p:nvPr>
            <p:ph idx="1"/>
          </p:nvPr>
        </p:nvSpPr>
        <p:spPr/>
        <p:txBody>
          <a:bodyPr/>
          <a:lstStyle/>
          <a:p>
            <a:pPr marL="342900" indent="-342900">
              <a:buFont typeface="Arial" panose="020B0604020202020204" pitchFamily="34" charset="0"/>
              <a:buChar char="•"/>
            </a:pPr>
            <a:r>
              <a:rPr lang="en-US" sz="2400" dirty="0"/>
              <a:t>Trial met all primary and key secondary endpoints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In the overall (intent-to-treat) study population:</a:t>
            </a:r>
            <a:br>
              <a:rPr lang="en-US" sz="2400" dirty="0">
                <a:highlight>
                  <a:srgbClr val="FFFF00"/>
                </a:highlight>
              </a:rPr>
            </a:br>
            <a:br>
              <a:rPr lang="en-US" sz="2400" dirty="0">
                <a:highlight>
                  <a:srgbClr val="FFFF00"/>
                </a:highlight>
              </a:rPr>
            </a:br>
            <a:r>
              <a:rPr lang="en-US" sz="2400" dirty="0">
                <a:highlight>
                  <a:srgbClr val="FFFF00"/>
                </a:highlight>
              </a:rPr>
              <a:t>Daraxonrasib demonstrated median OS 13.2 vs 6.7 months for chemotherapy</a:t>
            </a:r>
            <a:br>
              <a:rPr lang="en-US" sz="2400" dirty="0">
                <a:highlight>
                  <a:srgbClr val="FFFF00"/>
                </a:highlight>
              </a:rPr>
            </a:br>
            <a:r>
              <a:rPr lang="en-US" sz="2400" dirty="0">
                <a:highlight>
                  <a:srgbClr val="FFFF00"/>
                </a:highlight>
              </a:rPr>
              <a:t>Hazard ratio of 0.40, p &lt; 0.0001</a:t>
            </a:r>
          </a:p>
        </p:txBody>
      </p:sp>
      <p:sp>
        <p:nvSpPr>
          <p:cNvPr id="12" name="TextBox 11">
            <a:extLst>
              <a:ext uri="{FF2B5EF4-FFF2-40B4-BE49-F238E27FC236}">
                <a16:creationId xmlns:a16="http://schemas.microsoft.com/office/drawing/2014/main" id="{4E616A7D-E30D-0940-5618-96A74F41FEC3}"/>
              </a:ext>
            </a:extLst>
          </p:cNvPr>
          <p:cNvSpPr txBox="1"/>
          <p:nvPr/>
        </p:nvSpPr>
        <p:spPr>
          <a:xfrm>
            <a:off x="2307771" y="6117051"/>
            <a:ext cx="9388715"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https://</a:t>
            </a:r>
            <a:r>
              <a:rPr kumimoji="0" lang="en-US" sz="1050" b="0" i="0" u="none" strike="noStrike" kern="1200" cap="none" spc="0" normalizeH="0" baseline="0" noProof="0" dirty="0" err="1">
                <a:ln>
                  <a:noFill/>
                </a:ln>
                <a:solidFill>
                  <a:srgbClr val="002569"/>
                </a:solidFill>
                <a:effectLst/>
                <a:uLnTx/>
                <a:uFillTx/>
                <a:latin typeface="Arial" panose="020B0604020202020204"/>
                <a:ea typeface="+mn-ea"/>
                <a:cs typeface="+mn-cs"/>
              </a:rPr>
              <a:t>ir.revmed.com</a:t>
            </a: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/news-releases/news-release-details/daraxonrasib-demonstrates-unprecedented-overall-survival-benefit</a:t>
            </a:r>
          </a:p>
        </p:txBody>
      </p:sp>
    </p:spTree>
    <p:extLst>
      <p:ext uri="{BB962C8B-B14F-4D97-AF65-F5344CB8AC3E}">
        <p14:creationId xmlns:p14="http://schemas.microsoft.com/office/powerpoint/2010/main" val="7185382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een and white graph&#10;&#10;AI-generated content may be incorrect.">
            <a:extLst>
              <a:ext uri="{FF2B5EF4-FFF2-40B4-BE49-F238E27FC236}">
                <a16:creationId xmlns:a16="http://schemas.microsoft.com/office/drawing/2014/main" id="{961BE889-BD4C-8ABD-D958-4BE66A4CA426}"/>
              </a:ext>
            </a:extLst>
          </p:cNvPr>
          <p:cNvPicPr>
            <a:picLocks noChangeAspect="1"/>
          </p:cNvPicPr>
          <p:nvPr/>
        </p:nvPicPr>
        <p:blipFill>
          <a:blip r:embed="rId2"/>
          <a:stretch>
            <a:fillRect/>
          </a:stretch>
        </p:blipFill>
        <p:spPr>
          <a:xfrm>
            <a:off x="6345631" y="2662284"/>
            <a:ext cx="5350855" cy="3116873"/>
          </a:xfrm>
          <a:prstGeom prst="rect">
            <a:avLst/>
          </a:prstGeom>
          <a:noFill/>
        </p:spPr>
      </p:pic>
      <p:grpSp>
        <p:nvGrpSpPr>
          <p:cNvPr id="13" name="Group 12">
            <a:extLst>
              <a:ext uri="{FF2B5EF4-FFF2-40B4-BE49-F238E27FC236}">
                <a16:creationId xmlns:a16="http://schemas.microsoft.com/office/drawing/2014/main" id="{062FC062-C68C-53D5-3BB0-1FAC8B180F18}"/>
              </a:ext>
            </a:extLst>
          </p:cNvPr>
          <p:cNvGrpSpPr>
            <a:grpSpLocks noChangeAspect="1"/>
          </p:cNvGrpSpPr>
          <p:nvPr/>
        </p:nvGrpSpPr>
        <p:grpSpPr>
          <a:xfrm>
            <a:off x="270899" y="2199422"/>
            <a:ext cx="5575471" cy="3579735"/>
            <a:chOff x="328467" y="1259851"/>
            <a:chExt cx="7618745" cy="4891614"/>
          </a:xfrm>
        </p:grpSpPr>
        <p:sp>
          <p:nvSpPr>
            <p:cNvPr id="17" name="Rectangle 16">
              <a:extLst>
                <a:ext uri="{FF2B5EF4-FFF2-40B4-BE49-F238E27FC236}">
                  <a16:creationId xmlns:a16="http://schemas.microsoft.com/office/drawing/2014/main" id="{E7C96512-36CE-DE81-7972-74181F125C7E}"/>
                </a:ext>
              </a:extLst>
            </p:cNvPr>
            <p:cNvSpPr/>
            <p:nvPr/>
          </p:nvSpPr>
          <p:spPr>
            <a:xfrm>
              <a:off x="328467" y="5935717"/>
              <a:ext cx="223326" cy="2157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K Grotesk Neue"/>
                <a:ea typeface="+mn-ea"/>
                <a:cs typeface="+mn-cs"/>
              </a:endParaRPr>
            </a:p>
          </p:txBody>
        </p:sp>
        <p:pic>
          <p:nvPicPr>
            <p:cNvPr id="18" name="Picture 17" descr="A white background with black and white clouds&#10;&#10;AI-generated content may be incorrect.">
              <a:extLst>
                <a:ext uri="{FF2B5EF4-FFF2-40B4-BE49-F238E27FC236}">
                  <a16:creationId xmlns:a16="http://schemas.microsoft.com/office/drawing/2014/main" id="{AC88A1CA-1059-87ED-7998-54B77CA50DCF}"/>
                </a:ext>
              </a:extLst>
            </p:cNvPr>
            <p:cNvPicPr>
              <a:picLocks noChangeAspect="1"/>
            </p:cNvPicPr>
            <p:nvPr/>
          </p:nvPicPr>
          <p:blipFill>
            <a:blip r:embed="rId3"/>
            <a:stretch>
              <a:fillRect/>
            </a:stretch>
          </p:blipFill>
          <p:spPr>
            <a:xfrm>
              <a:off x="1811681" y="4778620"/>
              <a:ext cx="2024143" cy="204385"/>
            </a:xfrm>
            <a:prstGeom prst="rect">
              <a:avLst/>
            </a:prstGeom>
          </p:spPr>
        </p:pic>
        <p:sp>
          <p:nvSpPr>
            <p:cNvPr id="19" name="Rectangle 18">
              <a:extLst>
                <a:ext uri="{FF2B5EF4-FFF2-40B4-BE49-F238E27FC236}">
                  <a16:creationId xmlns:a16="http://schemas.microsoft.com/office/drawing/2014/main" id="{BDC6FA87-A7EC-8771-7EB7-2BC138AD1032}"/>
                </a:ext>
              </a:extLst>
            </p:cNvPr>
            <p:cNvSpPr/>
            <p:nvPr/>
          </p:nvSpPr>
          <p:spPr>
            <a:xfrm>
              <a:off x="1811681" y="4778620"/>
              <a:ext cx="1418407" cy="37527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FK Grotesk Neue"/>
                <a:ea typeface="+mn-ea"/>
                <a:cs typeface="+mn-cs"/>
              </a:endParaRPr>
            </a:p>
          </p:txBody>
        </p:sp>
        <p:pic>
          <p:nvPicPr>
            <p:cNvPr id="20" name="Picture 19" descr="A graph of a person with a green bar chart&#10;&#10;AI-generated content may be incorrect.">
              <a:extLst>
                <a:ext uri="{FF2B5EF4-FFF2-40B4-BE49-F238E27FC236}">
                  <a16:creationId xmlns:a16="http://schemas.microsoft.com/office/drawing/2014/main" id="{BB4CAFAE-6FE1-A837-5B15-575A6A5E2080}"/>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5268" y="1259851"/>
              <a:ext cx="7301944" cy="4611754"/>
            </a:xfrm>
            <a:prstGeom prst="rect">
              <a:avLst/>
            </a:prstGeom>
            <a:noFill/>
            <a:ln>
              <a:noFill/>
            </a:ln>
          </p:spPr>
        </p:pic>
        <p:sp>
          <p:nvSpPr>
            <p:cNvPr id="21" name="TextBox 20">
              <a:extLst>
                <a:ext uri="{FF2B5EF4-FFF2-40B4-BE49-F238E27FC236}">
                  <a16:creationId xmlns:a16="http://schemas.microsoft.com/office/drawing/2014/main" id="{D4FFED4F-4F96-1FF2-641C-FEB8A03B38C8}"/>
                </a:ext>
              </a:extLst>
            </p:cNvPr>
            <p:cNvSpPr txBox="1"/>
            <p:nvPr/>
          </p:nvSpPr>
          <p:spPr>
            <a:xfrm>
              <a:off x="6225988" y="1259851"/>
              <a:ext cx="1721224" cy="86478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FK Grotesk Neue"/>
                <a:ea typeface="+mn-ea"/>
                <a:cs typeface="+mn-cs"/>
              </a:endParaRPr>
            </a:p>
          </p:txBody>
        </p:sp>
        <p:pic>
          <p:nvPicPr>
            <p:cNvPr id="22" name="Picture 21" descr="A close-up of a sign&#10;&#10;AI-generated content may be incorrect.">
              <a:extLst>
                <a:ext uri="{FF2B5EF4-FFF2-40B4-BE49-F238E27FC236}">
                  <a16:creationId xmlns:a16="http://schemas.microsoft.com/office/drawing/2014/main" id="{12B377A1-3DAC-556C-FAB3-AAF766CCC3C5}"/>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1968192" y="4903934"/>
              <a:ext cx="2072485" cy="368590"/>
            </a:xfrm>
            <a:prstGeom prst="rect">
              <a:avLst/>
            </a:prstGeom>
          </p:spPr>
        </p:pic>
      </p:grpSp>
      <p:sp>
        <p:nvSpPr>
          <p:cNvPr id="4" name="Title 3">
            <a:extLst>
              <a:ext uri="{FF2B5EF4-FFF2-40B4-BE49-F238E27FC236}">
                <a16:creationId xmlns:a16="http://schemas.microsoft.com/office/drawing/2014/main" id="{2D86B93D-FF71-07A6-F694-77A2BB2C0351}"/>
              </a:ext>
            </a:extLst>
          </p:cNvPr>
          <p:cNvSpPr>
            <a:spLocks noGrp="1"/>
          </p:cNvSpPr>
          <p:nvPr>
            <p:ph type="title"/>
          </p:nvPr>
        </p:nvSpPr>
        <p:spPr>
          <a:xfrm>
            <a:off x="512063" y="815787"/>
            <a:ext cx="11184423" cy="555813"/>
          </a:xfrm>
        </p:spPr>
        <p:txBody>
          <a:bodyPr anchor="t">
            <a:normAutofit fontScale="90000"/>
          </a:bodyPr>
          <a:lstStyle/>
          <a:p>
            <a:r>
              <a:rPr lang="en-US" dirty="0"/>
              <a:t>Daraxonrasib +/- Gem/nab-Paclitaxel: </a:t>
            </a:r>
            <a:r>
              <a:rPr lang="en-US" dirty="0">
                <a:highlight>
                  <a:srgbClr val="00FF00"/>
                </a:highlight>
              </a:rPr>
              <a:t>1L</a:t>
            </a:r>
            <a:r>
              <a:rPr lang="en-US" dirty="0"/>
              <a:t> Pancreas Cancer</a:t>
            </a:r>
            <a:br>
              <a:rPr lang="en-US" dirty="0"/>
            </a:br>
            <a:r>
              <a:rPr lang="en-US" sz="2400" dirty="0"/>
              <a:t>Promising Single Agent, Combination Signals in First Line PDAC (AACR 2026)</a:t>
            </a:r>
            <a:endParaRPr lang="en-US" dirty="0"/>
          </a:p>
        </p:txBody>
      </p:sp>
      <p:sp>
        <p:nvSpPr>
          <p:cNvPr id="5" name="Text Placeholder 4">
            <a:extLst>
              <a:ext uri="{FF2B5EF4-FFF2-40B4-BE49-F238E27FC236}">
                <a16:creationId xmlns:a16="http://schemas.microsoft.com/office/drawing/2014/main" id="{A2B2FBC3-67D2-D925-7F62-67C7A0E74FB3}"/>
              </a:ext>
            </a:extLst>
          </p:cNvPr>
          <p:cNvSpPr>
            <a:spLocks noGrp="1"/>
          </p:cNvSpPr>
          <p:nvPr>
            <p:ph type="body" idx="13"/>
          </p:nvPr>
        </p:nvSpPr>
        <p:spPr>
          <a:xfrm>
            <a:off x="512064" y="421340"/>
            <a:ext cx="11184422" cy="295276"/>
          </a:xfrm>
        </p:spPr>
        <p:txBody>
          <a:bodyPr anchor="b">
            <a:normAutofit/>
          </a:bodyPr>
          <a:lstStyle/>
          <a:p>
            <a:pPr>
              <a:lnSpc>
                <a:spcPct val="90000"/>
              </a:lnSpc>
            </a:pPr>
            <a:r>
              <a:rPr lang="en-US" dirty="0">
                <a:solidFill>
                  <a:srgbClr val="0432FF"/>
                </a:solidFill>
              </a:rPr>
              <a:t>RAS Therapeutics: </a:t>
            </a:r>
            <a:r>
              <a:rPr lang="en-US" dirty="0" err="1">
                <a:solidFill>
                  <a:srgbClr val="0432FF"/>
                </a:solidFill>
              </a:rPr>
              <a:t>PanRAS</a:t>
            </a:r>
            <a:r>
              <a:rPr lang="en-US" dirty="0">
                <a:solidFill>
                  <a:srgbClr val="0432FF"/>
                </a:solidFill>
              </a:rPr>
              <a:t> Inhibitor</a:t>
            </a:r>
          </a:p>
        </p:txBody>
      </p:sp>
      <p:sp>
        <p:nvSpPr>
          <p:cNvPr id="14" name="Text Placeholder 2">
            <a:extLst>
              <a:ext uri="{FF2B5EF4-FFF2-40B4-BE49-F238E27FC236}">
                <a16:creationId xmlns:a16="http://schemas.microsoft.com/office/drawing/2014/main" id="{343B2D15-9A41-4B31-9132-C075E72F44EF}"/>
              </a:ext>
            </a:extLst>
          </p:cNvPr>
          <p:cNvSpPr txBox="1">
            <a:spLocks/>
          </p:cNvSpPr>
          <p:nvPr/>
        </p:nvSpPr>
        <p:spPr>
          <a:xfrm>
            <a:off x="7546258" y="6436660"/>
            <a:ext cx="3849543" cy="188123"/>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O’Reilly, EM…Garrido-Laguna, I. AACR, 2026</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Wolpin, B….Sohal, D. AACR, 2026</a:t>
            </a:r>
          </a:p>
        </p:txBody>
      </p:sp>
      <p:graphicFrame>
        <p:nvGraphicFramePr>
          <p:cNvPr id="15" name="Table 14">
            <a:extLst>
              <a:ext uri="{FF2B5EF4-FFF2-40B4-BE49-F238E27FC236}">
                <a16:creationId xmlns:a16="http://schemas.microsoft.com/office/drawing/2014/main" id="{7F3770B2-0D89-F86D-4525-3346E74270CC}"/>
              </a:ext>
            </a:extLst>
          </p:cNvPr>
          <p:cNvGraphicFramePr>
            <a:graphicFrameLocks noGrp="1"/>
          </p:cNvGraphicFramePr>
          <p:nvPr/>
        </p:nvGraphicFramePr>
        <p:xfrm>
          <a:off x="7060576" y="1942477"/>
          <a:ext cx="4669241" cy="1483360"/>
        </p:xfrm>
        <a:graphic>
          <a:graphicData uri="http://schemas.openxmlformats.org/drawingml/2006/table">
            <a:tbl>
              <a:tblPr firstRow="1" bandRow="1">
                <a:tableStyleId>{17292A2E-F333-43FB-9621-5CBBE7FDCDCB}</a:tableStyleId>
              </a:tblPr>
              <a:tblGrid>
                <a:gridCol w="3127637">
                  <a:extLst>
                    <a:ext uri="{9D8B030D-6E8A-4147-A177-3AD203B41FA5}">
                      <a16:colId xmlns:a16="http://schemas.microsoft.com/office/drawing/2014/main" val="1122426529"/>
                    </a:ext>
                  </a:extLst>
                </a:gridCol>
                <a:gridCol w="1541604">
                  <a:extLst>
                    <a:ext uri="{9D8B030D-6E8A-4147-A177-3AD203B41FA5}">
                      <a16:colId xmlns:a16="http://schemas.microsoft.com/office/drawing/2014/main" val="752667010"/>
                    </a:ext>
                  </a:extLst>
                </a:gridCol>
              </a:tblGrid>
              <a:tr h="370840">
                <a:tc>
                  <a:txBody>
                    <a:bodyPr/>
                    <a:lstStyle/>
                    <a:p>
                      <a:r>
                        <a:rPr lang="en-US" dirty="0" err="1"/>
                        <a:t>Daraxonrasib+Gem</a:t>
                      </a:r>
                      <a:r>
                        <a:rPr lang="en-US" dirty="0"/>
                        <a:t>/nab-P</a:t>
                      </a:r>
                    </a:p>
                  </a:txBody>
                  <a:tcPr>
                    <a:solidFill>
                      <a:srgbClr val="0089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 40</a:t>
                      </a:r>
                    </a:p>
                  </a:txBody>
                  <a:tcPr>
                    <a:solidFill>
                      <a:srgbClr val="008937"/>
                    </a:solidFill>
                  </a:tcPr>
                </a:tc>
                <a:extLst>
                  <a:ext uri="{0D108BD9-81ED-4DB2-BD59-A6C34878D82A}">
                    <a16:rowId xmlns:a16="http://schemas.microsoft.com/office/drawing/2014/main" val="3353419497"/>
                  </a:ext>
                </a:extLst>
              </a:tr>
              <a:tr h="370840">
                <a:tc>
                  <a:txBody>
                    <a:bodyPr/>
                    <a:lstStyle/>
                    <a:p>
                      <a:r>
                        <a:rPr lang="en-US"/>
                        <a:t>Overall RR</a:t>
                      </a:r>
                    </a:p>
                  </a:txBody>
                  <a:tcPr/>
                </a:tc>
                <a:tc>
                  <a:txBody>
                    <a:bodyPr/>
                    <a:lstStyle/>
                    <a:p>
                      <a:pPr algn="ctr"/>
                      <a:r>
                        <a:rPr lang="en-US" dirty="0"/>
                        <a:t>58% </a:t>
                      </a:r>
                      <a:r>
                        <a:rPr lang="en-US" sz="1400" dirty="0"/>
                        <a:t>(41, 73)</a:t>
                      </a:r>
                    </a:p>
                  </a:txBody>
                  <a:tcPr/>
                </a:tc>
                <a:extLst>
                  <a:ext uri="{0D108BD9-81ED-4DB2-BD59-A6C34878D82A}">
                    <a16:rowId xmlns:a16="http://schemas.microsoft.com/office/drawing/2014/main" val="1518748786"/>
                  </a:ext>
                </a:extLst>
              </a:tr>
              <a:tr h="370840">
                <a:tc>
                  <a:txBody>
                    <a:bodyPr/>
                    <a:lstStyle/>
                    <a:p>
                      <a:r>
                        <a:rPr lang="en-US" dirty="0"/>
                        <a:t>Disease control Rate</a:t>
                      </a:r>
                    </a:p>
                  </a:txBody>
                  <a:tcPr/>
                </a:tc>
                <a:tc>
                  <a:txBody>
                    <a:bodyPr/>
                    <a:lstStyle/>
                    <a:p>
                      <a:pPr algn="ctr"/>
                      <a:r>
                        <a:rPr lang="en-US" dirty="0"/>
                        <a:t>90% </a:t>
                      </a:r>
                      <a:r>
                        <a:rPr lang="en-US" sz="1400" dirty="0"/>
                        <a:t>(76, 97)</a:t>
                      </a:r>
                    </a:p>
                  </a:txBody>
                  <a:tcPr/>
                </a:tc>
                <a:extLst>
                  <a:ext uri="{0D108BD9-81ED-4DB2-BD59-A6C34878D82A}">
                    <a16:rowId xmlns:a16="http://schemas.microsoft.com/office/drawing/2014/main" val="4236721137"/>
                  </a:ext>
                </a:extLst>
              </a:tr>
              <a:tr h="370840">
                <a:tc>
                  <a:txBody>
                    <a:bodyPr/>
                    <a:lstStyle/>
                    <a:p>
                      <a:r>
                        <a:rPr lang="en-US" dirty="0"/>
                        <a:t>6-month OS</a:t>
                      </a:r>
                    </a:p>
                  </a:txBody>
                  <a:tcPr/>
                </a:tc>
                <a:tc>
                  <a:txBody>
                    <a:bodyPr/>
                    <a:lstStyle/>
                    <a:p>
                      <a:pPr algn="ctr"/>
                      <a:r>
                        <a:rPr lang="en-US" dirty="0"/>
                        <a:t>90% </a:t>
                      </a:r>
                      <a:r>
                        <a:rPr lang="en-US" sz="1400" dirty="0"/>
                        <a:t>(76, 96)</a:t>
                      </a:r>
                    </a:p>
                  </a:txBody>
                  <a:tcPr/>
                </a:tc>
                <a:extLst>
                  <a:ext uri="{0D108BD9-81ED-4DB2-BD59-A6C34878D82A}">
                    <a16:rowId xmlns:a16="http://schemas.microsoft.com/office/drawing/2014/main" val="2526173645"/>
                  </a:ext>
                </a:extLst>
              </a:tr>
            </a:tbl>
          </a:graphicData>
        </a:graphic>
      </p:graphicFrame>
      <p:graphicFrame>
        <p:nvGraphicFramePr>
          <p:cNvPr id="16" name="Table 15">
            <a:extLst>
              <a:ext uri="{FF2B5EF4-FFF2-40B4-BE49-F238E27FC236}">
                <a16:creationId xmlns:a16="http://schemas.microsoft.com/office/drawing/2014/main" id="{9EC2E3D6-DB60-60FB-CEDE-3227057DC797}"/>
              </a:ext>
            </a:extLst>
          </p:cNvPr>
          <p:cNvGraphicFramePr>
            <a:graphicFrameLocks noGrp="1"/>
          </p:cNvGraphicFramePr>
          <p:nvPr/>
        </p:nvGraphicFramePr>
        <p:xfrm>
          <a:off x="1356329" y="1942477"/>
          <a:ext cx="4307438" cy="1483360"/>
        </p:xfrm>
        <a:graphic>
          <a:graphicData uri="http://schemas.openxmlformats.org/drawingml/2006/table">
            <a:tbl>
              <a:tblPr firstRow="1" bandRow="1">
                <a:tableStyleId>{17292A2E-F333-43FB-9621-5CBBE7FDCDCB}</a:tableStyleId>
              </a:tblPr>
              <a:tblGrid>
                <a:gridCol w="2349699">
                  <a:extLst>
                    <a:ext uri="{9D8B030D-6E8A-4147-A177-3AD203B41FA5}">
                      <a16:colId xmlns:a16="http://schemas.microsoft.com/office/drawing/2014/main" val="1122426529"/>
                    </a:ext>
                  </a:extLst>
                </a:gridCol>
                <a:gridCol w="1957739">
                  <a:extLst>
                    <a:ext uri="{9D8B030D-6E8A-4147-A177-3AD203B41FA5}">
                      <a16:colId xmlns:a16="http://schemas.microsoft.com/office/drawing/2014/main" val="752667010"/>
                    </a:ext>
                  </a:extLst>
                </a:gridCol>
              </a:tblGrid>
              <a:tr h="370840">
                <a:tc>
                  <a:txBody>
                    <a:bodyPr/>
                    <a:lstStyle/>
                    <a:p>
                      <a:r>
                        <a:rPr lang="en-US" dirty="0"/>
                        <a:t>Daraxonrasib </a:t>
                      </a:r>
                    </a:p>
                  </a:txBody>
                  <a:tcPr>
                    <a:solidFill>
                      <a:srgbClr val="00893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N= 38</a:t>
                      </a:r>
                    </a:p>
                  </a:txBody>
                  <a:tcPr>
                    <a:solidFill>
                      <a:srgbClr val="008937"/>
                    </a:solidFill>
                  </a:tcPr>
                </a:tc>
                <a:extLst>
                  <a:ext uri="{0D108BD9-81ED-4DB2-BD59-A6C34878D82A}">
                    <a16:rowId xmlns:a16="http://schemas.microsoft.com/office/drawing/2014/main" val="3353419497"/>
                  </a:ext>
                </a:extLst>
              </a:tr>
              <a:tr h="370840">
                <a:tc>
                  <a:txBody>
                    <a:bodyPr/>
                    <a:lstStyle/>
                    <a:p>
                      <a:r>
                        <a:rPr lang="en-US"/>
                        <a:t>Overall RR</a:t>
                      </a:r>
                    </a:p>
                  </a:txBody>
                  <a:tcPr/>
                </a:tc>
                <a:tc>
                  <a:txBody>
                    <a:bodyPr/>
                    <a:lstStyle/>
                    <a:p>
                      <a:pPr algn="ctr"/>
                      <a:r>
                        <a:rPr lang="en-US" dirty="0"/>
                        <a:t>47% </a:t>
                      </a:r>
                      <a:r>
                        <a:rPr lang="en-US" sz="1400" dirty="0"/>
                        <a:t>(31, 64)</a:t>
                      </a:r>
                    </a:p>
                  </a:txBody>
                  <a:tcPr/>
                </a:tc>
                <a:extLst>
                  <a:ext uri="{0D108BD9-81ED-4DB2-BD59-A6C34878D82A}">
                    <a16:rowId xmlns:a16="http://schemas.microsoft.com/office/drawing/2014/main" val="1518748786"/>
                  </a:ext>
                </a:extLst>
              </a:tr>
              <a:tr h="370840">
                <a:tc>
                  <a:txBody>
                    <a:bodyPr/>
                    <a:lstStyle/>
                    <a:p>
                      <a:r>
                        <a:rPr lang="en-US"/>
                        <a:t>Disease control Rate</a:t>
                      </a:r>
                    </a:p>
                  </a:txBody>
                  <a:tcPr/>
                </a:tc>
                <a:tc>
                  <a:txBody>
                    <a:bodyPr/>
                    <a:lstStyle/>
                    <a:p>
                      <a:pPr algn="ctr"/>
                      <a:r>
                        <a:rPr lang="en-US" dirty="0"/>
                        <a:t>89% </a:t>
                      </a:r>
                      <a:r>
                        <a:rPr lang="en-US" sz="1400" dirty="0"/>
                        <a:t>(79, 98)</a:t>
                      </a:r>
                    </a:p>
                  </a:txBody>
                  <a:tcPr/>
                </a:tc>
                <a:extLst>
                  <a:ext uri="{0D108BD9-81ED-4DB2-BD59-A6C34878D82A}">
                    <a16:rowId xmlns:a16="http://schemas.microsoft.com/office/drawing/2014/main" val="4236721137"/>
                  </a:ext>
                </a:extLst>
              </a:tr>
              <a:tr h="370840">
                <a:tc>
                  <a:txBody>
                    <a:bodyPr/>
                    <a:lstStyle/>
                    <a:p>
                      <a:r>
                        <a:rPr lang="en-US" dirty="0"/>
                        <a:t>6-month OS</a:t>
                      </a:r>
                    </a:p>
                  </a:txBody>
                  <a:tcPr/>
                </a:tc>
                <a:tc>
                  <a:txBody>
                    <a:bodyPr/>
                    <a:lstStyle/>
                    <a:p>
                      <a:pPr algn="ctr"/>
                      <a:r>
                        <a:rPr lang="en-US" dirty="0"/>
                        <a:t>83% </a:t>
                      </a:r>
                      <a:r>
                        <a:rPr lang="en-US" sz="1400" dirty="0"/>
                        <a:t>(67, 92)</a:t>
                      </a:r>
                    </a:p>
                  </a:txBody>
                  <a:tcPr/>
                </a:tc>
                <a:extLst>
                  <a:ext uri="{0D108BD9-81ED-4DB2-BD59-A6C34878D82A}">
                    <a16:rowId xmlns:a16="http://schemas.microsoft.com/office/drawing/2014/main" val="2016074952"/>
                  </a:ext>
                </a:extLst>
              </a:tr>
            </a:tbl>
          </a:graphicData>
        </a:graphic>
      </p:graphicFrame>
    </p:spTree>
    <p:extLst>
      <p:ext uri="{BB962C8B-B14F-4D97-AF65-F5344CB8AC3E}">
        <p14:creationId xmlns:p14="http://schemas.microsoft.com/office/powerpoint/2010/main" val="9481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9F40B-9360-4412-A7DD-CBB4B5F29143}"/>
              </a:ext>
            </a:extLst>
          </p:cNvPr>
          <p:cNvSpPr>
            <a:spLocks noGrp="1"/>
          </p:cNvSpPr>
          <p:nvPr>
            <p:ph type="title"/>
          </p:nvPr>
        </p:nvSpPr>
        <p:spPr>
          <a:xfrm>
            <a:off x="512063" y="815787"/>
            <a:ext cx="11546587" cy="555813"/>
          </a:xfrm>
        </p:spPr>
        <p:txBody>
          <a:bodyPr anchor="ctr"/>
          <a:lstStyle/>
          <a:p>
            <a:r>
              <a:rPr lang="en-US" dirty="0"/>
              <a:t>RASolute 303: Phase III </a:t>
            </a:r>
            <a:r>
              <a:rPr lang="en-US" dirty="0">
                <a:highlight>
                  <a:srgbClr val="00FF00"/>
                </a:highlight>
              </a:rPr>
              <a:t>1L</a:t>
            </a:r>
            <a:r>
              <a:rPr lang="en-US" dirty="0"/>
              <a:t> Metastatic PDAC</a:t>
            </a:r>
            <a:br>
              <a:rPr lang="en-US" dirty="0"/>
            </a:br>
            <a:r>
              <a:rPr lang="en-US" sz="2400" dirty="0">
                <a:solidFill>
                  <a:srgbClr val="FF0000"/>
                </a:solidFill>
              </a:rPr>
              <a:t>Activated Q1 2026</a:t>
            </a:r>
            <a:endParaRPr lang="en-US" dirty="0">
              <a:solidFill>
                <a:srgbClr val="FF0000"/>
              </a:solidFill>
            </a:endParaRPr>
          </a:p>
        </p:txBody>
      </p:sp>
      <p:sp>
        <p:nvSpPr>
          <p:cNvPr id="3" name="TextBox 2">
            <a:extLst>
              <a:ext uri="{FF2B5EF4-FFF2-40B4-BE49-F238E27FC236}">
                <a16:creationId xmlns:a16="http://schemas.microsoft.com/office/drawing/2014/main" id="{5DAD1648-89F9-FF41-9FA2-5B2308D542BB}"/>
              </a:ext>
            </a:extLst>
          </p:cNvPr>
          <p:cNvSpPr txBox="1"/>
          <p:nvPr/>
        </p:nvSpPr>
        <p:spPr>
          <a:xfrm>
            <a:off x="848657" y="5150747"/>
            <a:ext cx="107566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002569"/>
                </a:solidFill>
                <a:effectLst/>
                <a:uLnTx/>
                <a:uFillTx/>
                <a:latin typeface="Arial" panose="020B0604020202020204"/>
                <a:ea typeface="+mn-ea"/>
                <a:cs typeface="+mn-cs"/>
              </a:rPr>
              <a:t>Co-primary endpoints: Progression-free survival; OS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2569"/>
                </a:solidFill>
                <a:effectLst/>
                <a:uLnTx/>
                <a:uFillTx/>
                <a:latin typeface="Arial" panose="020B0604020202020204"/>
                <a:ea typeface="+mn-ea"/>
                <a:cs typeface="+mn-cs"/>
              </a:rPr>
              <a:t>Secondary endpoints: PFS, OS, Overall response rate, duration of response, safety, QoL</a:t>
            </a:r>
          </a:p>
        </p:txBody>
      </p:sp>
      <p:grpSp>
        <p:nvGrpSpPr>
          <p:cNvPr id="6" name="Group 5">
            <a:extLst>
              <a:ext uri="{FF2B5EF4-FFF2-40B4-BE49-F238E27FC236}">
                <a16:creationId xmlns:a16="http://schemas.microsoft.com/office/drawing/2014/main" id="{C701FB0B-E9AB-43A7-AAD1-D26933580914}"/>
              </a:ext>
            </a:extLst>
          </p:cNvPr>
          <p:cNvGrpSpPr/>
          <p:nvPr/>
        </p:nvGrpSpPr>
        <p:grpSpPr>
          <a:xfrm>
            <a:off x="940069" y="1596464"/>
            <a:ext cx="9687251" cy="3411256"/>
            <a:chOff x="765528" y="1897988"/>
            <a:chExt cx="7907638" cy="3514624"/>
          </a:xfrm>
        </p:grpSpPr>
        <p:grpSp>
          <p:nvGrpSpPr>
            <p:cNvPr id="9" name="Group 8">
              <a:extLst>
                <a:ext uri="{FF2B5EF4-FFF2-40B4-BE49-F238E27FC236}">
                  <a16:creationId xmlns:a16="http://schemas.microsoft.com/office/drawing/2014/main" id="{50CDC5BC-98E3-42FE-9AE0-CF53ABF3EE41}"/>
                </a:ext>
              </a:extLst>
            </p:cNvPr>
            <p:cNvGrpSpPr/>
            <p:nvPr/>
          </p:nvGrpSpPr>
          <p:grpSpPr>
            <a:xfrm>
              <a:off x="765528" y="1897988"/>
              <a:ext cx="7907638" cy="3514624"/>
              <a:chOff x="615816" y="2046453"/>
              <a:chExt cx="4694996" cy="3632787"/>
            </a:xfrm>
          </p:grpSpPr>
          <p:sp>
            <p:nvSpPr>
              <p:cNvPr id="33" name="Rectangle: Rounded Corners 32">
                <a:extLst>
                  <a:ext uri="{FF2B5EF4-FFF2-40B4-BE49-F238E27FC236}">
                    <a16:creationId xmlns:a16="http://schemas.microsoft.com/office/drawing/2014/main" id="{0AE28D31-6DC7-45D0-A29C-8014DD7F4615}"/>
                  </a:ext>
                </a:extLst>
              </p:cNvPr>
              <p:cNvSpPr/>
              <p:nvPr/>
            </p:nvSpPr>
            <p:spPr>
              <a:xfrm>
                <a:off x="615816" y="2871551"/>
                <a:ext cx="1536820" cy="1895438"/>
              </a:xfrm>
              <a:prstGeom prst="roundRect">
                <a:avLst/>
              </a:prstGeom>
              <a:solidFill>
                <a:srgbClr val="BD8AEF"/>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1L Metastatic PDAC</a:t>
                </a:r>
                <a:b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b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RAS</a:t>
                </a: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G12X (K,H,N), WT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900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1:1:1 Randomization</a:t>
                </a:r>
              </a:p>
            </p:txBody>
          </p:sp>
          <p:sp>
            <p:nvSpPr>
              <p:cNvPr id="23" name="Rectangle: Rounded Corners 22"/>
              <p:cNvSpPr/>
              <p:nvPr/>
            </p:nvSpPr>
            <p:spPr>
              <a:xfrm>
                <a:off x="2615995" y="2046453"/>
                <a:ext cx="2690707" cy="1049484"/>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Daraxonrasib 300 mg Daily</a:t>
                </a:r>
              </a:p>
            </p:txBody>
          </p:sp>
          <p:sp>
            <p:nvSpPr>
              <p:cNvPr id="17" name="Rectangle: Rounded Corners 16"/>
              <p:cNvSpPr/>
              <p:nvPr/>
            </p:nvSpPr>
            <p:spPr>
              <a:xfrm>
                <a:off x="2620105" y="4601689"/>
                <a:ext cx="2690707" cy="1077551"/>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SOC Gemcitabine/nab-Paclitaxel</a:t>
                </a:r>
              </a:p>
            </p:txBody>
          </p:sp>
        </p:grpSp>
        <p:sp>
          <p:nvSpPr>
            <p:cNvPr id="43" name="Arrow: Right 42">
              <a:extLst>
                <a:ext uri="{FF2B5EF4-FFF2-40B4-BE49-F238E27FC236}">
                  <a16:creationId xmlns:a16="http://schemas.microsoft.com/office/drawing/2014/main" id="{D60D185B-FB39-4D8F-BFD3-49212CA97244}"/>
                </a:ext>
              </a:extLst>
            </p:cNvPr>
            <p:cNvSpPr/>
            <p:nvPr/>
          </p:nvSpPr>
          <p:spPr>
            <a:xfrm rot="1530625">
              <a:off x="3468840" y="4423489"/>
              <a:ext cx="550633" cy="18768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Arrow: Right 43">
              <a:extLst>
                <a:ext uri="{FF2B5EF4-FFF2-40B4-BE49-F238E27FC236}">
                  <a16:creationId xmlns:a16="http://schemas.microsoft.com/office/drawing/2014/main" id="{E7EAA665-E25D-4755-A7AF-51A052A44B38}"/>
                </a:ext>
              </a:extLst>
            </p:cNvPr>
            <p:cNvSpPr/>
            <p:nvPr/>
          </p:nvSpPr>
          <p:spPr>
            <a:xfrm rot="19782373" flipV="1">
              <a:off x="3478793" y="2571655"/>
              <a:ext cx="567606" cy="215271"/>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5" name="Text Placeholder 3">
            <a:extLst>
              <a:ext uri="{FF2B5EF4-FFF2-40B4-BE49-F238E27FC236}">
                <a16:creationId xmlns:a16="http://schemas.microsoft.com/office/drawing/2014/main" id="{F6AF39C4-D099-5FF1-884A-066F054D2968}"/>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t>
            </a:r>
            <a:r>
              <a:rPr lang="en-US" sz="2000" b="1" dirty="0" err="1">
                <a:solidFill>
                  <a:srgbClr val="0432FF"/>
                </a:solidFill>
              </a:rPr>
              <a:t>PanRAS</a:t>
            </a:r>
            <a:r>
              <a:rPr lang="en-US" sz="2000" b="1" dirty="0">
                <a:solidFill>
                  <a:srgbClr val="0432FF"/>
                </a:solidFill>
              </a:rPr>
              <a:t> Inhibitor</a:t>
            </a:r>
          </a:p>
        </p:txBody>
      </p:sp>
      <p:sp>
        <p:nvSpPr>
          <p:cNvPr id="13" name="Text Placeholder 15">
            <a:extLst>
              <a:ext uri="{FF2B5EF4-FFF2-40B4-BE49-F238E27FC236}">
                <a16:creationId xmlns:a16="http://schemas.microsoft.com/office/drawing/2014/main" id="{9583511F-F4FC-5169-4171-B6487A9609E2}"/>
              </a:ext>
            </a:extLst>
          </p:cNvPr>
          <p:cNvSpPr txBox="1">
            <a:spLocks/>
          </p:cNvSpPr>
          <p:nvPr/>
        </p:nvSpPr>
        <p:spPr>
          <a:xfrm>
            <a:off x="7199478" y="6326343"/>
            <a:ext cx="4434840" cy="516081"/>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NCT07491445</a:t>
            </a:r>
          </a:p>
        </p:txBody>
      </p:sp>
      <p:sp>
        <p:nvSpPr>
          <p:cNvPr id="7" name="Rectangle: Rounded Corners 6">
            <a:extLst>
              <a:ext uri="{FF2B5EF4-FFF2-40B4-BE49-F238E27FC236}">
                <a16:creationId xmlns:a16="http://schemas.microsoft.com/office/drawing/2014/main" id="{7BAFDFB5-F62D-A69C-6C79-3933975BF2BC}"/>
              </a:ext>
            </a:extLst>
          </p:cNvPr>
          <p:cNvSpPr/>
          <p:nvPr/>
        </p:nvSpPr>
        <p:spPr>
          <a:xfrm>
            <a:off x="5075546" y="2713270"/>
            <a:ext cx="5551773" cy="985485"/>
          </a:xfrm>
          <a:prstGeom prst="roundRect">
            <a:avLst/>
          </a:prstGeom>
          <a:solidFill>
            <a:srgbClr val="008937"/>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Daraxonrasib 200 mg + Gem/</a:t>
            </a:r>
            <a:r>
              <a:rPr kumimoji="0" lang="en-US" sz="2400" b="1" i="0" u="none" strike="noStrike" kern="1200" cap="none" spc="0" normalizeH="0" baseline="0" noProof="0" dirty="0" err="1">
                <a:ln>
                  <a:noFill/>
                </a:ln>
                <a:solidFill>
                  <a:srgbClr val="FFFFFF"/>
                </a:solidFill>
                <a:effectLst/>
                <a:uLnTx/>
                <a:uFillTx/>
                <a:latin typeface="Arial" panose="020B0604020202020204"/>
                <a:ea typeface="Times" panose="02020603050405020304" pitchFamily="18" charset="0"/>
                <a:cs typeface="+mn-cs"/>
              </a:rPr>
              <a:t>nabP</a:t>
            </a:r>
            <a:endPar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pitchFamily="18" charset="0"/>
                <a:cs typeface="Arial" panose="020B0604020202020204" pitchFamily="34" charset="0"/>
              </a:rPr>
              <a:t>→</a:t>
            </a:r>
            <a:r>
              <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Times" panose="02020603050405020304" pitchFamily="18" charset="0"/>
                <a:cs typeface="Arial" panose="020B0604020202020204" pitchFamily="34" charset="0"/>
              </a:rPr>
              <a:t> </a:t>
            </a:r>
            <a:r>
              <a:rPr kumimoji="0" lang="en-US" sz="2400" b="1" i="0" u="none" strike="noStrike" kern="1200" cap="none" spc="0" normalizeH="0" baseline="0" noProof="0" dirty="0" err="1">
                <a:ln>
                  <a:noFill/>
                </a:ln>
                <a:solidFill>
                  <a:srgbClr val="FFFFFF"/>
                </a:solidFill>
                <a:effectLst/>
                <a:uLnTx/>
                <a:uFillTx/>
                <a:latin typeface="Arial" panose="020B0604020202020204"/>
                <a:ea typeface="Times" panose="02020603050405020304" pitchFamily="18" charset="0"/>
                <a:cs typeface="+mn-cs"/>
              </a:rPr>
              <a:t>Daroxonrasib</a:t>
            </a:r>
            <a:r>
              <a:rPr kumimoji="0" lang="en-US" sz="24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 300 mg</a:t>
            </a:r>
          </a:p>
        </p:txBody>
      </p:sp>
      <p:sp>
        <p:nvSpPr>
          <p:cNvPr id="8" name="Arrow: Right 7">
            <a:extLst>
              <a:ext uri="{FF2B5EF4-FFF2-40B4-BE49-F238E27FC236}">
                <a16:creationId xmlns:a16="http://schemas.microsoft.com/office/drawing/2014/main" id="{795C7ACE-59AE-C1CF-1842-45BB9125D482}"/>
              </a:ext>
            </a:extLst>
          </p:cNvPr>
          <p:cNvSpPr/>
          <p:nvPr/>
        </p:nvSpPr>
        <p:spPr>
          <a:xfrm>
            <a:off x="4289970" y="3102253"/>
            <a:ext cx="674553" cy="182163"/>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116563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1854CD3-029A-4CF6-6993-663713306772}"/>
              </a:ext>
            </a:extLst>
          </p:cNvPr>
          <p:cNvPicPr>
            <a:picLocks noChangeAspect="1"/>
          </p:cNvPicPr>
          <p:nvPr/>
        </p:nvPicPr>
        <p:blipFill>
          <a:blip r:embed="rId3"/>
          <a:stretch>
            <a:fillRect/>
          </a:stretch>
        </p:blipFill>
        <p:spPr>
          <a:xfrm>
            <a:off x="859536" y="1410291"/>
            <a:ext cx="9874386" cy="5042411"/>
          </a:xfrm>
          <a:prstGeom prst="rect">
            <a:avLst/>
          </a:prstGeom>
        </p:spPr>
      </p:pic>
      <p:sp>
        <p:nvSpPr>
          <p:cNvPr id="161" name="Text Placeholder 160">
            <a:extLst>
              <a:ext uri="{FF2B5EF4-FFF2-40B4-BE49-F238E27FC236}">
                <a16:creationId xmlns:a16="http://schemas.microsoft.com/office/drawing/2014/main" id="{172F0C8B-E49B-55AD-81E2-FC08A043B12E}"/>
              </a:ext>
            </a:extLst>
          </p:cNvPr>
          <p:cNvSpPr>
            <a:spLocks noGrp="1"/>
          </p:cNvSpPr>
          <p:nvPr>
            <p:ph type="body" idx="12"/>
          </p:nvPr>
        </p:nvSpPr>
        <p:spPr>
          <a:xfrm>
            <a:off x="512064" y="405298"/>
            <a:ext cx="11184422" cy="295276"/>
          </a:xfrm>
        </p:spPr>
        <p:txBody>
          <a:bodyPr/>
          <a:lstStyle/>
          <a:p>
            <a:r>
              <a:rPr lang="en-US" sz="2000" b="1">
                <a:solidFill>
                  <a:srgbClr val="0432FF"/>
                </a:solidFill>
              </a:rPr>
              <a:t>RAS Therapeutics: Allele Specific</a:t>
            </a:r>
          </a:p>
        </p:txBody>
      </p:sp>
      <p:graphicFrame>
        <p:nvGraphicFramePr>
          <p:cNvPr id="162" name="Table 162">
            <a:extLst>
              <a:ext uri="{FF2B5EF4-FFF2-40B4-BE49-F238E27FC236}">
                <a16:creationId xmlns:a16="http://schemas.microsoft.com/office/drawing/2014/main" id="{AB44B85F-F506-87E7-42F6-AD765B236829}"/>
              </a:ext>
            </a:extLst>
          </p:cNvPr>
          <p:cNvGraphicFramePr>
            <a:graphicFrameLocks noGrp="1"/>
          </p:cNvGraphicFramePr>
          <p:nvPr/>
        </p:nvGraphicFramePr>
        <p:xfrm>
          <a:off x="6601494" y="1453896"/>
          <a:ext cx="4595758" cy="1261872"/>
        </p:xfrm>
        <a:graphic>
          <a:graphicData uri="http://schemas.openxmlformats.org/drawingml/2006/table">
            <a:tbl>
              <a:tblPr firstRow="1" bandRow="1">
                <a:tableStyleId>{17292A2E-F333-43FB-9621-5CBBE7FDCDCB}</a:tableStyleId>
              </a:tblPr>
              <a:tblGrid>
                <a:gridCol w="2491409">
                  <a:extLst>
                    <a:ext uri="{9D8B030D-6E8A-4147-A177-3AD203B41FA5}">
                      <a16:colId xmlns:a16="http://schemas.microsoft.com/office/drawing/2014/main" val="1486799487"/>
                    </a:ext>
                  </a:extLst>
                </a:gridCol>
                <a:gridCol w="2104349">
                  <a:extLst>
                    <a:ext uri="{9D8B030D-6E8A-4147-A177-3AD203B41FA5}">
                      <a16:colId xmlns:a16="http://schemas.microsoft.com/office/drawing/2014/main" val="2452511012"/>
                    </a:ext>
                  </a:extLst>
                </a:gridCol>
              </a:tblGrid>
              <a:tr h="420624">
                <a:tc>
                  <a:txBody>
                    <a:bodyPr/>
                    <a:lstStyle/>
                    <a:p>
                      <a:r>
                        <a:rPr lang="en-US"/>
                        <a:t>Pancreas Cohort</a:t>
                      </a:r>
                    </a:p>
                  </a:txBody>
                  <a:tcPr>
                    <a:solidFill>
                      <a:srgbClr val="008937"/>
                    </a:solidFill>
                  </a:tcPr>
                </a:tc>
                <a:tc>
                  <a:txBody>
                    <a:bodyPr/>
                    <a:lstStyle/>
                    <a:p>
                      <a:pPr algn="ctr"/>
                      <a:r>
                        <a:rPr lang="en-US" dirty="0"/>
                        <a:t>Dose 1200 mg </a:t>
                      </a:r>
                    </a:p>
                  </a:txBody>
                  <a:tcPr>
                    <a:solidFill>
                      <a:srgbClr val="008937"/>
                    </a:solidFill>
                  </a:tcPr>
                </a:tc>
                <a:extLst>
                  <a:ext uri="{0D108BD9-81ED-4DB2-BD59-A6C34878D82A}">
                    <a16:rowId xmlns:a16="http://schemas.microsoft.com/office/drawing/2014/main" val="2289444604"/>
                  </a:ext>
                </a:extLst>
              </a:tr>
              <a:tr h="420624">
                <a:tc>
                  <a:txBody>
                    <a:bodyPr/>
                    <a:lstStyle/>
                    <a:p>
                      <a:r>
                        <a:rPr lang="en-US" dirty="0"/>
                        <a:t>Overall RR</a:t>
                      </a:r>
                    </a:p>
                  </a:txBody>
                  <a:tcPr>
                    <a:solidFill>
                      <a:schemeClr val="bg1"/>
                    </a:solidFill>
                  </a:tcPr>
                </a:tc>
                <a:tc>
                  <a:txBody>
                    <a:bodyPr/>
                    <a:lstStyle/>
                    <a:p>
                      <a:pPr algn="ctr"/>
                      <a:r>
                        <a:rPr lang="en-US" dirty="0"/>
                        <a:t>12 (30%)</a:t>
                      </a:r>
                    </a:p>
                  </a:txBody>
                  <a:tcPr>
                    <a:solidFill>
                      <a:schemeClr val="bg1"/>
                    </a:solidFill>
                  </a:tcPr>
                </a:tc>
                <a:extLst>
                  <a:ext uri="{0D108BD9-81ED-4DB2-BD59-A6C34878D82A}">
                    <a16:rowId xmlns:a16="http://schemas.microsoft.com/office/drawing/2014/main" val="1525424630"/>
                  </a:ext>
                </a:extLst>
              </a:tr>
              <a:tr h="420624">
                <a:tc>
                  <a:txBody>
                    <a:bodyPr/>
                    <a:lstStyle/>
                    <a:p>
                      <a:r>
                        <a:rPr lang="en-US"/>
                        <a:t>Disease Control Rate</a:t>
                      </a:r>
                    </a:p>
                  </a:txBody>
                  <a:tcPr>
                    <a:solidFill>
                      <a:schemeClr val="bg1"/>
                    </a:solidFill>
                  </a:tcPr>
                </a:tc>
                <a:tc>
                  <a:txBody>
                    <a:bodyPr/>
                    <a:lstStyle/>
                    <a:p>
                      <a:pPr algn="ctr"/>
                      <a:r>
                        <a:rPr lang="en-US" dirty="0"/>
                        <a:t>32 (80%)</a:t>
                      </a:r>
                    </a:p>
                  </a:txBody>
                  <a:tcPr>
                    <a:solidFill>
                      <a:schemeClr val="bg1"/>
                    </a:solidFill>
                  </a:tcPr>
                </a:tc>
                <a:extLst>
                  <a:ext uri="{0D108BD9-81ED-4DB2-BD59-A6C34878D82A}">
                    <a16:rowId xmlns:a16="http://schemas.microsoft.com/office/drawing/2014/main" val="4020451100"/>
                  </a:ext>
                </a:extLst>
              </a:tr>
            </a:tbl>
          </a:graphicData>
        </a:graphic>
      </p:graphicFrame>
      <p:sp>
        <p:nvSpPr>
          <p:cNvPr id="5" name="Title 4">
            <a:extLst>
              <a:ext uri="{FF2B5EF4-FFF2-40B4-BE49-F238E27FC236}">
                <a16:creationId xmlns:a16="http://schemas.microsoft.com/office/drawing/2014/main" id="{BC664150-E225-4494-DDE1-EA93897544FE}"/>
              </a:ext>
            </a:extLst>
          </p:cNvPr>
          <p:cNvSpPr>
            <a:spLocks noGrp="1"/>
          </p:cNvSpPr>
          <p:nvPr>
            <p:ph type="title"/>
          </p:nvPr>
        </p:nvSpPr>
        <p:spPr>
          <a:xfrm>
            <a:off x="512063" y="723676"/>
            <a:ext cx="11184423" cy="555813"/>
          </a:xfrm>
        </p:spPr>
        <p:txBody>
          <a:bodyPr/>
          <a:lstStyle/>
          <a:p>
            <a:r>
              <a:rPr lang="en-US" dirty="0" err="1"/>
              <a:t>Zoldonrasib</a:t>
            </a:r>
            <a:r>
              <a:rPr lang="en-US" dirty="0"/>
              <a:t>: Phase I G12D RAS-On Allele Specific Inhibitor</a:t>
            </a:r>
            <a:br>
              <a:rPr lang="en-US" dirty="0"/>
            </a:br>
            <a:r>
              <a:rPr lang="en-US" sz="2400" dirty="0"/>
              <a:t>Multiple G12D Inhibitors in Development</a:t>
            </a:r>
            <a:br>
              <a:rPr lang="en-US" dirty="0"/>
            </a:br>
            <a:endParaRPr lang="en-US" dirty="0"/>
          </a:p>
        </p:txBody>
      </p:sp>
      <p:sp>
        <p:nvSpPr>
          <p:cNvPr id="7" name="TextBox 6">
            <a:extLst>
              <a:ext uri="{FF2B5EF4-FFF2-40B4-BE49-F238E27FC236}">
                <a16:creationId xmlns:a16="http://schemas.microsoft.com/office/drawing/2014/main" id="{122A5C0C-7267-78C0-1A4E-624F632EF4A3}"/>
              </a:ext>
            </a:extLst>
          </p:cNvPr>
          <p:cNvSpPr txBox="1"/>
          <p:nvPr/>
        </p:nvSpPr>
        <p:spPr>
          <a:xfrm>
            <a:off x="2489399" y="1715500"/>
            <a:ext cx="45957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Zoldonrasib (RMC-9805)</a:t>
            </a:r>
          </a:p>
        </p:txBody>
      </p:sp>
      <p:sp>
        <p:nvSpPr>
          <p:cNvPr id="9" name="TextBox 8">
            <a:extLst>
              <a:ext uri="{FF2B5EF4-FFF2-40B4-BE49-F238E27FC236}">
                <a16:creationId xmlns:a16="http://schemas.microsoft.com/office/drawing/2014/main" id="{585A9790-610C-3954-57EB-ECB6FFC9CE95}"/>
              </a:ext>
            </a:extLst>
          </p:cNvPr>
          <p:cNvSpPr txBox="1"/>
          <p:nvPr/>
        </p:nvSpPr>
        <p:spPr>
          <a:xfrm>
            <a:off x="5025633" y="6437748"/>
            <a:ext cx="7166367"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Hong, D.  EORTC-NCI-AACR,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Spira, A. Gastrointestinal Cancers Symposium, 2025</a:t>
            </a: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8846FC3-A7FF-5D59-AC88-149176827603}"/>
              </a:ext>
            </a:extLst>
          </p:cNvPr>
          <p:cNvSpPr>
            <a:spLocks noGrp="1"/>
          </p:cNvSpPr>
          <p:nvPr>
            <p:ph type="body" idx="12"/>
          </p:nvPr>
        </p:nvSpPr>
        <p:spPr/>
        <p:txBody>
          <a:bodyPr/>
          <a:lstStyle/>
          <a:p>
            <a:r>
              <a:rPr lang="en-US" dirty="0">
                <a:solidFill>
                  <a:srgbClr val="0432FF"/>
                </a:solidFill>
              </a:rPr>
              <a:t>RAS Therapeutics: Degrader</a:t>
            </a:r>
          </a:p>
        </p:txBody>
      </p:sp>
      <p:pic>
        <p:nvPicPr>
          <p:cNvPr id="6" name="object 6"/>
          <p:cNvPicPr>
            <a:picLocks noChangeAspect="1"/>
          </p:cNvPicPr>
          <p:nvPr/>
        </p:nvPicPr>
        <p:blipFill>
          <a:blip r:embed="rId3" cstate="print">
            <a:extLst>
              <a:ext uri="{BEBA8EAE-BF5A-486C-A8C5-ECC9F3942E4B}">
                <a14:imgProps xmlns:a14="http://schemas.microsoft.com/office/drawing/2010/main">
                  <a14:imgLayer r:embed="rId4">
                    <a14:imgEffect>
                      <a14:sharpenSoften amount="48000"/>
                    </a14:imgEffect>
                    <a14:imgEffect>
                      <a14:brightnessContrast bright="8000"/>
                    </a14:imgEffect>
                  </a14:imgLayer>
                </a14:imgProps>
              </a:ext>
            </a:extLst>
          </a:blip>
          <a:stretch>
            <a:fillRect/>
          </a:stretch>
        </p:blipFill>
        <p:spPr>
          <a:xfrm>
            <a:off x="1384095" y="1789986"/>
            <a:ext cx="9261905" cy="2766667"/>
          </a:xfrm>
          <a:prstGeom prst="rect">
            <a:avLst/>
          </a:prstGeom>
        </p:spPr>
      </p:pic>
      <p:sp>
        <p:nvSpPr>
          <p:cNvPr id="13" name="Text Placeholder 2">
            <a:extLst>
              <a:ext uri="{FF2B5EF4-FFF2-40B4-BE49-F238E27FC236}">
                <a16:creationId xmlns:a16="http://schemas.microsoft.com/office/drawing/2014/main" id="{9CDBD25F-C8D5-F9B2-F672-CCF3992AF1E4}"/>
              </a:ext>
            </a:extLst>
          </p:cNvPr>
          <p:cNvSpPr>
            <a:spLocks noGrp="1"/>
          </p:cNvSpPr>
          <p:nvPr>
            <p:ph type="body" sz="half" idx="2"/>
          </p:nvPr>
        </p:nvSpPr>
        <p:spPr>
          <a:xfrm>
            <a:off x="7846942" y="5580993"/>
            <a:ext cx="3914133" cy="934188"/>
          </a:xfrm>
        </p:spPr>
        <p:txBody>
          <a:bodyPr/>
          <a:lstStyle/>
          <a:p>
            <a:pPr algn="r"/>
            <a:endParaRPr lang="en-US" sz="1050">
              <a:solidFill>
                <a:schemeClr val="tx1"/>
              </a:solidFill>
            </a:endParaRPr>
          </a:p>
          <a:p>
            <a:pPr algn="r"/>
            <a:endParaRPr lang="en-US" sz="1050">
              <a:solidFill>
                <a:schemeClr val="tx1"/>
              </a:solidFill>
            </a:endParaRPr>
          </a:p>
          <a:p>
            <a:pPr algn="r"/>
            <a:r>
              <a:rPr lang="en-US" sz="1050">
                <a:solidFill>
                  <a:schemeClr val="tx1"/>
                </a:solidFill>
              </a:rPr>
              <a:t>Park, W..</a:t>
            </a:r>
            <a:r>
              <a:rPr lang="en-US" sz="1050" err="1">
                <a:solidFill>
                  <a:schemeClr val="tx1"/>
                </a:solidFill>
              </a:rPr>
              <a:t>Tolcher</a:t>
            </a:r>
            <a:r>
              <a:rPr lang="en-US" sz="1050">
                <a:solidFill>
                  <a:schemeClr val="tx1"/>
                </a:solidFill>
              </a:rPr>
              <a:t>, A. ESMO, 2024</a:t>
            </a:r>
          </a:p>
          <a:p>
            <a:pPr algn="r"/>
            <a:r>
              <a:rPr lang="en-US" sz="1050">
                <a:solidFill>
                  <a:schemeClr val="tx1"/>
                </a:solidFill>
              </a:rPr>
              <a:t>Lee, JK, NPJ Precision Oncol, 2022</a:t>
            </a:r>
          </a:p>
          <a:p>
            <a:pPr algn="r"/>
            <a:r>
              <a:rPr lang="en-US" sz="1050">
                <a:solidFill>
                  <a:schemeClr val="tx1"/>
                </a:solidFill>
              </a:rPr>
              <a:t>Stickler, S. Oncol, Res, 2024</a:t>
            </a:r>
          </a:p>
          <a:p>
            <a:pPr algn="r"/>
            <a:r>
              <a:rPr lang="en-US" sz="1050">
                <a:solidFill>
                  <a:schemeClr val="tx1"/>
                </a:solidFill>
              </a:rPr>
              <a:t>Yang, J. Cell Discovery, 2024</a:t>
            </a:r>
          </a:p>
          <a:p>
            <a:pPr algn="r"/>
            <a:r>
              <a:rPr lang="en-US" sz="1050">
                <a:solidFill>
                  <a:schemeClr val="tx1"/>
                </a:solidFill>
              </a:rPr>
              <a:t>NCT05382559</a:t>
            </a:r>
          </a:p>
        </p:txBody>
      </p:sp>
      <p:sp>
        <p:nvSpPr>
          <p:cNvPr id="15" name="Title 14">
            <a:extLst>
              <a:ext uri="{FF2B5EF4-FFF2-40B4-BE49-F238E27FC236}">
                <a16:creationId xmlns:a16="http://schemas.microsoft.com/office/drawing/2014/main" id="{4862AC92-28BF-5FB2-47CB-1F2521844883}"/>
              </a:ext>
            </a:extLst>
          </p:cNvPr>
          <p:cNvSpPr>
            <a:spLocks noGrp="1"/>
          </p:cNvSpPr>
          <p:nvPr>
            <p:ph type="title"/>
          </p:nvPr>
        </p:nvSpPr>
        <p:spPr>
          <a:xfrm>
            <a:off x="512063" y="815787"/>
            <a:ext cx="11338803" cy="555813"/>
          </a:xfrm>
        </p:spPr>
        <p:txBody>
          <a:bodyPr/>
          <a:lstStyle/>
          <a:p>
            <a:r>
              <a:rPr lang="en-US" dirty="0"/>
              <a:t>ASP-3082: Protein-Selective Degradation KRAS G12D</a:t>
            </a:r>
            <a:br>
              <a:rPr lang="en-US" dirty="0"/>
            </a:br>
            <a:r>
              <a:rPr lang="en-US" sz="2400" dirty="0"/>
              <a:t>PROTAC: Proteolysis Targeting Chimera (E3 Ubiquitin Ligase and Ligand)</a:t>
            </a:r>
            <a:endParaRPr lang="en-US" dirty="0"/>
          </a:p>
        </p:txBody>
      </p:sp>
      <p:sp>
        <p:nvSpPr>
          <p:cNvPr id="16" name="TextBox 15">
            <a:extLst>
              <a:ext uri="{FF2B5EF4-FFF2-40B4-BE49-F238E27FC236}">
                <a16:creationId xmlns:a16="http://schemas.microsoft.com/office/drawing/2014/main" id="{7B3CEFFB-FACA-DDA9-D712-962E6AF21F10}"/>
              </a:ext>
            </a:extLst>
          </p:cNvPr>
          <p:cNvSpPr txBox="1"/>
          <p:nvPr/>
        </p:nvSpPr>
        <p:spPr>
          <a:xfrm>
            <a:off x="851338" y="4975039"/>
            <a:ext cx="964849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272524"/>
                </a:solidFill>
                <a:effectLst/>
                <a:uLnTx/>
                <a:uFillTx/>
                <a:latin typeface="Arial" panose="020B0604020202020204"/>
                <a:ea typeface="+mn-ea"/>
                <a:cs typeface="+mn-cs"/>
              </a:rPr>
              <a:t>KRAS</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G12D Mutation: PDAC (35-40%); CRC (15%); NSCLC (5%)</a:t>
            </a:r>
            <a:b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Targeted drug development strategy for intra-cellular proteins</a:t>
            </a:r>
          </a:p>
        </p:txBody>
      </p:sp>
    </p:spTree>
    <p:extLst>
      <p:ext uri="{BB962C8B-B14F-4D97-AF65-F5344CB8AC3E}">
        <p14:creationId xmlns:p14="http://schemas.microsoft.com/office/powerpoint/2010/main" val="2327782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743BAE-0451-39CA-7BE7-8E53BFE15A4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47A9F013-1005-AD1C-CA18-63DB738CB87C}"/>
              </a:ext>
            </a:extLst>
          </p:cNvPr>
          <p:cNvSpPr>
            <a:spLocks noGrp="1"/>
          </p:cNvSpPr>
          <p:nvPr>
            <p:ph type="title"/>
          </p:nvPr>
        </p:nvSpPr>
        <p:spPr>
          <a:xfrm>
            <a:off x="512063" y="815787"/>
            <a:ext cx="11184423" cy="277909"/>
          </a:xfrm>
        </p:spPr>
        <p:txBody>
          <a:bodyPr/>
          <a:lstStyle/>
          <a:p>
            <a:r>
              <a:rPr lang="en-US" dirty="0"/>
              <a:t>ASP-3082/</a:t>
            </a:r>
            <a:r>
              <a:rPr lang="en-US" dirty="0" err="1"/>
              <a:t>Setidegrasib</a:t>
            </a:r>
            <a:r>
              <a:rPr lang="en-US" dirty="0"/>
              <a:t> KRAS G12D Protein Degrader</a:t>
            </a:r>
            <a:br>
              <a:rPr lang="en-US" dirty="0"/>
            </a:br>
            <a:r>
              <a:rPr lang="en-US" sz="2400" dirty="0"/>
              <a:t>First in Class: Destruction of Mutant KRAS Alleles</a:t>
            </a:r>
            <a:endParaRPr lang="en-US" dirty="0"/>
          </a:p>
        </p:txBody>
      </p:sp>
      <p:sp>
        <p:nvSpPr>
          <p:cNvPr id="5" name="Text Placeholder 4">
            <a:extLst>
              <a:ext uri="{FF2B5EF4-FFF2-40B4-BE49-F238E27FC236}">
                <a16:creationId xmlns:a16="http://schemas.microsoft.com/office/drawing/2014/main" id="{12B5545F-F98B-7492-3B94-27E30EA76DD0}"/>
              </a:ext>
            </a:extLst>
          </p:cNvPr>
          <p:cNvSpPr>
            <a:spLocks noGrp="1"/>
          </p:cNvSpPr>
          <p:nvPr>
            <p:ph type="body" idx="12"/>
          </p:nvPr>
        </p:nvSpPr>
        <p:spPr/>
        <p:txBody>
          <a:bodyPr/>
          <a:lstStyle/>
          <a:p>
            <a:r>
              <a:rPr lang="en-US" dirty="0">
                <a:solidFill>
                  <a:srgbClr val="0432FF"/>
                </a:solidFill>
              </a:rPr>
              <a:t>RAS Therapeutics: Degrader</a:t>
            </a:r>
          </a:p>
        </p:txBody>
      </p:sp>
      <p:sp>
        <p:nvSpPr>
          <p:cNvPr id="12" name="TextBox 11">
            <a:extLst>
              <a:ext uri="{FF2B5EF4-FFF2-40B4-BE49-F238E27FC236}">
                <a16:creationId xmlns:a16="http://schemas.microsoft.com/office/drawing/2014/main" id="{676B3F03-2BF8-6824-84C0-B4B8E7063BB6}"/>
              </a:ext>
            </a:extLst>
          </p:cNvPr>
          <p:cNvSpPr txBox="1"/>
          <p:nvPr/>
        </p:nvSpPr>
        <p:spPr>
          <a:xfrm>
            <a:off x="4530119" y="6228911"/>
            <a:ext cx="7166367"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Park, W….</a:t>
            </a:r>
            <a:r>
              <a:rPr kumimoji="0" lang="en-US" sz="1050" b="0" i="0" u="none" strike="noStrike" kern="1200" cap="none" spc="0" normalizeH="0" baseline="0" noProof="0" dirty="0" err="1">
                <a:ln>
                  <a:noFill/>
                </a:ln>
                <a:solidFill>
                  <a:srgbClr val="272524"/>
                </a:solidFill>
                <a:effectLst/>
                <a:uLnTx/>
                <a:uFillTx/>
                <a:latin typeface="Arial" panose="020B0604020202020204"/>
                <a:ea typeface="+mn-ea"/>
                <a:cs typeface="+mn-cs"/>
              </a:rPr>
              <a:t>Tolcher</a:t>
            </a: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 A. Abst 608O. ESMO,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Park, W. New Eng J Med, 2026</a:t>
            </a:r>
          </a:p>
        </p:txBody>
      </p:sp>
      <p:graphicFrame>
        <p:nvGraphicFramePr>
          <p:cNvPr id="19" name="object 11">
            <a:extLst>
              <a:ext uri="{FF2B5EF4-FFF2-40B4-BE49-F238E27FC236}">
                <a16:creationId xmlns:a16="http://schemas.microsoft.com/office/drawing/2014/main" id="{3F7650FF-4674-8FA7-4849-9F899042A36A}"/>
              </a:ext>
            </a:extLst>
          </p:cNvPr>
          <p:cNvGraphicFramePr>
            <a:graphicFrameLocks noGrp="1"/>
          </p:cNvGraphicFramePr>
          <p:nvPr/>
        </p:nvGraphicFramePr>
        <p:xfrm>
          <a:off x="1153937" y="4954248"/>
          <a:ext cx="5114576" cy="1414883"/>
        </p:xfrm>
        <a:graphic>
          <a:graphicData uri="http://schemas.openxmlformats.org/drawingml/2006/table">
            <a:tbl>
              <a:tblPr firstRow="1" bandRow="1">
                <a:tableStyleId>{17292A2E-F333-43FB-9621-5CBBE7FDCDCB}</a:tableStyleId>
              </a:tblPr>
              <a:tblGrid>
                <a:gridCol w="2636339">
                  <a:extLst>
                    <a:ext uri="{9D8B030D-6E8A-4147-A177-3AD203B41FA5}">
                      <a16:colId xmlns:a16="http://schemas.microsoft.com/office/drawing/2014/main" val="20000"/>
                    </a:ext>
                  </a:extLst>
                </a:gridCol>
                <a:gridCol w="2478237">
                  <a:extLst>
                    <a:ext uri="{9D8B030D-6E8A-4147-A177-3AD203B41FA5}">
                      <a16:colId xmlns:a16="http://schemas.microsoft.com/office/drawing/2014/main" val="20001"/>
                    </a:ext>
                  </a:extLst>
                </a:gridCol>
              </a:tblGrid>
              <a:tr h="487045">
                <a:tc>
                  <a:txBody>
                    <a:bodyPr/>
                    <a:lstStyle/>
                    <a:p>
                      <a:pPr>
                        <a:lnSpc>
                          <a:spcPct val="100000"/>
                        </a:lnSpc>
                      </a:pPr>
                      <a:r>
                        <a:rPr lang="en-US" sz="1400" dirty="0">
                          <a:latin typeface="+mn-lt"/>
                          <a:cs typeface="Times New Roman"/>
                        </a:rPr>
                        <a:t>  PDAC 2L (N= 7); 3L (N= 14)</a:t>
                      </a:r>
                      <a:endParaRPr sz="1400" dirty="0">
                        <a:latin typeface="+mn-lt"/>
                        <a:cs typeface="Times New Roman"/>
                      </a:endParaRPr>
                    </a:p>
                  </a:txBody>
                  <a:tcPr marL="0" marR="0" marT="0" marB="0" anchor="ctr">
                    <a:solidFill>
                      <a:srgbClr val="008937"/>
                    </a:solidFill>
                  </a:tcPr>
                </a:tc>
                <a:tc>
                  <a:txBody>
                    <a:bodyPr/>
                    <a:lstStyle/>
                    <a:p>
                      <a:pPr algn="ctr">
                        <a:lnSpc>
                          <a:spcPts val="1639"/>
                        </a:lnSpc>
                        <a:spcBef>
                          <a:spcPts val="275"/>
                        </a:spcBef>
                      </a:pPr>
                      <a:r>
                        <a:rPr lang="en-US" sz="1400" spc="-25" baseline="0" dirty="0">
                          <a:solidFill>
                            <a:srgbClr val="FFFFFF"/>
                          </a:solidFill>
                          <a:latin typeface="+mn-lt"/>
                          <a:cs typeface="Arial Black"/>
                        </a:rPr>
                        <a:t>N= 21 600 mg IV</a:t>
                      </a:r>
                      <a:endParaRPr sz="1400" baseline="0" dirty="0">
                        <a:latin typeface="+mn-lt"/>
                        <a:cs typeface="Arial Black"/>
                      </a:endParaRPr>
                    </a:p>
                  </a:txBody>
                  <a:tcPr marL="0" marR="0" marT="34925" marB="0" anchor="ctr">
                    <a:solidFill>
                      <a:srgbClr val="008937"/>
                    </a:solidFill>
                  </a:tcPr>
                </a:tc>
                <a:extLst>
                  <a:ext uri="{0D108BD9-81ED-4DB2-BD59-A6C34878D82A}">
                    <a16:rowId xmlns:a16="http://schemas.microsoft.com/office/drawing/2014/main" val="10000"/>
                  </a:ext>
                </a:extLst>
              </a:tr>
              <a:tr h="305542">
                <a:tc>
                  <a:txBody>
                    <a:bodyPr/>
                    <a:lstStyle/>
                    <a:p>
                      <a:pPr marL="100965">
                        <a:lnSpc>
                          <a:spcPct val="100000"/>
                        </a:lnSpc>
                        <a:spcBef>
                          <a:spcPts val="260"/>
                        </a:spcBef>
                      </a:pPr>
                      <a:r>
                        <a:rPr lang="en-US" sz="1400">
                          <a:latin typeface="+mn-lt"/>
                          <a:cs typeface="Arial Black"/>
                        </a:rPr>
                        <a:t>Overall RR</a:t>
                      </a:r>
                      <a:endParaRPr sz="1400">
                        <a:latin typeface="+mn-lt"/>
                        <a:cs typeface="Arial Black"/>
                      </a:endParaRPr>
                    </a:p>
                  </a:txBody>
                  <a:tcPr marL="0" marR="0" marT="33020" marB="0"/>
                </a:tc>
                <a:tc>
                  <a:txBody>
                    <a:bodyPr/>
                    <a:lstStyle/>
                    <a:p>
                      <a:pPr algn="ctr">
                        <a:lnSpc>
                          <a:spcPct val="100000"/>
                        </a:lnSpc>
                        <a:spcBef>
                          <a:spcPts val="260"/>
                        </a:spcBef>
                      </a:pPr>
                      <a:r>
                        <a:rPr lang="en-US" sz="1400" spc="85" dirty="0"/>
                        <a:t>5 (24%)</a:t>
                      </a:r>
                      <a:endParaRPr sz="1400" dirty="0">
                        <a:latin typeface="+mn-lt"/>
                        <a:cs typeface="Century Gothic"/>
                      </a:endParaRPr>
                    </a:p>
                  </a:txBody>
                  <a:tcPr marL="0" marR="0" marT="33020" marB="0"/>
                </a:tc>
                <a:extLst>
                  <a:ext uri="{0D108BD9-81ED-4DB2-BD59-A6C34878D82A}">
                    <a16:rowId xmlns:a16="http://schemas.microsoft.com/office/drawing/2014/main" val="10001"/>
                  </a:ext>
                </a:extLst>
              </a:tr>
              <a:tr h="311148">
                <a:tc>
                  <a:txBody>
                    <a:bodyPr/>
                    <a:lstStyle/>
                    <a:p>
                      <a:pPr marL="100965">
                        <a:lnSpc>
                          <a:spcPct val="100000"/>
                        </a:lnSpc>
                        <a:spcBef>
                          <a:spcPts val="235"/>
                        </a:spcBef>
                      </a:pPr>
                      <a:r>
                        <a:rPr lang="en-US" sz="1400" i="0" baseline="0" dirty="0">
                          <a:latin typeface="+mn-lt"/>
                          <a:cs typeface="Arial Black"/>
                        </a:rPr>
                        <a:t>Median PFS </a:t>
                      </a:r>
                      <a:endParaRPr sz="1400" i="0" baseline="0" dirty="0">
                        <a:latin typeface="+mn-lt"/>
                        <a:cs typeface="Arial Black"/>
                      </a:endParaRPr>
                    </a:p>
                  </a:txBody>
                  <a:tcPr marL="0" marR="0" marT="29845" marB="0"/>
                </a:tc>
                <a:tc>
                  <a:txBody>
                    <a:bodyPr/>
                    <a:lstStyle/>
                    <a:p>
                      <a:pPr algn="ctr">
                        <a:lnSpc>
                          <a:spcPct val="100000"/>
                        </a:lnSpc>
                        <a:spcBef>
                          <a:spcPts val="300"/>
                        </a:spcBef>
                      </a:pPr>
                      <a:r>
                        <a:rPr lang="en-US" sz="1400" spc="-10" dirty="0"/>
                        <a:t>3 m (1.14- 6.9)</a:t>
                      </a:r>
                      <a:endParaRPr sz="1400" dirty="0">
                        <a:latin typeface="+mn-lt"/>
                        <a:cs typeface="Century Gothic"/>
                      </a:endParaRPr>
                    </a:p>
                  </a:txBody>
                  <a:tcPr marL="0" marR="0" marT="38100" marB="0"/>
                </a:tc>
                <a:extLst>
                  <a:ext uri="{0D108BD9-81ED-4DB2-BD59-A6C34878D82A}">
                    <a16:rowId xmlns:a16="http://schemas.microsoft.com/office/drawing/2014/main" val="10002"/>
                  </a:ext>
                </a:extLst>
              </a:tr>
              <a:tr h="311148">
                <a:tc>
                  <a:txBody>
                    <a:bodyPr/>
                    <a:lstStyle/>
                    <a:p>
                      <a:pPr marL="100965">
                        <a:lnSpc>
                          <a:spcPct val="100000"/>
                        </a:lnSpc>
                        <a:spcBef>
                          <a:spcPts val="235"/>
                        </a:spcBef>
                      </a:pPr>
                      <a:r>
                        <a:rPr lang="en-US" sz="1400" i="0" baseline="0" dirty="0">
                          <a:latin typeface="+mn-lt"/>
                          <a:cs typeface="Arial Black"/>
                        </a:rPr>
                        <a:t>Median OS</a:t>
                      </a:r>
                      <a:endParaRPr sz="1400" i="0" baseline="0" dirty="0">
                        <a:latin typeface="+mn-lt"/>
                        <a:cs typeface="Arial Black"/>
                      </a:endParaRPr>
                    </a:p>
                  </a:txBody>
                  <a:tcPr marL="0" marR="0" marT="29845" marB="0"/>
                </a:tc>
                <a:tc>
                  <a:txBody>
                    <a:bodyPr/>
                    <a:lstStyle/>
                    <a:p>
                      <a:pPr algn="ctr">
                        <a:lnSpc>
                          <a:spcPct val="100000"/>
                        </a:lnSpc>
                        <a:spcBef>
                          <a:spcPts val="300"/>
                        </a:spcBef>
                      </a:pPr>
                      <a:r>
                        <a:rPr lang="en-US" sz="1400" dirty="0">
                          <a:latin typeface="+mn-lt"/>
                          <a:cs typeface="Century Gothic"/>
                        </a:rPr>
                        <a:t>10.3 (4.2- 13) </a:t>
                      </a:r>
                      <a:endParaRPr sz="1400" dirty="0">
                        <a:latin typeface="+mn-lt"/>
                        <a:cs typeface="Century Gothic"/>
                      </a:endParaRPr>
                    </a:p>
                  </a:txBody>
                  <a:tcPr marL="0" marR="0" marT="38100" marB="0"/>
                </a:tc>
                <a:extLst>
                  <a:ext uri="{0D108BD9-81ED-4DB2-BD59-A6C34878D82A}">
                    <a16:rowId xmlns:a16="http://schemas.microsoft.com/office/drawing/2014/main" val="4273222790"/>
                  </a:ext>
                </a:extLst>
              </a:tr>
            </a:tbl>
          </a:graphicData>
        </a:graphic>
      </p:graphicFrame>
      <p:pic>
        <p:nvPicPr>
          <p:cNvPr id="4" name="Picture 3">
            <a:extLst>
              <a:ext uri="{FF2B5EF4-FFF2-40B4-BE49-F238E27FC236}">
                <a16:creationId xmlns:a16="http://schemas.microsoft.com/office/drawing/2014/main" id="{0BB4B6D5-B86C-215B-5732-8AA6E4CFFEE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b="52386"/>
          <a:stretch>
            <a:fillRect/>
          </a:stretch>
        </p:blipFill>
        <p:spPr>
          <a:xfrm>
            <a:off x="1153937" y="1688909"/>
            <a:ext cx="5114576" cy="3265339"/>
          </a:xfrm>
          <a:prstGeom prst="rect">
            <a:avLst/>
          </a:prstGeom>
        </p:spPr>
      </p:pic>
      <p:pic>
        <p:nvPicPr>
          <p:cNvPr id="6" name="Picture 5">
            <a:extLst>
              <a:ext uri="{FF2B5EF4-FFF2-40B4-BE49-F238E27FC236}">
                <a16:creationId xmlns:a16="http://schemas.microsoft.com/office/drawing/2014/main" id="{639A4852-8885-D300-D1F8-5F12266FE99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47567"/>
          <a:stretch>
            <a:fillRect/>
          </a:stretch>
        </p:blipFill>
        <p:spPr>
          <a:xfrm>
            <a:off x="6581910" y="1688909"/>
            <a:ext cx="5308464" cy="3732177"/>
          </a:xfrm>
          <a:prstGeom prst="rect">
            <a:avLst/>
          </a:prstGeom>
        </p:spPr>
      </p:pic>
    </p:spTree>
    <p:extLst>
      <p:ext uri="{BB962C8B-B14F-4D97-AF65-F5344CB8AC3E}">
        <p14:creationId xmlns:p14="http://schemas.microsoft.com/office/powerpoint/2010/main" val="44082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21D26A-E7AF-4473-ADD2-C331F6389D39}"/>
              </a:ext>
            </a:extLst>
          </p:cNvPr>
          <p:cNvSpPr>
            <a:spLocks noGrp="1"/>
          </p:cNvSpPr>
          <p:nvPr>
            <p:ph type="title"/>
          </p:nvPr>
        </p:nvSpPr>
        <p:spPr>
          <a:xfrm>
            <a:off x="512063" y="815787"/>
            <a:ext cx="11534163" cy="555813"/>
          </a:xfrm>
        </p:spPr>
        <p:txBody>
          <a:bodyPr/>
          <a:lstStyle/>
          <a:p>
            <a:r>
              <a:rPr lang="en-US" dirty="0"/>
              <a:t>PDAC Selected Other G12Di Monotherapy/ Combination</a:t>
            </a:r>
          </a:p>
        </p:txBody>
      </p:sp>
      <p:graphicFrame>
        <p:nvGraphicFramePr>
          <p:cNvPr id="7" name="Table 7">
            <a:extLst>
              <a:ext uri="{FF2B5EF4-FFF2-40B4-BE49-F238E27FC236}">
                <a16:creationId xmlns:a16="http://schemas.microsoft.com/office/drawing/2014/main" id="{C29A0D3C-3708-4C3D-88F5-6EDA0118F374}"/>
              </a:ext>
            </a:extLst>
          </p:cNvPr>
          <p:cNvGraphicFramePr>
            <a:graphicFrameLocks noGrp="1"/>
          </p:cNvGraphicFramePr>
          <p:nvPr/>
        </p:nvGraphicFramePr>
        <p:xfrm>
          <a:off x="941010" y="1522208"/>
          <a:ext cx="10202478" cy="4160963"/>
        </p:xfrm>
        <a:graphic>
          <a:graphicData uri="http://schemas.openxmlformats.org/drawingml/2006/table">
            <a:tbl>
              <a:tblPr firstRow="1" bandRow="1">
                <a:tableStyleId>{17292A2E-F333-43FB-9621-5CBBE7FDCDCB}</a:tableStyleId>
              </a:tblPr>
              <a:tblGrid>
                <a:gridCol w="3309998">
                  <a:extLst>
                    <a:ext uri="{9D8B030D-6E8A-4147-A177-3AD203B41FA5}">
                      <a16:colId xmlns:a16="http://schemas.microsoft.com/office/drawing/2014/main" val="471763611"/>
                    </a:ext>
                  </a:extLst>
                </a:gridCol>
                <a:gridCol w="2436012">
                  <a:extLst>
                    <a:ext uri="{9D8B030D-6E8A-4147-A177-3AD203B41FA5}">
                      <a16:colId xmlns:a16="http://schemas.microsoft.com/office/drawing/2014/main" val="2643995152"/>
                    </a:ext>
                  </a:extLst>
                </a:gridCol>
                <a:gridCol w="630498">
                  <a:extLst>
                    <a:ext uri="{9D8B030D-6E8A-4147-A177-3AD203B41FA5}">
                      <a16:colId xmlns:a16="http://schemas.microsoft.com/office/drawing/2014/main" val="3391181400"/>
                    </a:ext>
                  </a:extLst>
                </a:gridCol>
                <a:gridCol w="3825970">
                  <a:extLst>
                    <a:ext uri="{9D8B030D-6E8A-4147-A177-3AD203B41FA5}">
                      <a16:colId xmlns:a16="http://schemas.microsoft.com/office/drawing/2014/main" val="1708721911"/>
                    </a:ext>
                  </a:extLst>
                </a:gridCol>
              </a:tblGrid>
              <a:tr h="448010">
                <a:tc>
                  <a:txBody>
                    <a:bodyPr/>
                    <a:lstStyle/>
                    <a:p>
                      <a:r>
                        <a:rPr lang="en-US" sz="2200" dirty="0"/>
                        <a:t>Drug</a:t>
                      </a:r>
                    </a:p>
                  </a:txBody>
                  <a:tcPr marL="121920" marR="121920" marT="60960" marB="60960">
                    <a:solidFill>
                      <a:srgbClr val="008937"/>
                    </a:solidFill>
                  </a:tcPr>
                </a:tc>
                <a:tc>
                  <a:txBody>
                    <a:bodyPr/>
                    <a:lstStyle/>
                    <a:p>
                      <a:r>
                        <a:rPr lang="en-US" sz="2200" dirty="0"/>
                        <a:t>Mechanism</a:t>
                      </a:r>
                    </a:p>
                  </a:txBody>
                  <a:tcPr marL="121920" marR="121920" marT="60960" marB="60960">
                    <a:solidFill>
                      <a:srgbClr val="008937"/>
                    </a:solidFill>
                  </a:tcPr>
                </a:tc>
                <a:tc>
                  <a:txBody>
                    <a:bodyPr/>
                    <a:lstStyle/>
                    <a:p>
                      <a:r>
                        <a:rPr lang="en-US" sz="2200" dirty="0"/>
                        <a:t>N</a:t>
                      </a:r>
                    </a:p>
                  </a:txBody>
                  <a:tcPr marL="121920" marR="121920" marT="60960" marB="60960">
                    <a:solidFill>
                      <a:srgbClr val="008937"/>
                    </a:solidFill>
                  </a:tcPr>
                </a:tc>
                <a:tc>
                  <a:txBody>
                    <a:bodyPr/>
                    <a:lstStyle/>
                    <a:p>
                      <a:r>
                        <a:rPr lang="en-US" sz="2200" dirty="0"/>
                        <a:t>Outcome</a:t>
                      </a:r>
                    </a:p>
                  </a:txBody>
                  <a:tcPr marL="121920" marR="121920" marT="60960" marB="60960">
                    <a:solidFill>
                      <a:srgbClr val="008937"/>
                    </a:solidFill>
                  </a:tcPr>
                </a:tc>
                <a:extLst>
                  <a:ext uri="{0D108BD9-81ED-4DB2-BD59-A6C34878D82A}">
                    <a16:rowId xmlns:a16="http://schemas.microsoft.com/office/drawing/2014/main" val="274372631"/>
                  </a:ext>
                </a:extLst>
              </a:tr>
              <a:tr h="454232">
                <a:tc>
                  <a:txBody>
                    <a:bodyPr/>
                    <a:lstStyle/>
                    <a:p>
                      <a:r>
                        <a:rPr lang="en-US" sz="1800" u="none" dirty="0"/>
                        <a:t>GFH375 600 mg P0</a:t>
                      </a:r>
                    </a:p>
                    <a:p>
                      <a:r>
                        <a:rPr lang="en-US" sz="1800" u="none" dirty="0"/>
                        <a:t>VS-7373</a:t>
                      </a:r>
                    </a:p>
                    <a:p>
                      <a:r>
                        <a:rPr lang="en-US" sz="1800" u="none" dirty="0"/>
                        <a:t>Median 2L</a:t>
                      </a:r>
                    </a:p>
                  </a:txBody>
                  <a:tcPr marL="121920" marR="121920" marT="60960" marB="60960" anchor="ctr"/>
                </a:tc>
                <a:tc>
                  <a:txBody>
                    <a:bodyPr/>
                    <a:lstStyle/>
                    <a:p>
                      <a:r>
                        <a:rPr lang="en-US" sz="1800" u="none" dirty="0"/>
                        <a:t>G12D ‘on/off’ state</a:t>
                      </a:r>
                    </a:p>
                  </a:txBody>
                  <a:tcPr marL="121920" marR="121920" marT="60960" marB="60960" anchor="ctr"/>
                </a:tc>
                <a:tc>
                  <a:txBody>
                    <a:bodyPr/>
                    <a:lstStyle/>
                    <a:p>
                      <a:r>
                        <a:rPr lang="en-US" sz="1800" u="none" dirty="0"/>
                        <a:t>66</a:t>
                      </a:r>
                    </a:p>
                  </a:txBody>
                  <a:tcPr marL="121920" marR="121920" marT="60960" marB="60960" anchor="ctr"/>
                </a:tc>
                <a:tc>
                  <a:txBody>
                    <a:bodyPr/>
                    <a:lstStyle/>
                    <a:p>
                      <a:r>
                        <a:rPr lang="en-US" sz="1800" u="none" dirty="0"/>
                        <a:t>ORR 40.7%, DCR 96.7%</a:t>
                      </a:r>
                      <a:br>
                        <a:rPr lang="en-US" sz="1800" u="none" dirty="0"/>
                      </a:br>
                      <a:r>
                        <a:rPr lang="en-US" sz="1800" u="none" dirty="0"/>
                        <a:t>Median PFS 5.2 m</a:t>
                      </a:r>
                    </a:p>
                    <a:p>
                      <a:r>
                        <a:rPr lang="en-US" sz="1800" u="none" dirty="0"/>
                        <a:t>Median OS NR</a:t>
                      </a:r>
                    </a:p>
                  </a:txBody>
                  <a:tcPr marL="121920" marR="121920" marT="60960" marB="60960" anchor="ctr"/>
                </a:tc>
                <a:extLst>
                  <a:ext uri="{0D108BD9-81ED-4DB2-BD59-A6C34878D82A}">
                    <a16:rowId xmlns:a16="http://schemas.microsoft.com/office/drawing/2014/main" val="4238704226"/>
                  </a:ext>
                </a:extLst>
              </a:tr>
              <a:tr h="454232">
                <a:tc>
                  <a:txBody>
                    <a:bodyPr/>
                    <a:lstStyle/>
                    <a:p>
                      <a:r>
                        <a:rPr lang="en-US" sz="1800" dirty="0"/>
                        <a:t>INCB161734 </a:t>
                      </a:r>
                    </a:p>
                  </a:txBody>
                  <a:tcPr marL="121920" marR="121920" marT="60960" marB="60960" anchor="ctr"/>
                </a:tc>
                <a:tc>
                  <a:txBody>
                    <a:bodyPr/>
                    <a:lstStyle/>
                    <a:p>
                      <a:r>
                        <a:rPr lang="en-US" sz="1800" dirty="0"/>
                        <a:t>G12D non-covalent ‘on/off’ state</a:t>
                      </a:r>
                    </a:p>
                  </a:txBody>
                  <a:tcPr marL="121920" marR="121920" marT="60960" marB="60960" anchor="ctr"/>
                </a:tc>
                <a:tc>
                  <a:txBody>
                    <a:bodyPr/>
                    <a:lstStyle/>
                    <a:p>
                      <a:r>
                        <a:rPr lang="en-US" sz="1800" dirty="0"/>
                        <a:t>25</a:t>
                      </a:r>
                    </a:p>
                    <a:p>
                      <a:r>
                        <a:rPr lang="en-US" sz="1800" dirty="0"/>
                        <a:t>29</a:t>
                      </a:r>
                    </a:p>
                  </a:txBody>
                  <a:tcPr marL="121920" marR="121920" marT="60960" marB="60960" anchor="ctr"/>
                </a:tc>
                <a:tc>
                  <a:txBody>
                    <a:bodyPr/>
                    <a:lstStyle/>
                    <a:p>
                      <a:r>
                        <a:rPr lang="en-US" sz="1800" dirty="0"/>
                        <a:t>ORR 20% 600 mg; DCR 64%</a:t>
                      </a:r>
                    </a:p>
                    <a:p>
                      <a:r>
                        <a:rPr lang="en-US" sz="1800" b="1" dirty="0"/>
                        <a:t>ORR 34% 1200 mg; DCR 86%</a:t>
                      </a:r>
                    </a:p>
                  </a:txBody>
                  <a:tcPr marL="121920" marR="121920" marT="60960" marB="60960" anchor="ctr"/>
                </a:tc>
                <a:extLst>
                  <a:ext uri="{0D108BD9-81ED-4DB2-BD59-A6C34878D82A}">
                    <a16:rowId xmlns:a16="http://schemas.microsoft.com/office/drawing/2014/main" val="2495605218"/>
                  </a:ext>
                </a:extLst>
              </a:tr>
              <a:tr h="472883">
                <a:tc>
                  <a:txBody>
                    <a:bodyPr/>
                    <a:lstStyle/>
                    <a:p>
                      <a:r>
                        <a:rPr lang="en-US" sz="1800" dirty="0"/>
                        <a:t>HRS-4642 500/ 1200 mg</a:t>
                      </a:r>
                      <a:br>
                        <a:rPr lang="en-US" sz="1800" dirty="0"/>
                      </a:br>
                      <a:r>
                        <a:rPr lang="en-US" sz="1800" dirty="0"/>
                        <a:t>Gem, nab-P d1,8 q 3w</a:t>
                      </a:r>
                    </a:p>
                    <a:p>
                      <a:r>
                        <a:rPr lang="en-US" sz="1800" dirty="0"/>
                        <a:t>1L</a:t>
                      </a:r>
                    </a:p>
                  </a:txBody>
                  <a:tcPr marL="121920" marR="121920" marT="60960" marB="60960" anchor="ctr"/>
                </a:tc>
                <a:tc>
                  <a:txBody>
                    <a:bodyPr/>
                    <a:lstStyle/>
                    <a:p>
                      <a:r>
                        <a:rPr lang="en-US" sz="1800" dirty="0"/>
                        <a:t>G12D non-covalent</a:t>
                      </a:r>
                    </a:p>
                  </a:txBody>
                  <a:tcPr marL="121920" marR="121920" marT="60960" marB="60960" anchor="ctr"/>
                </a:tc>
                <a:tc>
                  <a:txBody>
                    <a:bodyPr/>
                    <a:lstStyle/>
                    <a:p>
                      <a:r>
                        <a:rPr lang="en-US" sz="1800" dirty="0"/>
                        <a:t>30</a:t>
                      </a:r>
                    </a:p>
                  </a:txBody>
                  <a:tcPr marL="121920" marR="121920" marT="60960" marB="609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ORR 63%, DCR 93%</a:t>
                      </a:r>
                    </a:p>
                    <a:p>
                      <a:r>
                        <a:rPr lang="en-US" sz="1800" dirty="0"/>
                        <a:t>Median PFS NR (est &gt; 1 yr)</a:t>
                      </a:r>
                    </a:p>
                  </a:txBody>
                  <a:tcPr marL="121920" marR="121920" marT="60960" marB="60960" anchor="ctr"/>
                </a:tc>
                <a:extLst>
                  <a:ext uri="{0D108BD9-81ED-4DB2-BD59-A6C34878D82A}">
                    <a16:rowId xmlns:a16="http://schemas.microsoft.com/office/drawing/2014/main" val="1337183271"/>
                  </a:ext>
                </a:extLst>
              </a:tr>
              <a:tr h="472883">
                <a:tc>
                  <a:txBody>
                    <a:bodyPr/>
                    <a:lstStyle/>
                    <a:p>
                      <a:r>
                        <a:rPr lang="en-US" sz="1800" dirty="0" err="1"/>
                        <a:t>Setigrasib</a:t>
                      </a:r>
                      <a:r>
                        <a:rPr lang="en-US" sz="1800" dirty="0"/>
                        <a:t> (ASP-3082) + mFOLFIRINOX</a:t>
                      </a:r>
                    </a:p>
                  </a:txBody>
                  <a:tcPr marL="121920" marR="121920" marT="60960" marB="60960" anchor="ctr"/>
                </a:tc>
                <a:tc>
                  <a:txBody>
                    <a:bodyPr/>
                    <a:lstStyle/>
                    <a:p>
                      <a:r>
                        <a:rPr lang="en-US" sz="1800" dirty="0"/>
                        <a:t>G12D degrader</a:t>
                      </a:r>
                    </a:p>
                  </a:txBody>
                  <a:tcPr marL="121920" marR="121920" marT="60960" marB="60960" anchor="ctr"/>
                </a:tc>
                <a:tc>
                  <a:txBody>
                    <a:bodyPr/>
                    <a:lstStyle/>
                    <a:p>
                      <a:r>
                        <a:rPr lang="en-US" sz="1800" dirty="0"/>
                        <a:t>14</a:t>
                      </a:r>
                    </a:p>
                  </a:txBody>
                  <a:tcPr marL="121920" marR="121920" marT="60960" marB="60960" anchor="ctr"/>
                </a:tc>
                <a:tc>
                  <a:txBody>
                    <a:bodyPr/>
                    <a:lstStyle/>
                    <a:p>
                      <a:r>
                        <a:rPr lang="en-US" sz="1800" dirty="0"/>
                        <a:t>Responses observed</a:t>
                      </a:r>
                    </a:p>
                  </a:txBody>
                  <a:tcPr marL="121920" marR="121920" marT="60960" marB="60960" anchor="ctr"/>
                </a:tc>
                <a:extLst>
                  <a:ext uri="{0D108BD9-81ED-4DB2-BD59-A6C34878D82A}">
                    <a16:rowId xmlns:a16="http://schemas.microsoft.com/office/drawing/2014/main" val="2462251442"/>
                  </a:ext>
                </a:extLst>
              </a:tr>
              <a:tr h="472883">
                <a:tc>
                  <a:txBody>
                    <a:bodyPr/>
                    <a:lstStyle/>
                    <a:p>
                      <a:r>
                        <a:rPr lang="en-US" sz="1800" dirty="0"/>
                        <a:t>RNK08954</a:t>
                      </a:r>
                    </a:p>
                  </a:txBody>
                  <a:tcPr marL="121920" marR="121920" marT="60960" marB="60960" anchor="ctr"/>
                </a:tc>
                <a:tc>
                  <a:txBody>
                    <a:bodyPr/>
                    <a:lstStyle/>
                    <a:p>
                      <a:r>
                        <a:rPr lang="en-US" sz="1800" dirty="0"/>
                        <a:t>G12D non-covalent</a:t>
                      </a:r>
                    </a:p>
                  </a:txBody>
                  <a:tcPr marL="121920" marR="121920" marT="60960" marB="60960" anchor="ctr"/>
                </a:tc>
                <a:tc>
                  <a:txBody>
                    <a:bodyPr/>
                    <a:lstStyle/>
                    <a:p>
                      <a:r>
                        <a:rPr lang="en-US" sz="1800" dirty="0"/>
                        <a:t>13</a:t>
                      </a:r>
                    </a:p>
                  </a:txBody>
                  <a:tcPr marL="121920" marR="121920" marT="60960" marB="60960" anchor="ctr"/>
                </a:tc>
                <a:tc>
                  <a:txBody>
                    <a:bodyPr/>
                    <a:lstStyle/>
                    <a:p>
                      <a:r>
                        <a:rPr lang="en-US" sz="1800" dirty="0"/>
                        <a:t>ORR 33% PDAC (small N)</a:t>
                      </a:r>
                    </a:p>
                  </a:txBody>
                  <a:tcPr marL="121920" marR="121920" marT="60960" marB="60960" anchor="ctr"/>
                </a:tc>
                <a:extLst>
                  <a:ext uri="{0D108BD9-81ED-4DB2-BD59-A6C34878D82A}">
                    <a16:rowId xmlns:a16="http://schemas.microsoft.com/office/drawing/2014/main" val="2899987484"/>
                  </a:ext>
                </a:extLst>
              </a:tr>
            </a:tbl>
          </a:graphicData>
        </a:graphic>
      </p:graphicFrame>
      <p:sp>
        <p:nvSpPr>
          <p:cNvPr id="2" name="Text Placeholder 3">
            <a:extLst>
              <a:ext uri="{FF2B5EF4-FFF2-40B4-BE49-F238E27FC236}">
                <a16:creationId xmlns:a16="http://schemas.microsoft.com/office/drawing/2014/main" id="{38E57731-86D3-98B1-3450-DC2EB61D6027}"/>
              </a:ext>
            </a:extLst>
          </p:cNvPr>
          <p:cNvSpPr>
            <a:spLocks noGrp="1"/>
          </p:cNvSpPr>
          <p:nvPr>
            <p:ph type="body" idx="12"/>
          </p:nvPr>
        </p:nvSpPr>
        <p:spPr>
          <a:xfrm>
            <a:off x="512763" y="420688"/>
            <a:ext cx="11183937" cy="295275"/>
          </a:xfrm>
        </p:spPr>
        <p:txBody>
          <a:bodyPr/>
          <a:lstStyle/>
          <a:p>
            <a:r>
              <a:rPr lang="en-US" sz="2000" b="1" dirty="0">
                <a:solidFill>
                  <a:srgbClr val="0432FF"/>
                </a:solidFill>
              </a:rPr>
              <a:t>RAS Therapeutics: G12D Allele Specific Inhibitors</a:t>
            </a:r>
          </a:p>
        </p:txBody>
      </p:sp>
      <p:sp>
        <p:nvSpPr>
          <p:cNvPr id="5" name="TextBox 4">
            <a:extLst>
              <a:ext uri="{FF2B5EF4-FFF2-40B4-BE49-F238E27FC236}">
                <a16:creationId xmlns:a16="http://schemas.microsoft.com/office/drawing/2014/main" id="{D2E3C3D4-C9C5-3538-6F8E-44162782A61A}"/>
              </a:ext>
            </a:extLst>
          </p:cNvPr>
          <p:cNvSpPr txBox="1"/>
          <p:nvPr/>
        </p:nvSpPr>
        <p:spPr>
          <a:xfrm>
            <a:off x="6453197" y="6042213"/>
            <a:ext cx="4362982" cy="738664"/>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Wang, L, LBA84, ESMO, 2025</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Desai, J, Abstract 916O, ESMO, 2025</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Zhou, A, Abstract 915O, ESMO, 2025</a:t>
            </a:r>
          </a:p>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Xie, L. Can Disc, 2026</a:t>
            </a:r>
          </a:p>
        </p:txBody>
      </p:sp>
    </p:spTree>
    <p:extLst>
      <p:ext uri="{BB962C8B-B14F-4D97-AF65-F5344CB8AC3E}">
        <p14:creationId xmlns:p14="http://schemas.microsoft.com/office/powerpoint/2010/main" val="41767854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0920BCB-B69D-2065-EAA4-5707053DA13C}"/>
              </a:ext>
            </a:extLst>
          </p:cNvPr>
          <p:cNvSpPr>
            <a:spLocks noGrp="1"/>
          </p:cNvSpPr>
          <p:nvPr>
            <p:ph type="title"/>
          </p:nvPr>
        </p:nvSpPr>
        <p:spPr/>
        <p:txBody>
          <a:bodyPr/>
          <a:lstStyle/>
          <a:p>
            <a:r>
              <a:rPr lang="en-US" dirty="0"/>
              <a:t>Phase </a:t>
            </a:r>
            <a:r>
              <a:rPr lang="en-US" dirty="0" err="1"/>
              <a:t>IIa</a:t>
            </a:r>
            <a:r>
              <a:rPr lang="en-US" dirty="0"/>
              <a:t> </a:t>
            </a:r>
            <a:r>
              <a:rPr lang="en-US" dirty="0" err="1"/>
              <a:t>Atebimetinib</a:t>
            </a:r>
            <a:r>
              <a:rPr lang="en-US" dirty="0"/>
              <a:t>, Gem/nab-Paclitaxel 1L (N= 36)</a:t>
            </a:r>
            <a:br>
              <a:rPr lang="en-US" dirty="0"/>
            </a:br>
            <a:r>
              <a:rPr lang="en-US" sz="2400" dirty="0"/>
              <a:t>Encouraging Early Signal – Novel MEK Inhibitor</a:t>
            </a:r>
            <a:endParaRPr lang="en-US" dirty="0"/>
          </a:p>
        </p:txBody>
      </p:sp>
      <p:sp>
        <p:nvSpPr>
          <p:cNvPr id="5" name="Text Placeholder 4">
            <a:extLst>
              <a:ext uri="{FF2B5EF4-FFF2-40B4-BE49-F238E27FC236}">
                <a16:creationId xmlns:a16="http://schemas.microsoft.com/office/drawing/2014/main" id="{0831A2E3-D794-AFE9-A491-7485A7B7F669}"/>
              </a:ext>
            </a:extLst>
          </p:cNvPr>
          <p:cNvSpPr>
            <a:spLocks noGrp="1"/>
          </p:cNvSpPr>
          <p:nvPr>
            <p:ph type="body" idx="12"/>
          </p:nvPr>
        </p:nvSpPr>
        <p:spPr/>
        <p:txBody>
          <a:bodyPr/>
          <a:lstStyle/>
          <a:p>
            <a:r>
              <a:rPr lang="en-US" dirty="0">
                <a:solidFill>
                  <a:srgbClr val="0432FF"/>
                </a:solidFill>
              </a:rPr>
              <a:t>Pancreas Cancer: Revisiting MEK</a:t>
            </a:r>
          </a:p>
        </p:txBody>
      </p:sp>
      <p:graphicFrame>
        <p:nvGraphicFramePr>
          <p:cNvPr id="7" name="Table 6">
            <a:extLst>
              <a:ext uri="{FF2B5EF4-FFF2-40B4-BE49-F238E27FC236}">
                <a16:creationId xmlns:a16="http://schemas.microsoft.com/office/drawing/2014/main" id="{98F22BBD-1E78-5002-D52D-2856AE03C003}"/>
              </a:ext>
            </a:extLst>
          </p:cNvPr>
          <p:cNvGraphicFramePr>
            <a:graphicFrameLocks noGrp="1"/>
          </p:cNvGraphicFramePr>
          <p:nvPr/>
        </p:nvGraphicFramePr>
        <p:xfrm>
          <a:off x="1027794" y="4805085"/>
          <a:ext cx="5164666" cy="1483360"/>
        </p:xfrm>
        <a:graphic>
          <a:graphicData uri="http://schemas.openxmlformats.org/drawingml/2006/table">
            <a:tbl>
              <a:tblPr firstRow="1" bandRow="1">
                <a:tableStyleId>{17292A2E-F333-43FB-9621-5CBBE7FDCDCB}</a:tableStyleId>
              </a:tblPr>
              <a:tblGrid>
                <a:gridCol w="2582333">
                  <a:extLst>
                    <a:ext uri="{9D8B030D-6E8A-4147-A177-3AD203B41FA5}">
                      <a16:colId xmlns:a16="http://schemas.microsoft.com/office/drawing/2014/main" val="1295961879"/>
                    </a:ext>
                  </a:extLst>
                </a:gridCol>
                <a:gridCol w="2582333">
                  <a:extLst>
                    <a:ext uri="{9D8B030D-6E8A-4147-A177-3AD203B41FA5}">
                      <a16:colId xmlns:a16="http://schemas.microsoft.com/office/drawing/2014/main" val="3956185176"/>
                    </a:ext>
                  </a:extLst>
                </a:gridCol>
              </a:tblGrid>
              <a:tr h="370840">
                <a:tc>
                  <a:txBody>
                    <a:bodyPr/>
                    <a:lstStyle/>
                    <a:p>
                      <a:endParaRPr lang="en-US"/>
                    </a:p>
                  </a:txBody>
                  <a:tcPr>
                    <a:solidFill>
                      <a:srgbClr val="008937"/>
                    </a:solidFill>
                  </a:tcPr>
                </a:tc>
                <a:tc>
                  <a:txBody>
                    <a:bodyPr/>
                    <a:lstStyle/>
                    <a:p>
                      <a:pPr algn="ctr"/>
                      <a:r>
                        <a:rPr lang="en-US" dirty="0"/>
                        <a:t>Statistics</a:t>
                      </a:r>
                    </a:p>
                  </a:txBody>
                  <a:tcPr>
                    <a:solidFill>
                      <a:srgbClr val="008937"/>
                    </a:solidFill>
                  </a:tcPr>
                </a:tc>
                <a:extLst>
                  <a:ext uri="{0D108BD9-81ED-4DB2-BD59-A6C34878D82A}">
                    <a16:rowId xmlns:a16="http://schemas.microsoft.com/office/drawing/2014/main" val="1617519731"/>
                  </a:ext>
                </a:extLst>
              </a:tr>
              <a:tr h="370840">
                <a:tc>
                  <a:txBody>
                    <a:bodyPr/>
                    <a:lstStyle/>
                    <a:p>
                      <a:r>
                        <a:rPr lang="en-US" sz="1600" dirty="0"/>
                        <a:t>Overall RR</a:t>
                      </a:r>
                    </a:p>
                  </a:txBody>
                  <a:tcPr/>
                </a:tc>
                <a:tc>
                  <a:txBody>
                    <a:bodyPr/>
                    <a:lstStyle/>
                    <a:p>
                      <a:pPr algn="ctr"/>
                      <a:r>
                        <a:rPr lang="en-US" sz="1600" dirty="0"/>
                        <a:t>39% (14/36)</a:t>
                      </a:r>
                    </a:p>
                  </a:txBody>
                  <a:tcPr/>
                </a:tc>
                <a:extLst>
                  <a:ext uri="{0D108BD9-81ED-4DB2-BD59-A6C34878D82A}">
                    <a16:rowId xmlns:a16="http://schemas.microsoft.com/office/drawing/2014/main" val="951844363"/>
                  </a:ext>
                </a:extLst>
              </a:tr>
              <a:tr h="370840">
                <a:tc>
                  <a:txBody>
                    <a:bodyPr/>
                    <a:lstStyle/>
                    <a:p>
                      <a:r>
                        <a:rPr lang="en-US" sz="1600" dirty="0"/>
                        <a:t>Disease control rate</a:t>
                      </a:r>
                    </a:p>
                  </a:txBody>
                  <a:tcPr/>
                </a:tc>
                <a:tc>
                  <a:txBody>
                    <a:bodyPr/>
                    <a:lstStyle/>
                    <a:p>
                      <a:pPr algn="ctr"/>
                      <a:r>
                        <a:rPr lang="en-US" sz="1600" dirty="0"/>
                        <a:t>81% (29/36)</a:t>
                      </a:r>
                    </a:p>
                  </a:txBody>
                  <a:tcPr/>
                </a:tc>
                <a:extLst>
                  <a:ext uri="{0D108BD9-81ED-4DB2-BD59-A6C34878D82A}">
                    <a16:rowId xmlns:a16="http://schemas.microsoft.com/office/drawing/2014/main" val="1406613335"/>
                  </a:ext>
                </a:extLst>
              </a:tr>
              <a:tr h="370840">
                <a:tc>
                  <a:txBody>
                    <a:bodyPr/>
                    <a:lstStyle/>
                    <a:p>
                      <a:r>
                        <a:rPr lang="en-US" sz="1600" dirty="0"/>
                        <a:t>OS (preliminary)</a:t>
                      </a:r>
                    </a:p>
                  </a:txBody>
                  <a:tcPr/>
                </a:tc>
                <a:tc>
                  <a:txBody>
                    <a:bodyPr/>
                    <a:lstStyle/>
                    <a:p>
                      <a:pPr algn="ctr"/>
                      <a:r>
                        <a:rPr lang="en-US" sz="1600" dirty="0"/>
                        <a:t>86% @ 9m</a:t>
                      </a:r>
                    </a:p>
                  </a:txBody>
                  <a:tcPr/>
                </a:tc>
                <a:extLst>
                  <a:ext uri="{0D108BD9-81ED-4DB2-BD59-A6C34878D82A}">
                    <a16:rowId xmlns:a16="http://schemas.microsoft.com/office/drawing/2014/main" val="3059110114"/>
                  </a:ext>
                </a:extLst>
              </a:tr>
            </a:tbl>
          </a:graphicData>
        </a:graphic>
      </p:graphicFrame>
      <p:sp>
        <p:nvSpPr>
          <p:cNvPr id="9" name="TextBox 8">
            <a:extLst>
              <a:ext uri="{FF2B5EF4-FFF2-40B4-BE49-F238E27FC236}">
                <a16:creationId xmlns:a16="http://schemas.microsoft.com/office/drawing/2014/main" id="{0C98627C-C6EF-F269-9379-EE7659E1B3FB}"/>
              </a:ext>
            </a:extLst>
          </p:cNvPr>
          <p:cNvSpPr txBox="1"/>
          <p:nvPr/>
        </p:nvSpPr>
        <p:spPr>
          <a:xfrm>
            <a:off x="8274757" y="6414616"/>
            <a:ext cx="3421730"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Unpublished; Courtesy Immuneering website, 2025</a:t>
            </a:r>
          </a:p>
        </p:txBody>
      </p:sp>
      <p:pic>
        <p:nvPicPr>
          <p:cNvPr id="2" name="Picture 1">
            <a:extLst>
              <a:ext uri="{FF2B5EF4-FFF2-40B4-BE49-F238E27FC236}">
                <a16:creationId xmlns:a16="http://schemas.microsoft.com/office/drawing/2014/main" id="{B8C1046D-E6C8-6B5D-3612-2273D552C4D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09727" y="1694971"/>
            <a:ext cx="6333973" cy="2903071"/>
          </a:xfrm>
          <a:prstGeom prst="rect">
            <a:avLst/>
          </a:prstGeom>
        </p:spPr>
      </p:pic>
      <p:pic>
        <p:nvPicPr>
          <p:cNvPr id="3" name="Picture 2">
            <a:extLst>
              <a:ext uri="{FF2B5EF4-FFF2-40B4-BE49-F238E27FC236}">
                <a16:creationId xmlns:a16="http://schemas.microsoft.com/office/drawing/2014/main" id="{4436619A-FCE1-5A36-E522-3B559A9FC7DF}"/>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991386" y="1694971"/>
            <a:ext cx="4924425" cy="3267075"/>
          </a:xfrm>
          <a:prstGeom prst="rect">
            <a:avLst/>
          </a:prstGeom>
        </p:spPr>
      </p:pic>
    </p:spTree>
    <p:extLst>
      <p:ext uri="{BB962C8B-B14F-4D97-AF65-F5344CB8AC3E}">
        <p14:creationId xmlns:p14="http://schemas.microsoft.com/office/powerpoint/2010/main" val="5887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3EE0728-03F0-F2EA-8AF0-9026E02133B6}"/>
              </a:ext>
            </a:extLst>
          </p:cNvPr>
          <p:cNvSpPr txBox="1"/>
          <p:nvPr/>
        </p:nvSpPr>
        <p:spPr>
          <a:xfrm>
            <a:off x="293914" y="6436660"/>
            <a:ext cx="3837215"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E7D42A5-CAD0-6638-224B-459EEDDF6F35}"/>
              </a:ext>
            </a:extLst>
          </p:cNvPr>
          <p:cNvSpPr>
            <a:spLocks noGrp="1"/>
          </p:cNvSpPr>
          <p:nvPr>
            <p:ph type="title"/>
          </p:nvPr>
        </p:nvSpPr>
        <p:spPr/>
        <p:txBody>
          <a:bodyPr/>
          <a:lstStyle/>
          <a:p>
            <a:r>
              <a:rPr lang="en-US" dirty="0"/>
              <a:t>Selected Phase III Trials Activated / Announced in PDAC</a:t>
            </a:r>
          </a:p>
        </p:txBody>
      </p:sp>
      <p:sp>
        <p:nvSpPr>
          <p:cNvPr id="5" name="Text Placeholder 4">
            <a:extLst>
              <a:ext uri="{FF2B5EF4-FFF2-40B4-BE49-F238E27FC236}">
                <a16:creationId xmlns:a16="http://schemas.microsoft.com/office/drawing/2014/main" id="{8B026E5C-37B0-2789-6872-3B1EA18ED18D}"/>
              </a:ext>
            </a:extLst>
          </p:cNvPr>
          <p:cNvSpPr>
            <a:spLocks noGrp="1"/>
          </p:cNvSpPr>
          <p:nvPr>
            <p:ph type="body" idx="12"/>
          </p:nvPr>
        </p:nvSpPr>
        <p:spPr/>
        <p:txBody>
          <a:bodyPr/>
          <a:lstStyle/>
          <a:p>
            <a:r>
              <a:rPr lang="en-US" dirty="0">
                <a:solidFill>
                  <a:srgbClr val="0432FF"/>
                </a:solidFill>
              </a:rPr>
              <a:t>RAS/MAPK Inhibitors: Pancreas Cancer</a:t>
            </a:r>
          </a:p>
        </p:txBody>
      </p:sp>
      <p:graphicFrame>
        <p:nvGraphicFramePr>
          <p:cNvPr id="7" name="Content Placeholder 6">
            <a:extLst>
              <a:ext uri="{FF2B5EF4-FFF2-40B4-BE49-F238E27FC236}">
                <a16:creationId xmlns:a16="http://schemas.microsoft.com/office/drawing/2014/main" id="{DBBC8135-AB57-605D-75DC-DD551FA98795}"/>
              </a:ext>
            </a:extLst>
          </p:cNvPr>
          <p:cNvGraphicFramePr>
            <a:graphicFrameLocks noGrp="1"/>
          </p:cNvGraphicFramePr>
          <p:nvPr>
            <p:ph idx="1"/>
          </p:nvPr>
        </p:nvGraphicFramePr>
        <p:xfrm>
          <a:off x="512063" y="1272718"/>
          <a:ext cx="10673008" cy="5348608"/>
        </p:xfrm>
        <a:graphic>
          <a:graphicData uri="http://schemas.openxmlformats.org/drawingml/2006/table">
            <a:tbl>
              <a:tblPr firstRow="1" bandRow="1">
                <a:tableStyleId>{17292A2E-F333-43FB-9621-5CBBE7FDCDCB}</a:tableStyleId>
              </a:tblPr>
              <a:tblGrid>
                <a:gridCol w="1927780">
                  <a:extLst>
                    <a:ext uri="{9D8B030D-6E8A-4147-A177-3AD203B41FA5}">
                      <a16:colId xmlns:a16="http://schemas.microsoft.com/office/drawing/2014/main" val="2577942795"/>
                    </a:ext>
                  </a:extLst>
                </a:gridCol>
                <a:gridCol w="1800952">
                  <a:extLst>
                    <a:ext uri="{9D8B030D-6E8A-4147-A177-3AD203B41FA5}">
                      <a16:colId xmlns:a16="http://schemas.microsoft.com/office/drawing/2014/main" val="2391562656"/>
                    </a:ext>
                  </a:extLst>
                </a:gridCol>
                <a:gridCol w="1712068">
                  <a:extLst>
                    <a:ext uri="{9D8B030D-6E8A-4147-A177-3AD203B41FA5}">
                      <a16:colId xmlns:a16="http://schemas.microsoft.com/office/drawing/2014/main" val="2808403841"/>
                    </a:ext>
                  </a:extLst>
                </a:gridCol>
                <a:gridCol w="848034">
                  <a:extLst>
                    <a:ext uri="{9D8B030D-6E8A-4147-A177-3AD203B41FA5}">
                      <a16:colId xmlns:a16="http://schemas.microsoft.com/office/drawing/2014/main" val="2322123893"/>
                    </a:ext>
                  </a:extLst>
                </a:gridCol>
                <a:gridCol w="2064081">
                  <a:extLst>
                    <a:ext uri="{9D8B030D-6E8A-4147-A177-3AD203B41FA5}">
                      <a16:colId xmlns:a16="http://schemas.microsoft.com/office/drawing/2014/main" val="4052545519"/>
                    </a:ext>
                  </a:extLst>
                </a:gridCol>
                <a:gridCol w="2320093">
                  <a:extLst>
                    <a:ext uri="{9D8B030D-6E8A-4147-A177-3AD203B41FA5}">
                      <a16:colId xmlns:a16="http://schemas.microsoft.com/office/drawing/2014/main" val="1080160089"/>
                    </a:ext>
                  </a:extLst>
                </a:gridCol>
              </a:tblGrid>
              <a:tr h="339844">
                <a:tc>
                  <a:txBody>
                    <a:bodyPr/>
                    <a:lstStyle/>
                    <a:p>
                      <a:r>
                        <a:rPr lang="en-US" dirty="0"/>
                        <a:t>Trial Name</a:t>
                      </a:r>
                    </a:p>
                  </a:txBody>
                  <a:tcPr>
                    <a:solidFill>
                      <a:srgbClr val="308229"/>
                    </a:solidFill>
                  </a:tcPr>
                </a:tc>
                <a:tc>
                  <a:txBody>
                    <a:bodyPr/>
                    <a:lstStyle/>
                    <a:p>
                      <a:r>
                        <a:rPr lang="en-US" dirty="0"/>
                        <a:t>Therapeutic</a:t>
                      </a:r>
                    </a:p>
                  </a:txBody>
                  <a:tcPr>
                    <a:solidFill>
                      <a:srgbClr val="308229"/>
                    </a:solidFill>
                  </a:tcPr>
                </a:tc>
                <a:tc>
                  <a:txBody>
                    <a:bodyPr/>
                    <a:lstStyle/>
                    <a:p>
                      <a:r>
                        <a:rPr lang="en-US" dirty="0"/>
                        <a:t>Target</a:t>
                      </a:r>
                    </a:p>
                  </a:txBody>
                  <a:tcPr>
                    <a:solidFill>
                      <a:srgbClr val="308229"/>
                    </a:solidFill>
                  </a:tcPr>
                </a:tc>
                <a:tc>
                  <a:txBody>
                    <a:bodyPr/>
                    <a:lstStyle/>
                    <a:p>
                      <a:r>
                        <a:rPr lang="en-US" dirty="0"/>
                        <a:t>N</a:t>
                      </a:r>
                    </a:p>
                  </a:txBody>
                  <a:tcPr>
                    <a:solidFill>
                      <a:srgbClr val="308229"/>
                    </a:solidFill>
                  </a:tcPr>
                </a:tc>
                <a:tc>
                  <a:txBody>
                    <a:bodyPr/>
                    <a:lstStyle/>
                    <a:p>
                      <a:r>
                        <a:rPr lang="en-US" dirty="0"/>
                        <a:t>Disease Setting</a:t>
                      </a:r>
                    </a:p>
                  </a:txBody>
                  <a:tcPr>
                    <a:solidFill>
                      <a:srgbClr val="308229"/>
                    </a:solidFill>
                  </a:tcPr>
                </a:tc>
                <a:tc>
                  <a:txBody>
                    <a:bodyPr/>
                    <a:lstStyle/>
                    <a:p>
                      <a:r>
                        <a:rPr lang="en-US" dirty="0"/>
                        <a:t>Status</a:t>
                      </a:r>
                    </a:p>
                  </a:txBody>
                  <a:tcPr>
                    <a:solidFill>
                      <a:srgbClr val="308229"/>
                    </a:solidFill>
                  </a:tcPr>
                </a:tc>
                <a:extLst>
                  <a:ext uri="{0D108BD9-81ED-4DB2-BD59-A6C34878D82A}">
                    <a16:rowId xmlns:a16="http://schemas.microsoft.com/office/drawing/2014/main" val="2080857052"/>
                  </a:ext>
                </a:extLst>
              </a:tr>
              <a:tr h="509766">
                <a:tc>
                  <a:txBody>
                    <a:bodyPr/>
                    <a:lstStyle/>
                    <a:p>
                      <a:r>
                        <a:rPr lang="en-US" sz="1400" dirty="0"/>
                        <a:t>RASolute 302</a:t>
                      </a:r>
                    </a:p>
                  </a:txBody>
                  <a:tcPr anchor="ctr"/>
                </a:tc>
                <a:tc>
                  <a:txBody>
                    <a:bodyPr/>
                    <a:lstStyle/>
                    <a:p>
                      <a:r>
                        <a:rPr lang="en-US" sz="1400" dirty="0"/>
                        <a:t>Daraxonrasib vs Chemo</a:t>
                      </a:r>
                    </a:p>
                  </a:txBody>
                  <a:tcPr anchor="ctr"/>
                </a:tc>
                <a:tc>
                  <a:txBody>
                    <a:bodyPr/>
                    <a:lstStyle/>
                    <a:p>
                      <a:r>
                        <a:rPr lang="en-US" sz="1400" dirty="0" err="1"/>
                        <a:t>PanRAS</a:t>
                      </a:r>
                      <a:endParaRPr lang="en-US" sz="1400" dirty="0"/>
                    </a:p>
                  </a:txBody>
                  <a:tcPr anchor="ctr"/>
                </a:tc>
                <a:tc>
                  <a:txBody>
                    <a:bodyPr/>
                    <a:lstStyle/>
                    <a:p>
                      <a:r>
                        <a:rPr lang="en-US" sz="1400" dirty="0"/>
                        <a:t>460</a:t>
                      </a:r>
                    </a:p>
                  </a:txBody>
                  <a:tcPr anchor="ctr"/>
                </a:tc>
                <a:tc>
                  <a:txBody>
                    <a:bodyPr/>
                    <a:lstStyle/>
                    <a:p>
                      <a:r>
                        <a:rPr lang="en-US" sz="1400" dirty="0"/>
                        <a:t>2</a:t>
                      </a:r>
                      <a:r>
                        <a:rPr lang="en-US" sz="1400" baseline="30000" dirty="0"/>
                        <a:t>nd</a:t>
                      </a:r>
                      <a:r>
                        <a:rPr lang="en-US" sz="1400" dirty="0"/>
                        <a:t> line metastatic</a:t>
                      </a:r>
                    </a:p>
                  </a:txBody>
                  <a:tcPr anchor="ctr"/>
                </a:tc>
                <a:tc>
                  <a:txBody>
                    <a:bodyPr/>
                    <a:lstStyle/>
                    <a:p>
                      <a:r>
                        <a:rPr lang="en-US" sz="1400" b="1" dirty="0">
                          <a:solidFill>
                            <a:srgbClr val="FF0000"/>
                          </a:solidFill>
                        </a:rPr>
                        <a:t>Enrolled/ Awaited</a:t>
                      </a:r>
                    </a:p>
                  </a:txBody>
                  <a:tcPr anchor="ctr"/>
                </a:tc>
                <a:extLst>
                  <a:ext uri="{0D108BD9-81ED-4DB2-BD59-A6C34878D82A}">
                    <a16:rowId xmlns:a16="http://schemas.microsoft.com/office/drawing/2014/main" val="2544762638"/>
                  </a:ext>
                </a:extLst>
              </a:tr>
              <a:tr h="509766">
                <a:tc>
                  <a:txBody>
                    <a:bodyPr/>
                    <a:lstStyle/>
                    <a:p>
                      <a:r>
                        <a:rPr lang="en-US" sz="1400" dirty="0"/>
                        <a:t>RASolute 303</a:t>
                      </a:r>
                    </a:p>
                  </a:txBody>
                  <a:tcPr anchor="ctr"/>
                </a:tc>
                <a:tc>
                  <a:txBody>
                    <a:bodyPr/>
                    <a:lstStyle/>
                    <a:p>
                      <a:r>
                        <a:rPr lang="en-US" sz="1400" dirty="0"/>
                        <a:t>Gem/</a:t>
                      </a:r>
                      <a:r>
                        <a:rPr lang="en-US" sz="1400" dirty="0" err="1"/>
                        <a:t>nabP</a:t>
                      </a:r>
                      <a:r>
                        <a:rPr lang="en-US" sz="1400" dirty="0"/>
                        <a:t> +/- Daraxonrasib, D</a:t>
                      </a:r>
                    </a:p>
                  </a:txBody>
                  <a:tcPr anchor="ctr"/>
                </a:tc>
                <a:tc>
                  <a:txBody>
                    <a:bodyPr/>
                    <a:lstStyle/>
                    <a:p>
                      <a:r>
                        <a:rPr lang="en-US" sz="1400" dirty="0" err="1"/>
                        <a:t>PanRAS</a:t>
                      </a:r>
                      <a:endParaRPr lang="en-US" sz="1400" dirty="0"/>
                    </a:p>
                  </a:txBody>
                  <a:tcPr anchor="ctr"/>
                </a:tc>
                <a:tc>
                  <a:txBody>
                    <a:bodyPr/>
                    <a:lstStyle/>
                    <a:p>
                      <a:r>
                        <a:rPr lang="en-US" sz="1400" dirty="0"/>
                        <a:t>~900</a:t>
                      </a:r>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Activated Q1 2026</a:t>
                      </a:r>
                    </a:p>
                  </a:txBody>
                  <a:tcPr anchor="ctr"/>
                </a:tc>
                <a:extLst>
                  <a:ext uri="{0D108BD9-81ED-4DB2-BD59-A6C34878D82A}">
                    <a16:rowId xmlns:a16="http://schemas.microsoft.com/office/drawing/2014/main" val="1602153775"/>
                  </a:ext>
                </a:extLst>
              </a:tr>
              <a:tr h="319408">
                <a:tc>
                  <a:txBody>
                    <a:bodyPr/>
                    <a:lstStyle/>
                    <a:p>
                      <a:r>
                        <a:rPr lang="en-US" sz="1400" dirty="0"/>
                        <a:t>RASolute 304</a:t>
                      </a:r>
                    </a:p>
                  </a:txBody>
                  <a:tcPr anchor="ctr"/>
                </a:tc>
                <a:tc>
                  <a:txBody>
                    <a:bodyPr/>
                    <a:lstStyle/>
                    <a:p>
                      <a:r>
                        <a:rPr lang="en-US" sz="1400" dirty="0"/>
                        <a:t>Daraxonrasib</a:t>
                      </a:r>
                    </a:p>
                  </a:txBody>
                  <a:tcPr anchor="ctr"/>
                </a:tc>
                <a:tc>
                  <a:txBody>
                    <a:bodyPr/>
                    <a:lstStyle/>
                    <a:p>
                      <a:r>
                        <a:rPr lang="en-US" sz="1400" dirty="0" err="1"/>
                        <a:t>PanRAS</a:t>
                      </a:r>
                      <a:endParaRPr lang="en-US" sz="1400" dirty="0"/>
                    </a:p>
                  </a:txBody>
                  <a:tcPr anchor="ctr"/>
                </a:tc>
                <a:tc>
                  <a:txBody>
                    <a:bodyPr/>
                    <a:lstStyle/>
                    <a:p>
                      <a:r>
                        <a:rPr lang="en-US" sz="1400" dirty="0"/>
                        <a:t>500</a:t>
                      </a:r>
                    </a:p>
                  </a:txBody>
                  <a:tcPr anchor="ctr"/>
                </a:tc>
                <a:tc>
                  <a:txBody>
                    <a:bodyPr/>
                    <a:lstStyle/>
                    <a:p>
                      <a:r>
                        <a:rPr lang="en-US" sz="1400" dirty="0"/>
                        <a:t>Adjuvant</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3611058091"/>
                  </a:ext>
                </a:extLst>
              </a:tr>
              <a:tr h="509766">
                <a:tc>
                  <a:txBody>
                    <a:bodyPr/>
                    <a:lstStyle/>
                    <a:p>
                      <a:r>
                        <a:rPr lang="en-US" sz="1400" dirty="0"/>
                        <a:t>RASolute 305</a:t>
                      </a:r>
                    </a:p>
                  </a:txBody>
                  <a:tcPr anchor="ctr"/>
                </a:tc>
                <a:tc>
                  <a:txBody>
                    <a:bodyPr/>
                    <a:lstStyle/>
                    <a:p>
                      <a:r>
                        <a:rPr lang="en-US" sz="1400" dirty="0" err="1"/>
                        <a:t>Zoldonrasib</a:t>
                      </a:r>
                      <a:r>
                        <a:rPr lang="en-US" sz="1400" dirty="0"/>
                        <a:t> + chemo/Z</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Pending 2026</a:t>
                      </a:r>
                    </a:p>
                  </a:txBody>
                  <a:tcPr anchor="ctr"/>
                </a:tc>
                <a:extLst>
                  <a:ext uri="{0D108BD9-81ED-4DB2-BD59-A6C34878D82A}">
                    <a16:rowId xmlns:a16="http://schemas.microsoft.com/office/drawing/2014/main" val="417081731"/>
                  </a:ext>
                </a:extLst>
              </a:tr>
              <a:tr h="509766">
                <a:tc>
                  <a:txBody>
                    <a:bodyPr/>
                    <a:lstStyle/>
                    <a:p>
                      <a:r>
                        <a:rPr lang="en-US" sz="1400" dirty="0"/>
                        <a:t>RASolute 309</a:t>
                      </a:r>
                    </a:p>
                  </a:txBody>
                  <a:tcPr anchor="ctr"/>
                </a:tc>
                <a:tc>
                  <a:txBody>
                    <a:bodyPr/>
                    <a:lstStyle/>
                    <a:p>
                      <a:r>
                        <a:rPr lang="en-US" sz="1400" dirty="0" err="1"/>
                        <a:t>Zoldonrasib</a:t>
                      </a:r>
                      <a:r>
                        <a:rPr lang="en-US" sz="1400" dirty="0"/>
                        <a:t> + Daraxonrasib</a:t>
                      </a:r>
                    </a:p>
                  </a:txBody>
                  <a:tcPr anchor="ctr"/>
                </a:tc>
                <a:tc>
                  <a:txBody>
                    <a:bodyPr/>
                    <a:lstStyle/>
                    <a:p>
                      <a:r>
                        <a:rPr lang="en-US" sz="1400" dirty="0"/>
                        <a:t>KRAS G12D, </a:t>
                      </a:r>
                      <a:r>
                        <a:rPr lang="en-US" sz="1400" dirty="0" err="1"/>
                        <a:t>panRAS</a:t>
                      </a:r>
                      <a:endParaRPr lang="en-US" sz="1400" dirty="0"/>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Pending 2026</a:t>
                      </a:r>
                    </a:p>
                  </a:txBody>
                  <a:tcPr anchor="ctr"/>
                </a:tc>
                <a:extLst>
                  <a:ext uri="{0D108BD9-81ED-4DB2-BD59-A6C34878D82A}">
                    <a16:rowId xmlns:a16="http://schemas.microsoft.com/office/drawing/2014/main" val="1801283302"/>
                  </a:ext>
                </a:extLst>
              </a:tr>
              <a:tr h="509766">
                <a:tc>
                  <a:txBody>
                    <a:bodyPr/>
                    <a:lstStyle/>
                    <a:p>
                      <a:r>
                        <a:rPr lang="en-US" sz="1400" dirty="0"/>
                        <a:t>Pending</a:t>
                      </a:r>
                    </a:p>
                  </a:txBody>
                  <a:tcPr anchor="ctr"/>
                </a:tc>
                <a:tc>
                  <a:txBody>
                    <a:bodyPr/>
                    <a:lstStyle/>
                    <a:p>
                      <a:r>
                        <a:rPr lang="en-US" sz="1400" dirty="0"/>
                        <a:t>mFOLFIRINOX +/- </a:t>
                      </a:r>
                      <a:r>
                        <a:rPr lang="en-US" sz="1400" dirty="0" err="1"/>
                        <a:t>Setigrasib</a:t>
                      </a:r>
                      <a:endParaRPr lang="en-US" sz="1400" dirty="0"/>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Pending 2026</a:t>
                      </a:r>
                    </a:p>
                  </a:txBody>
                  <a:tcPr anchor="ctr"/>
                </a:tc>
                <a:extLst>
                  <a:ext uri="{0D108BD9-81ED-4DB2-BD59-A6C34878D82A}">
                    <a16:rowId xmlns:a16="http://schemas.microsoft.com/office/drawing/2014/main" val="2255127331"/>
                  </a:ext>
                </a:extLst>
              </a:tr>
              <a:tr h="509766">
                <a:tc>
                  <a:txBody>
                    <a:bodyPr/>
                    <a:lstStyle/>
                    <a:p>
                      <a:r>
                        <a:rPr lang="en-US" sz="1400" dirty="0"/>
                        <a:t>DAWN 303</a:t>
                      </a:r>
                    </a:p>
                  </a:txBody>
                  <a:tcPr anchor="ctr"/>
                </a:tc>
                <a:tc>
                  <a:txBody>
                    <a:bodyPr/>
                    <a:lstStyle/>
                    <a:p>
                      <a:r>
                        <a:rPr lang="en-US" sz="1400" dirty="0"/>
                        <a:t>Chemo +/- INCB161734</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dirty="0"/>
                        <a:t>Pending 2026</a:t>
                      </a:r>
                    </a:p>
                  </a:txBody>
                  <a:tcPr anchor="ctr"/>
                </a:tc>
                <a:extLst>
                  <a:ext uri="{0D108BD9-81ED-4DB2-BD59-A6C34878D82A}">
                    <a16:rowId xmlns:a16="http://schemas.microsoft.com/office/drawing/2014/main" val="2083717559"/>
                  </a:ext>
                </a:extLst>
              </a:tr>
              <a:tr h="509766">
                <a:tc>
                  <a:txBody>
                    <a:bodyPr/>
                    <a:lstStyle/>
                    <a:p>
                      <a:r>
                        <a:rPr lang="en-US" sz="1400" dirty="0" err="1"/>
                        <a:t>MAPKeeper</a:t>
                      </a:r>
                      <a:r>
                        <a:rPr lang="en-US" sz="1400" dirty="0"/>
                        <a:t> 301</a:t>
                      </a:r>
                    </a:p>
                  </a:txBody>
                  <a:tcPr anchor="ctr"/>
                </a:tc>
                <a:tc>
                  <a:txBody>
                    <a:bodyPr/>
                    <a:lstStyle/>
                    <a:p>
                      <a:r>
                        <a:rPr lang="en-US" sz="1400" dirty="0"/>
                        <a:t>Gem/</a:t>
                      </a:r>
                      <a:r>
                        <a:rPr lang="en-US" sz="1400" dirty="0" err="1"/>
                        <a:t>nabP</a:t>
                      </a:r>
                      <a:r>
                        <a:rPr lang="en-US" sz="1400" dirty="0"/>
                        <a:t> +/-</a:t>
                      </a:r>
                      <a:br>
                        <a:rPr lang="en-US" sz="1400" dirty="0"/>
                      </a:br>
                      <a:r>
                        <a:rPr lang="en-US" sz="1400" dirty="0" err="1"/>
                        <a:t>Atebimetinib</a:t>
                      </a:r>
                      <a:endParaRPr lang="en-US" sz="1400" dirty="0"/>
                    </a:p>
                  </a:txBody>
                  <a:tcPr anchor="ctr"/>
                </a:tc>
                <a:tc>
                  <a:txBody>
                    <a:bodyPr/>
                    <a:lstStyle/>
                    <a:p>
                      <a:r>
                        <a:rPr lang="en-US" sz="1400" dirty="0"/>
                        <a:t>MEK</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i="0" dirty="0">
                          <a:solidFill>
                            <a:schemeClr val="tx1"/>
                          </a:solidFill>
                        </a:rPr>
                        <a:t>Pending 2026</a:t>
                      </a:r>
                    </a:p>
                  </a:txBody>
                  <a:tcPr anchor="ctr"/>
                </a:tc>
                <a:extLst>
                  <a:ext uri="{0D108BD9-81ED-4DB2-BD59-A6C34878D82A}">
                    <a16:rowId xmlns:a16="http://schemas.microsoft.com/office/drawing/2014/main" val="1872069558"/>
                  </a:ext>
                </a:extLst>
              </a:tr>
              <a:tr h="509766">
                <a:tc>
                  <a:txBody>
                    <a:bodyPr/>
                    <a:lstStyle/>
                    <a:p>
                      <a:r>
                        <a:rPr lang="en-US" sz="1400" dirty="0"/>
                        <a:t>HRS-4642-302</a:t>
                      </a:r>
                    </a:p>
                    <a:p>
                      <a:r>
                        <a:rPr lang="en-US" sz="1400" dirty="0"/>
                        <a:t>China</a:t>
                      </a:r>
                    </a:p>
                  </a:txBody>
                  <a:tcPr anchor="ctr"/>
                </a:tc>
                <a:tc>
                  <a:txBody>
                    <a:bodyPr/>
                    <a:lstStyle/>
                    <a:p>
                      <a:r>
                        <a:rPr lang="en-US" sz="1400" dirty="0"/>
                        <a:t>Chemo +/- HRS-4642</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1</a:t>
                      </a:r>
                      <a:r>
                        <a:rPr lang="en-US" sz="1400" baseline="30000" dirty="0"/>
                        <a:t>st</a:t>
                      </a:r>
                      <a:r>
                        <a:rPr lang="en-US" sz="1400" dirty="0"/>
                        <a:t> line metastatic</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1678766597"/>
                  </a:ext>
                </a:extLst>
              </a:tr>
              <a:tr h="509766">
                <a:tc>
                  <a:txBody>
                    <a:bodyPr/>
                    <a:lstStyle/>
                    <a:p>
                      <a:r>
                        <a:rPr lang="en-US" sz="1400" dirty="0"/>
                        <a:t>GFH375-X1301</a:t>
                      </a:r>
                    </a:p>
                    <a:p>
                      <a:r>
                        <a:rPr lang="en-US" sz="1400" dirty="0"/>
                        <a:t>China</a:t>
                      </a:r>
                    </a:p>
                  </a:txBody>
                  <a:tcPr anchor="ctr"/>
                </a:tc>
                <a:tc>
                  <a:txBody>
                    <a:bodyPr/>
                    <a:lstStyle/>
                    <a:p>
                      <a:r>
                        <a:rPr lang="en-US" sz="1400" dirty="0"/>
                        <a:t>VS-7375 vs Chemo</a:t>
                      </a:r>
                    </a:p>
                  </a:txBody>
                  <a:tcPr anchor="ctr"/>
                </a:tc>
                <a:tc>
                  <a:txBody>
                    <a:bodyPr/>
                    <a:lstStyle/>
                    <a:p>
                      <a:r>
                        <a:rPr lang="en-US" sz="1400" dirty="0"/>
                        <a:t>KRAS G12D</a:t>
                      </a:r>
                    </a:p>
                  </a:txBody>
                  <a:tcPr anchor="ctr"/>
                </a:tc>
                <a:tc>
                  <a:txBody>
                    <a:bodyPr/>
                    <a:lstStyle/>
                    <a:p>
                      <a:endParaRPr lang="en-US" sz="1400" dirty="0"/>
                    </a:p>
                  </a:txBody>
                  <a:tcPr anchor="ctr"/>
                </a:tc>
                <a:tc>
                  <a:txBody>
                    <a:bodyPr/>
                    <a:lstStyle/>
                    <a:p>
                      <a:r>
                        <a:rPr lang="en-US" sz="1400" dirty="0"/>
                        <a:t>2</a:t>
                      </a:r>
                      <a:r>
                        <a:rPr lang="en-US" sz="1400" baseline="30000" dirty="0"/>
                        <a:t>nd</a:t>
                      </a:r>
                      <a:r>
                        <a:rPr lang="en-US" sz="1400" dirty="0"/>
                        <a:t> line metastatic</a:t>
                      </a:r>
                    </a:p>
                  </a:txBody>
                  <a:tcPr anchor="ctr"/>
                </a:tc>
                <a:tc>
                  <a:txBody>
                    <a:bodyPr/>
                    <a:lstStyle/>
                    <a:p>
                      <a:r>
                        <a:rPr lang="en-US" sz="1400" i="0" dirty="0">
                          <a:solidFill>
                            <a:srgbClr val="FF0000"/>
                          </a:solidFill>
                        </a:rPr>
                        <a:t>Activated Q4 2025</a:t>
                      </a:r>
                    </a:p>
                  </a:txBody>
                  <a:tcPr anchor="ctr"/>
                </a:tc>
                <a:extLst>
                  <a:ext uri="{0D108BD9-81ED-4DB2-BD59-A6C34878D82A}">
                    <a16:rowId xmlns:a16="http://schemas.microsoft.com/office/drawing/2014/main" val="471880885"/>
                  </a:ext>
                </a:extLst>
              </a:tr>
            </a:tbl>
          </a:graphicData>
        </a:graphic>
      </p:graphicFrame>
    </p:spTree>
    <p:extLst>
      <p:ext uri="{BB962C8B-B14F-4D97-AF65-F5344CB8AC3E}">
        <p14:creationId xmlns:p14="http://schemas.microsoft.com/office/powerpoint/2010/main" val="1619544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p:cNvSpPr>
          <p:nvPr/>
        </p:nvSpPr>
        <p:spPr bwMode="auto">
          <a:xfrm>
            <a:off x="1066800" y="1143001"/>
            <a:ext cx="10058400" cy="5181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p>
            <a:pPr marL="0" marR="0" lvl="0" indent="0" algn="l" defTabSz="914400" rtl="0" eaLnBrk="0" fontAlgn="auto" latinLnBrk="0" hangingPunct="0">
              <a:lnSpc>
                <a:spcPct val="100000"/>
              </a:lnSpc>
              <a:spcBef>
                <a:spcPts val="0"/>
              </a:spcBef>
              <a:spcAft>
                <a:spcPts val="600"/>
              </a:spcAft>
              <a:buClrTx/>
              <a:buSzTx/>
              <a:buFontTx/>
              <a:buNone/>
              <a:tabLst/>
              <a:defRPr/>
            </a:pPr>
            <a:r>
              <a:rPr kumimoji="0" lang="en-US" sz="2600" b="0" i="0" u="none" strike="noStrike" kern="1200" cap="none" spc="0" normalizeH="0" baseline="0" noProof="0" dirty="0">
                <a:ln>
                  <a:noFill/>
                </a:ln>
                <a:solidFill>
                  <a:srgbClr val="002656"/>
                </a:solidFill>
                <a:effectLst/>
                <a:uLnTx/>
                <a:uFillTx/>
                <a:latin typeface="Arial" charset="0"/>
                <a:ea typeface="Arial" charset="0"/>
                <a:cs typeface="Arial" charset="0"/>
              </a:rPr>
              <a:t>Download the RTP Live app on your smartphone or tablet to access program information, including slides being presented during the program:</a:t>
            </a:r>
          </a:p>
          <a:p>
            <a:pPr marL="0" marR="0" lvl="0" indent="0" algn="l" defTabSz="914400" rtl="0" eaLnBrk="0" fontAlgn="auto" latinLnBrk="0" hangingPunct="0">
              <a:lnSpc>
                <a:spcPct val="100000"/>
              </a:lnSpc>
              <a:spcBef>
                <a:spcPts val="0"/>
              </a:spcBef>
              <a:spcAft>
                <a:spcPts val="600"/>
              </a:spcAft>
              <a:buClrTx/>
              <a:buSzTx/>
              <a:buFontTx/>
              <a:buNone/>
              <a:tabLst/>
              <a:defRPr/>
            </a:pPr>
            <a:r>
              <a:rPr kumimoji="0" lang="en-US" sz="2600" b="1" i="0" u="none" strike="noStrike" kern="1200" cap="none" spc="0" normalizeH="0" baseline="0" noProof="0" dirty="0" err="1">
                <a:ln>
                  <a:noFill/>
                </a:ln>
                <a:solidFill>
                  <a:srgbClr val="FF9300"/>
                </a:solidFill>
                <a:effectLst/>
                <a:uLnTx/>
                <a:uFillTx/>
                <a:latin typeface="Arial" charset="0"/>
                <a:ea typeface="Arial" charset="0"/>
                <a:cs typeface="Arial" charset="0"/>
              </a:rPr>
              <a:t>www.ResearchToPractice.com</a:t>
            </a:r>
            <a:r>
              <a:rPr kumimoji="0" lang="en-US" sz="2600" b="1" i="0" u="none" strike="noStrike" kern="1200" cap="none" spc="0" normalizeH="0" baseline="0" noProof="0" dirty="0">
                <a:ln>
                  <a:noFill/>
                </a:ln>
                <a:solidFill>
                  <a:srgbClr val="FF9300"/>
                </a:solidFill>
                <a:effectLst/>
                <a:uLnTx/>
                <a:uFillTx/>
                <a:latin typeface="Arial" charset="0"/>
                <a:ea typeface="Arial" charset="0"/>
                <a:cs typeface="Arial" charset="0"/>
              </a:rPr>
              <a:t>/</a:t>
            </a:r>
            <a:r>
              <a:rPr kumimoji="0" lang="en-US" sz="2600" b="1" i="0" u="none" strike="noStrike" kern="1200" cap="none" spc="0" normalizeH="0" baseline="0" noProof="0" dirty="0" err="1">
                <a:ln>
                  <a:noFill/>
                </a:ln>
                <a:solidFill>
                  <a:srgbClr val="FF9300"/>
                </a:solidFill>
                <a:effectLst/>
                <a:uLnTx/>
                <a:uFillTx/>
                <a:latin typeface="Arial" charset="0"/>
                <a:ea typeface="Arial" charset="0"/>
                <a:cs typeface="Arial" charset="0"/>
              </a:rPr>
              <a:t>RTPLiveApp</a:t>
            </a:r>
            <a:endParaRPr kumimoji="0" lang="en-US" sz="2600" b="1" i="0" u="none" strike="noStrike" kern="1200" cap="none" spc="0" normalizeH="0" baseline="0" noProof="0" dirty="0">
              <a:ln>
                <a:noFill/>
              </a:ln>
              <a:solidFill>
                <a:srgbClr val="FF9300"/>
              </a:solidFill>
              <a:effectLst/>
              <a:uLnTx/>
              <a:uFillTx/>
              <a:latin typeface="Arial" charset="0"/>
              <a:ea typeface="Arial" charset="0"/>
              <a:cs typeface="Arial" charset="0"/>
            </a:endParaRPr>
          </a:p>
        </p:txBody>
      </p:sp>
      <p:sp>
        <p:nvSpPr>
          <p:cNvPr id="86020" name="Title 1"/>
          <p:cNvSpPr>
            <a:spLocks/>
          </p:cNvSpPr>
          <p:nvPr/>
        </p:nvSpPr>
        <p:spPr bwMode="auto">
          <a:xfrm>
            <a:off x="1066800" y="533400"/>
            <a:ext cx="100584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0" fontAlgn="auto" latinLnBrk="0" hangingPunct="0">
              <a:lnSpc>
                <a:spcPct val="90000"/>
              </a:lnSpc>
              <a:spcBef>
                <a:spcPts val="0"/>
              </a:spcBef>
              <a:spcAft>
                <a:spcPts val="800"/>
              </a:spcAft>
              <a:buClrTx/>
              <a:buSzTx/>
              <a:buFontTx/>
              <a:buNone/>
              <a:tabLst/>
              <a:defRPr/>
            </a:pPr>
            <a:r>
              <a:rPr kumimoji="0" lang="en-US" sz="2600" b="1" i="0" u="none" strike="noStrike" kern="1200" cap="none" spc="0" normalizeH="0" baseline="0" noProof="0" dirty="0">
                <a:ln>
                  <a:noFill/>
                </a:ln>
                <a:solidFill>
                  <a:srgbClr val="002656"/>
                </a:solidFill>
                <a:effectLst/>
                <a:uLnTx/>
                <a:uFillTx/>
                <a:latin typeface="Arial" charset="0"/>
                <a:ea typeface="Arial" charset="0"/>
                <a:cs typeface="Arial" charset="0"/>
              </a:rPr>
              <a:t>Make the Meeting Even More Relevant to You</a:t>
            </a:r>
          </a:p>
        </p:txBody>
      </p:sp>
      <p:pic>
        <p:nvPicPr>
          <p:cNvPr id="4" name="Picture 3">
            <a:extLst>
              <a:ext uri="{FF2B5EF4-FFF2-40B4-BE49-F238E27FC236}">
                <a16:creationId xmlns:a16="http://schemas.microsoft.com/office/drawing/2014/main" id="{C26D575F-D622-3B4F-9AEF-C35DB926EA5F}"/>
              </a:ext>
            </a:extLst>
          </p:cNvPr>
          <p:cNvPicPr>
            <a:picLocks noChangeAspect="1"/>
          </p:cNvPicPr>
          <p:nvPr/>
        </p:nvPicPr>
        <p:blipFill>
          <a:blip r:embed="rId3"/>
          <a:srcRect/>
          <a:stretch/>
        </p:blipFill>
        <p:spPr>
          <a:xfrm>
            <a:off x="2895601" y="3046132"/>
            <a:ext cx="6400797" cy="3158736"/>
          </a:xfrm>
          <a:prstGeom prst="rect">
            <a:avLst/>
          </a:prstGeom>
        </p:spPr>
      </p:pic>
    </p:spTree>
    <p:extLst>
      <p:ext uri="{BB962C8B-B14F-4D97-AF65-F5344CB8AC3E}">
        <p14:creationId xmlns:p14="http://schemas.microsoft.com/office/powerpoint/2010/main" val="2612966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9B6407-6096-D0EE-96DF-8E08F9775789}"/>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D38CEE6F-1502-DDDF-7853-17DD28BFC9F5}"/>
              </a:ext>
            </a:extLst>
          </p:cNvPr>
          <p:cNvSpPr>
            <a:spLocks noGrp="1"/>
          </p:cNvSpPr>
          <p:nvPr>
            <p:ph type="body" sz="half" idx="2"/>
          </p:nvPr>
        </p:nvSpPr>
        <p:spPr>
          <a:xfrm>
            <a:off x="4838700" y="6319024"/>
            <a:ext cx="6861174" cy="304329"/>
          </a:xfrm>
        </p:spPr>
        <p:txBody>
          <a:bodyPr/>
          <a:lstStyle/>
          <a:p>
            <a:pPr algn="r"/>
            <a:r>
              <a:rPr lang="en-US" sz="1050" dirty="0">
                <a:solidFill>
                  <a:schemeClr val="bg1"/>
                </a:solidFill>
              </a:rPr>
              <a:t>Singhal, A, Li, B, O’Reilly, EM. Nat Med, 2024</a:t>
            </a:r>
          </a:p>
        </p:txBody>
      </p:sp>
      <p:sp>
        <p:nvSpPr>
          <p:cNvPr id="4" name="Title 3">
            <a:extLst>
              <a:ext uri="{FF2B5EF4-FFF2-40B4-BE49-F238E27FC236}">
                <a16:creationId xmlns:a16="http://schemas.microsoft.com/office/drawing/2014/main" id="{2C983421-1AAB-481F-E549-9F6FA3D8EF48}"/>
              </a:ext>
            </a:extLst>
          </p:cNvPr>
          <p:cNvSpPr>
            <a:spLocks noGrp="1"/>
          </p:cNvSpPr>
          <p:nvPr>
            <p:ph type="title"/>
          </p:nvPr>
        </p:nvSpPr>
        <p:spPr/>
        <p:txBody>
          <a:bodyPr/>
          <a:lstStyle/>
          <a:p>
            <a:r>
              <a:rPr lang="en-US" dirty="0"/>
              <a:t>RAS Resistance Targeting</a:t>
            </a:r>
            <a:br>
              <a:rPr lang="en-US" dirty="0"/>
            </a:br>
            <a:endParaRPr lang="en-US" dirty="0"/>
          </a:p>
        </p:txBody>
      </p:sp>
      <p:sp>
        <p:nvSpPr>
          <p:cNvPr id="5" name="Text Placeholder 4">
            <a:extLst>
              <a:ext uri="{FF2B5EF4-FFF2-40B4-BE49-F238E27FC236}">
                <a16:creationId xmlns:a16="http://schemas.microsoft.com/office/drawing/2014/main" id="{D5422E14-321A-BE50-906E-1ADA4A3DD597}"/>
              </a:ext>
            </a:extLst>
          </p:cNvPr>
          <p:cNvSpPr>
            <a:spLocks noGrp="1"/>
          </p:cNvSpPr>
          <p:nvPr>
            <p:ph type="body" idx="14"/>
          </p:nvPr>
        </p:nvSpPr>
        <p:spPr/>
        <p:txBody>
          <a:bodyPr/>
          <a:lstStyle/>
          <a:p>
            <a:r>
              <a:rPr lang="en-US" sz="2000" b="1" dirty="0">
                <a:solidFill>
                  <a:srgbClr val="0432FF"/>
                </a:solidFill>
              </a:rPr>
              <a:t>KRAS Therapy</a:t>
            </a:r>
          </a:p>
        </p:txBody>
      </p:sp>
      <p:sp>
        <p:nvSpPr>
          <p:cNvPr id="6" name="TextBox 5">
            <a:extLst>
              <a:ext uri="{FF2B5EF4-FFF2-40B4-BE49-F238E27FC236}">
                <a16:creationId xmlns:a16="http://schemas.microsoft.com/office/drawing/2014/main" id="{08C96900-DCD7-12A2-6164-AEC61AC19496}"/>
              </a:ext>
            </a:extLst>
          </p:cNvPr>
          <p:cNvSpPr txBox="1"/>
          <p:nvPr/>
        </p:nvSpPr>
        <p:spPr>
          <a:xfrm>
            <a:off x="7476564" y="3190054"/>
            <a:ext cx="4168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t>
            </a:r>
          </a:p>
        </p:txBody>
      </p:sp>
      <p:pic>
        <p:nvPicPr>
          <p:cNvPr id="7" name="Picture 6">
            <a:extLst>
              <a:ext uri="{FF2B5EF4-FFF2-40B4-BE49-F238E27FC236}">
                <a16:creationId xmlns:a16="http://schemas.microsoft.com/office/drawing/2014/main" id="{0297D977-AC86-3F31-0C12-3FB6A9FEC8AC}"/>
              </a:ext>
            </a:extLst>
          </p:cNvPr>
          <p:cNvPicPr>
            <a:picLocks noChangeAspect="1"/>
          </p:cNvPicPr>
          <p:nvPr/>
        </p:nvPicPr>
        <p:blipFill>
          <a:blip r:embed="rId3"/>
          <a:srcRect t="5100"/>
          <a:stretch/>
        </p:blipFill>
        <p:spPr>
          <a:xfrm>
            <a:off x="4838700" y="1357745"/>
            <a:ext cx="6929247" cy="4377732"/>
          </a:xfrm>
          <a:prstGeom prst="rect">
            <a:avLst/>
          </a:prstGeom>
        </p:spPr>
      </p:pic>
      <p:sp>
        <p:nvSpPr>
          <p:cNvPr id="2" name="TextBox 1">
            <a:extLst>
              <a:ext uri="{FF2B5EF4-FFF2-40B4-BE49-F238E27FC236}">
                <a16:creationId xmlns:a16="http://schemas.microsoft.com/office/drawing/2014/main" id="{4EED5104-E3C0-D14B-0E3A-B69C3B4CAB02}"/>
              </a:ext>
            </a:extLst>
          </p:cNvPr>
          <p:cNvSpPr txBox="1"/>
          <p:nvPr/>
        </p:nvSpPr>
        <p:spPr>
          <a:xfrm>
            <a:off x="4830041" y="716616"/>
            <a:ext cx="25319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Genetic Resistance to G12C</a:t>
            </a:r>
          </a:p>
        </p:txBody>
      </p:sp>
      <p:sp>
        <p:nvSpPr>
          <p:cNvPr id="8" name="TextBox 7">
            <a:extLst>
              <a:ext uri="{FF2B5EF4-FFF2-40B4-BE49-F238E27FC236}">
                <a16:creationId xmlns:a16="http://schemas.microsoft.com/office/drawing/2014/main" id="{A6B4709E-F473-313B-2F91-A98FAB675F32}"/>
              </a:ext>
            </a:extLst>
          </p:cNvPr>
          <p:cNvSpPr txBox="1"/>
          <p:nvPr/>
        </p:nvSpPr>
        <p:spPr>
          <a:xfrm>
            <a:off x="7185314" y="716616"/>
            <a:ext cx="25319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Adaptive Resistance</a:t>
            </a:r>
          </a:p>
        </p:txBody>
      </p:sp>
      <p:sp>
        <p:nvSpPr>
          <p:cNvPr id="9" name="TextBox 8">
            <a:extLst>
              <a:ext uri="{FF2B5EF4-FFF2-40B4-BE49-F238E27FC236}">
                <a16:creationId xmlns:a16="http://schemas.microsoft.com/office/drawing/2014/main" id="{FD56B012-1DC9-90CF-7440-EAF3A4B63628}"/>
              </a:ext>
            </a:extLst>
          </p:cNvPr>
          <p:cNvSpPr txBox="1"/>
          <p:nvPr/>
        </p:nvSpPr>
        <p:spPr>
          <a:xfrm>
            <a:off x="9351818" y="716616"/>
            <a:ext cx="232811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Addressing Resistance with Combinations</a:t>
            </a:r>
          </a:p>
        </p:txBody>
      </p:sp>
      <p:sp>
        <p:nvSpPr>
          <p:cNvPr id="10" name="TextBox 9">
            <a:extLst>
              <a:ext uri="{FF2B5EF4-FFF2-40B4-BE49-F238E27FC236}">
                <a16:creationId xmlns:a16="http://schemas.microsoft.com/office/drawing/2014/main" id="{0639F879-0414-7E5C-EB2B-75D4C018653B}"/>
              </a:ext>
            </a:extLst>
          </p:cNvPr>
          <p:cNvSpPr txBox="1"/>
          <p:nvPr/>
        </p:nvSpPr>
        <p:spPr>
          <a:xfrm>
            <a:off x="370587" y="2035892"/>
            <a:ext cx="385803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Combination approaches: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Allele specific,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panRAS</a:t>
            </a:r>
            <a:b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b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+Upstream receptor TKI signaling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+MAPK pathway targeting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+Immunotherapy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+Chemotherapy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+Classical state targeting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75766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B4FDB-8488-4EFB-BB6F-1000E6890FF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18C86F-57F2-0DC7-00D1-432128009F97}"/>
              </a:ext>
            </a:extLst>
          </p:cNvPr>
          <p:cNvSpPr>
            <a:spLocks noGrp="1"/>
          </p:cNvSpPr>
          <p:nvPr>
            <p:ph type="title"/>
          </p:nvPr>
        </p:nvSpPr>
        <p:spPr>
          <a:xfrm>
            <a:off x="504825" y="1371600"/>
            <a:ext cx="7419975" cy="4718050"/>
          </a:xfrm>
        </p:spPr>
        <p:txBody>
          <a:bodyPr anchor="ctr">
            <a:normAutofit/>
          </a:bodyPr>
          <a:lstStyle/>
          <a:p>
            <a:r>
              <a:rPr lang="en-US" i="1"/>
              <a:t>KRAS</a:t>
            </a:r>
            <a:r>
              <a:rPr lang="en-US"/>
              <a:t> Wild-Type PDAC</a:t>
            </a:r>
          </a:p>
        </p:txBody>
      </p:sp>
    </p:spTree>
    <p:extLst>
      <p:ext uri="{BB962C8B-B14F-4D97-AF65-F5344CB8AC3E}">
        <p14:creationId xmlns:p14="http://schemas.microsoft.com/office/powerpoint/2010/main" val="16530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8FD57-3DF0-4BAB-A452-6DF4BEB23122}"/>
              </a:ext>
            </a:extLst>
          </p:cNvPr>
          <p:cNvSpPr>
            <a:spLocks noGrp="1"/>
          </p:cNvSpPr>
          <p:nvPr>
            <p:ph type="title"/>
          </p:nvPr>
        </p:nvSpPr>
        <p:spPr/>
        <p:txBody>
          <a:bodyPr/>
          <a:lstStyle/>
          <a:p>
            <a:r>
              <a:rPr lang="en-US"/>
              <a:t>Early Onset PDAC: </a:t>
            </a:r>
            <a:r>
              <a:rPr lang="en-US" i="1"/>
              <a:t>KRAS</a:t>
            </a:r>
            <a:r>
              <a:rPr lang="en-US" baseline="30000"/>
              <a:t>WT</a:t>
            </a:r>
            <a:r>
              <a:rPr lang="en-US"/>
              <a:t> PDAC (~5-8%)</a:t>
            </a:r>
            <a:br>
              <a:rPr lang="en-US"/>
            </a:br>
            <a:r>
              <a:rPr lang="en-US" sz="2400"/>
              <a:t>Rare but Important Oncogenic Drivers beyond </a:t>
            </a:r>
            <a:r>
              <a:rPr lang="en-US" sz="2400" i="1"/>
              <a:t>RAS</a:t>
            </a:r>
            <a:endParaRPr lang="en-US" i="1"/>
          </a:p>
        </p:txBody>
      </p:sp>
      <p:sp>
        <p:nvSpPr>
          <p:cNvPr id="8" name="Text Placeholder 7">
            <a:extLst>
              <a:ext uri="{FF2B5EF4-FFF2-40B4-BE49-F238E27FC236}">
                <a16:creationId xmlns:a16="http://schemas.microsoft.com/office/drawing/2014/main" id="{6A6DBFB5-E4F1-46F3-ABEE-CDB8310B5B9F}"/>
              </a:ext>
            </a:extLst>
          </p:cNvPr>
          <p:cNvSpPr>
            <a:spLocks noGrp="1"/>
          </p:cNvSpPr>
          <p:nvPr>
            <p:ph type="body" idx="12"/>
          </p:nvPr>
        </p:nvSpPr>
        <p:spPr/>
        <p:txBody>
          <a:bodyPr/>
          <a:lstStyle/>
          <a:p>
            <a:r>
              <a:rPr lang="en-US">
                <a:solidFill>
                  <a:srgbClr val="0432FF"/>
                </a:solidFill>
              </a:rPr>
              <a:t>Pancreas Cancer: </a:t>
            </a:r>
            <a:r>
              <a:rPr lang="en-US" i="1">
                <a:solidFill>
                  <a:srgbClr val="0432FF"/>
                </a:solidFill>
              </a:rPr>
              <a:t>KRAS</a:t>
            </a:r>
            <a:r>
              <a:rPr lang="en-US">
                <a:solidFill>
                  <a:srgbClr val="0432FF"/>
                </a:solidFill>
              </a:rPr>
              <a:t> Wild-Type</a:t>
            </a:r>
          </a:p>
        </p:txBody>
      </p:sp>
      <p:sp>
        <p:nvSpPr>
          <p:cNvPr id="5" name="Text Box 11">
            <a:extLst>
              <a:ext uri="{FF2B5EF4-FFF2-40B4-BE49-F238E27FC236}">
                <a16:creationId xmlns:a16="http://schemas.microsoft.com/office/drawing/2014/main" id="{C77AEAEC-1D83-45A0-B59C-532BFD6F31AD}"/>
              </a:ext>
            </a:extLst>
          </p:cNvPr>
          <p:cNvSpPr txBox="1">
            <a:spLocks noChangeArrowheads="1"/>
          </p:cNvSpPr>
          <p:nvPr/>
        </p:nvSpPr>
        <p:spPr bwMode="auto">
          <a:xfrm>
            <a:off x="3500185" y="5509975"/>
            <a:ext cx="819630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b">
            <a:spAutoFit/>
          </a:bodyPr>
          <a:lstStyle>
            <a:lvl1pPr>
              <a:lnSpc>
                <a:spcPct val="90000"/>
              </a:lnSpc>
              <a:spcBef>
                <a:spcPts val="1000"/>
              </a:spcBef>
              <a:spcAft>
                <a:spcPts val="700"/>
              </a:spcAft>
              <a:buClr>
                <a:srgbClr val="FEFDDE"/>
              </a:buClr>
              <a:buFont typeface="Wingdings" panose="05000000000000000000" pitchFamily="2" charset="2"/>
              <a:buChar char="§"/>
              <a:defRPr sz="2800">
                <a:solidFill>
                  <a:srgbClr val="FEFDDE"/>
                </a:solidFill>
                <a:latin typeface="Arial" panose="020B0604020202020204" pitchFamily="34" charset="0"/>
              </a:defRPr>
            </a:lvl1pPr>
            <a:lvl2pPr marL="742950" indent="-285750">
              <a:lnSpc>
                <a:spcPct val="90000"/>
              </a:lnSpc>
              <a:spcBef>
                <a:spcPts val="1000"/>
              </a:spcBef>
              <a:spcAft>
                <a:spcPts val="700"/>
              </a:spcAft>
              <a:buClr>
                <a:srgbClr val="FEFDDE"/>
              </a:buClr>
              <a:buFont typeface="Arial" panose="020B0604020202020204" pitchFamily="34" charset="0"/>
              <a:buChar char="–"/>
              <a:defRPr sz="2600">
                <a:solidFill>
                  <a:srgbClr val="FEFDDE"/>
                </a:solidFill>
                <a:latin typeface="Arial" panose="020B0604020202020204" pitchFamily="34" charset="0"/>
              </a:defRPr>
            </a:lvl2pPr>
            <a:lvl3pPr marL="1143000" indent="-228600">
              <a:lnSpc>
                <a:spcPct val="90000"/>
              </a:lnSpc>
              <a:spcBef>
                <a:spcPts val="1000"/>
              </a:spcBef>
              <a:spcAft>
                <a:spcPts val="700"/>
              </a:spcAft>
              <a:buClr>
                <a:srgbClr val="FEFDDE"/>
              </a:buClr>
              <a:buFont typeface="Arial" panose="020B0604020202020204" pitchFamily="34" charset="0"/>
              <a:buChar char="–"/>
              <a:defRPr sz="2400">
                <a:solidFill>
                  <a:srgbClr val="FEFDDE"/>
                </a:solidFill>
                <a:latin typeface="Arial" panose="020B0604020202020204" pitchFamily="34" charset="0"/>
              </a:defRPr>
            </a:lvl3pPr>
            <a:lvl4pPr marL="1600200" indent="-228600">
              <a:lnSpc>
                <a:spcPct val="90000"/>
              </a:lnSpc>
              <a:spcBef>
                <a:spcPts val="1000"/>
              </a:spcBef>
              <a:spcAft>
                <a:spcPts val="700"/>
              </a:spcAft>
              <a:buClr>
                <a:srgbClr val="FEFDDE"/>
              </a:buClr>
              <a:buFont typeface="Arial" panose="020B0604020202020204" pitchFamily="34" charset="0"/>
              <a:buChar char="–"/>
              <a:defRPr sz="2200">
                <a:solidFill>
                  <a:srgbClr val="FEFDDE"/>
                </a:solidFill>
                <a:latin typeface="Arial" panose="020B0604020202020204" pitchFamily="34" charset="0"/>
              </a:defRPr>
            </a:lvl4pPr>
            <a:lvl5pPr marL="2057400" indent="-22860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5pPr>
            <a:lvl6pPr marL="25146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6pPr>
            <a:lvl7pPr marL="29718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7pPr>
            <a:lvl8pPr marL="34290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8pPr>
            <a:lvl9pPr marL="3886200" indent="-228600" eaLnBrk="0" fontAlgn="base" hangingPunct="0">
              <a:lnSpc>
                <a:spcPct val="90000"/>
              </a:lnSpc>
              <a:spcBef>
                <a:spcPts val="1000"/>
              </a:spcBef>
              <a:spcAft>
                <a:spcPts val="700"/>
              </a:spcAft>
              <a:buClr>
                <a:srgbClr val="FEFDDE"/>
              </a:buClr>
              <a:buFont typeface="Arial" panose="020B0604020202020204" pitchFamily="34" charset="0"/>
              <a:buChar char="–"/>
              <a:defRPr sz="2000">
                <a:solidFill>
                  <a:srgbClr val="FEFDDE"/>
                </a:solidFill>
                <a:latin typeface="Arial" panose="020B0604020202020204" pitchFamily="34" charset="0"/>
              </a:defRPr>
            </a:lvl9pPr>
          </a:lstStyle>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Lee, MS, Pant, S. ASCO Educational Book, 2021</a:t>
            </a:r>
          </a:p>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Philip, P. Clin Can Res, 2022</a:t>
            </a:r>
          </a:p>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Singh, H. Clin Can Res, 2023</a:t>
            </a:r>
          </a:p>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Varghese, </a:t>
            </a:r>
            <a:r>
              <a:rPr kumimoji="0" lang="en-US" altLang="en-US" sz="1050" b="0" i="0" u="none" strike="noStrike" kern="1200" cap="none" spc="0" normalizeH="0" baseline="0" noProof="0" err="1">
                <a:ln>
                  <a:noFill/>
                </a:ln>
                <a:solidFill>
                  <a:srgbClr val="002569"/>
                </a:solidFill>
                <a:effectLst/>
                <a:uLnTx/>
                <a:uFillTx/>
                <a:latin typeface="Arial" panose="020B0604020202020204" pitchFamily="34" charset="0"/>
                <a:ea typeface="+mn-ea"/>
                <a:cs typeface="Arial" panose="020B0604020202020204" pitchFamily="34" charset="0"/>
              </a:rPr>
              <a:t>A..O’Reilly</a:t>
            </a: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 EM. JNCI, 2021</a:t>
            </a:r>
          </a:p>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Singhi, AD. Gastroenterology, 2019</a:t>
            </a:r>
          </a:p>
          <a:p>
            <a:pPr marL="0" marR="0" lvl="0" indent="0" algn="r" defTabSz="685783" rtl="0" eaLnBrk="1" fontAlgn="auto" latinLnBrk="0" hangingPunct="1">
              <a:lnSpc>
                <a:spcPct val="100000"/>
              </a:lnSpc>
              <a:spcBef>
                <a:spcPct val="0"/>
              </a:spcBef>
              <a:spcAft>
                <a:spcPct val="0"/>
              </a:spcAft>
              <a:buClrTx/>
              <a:buSzTx/>
              <a:buFont typeface="Wingdings" panose="05000000000000000000" pitchFamily="2" charset="2"/>
              <a:buNone/>
              <a:tabLst/>
              <a:defRPr/>
            </a:pPr>
            <a:r>
              <a:rPr kumimoji="0" lang="en-US" alt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rPr>
              <a:t>Varghese, A…O’Reilly, EM. Nat Med, 2025</a:t>
            </a:r>
          </a:p>
        </p:txBody>
      </p:sp>
      <p:grpSp>
        <p:nvGrpSpPr>
          <p:cNvPr id="3" name="Group 2">
            <a:extLst>
              <a:ext uri="{FF2B5EF4-FFF2-40B4-BE49-F238E27FC236}">
                <a16:creationId xmlns:a16="http://schemas.microsoft.com/office/drawing/2014/main" id="{F5B6CEA1-EC58-3BCA-E638-A94060644096}"/>
              </a:ext>
            </a:extLst>
          </p:cNvPr>
          <p:cNvGrpSpPr/>
          <p:nvPr/>
        </p:nvGrpSpPr>
        <p:grpSpPr>
          <a:xfrm>
            <a:off x="557180" y="1829757"/>
            <a:ext cx="9213104" cy="3383644"/>
            <a:chOff x="1073306" y="1518133"/>
            <a:chExt cx="9213104" cy="3383644"/>
          </a:xfrm>
        </p:grpSpPr>
        <p:pic>
          <p:nvPicPr>
            <p:cNvPr id="4" name="Main graphic">
              <a:extLst>
                <a:ext uri="{FF2B5EF4-FFF2-40B4-BE49-F238E27FC236}">
                  <a16:creationId xmlns:a16="http://schemas.microsoft.com/office/drawing/2014/main" id="{036A20B8-59A8-4D06-B5C1-CFC21CD67BA0}"/>
                </a:ext>
              </a:extLst>
            </p:cNvPr>
            <p:cNvPicPr/>
            <p:nvPr/>
          </p:nvPicPr>
          <p:blipFill>
            <a:blip r:embed="rId2"/>
            <a:stretch/>
          </p:blipFill>
          <p:spPr>
            <a:xfrm>
              <a:off x="1073306" y="1748965"/>
              <a:ext cx="9213104" cy="3152812"/>
            </a:xfrm>
            <a:prstGeom prst="rect">
              <a:avLst/>
            </a:prstGeom>
            <a:ln>
              <a:noFill/>
            </a:ln>
          </p:spPr>
        </p:pic>
        <p:sp>
          <p:nvSpPr>
            <p:cNvPr id="6" name="TextBox 5">
              <a:extLst>
                <a:ext uri="{FF2B5EF4-FFF2-40B4-BE49-F238E27FC236}">
                  <a16:creationId xmlns:a16="http://schemas.microsoft.com/office/drawing/2014/main" id="{54656CFE-A67B-4053-9771-65D6F61E0193}"/>
                </a:ext>
              </a:extLst>
            </p:cNvPr>
            <p:cNvSpPr txBox="1"/>
            <p:nvPr/>
          </p:nvSpPr>
          <p:spPr>
            <a:xfrm>
              <a:off x="5163732" y="1518133"/>
              <a:ext cx="34408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2883BE9D-8019-41DF-AB94-192C74DC42BF}"/>
                </a:ext>
              </a:extLst>
            </p:cNvPr>
            <p:cNvSpPr txBox="1"/>
            <p:nvPr/>
          </p:nvSpPr>
          <p:spPr>
            <a:xfrm>
              <a:off x="1073306" y="1518133"/>
              <a:ext cx="344084" cy="46166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2569"/>
                </a:solidFill>
                <a:effectLs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7E2C5143-B8B3-8C21-CDBD-1957E5223177}"/>
              </a:ext>
            </a:extLst>
          </p:cNvPr>
          <p:cNvSpPr txBox="1"/>
          <p:nvPr/>
        </p:nvSpPr>
        <p:spPr>
          <a:xfrm>
            <a:off x="901264" y="5241652"/>
            <a:ext cx="560572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Early onset PDAC (&lt; 55 years)</a:t>
            </a:r>
          </a:p>
          <a:p>
            <a:pPr marL="285750" marR="0" lvl="0" indent="-28575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More likely to be </a:t>
            </a:r>
            <a:r>
              <a:rPr kumimoji="0" lang="en-US" sz="1600" b="0" i="1" u="none" strike="noStrike" kern="1200" cap="none" spc="0" normalizeH="0" baseline="0" noProof="0" dirty="0">
                <a:ln>
                  <a:noFill/>
                </a:ln>
                <a:solidFill>
                  <a:srgbClr val="272524"/>
                </a:solidFill>
                <a:effectLst/>
                <a:uLnTx/>
                <a:uFillTx/>
                <a:latin typeface="Arial" panose="020B0604020202020204"/>
                <a:ea typeface="+mn-ea"/>
                <a:cs typeface="+mn-cs"/>
              </a:rPr>
              <a:t>KRAS</a:t>
            </a:r>
            <a:r>
              <a:rPr kumimoji="0" lang="en-US" sz="1600" b="0" i="0" u="none" strike="noStrike" kern="1200" cap="none" spc="0" normalizeH="0" baseline="30000" noProof="0" dirty="0">
                <a:ln>
                  <a:noFill/>
                </a:ln>
                <a:solidFill>
                  <a:srgbClr val="272524"/>
                </a:solidFill>
                <a:effectLst/>
                <a:uLnTx/>
                <a:uFillTx/>
                <a:latin typeface="Arial" panose="020B0604020202020204"/>
                <a:ea typeface="+mn-ea"/>
                <a:cs typeface="+mn-cs"/>
              </a:rPr>
              <a:t>WT</a:t>
            </a: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 (15-20%)</a:t>
            </a:r>
          </a:p>
          <a:p>
            <a:pPr marL="285750" marR="0" lvl="0" indent="-28575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More likely to have germline alteration</a:t>
            </a:r>
          </a:p>
          <a:p>
            <a:pPr marL="285750" marR="0" lvl="0" indent="-28575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More likely to have fusion</a:t>
            </a:r>
          </a:p>
        </p:txBody>
      </p:sp>
      <p:pic>
        <p:nvPicPr>
          <p:cNvPr id="10" name="Picture 9">
            <a:extLst>
              <a:ext uri="{FF2B5EF4-FFF2-40B4-BE49-F238E27FC236}">
                <a16:creationId xmlns:a16="http://schemas.microsoft.com/office/drawing/2014/main" id="{5E90D395-FC3B-726A-15F3-B5A51938860E}"/>
              </a:ext>
            </a:extLst>
          </p:cNvPr>
          <p:cNvPicPr>
            <a:picLocks noChangeAspect="1"/>
          </p:cNvPicPr>
          <p:nvPr/>
        </p:nvPicPr>
        <p:blipFill>
          <a:blip r:embed="rId3"/>
          <a:stretch>
            <a:fillRect/>
          </a:stretch>
        </p:blipFill>
        <p:spPr>
          <a:xfrm>
            <a:off x="729222" y="4328055"/>
            <a:ext cx="5689599" cy="742950"/>
          </a:xfrm>
          <a:prstGeom prst="rect">
            <a:avLst/>
          </a:prstGeom>
        </p:spPr>
      </p:pic>
    </p:spTree>
    <p:extLst>
      <p:ext uri="{BB962C8B-B14F-4D97-AF65-F5344CB8AC3E}">
        <p14:creationId xmlns:p14="http://schemas.microsoft.com/office/powerpoint/2010/main" val="2135147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23824DAB-494F-C86A-B7B9-9FAAD40737F9}"/>
              </a:ext>
            </a:extLst>
          </p:cNvPr>
          <p:cNvSpPr>
            <a:spLocks noGrp="1"/>
          </p:cNvSpPr>
          <p:nvPr>
            <p:ph sz="half" idx="1"/>
          </p:nvPr>
        </p:nvSpPr>
        <p:spPr>
          <a:xfrm>
            <a:off x="512062" y="1698625"/>
            <a:ext cx="5881117" cy="4406900"/>
          </a:xfrm>
        </p:spPr>
        <p:txBody>
          <a:bodyPr>
            <a:normAutofit/>
          </a:bodyPr>
          <a:lstStyle/>
          <a:p>
            <a:pPr>
              <a:buClr>
                <a:srgbClr val="1626F2"/>
              </a:buClr>
              <a:buFont typeface="Wingdings" panose="05000000000000000000" pitchFamily="2" charset="2"/>
              <a:buChar char="§"/>
            </a:pPr>
            <a:r>
              <a:rPr lang="en-US" sz="2000" dirty="0">
                <a:solidFill>
                  <a:schemeClr val="tx1"/>
                </a:solidFill>
              </a:rPr>
              <a:t>Neuregulin 1 (</a:t>
            </a:r>
            <a:r>
              <a:rPr lang="en-US" sz="2000" i="1" dirty="0">
                <a:solidFill>
                  <a:schemeClr val="tx1"/>
                </a:solidFill>
              </a:rPr>
              <a:t>NRG</a:t>
            </a:r>
            <a:r>
              <a:rPr lang="en-US" sz="2000" dirty="0">
                <a:solidFill>
                  <a:schemeClr val="tx1"/>
                </a:solidFill>
              </a:rPr>
              <a:t>1) ligand binds HER3 → HER2/HER3 heterodimerization, oncogenesis</a:t>
            </a:r>
          </a:p>
          <a:p>
            <a:pPr>
              <a:buClr>
                <a:srgbClr val="1626F2"/>
              </a:buClr>
              <a:buFont typeface="Wingdings" panose="05000000000000000000" pitchFamily="2" charset="2"/>
              <a:buChar char="§"/>
            </a:pPr>
            <a:r>
              <a:rPr lang="en-US" sz="2000" dirty="0">
                <a:solidFill>
                  <a:schemeClr val="tx1"/>
                </a:solidFill>
              </a:rPr>
              <a:t>Zenocutuzumab binds extracellular domains HER2, HER3, blocks anti-tumor activity; ADCC</a:t>
            </a:r>
          </a:p>
          <a:p>
            <a:pPr>
              <a:buClr>
                <a:srgbClr val="1626F2"/>
              </a:buClr>
              <a:buFont typeface="Wingdings" panose="05000000000000000000" pitchFamily="2" charset="2"/>
              <a:buChar char="§"/>
            </a:pPr>
            <a:endParaRPr lang="en-US" dirty="0"/>
          </a:p>
          <a:p>
            <a:pPr>
              <a:buClr>
                <a:srgbClr val="1626F2"/>
              </a:buClr>
              <a:buFont typeface="Wingdings" panose="05000000000000000000" pitchFamily="2" charset="2"/>
              <a:buChar char="§"/>
            </a:pPr>
            <a:r>
              <a:rPr lang="en-US" sz="2000" i="1" dirty="0">
                <a:solidFill>
                  <a:schemeClr val="tx1"/>
                </a:solidFill>
              </a:rPr>
              <a:t>NRG</a:t>
            </a:r>
            <a:r>
              <a:rPr lang="en-US" sz="2000" dirty="0">
                <a:solidFill>
                  <a:schemeClr val="tx1"/>
                </a:solidFill>
              </a:rPr>
              <a:t>1(+) PDAC (N= 33)</a:t>
            </a:r>
          </a:p>
          <a:p>
            <a:pPr lvl="1">
              <a:buClr>
                <a:srgbClr val="1626F2"/>
              </a:buClr>
            </a:pPr>
            <a:r>
              <a:rPr lang="en-US" dirty="0">
                <a:solidFill>
                  <a:schemeClr val="tx1"/>
                </a:solidFill>
              </a:rPr>
              <a:t>ORR 42% (39% PR; 3% CR)</a:t>
            </a:r>
          </a:p>
          <a:p>
            <a:pPr lvl="1">
              <a:buClr>
                <a:srgbClr val="1626F2"/>
              </a:buClr>
            </a:pPr>
            <a:r>
              <a:rPr lang="en-US" dirty="0">
                <a:solidFill>
                  <a:schemeClr val="tx1"/>
                </a:solidFill>
              </a:rPr>
              <a:t>Tumor reduction 82%</a:t>
            </a:r>
          </a:p>
          <a:p>
            <a:pPr lvl="1">
              <a:buClr>
                <a:srgbClr val="1626F2"/>
              </a:buClr>
            </a:pPr>
            <a:r>
              <a:rPr lang="en-US" dirty="0">
                <a:solidFill>
                  <a:schemeClr val="tx1"/>
                </a:solidFill>
              </a:rPr>
              <a:t>Med duration response 9.1 m</a:t>
            </a:r>
          </a:p>
        </p:txBody>
      </p:sp>
      <p:sp>
        <p:nvSpPr>
          <p:cNvPr id="4" name="Title 3">
            <a:extLst>
              <a:ext uri="{FF2B5EF4-FFF2-40B4-BE49-F238E27FC236}">
                <a16:creationId xmlns:a16="http://schemas.microsoft.com/office/drawing/2014/main" id="{F488D5FE-7427-5840-8B10-DA9A6440E847}"/>
              </a:ext>
            </a:extLst>
          </p:cNvPr>
          <p:cNvSpPr>
            <a:spLocks noGrp="1"/>
          </p:cNvSpPr>
          <p:nvPr>
            <p:ph type="title"/>
          </p:nvPr>
        </p:nvSpPr>
        <p:spPr>
          <a:xfrm>
            <a:off x="512063" y="815899"/>
            <a:ext cx="11184423" cy="555813"/>
          </a:xfrm>
        </p:spPr>
        <p:txBody>
          <a:bodyPr>
            <a:normAutofit fontScale="90000"/>
          </a:bodyPr>
          <a:lstStyle/>
          <a:p>
            <a:r>
              <a:rPr lang="en-US" dirty="0"/>
              <a:t>Zenocutuzumab: Bispecific Ab Targets HER2/HER3 </a:t>
            </a:r>
            <a:br>
              <a:rPr lang="en-US" dirty="0"/>
            </a:br>
            <a:r>
              <a:rPr lang="en-US" sz="2700" i="1" dirty="0"/>
              <a:t>NRG</a:t>
            </a:r>
            <a:r>
              <a:rPr lang="en-US" sz="2700" dirty="0"/>
              <a:t>1 Fusion(+) PDAC; Approved PDAC, NSCLC 2024</a:t>
            </a:r>
          </a:p>
        </p:txBody>
      </p:sp>
      <p:sp>
        <p:nvSpPr>
          <p:cNvPr id="9" name="Text Placeholder 8">
            <a:extLst>
              <a:ext uri="{FF2B5EF4-FFF2-40B4-BE49-F238E27FC236}">
                <a16:creationId xmlns:a16="http://schemas.microsoft.com/office/drawing/2014/main" id="{73A89DC5-6E7A-39BB-1185-379193F559FC}"/>
              </a:ext>
            </a:extLst>
          </p:cNvPr>
          <p:cNvSpPr>
            <a:spLocks noGrp="1"/>
          </p:cNvSpPr>
          <p:nvPr>
            <p:ph type="body" idx="13"/>
          </p:nvPr>
        </p:nvSpPr>
        <p:spPr/>
        <p:txBody>
          <a:bodyPr>
            <a:normAutofit lnSpcReduction="10000"/>
          </a:bodyPr>
          <a:lstStyle/>
          <a:p>
            <a:r>
              <a:rPr lang="en-US" dirty="0">
                <a:solidFill>
                  <a:srgbClr val="1626F2"/>
                </a:solidFill>
              </a:rPr>
              <a:t>Pancreas </a:t>
            </a:r>
            <a:r>
              <a:rPr lang="en-US" i="1" dirty="0">
                <a:solidFill>
                  <a:srgbClr val="1626F2"/>
                </a:solidFill>
              </a:rPr>
              <a:t>KRAS</a:t>
            </a:r>
            <a:r>
              <a:rPr lang="en-US" dirty="0">
                <a:solidFill>
                  <a:srgbClr val="1626F2"/>
                </a:solidFill>
              </a:rPr>
              <a:t> Wild-Type: Bispecific Antibodies</a:t>
            </a:r>
          </a:p>
        </p:txBody>
      </p:sp>
      <p:grpSp>
        <p:nvGrpSpPr>
          <p:cNvPr id="19" name="Group 18">
            <a:extLst>
              <a:ext uri="{FF2B5EF4-FFF2-40B4-BE49-F238E27FC236}">
                <a16:creationId xmlns:a16="http://schemas.microsoft.com/office/drawing/2014/main" id="{3469924F-0ADC-2940-516F-C601F8720429}"/>
              </a:ext>
            </a:extLst>
          </p:cNvPr>
          <p:cNvGrpSpPr/>
          <p:nvPr/>
        </p:nvGrpSpPr>
        <p:grpSpPr>
          <a:xfrm>
            <a:off x="6849938" y="1382478"/>
            <a:ext cx="4280342" cy="2311068"/>
            <a:chOff x="6731968" y="1498582"/>
            <a:chExt cx="4587408" cy="2377440"/>
          </a:xfrm>
        </p:grpSpPr>
        <p:pic>
          <p:nvPicPr>
            <p:cNvPr id="12" name="Image 22">
              <a:extLst>
                <a:ext uri="{FF2B5EF4-FFF2-40B4-BE49-F238E27FC236}">
                  <a16:creationId xmlns:a16="http://schemas.microsoft.com/office/drawing/2014/main" id="{6430B0E5-CBFB-3961-0A5B-AB5012D0D6C8}"/>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15000"/>
                      </a14:imgEffect>
                      <a14:imgEffect>
                        <a14:brightnessContrast contrast="17000"/>
                      </a14:imgEffect>
                    </a14:imgLayer>
                  </a14:imgProps>
                </a:ext>
                <a:ext uri="{28A0092B-C50C-407E-A947-70E740481C1C}">
                  <a14:useLocalDpi xmlns:a14="http://schemas.microsoft.com/office/drawing/2010/main" val="0"/>
                </a:ext>
              </a:extLst>
            </a:blip>
            <a:stretch>
              <a:fillRect/>
            </a:stretch>
          </p:blipFill>
          <p:spPr>
            <a:xfrm>
              <a:off x="6731968" y="1498582"/>
              <a:ext cx="4020489" cy="2377440"/>
            </a:xfrm>
            <a:prstGeom prst="rect">
              <a:avLst/>
            </a:prstGeom>
          </p:spPr>
        </p:pic>
        <p:sp>
          <p:nvSpPr>
            <p:cNvPr id="13" name="TextBox 12">
              <a:extLst>
                <a:ext uri="{FF2B5EF4-FFF2-40B4-BE49-F238E27FC236}">
                  <a16:creationId xmlns:a16="http://schemas.microsoft.com/office/drawing/2014/main" id="{4DC2EF61-A680-6508-696B-E6B0D3D5567C}"/>
                </a:ext>
              </a:extLst>
            </p:cNvPr>
            <p:cNvSpPr txBox="1"/>
            <p:nvPr/>
          </p:nvSpPr>
          <p:spPr>
            <a:xfrm>
              <a:off x="9267551" y="1552631"/>
              <a:ext cx="2051825" cy="276999"/>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69"/>
                  </a:solidFill>
                  <a:effectLst/>
                  <a:uLnTx/>
                  <a:uFillTx/>
                  <a:latin typeface="Arial" panose="020B0604020202020204"/>
                  <a:ea typeface="+mn-ea"/>
                  <a:cs typeface="+mn-cs"/>
                </a:rPr>
                <a:t>Zenocutuzumab</a:t>
              </a:r>
            </a:p>
          </p:txBody>
        </p:sp>
      </p:grpSp>
      <p:pic>
        <p:nvPicPr>
          <p:cNvPr id="16" name="Picture 4">
            <a:extLst>
              <a:ext uri="{FF2B5EF4-FFF2-40B4-BE49-F238E27FC236}">
                <a16:creationId xmlns:a16="http://schemas.microsoft.com/office/drawing/2014/main" id="{4BB130DF-5B90-2348-61DB-8712B7769F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6831" y="3813254"/>
            <a:ext cx="3619202" cy="205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3">
            <a:extLst>
              <a:ext uri="{FF2B5EF4-FFF2-40B4-BE49-F238E27FC236}">
                <a16:creationId xmlns:a16="http://schemas.microsoft.com/office/drawing/2014/main" id="{8F7BB6AF-FE2A-4821-4DD9-B3C7B19C2E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21948" y="3828367"/>
            <a:ext cx="3542393" cy="2057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19">
            <a:extLst>
              <a:ext uri="{FF2B5EF4-FFF2-40B4-BE49-F238E27FC236}">
                <a16:creationId xmlns:a16="http://schemas.microsoft.com/office/drawing/2014/main" id="{4BA6833C-9A4B-5713-B707-D8A21035AD4D}"/>
              </a:ext>
            </a:extLst>
          </p:cNvPr>
          <p:cNvSpPr txBox="1"/>
          <p:nvPr/>
        </p:nvSpPr>
        <p:spPr>
          <a:xfrm>
            <a:off x="5314353" y="3932670"/>
            <a:ext cx="264160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Overall RR 42% (N= 33)</a:t>
            </a:r>
          </a:p>
        </p:txBody>
      </p:sp>
      <p:sp>
        <p:nvSpPr>
          <p:cNvPr id="21" name="TextBox 20">
            <a:extLst>
              <a:ext uri="{FF2B5EF4-FFF2-40B4-BE49-F238E27FC236}">
                <a16:creationId xmlns:a16="http://schemas.microsoft.com/office/drawing/2014/main" id="{575940BF-34C3-E31F-9A52-BFC30F9AB8C6}"/>
              </a:ext>
            </a:extLst>
          </p:cNvPr>
          <p:cNvSpPr txBox="1"/>
          <p:nvPr/>
        </p:nvSpPr>
        <p:spPr>
          <a:xfrm>
            <a:off x="8384871" y="3459234"/>
            <a:ext cx="30808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69"/>
                </a:solidFill>
                <a:effectLst/>
                <a:uLnTx/>
                <a:uFillTx/>
                <a:latin typeface="Arial" panose="020B0604020202020204"/>
                <a:ea typeface="+mn-ea"/>
                <a:cs typeface="+mn-cs"/>
              </a:rPr>
              <a:t>Time to Response; Time on Therapy</a:t>
            </a:r>
          </a:p>
        </p:txBody>
      </p:sp>
      <p:sp>
        <p:nvSpPr>
          <p:cNvPr id="22" name="Rectangle 21">
            <a:extLst>
              <a:ext uri="{FF2B5EF4-FFF2-40B4-BE49-F238E27FC236}">
                <a16:creationId xmlns:a16="http://schemas.microsoft.com/office/drawing/2014/main" id="{94ADE6CA-5559-DDC6-9E68-35005D0950E2}"/>
              </a:ext>
            </a:extLst>
          </p:cNvPr>
          <p:cNvSpPr/>
          <p:nvPr/>
        </p:nvSpPr>
        <p:spPr>
          <a:xfrm>
            <a:off x="4890642" y="6166881"/>
            <a:ext cx="6805844" cy="415498"/>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Schram, A……O’Reilly, EM. ESMO, 2023</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Schram, A…Drilon, A. New Eng J Med, 2025 </a:t>
            </a:r>
          </a:p>
        </p:txBody>
      </p:sp>
    </p:spTree>
    <p:extLst>
      <p:ext uri="{BB962C8B-B14F-4D97-AF65-F5344CB8AC3E}">
        <p14:creationId xmlns:p14="http://schemas.microsoft.com/office/powerpoint/2010/main" val="3319011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F5B40506-1A9F-17BC-4D45-E0E828BC90D9}"/>
              </a:ext>
            </a:extLst>
          </p:cNvPr>
          <p:cNvSpPr>
            <a:spLocks noGrp="1"/>
          </p:cNvSpPr>
          <p:nvPr>
            <p:ph type="body" idx="12"/>
          </p:nvPr>
        </p:nvSpPr>
        <p:spPr/>
        <p:txBody>
          <a:bodyPr>
            <a:normAutofit lnSpcReduction="10000"/>
          </a:bodyPr>
          <a:lstStyle/>
          <a:p>
            <a:r>
              <a:rPr lang="en-US" dirty="0">
                <a:solidFill>
                  <a:srgbClr val="1626F2"/>
                </a:solidFill>
              </a:rPr>
              <a:t>Pancreas </a:t>
            </a:r>
            <a:r>
              <a:rPr lang="en-US" i="1" dirty="0">
                <a:solidFill>
                  <a:srgbClr val="1626F2"/>
                </a:solidFill>
              </a:rPr>
              <a:t>KRAS</a:t>
            </a:r>
            <a:r>
              <a:rPr lang="en-US" dirty="0">
                <a:solidFill>
                  <a:srgbClr val="1626F2"/>
                </a:solidFill>
              </a:rPr>
              <a:t> Wild-Type: Bispecific Antibodies</a:t>
            </a:r>
          </a:p>
        </p:txBody>
      </p:sp>
      <p:sp>
        <p:nvSpPr>
          <p:cNvPr id="8" name="Rectangle 7">
            <a:extLst>
              <a:ext uri="{FF2B5EF4-FFF2-40B4-BE49-F238E27FC236}">
                <a16:creationId xmlns:a16="http://schemas.microsoft.com/office/drawing/2014/main" id="{06B89CEC-1F14-0048-AF19-66F30EECD1AE}"/>
              </a:ext>
            </a:extLst>
          </p:cNvPr>
          <p:cNvSpPr/>
          <p:nvPr/>
        </p:nvSpPr>
        <p:spPr>
          <a:xfrm>
            <a:off x="6081360" y="5717664"/>
            <a:ext cx="5600486" cy="90024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Schram, A. ASCO,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Varghese, A. JNCI, 2021</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Singhi, AD. Gastroenterology, 2019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Schram, A. Cancer Discovery, 2022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Schram, A…Drilon A. NEJM, 2025</a:t>
            </a:r>
          </a:p>
        </p:txBody>
      </p:sp>
      <p:sp>
        <p:nvSpPr>
          <p:cNvPr id="9" name="TextBox 8">
            <a:extLst>
              <a:ext uri="{FF2B5EF4-FFF2-40B4-BE49-F238E27FC236}">
                <a16:creationId xmlns:a16="http://schemas.microsoft.com/office/drawing/2014/main" id="{EFAE7DBC-D1E9-353A-2AA6-9DF381745BC2}"/>
              </a:ext>
            </a:extLst>
          </p:cNvPr>
          <p:cNvSpPr txBox="1"/>
          <p:nvPr/>
        </p:nvSpPr>
        <p:spPr>
          <a:xfrm>
            <a:off x="6693685" y="2113471"/>
            <a:ext cx="4377509"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Features </a:t>
            </a: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NRG</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1(+) PDAC Tumors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Younger patients/ early onset PDAC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2569"/>
                </a:solidFill>
                <a:effectLst/>
                <a:uLnTx/>
                <a:uFillTx/>
                <a:latin typeface="Arial" panose="020B0604020202020204"/>
                <a:ea typeface="+mn-ea"/>
                <a:cs typeface="+mn-cs"/>
              </a:rPr>
              <a:t>KRAS</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 wild-type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Low Ca 19-9, disease bulk</a:t>
            </a:r>
            <a:b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Can respond well to chemotherapy</a:t>
            </a:r>
            <a:b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b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569"/>
                </a:solidFill>
                <a:effectLst/>
                <a:uLnTx/>
                <a:uFillTx/>
                <a:latin typeface="Arial" panose="020B0604020202020204"/>
                <a:ea typeface="+mn-ea"/>
                <a:cs typeface="+mn-cs"/>
              </a:rPr>
              <a:t>Testing methodology key: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DNA, RNA</a:t>
            </a:r>
          </a:p>
        </p:txBody>
      </p:sp>
      <p:sp>
        <p:nvSpPr>
          <p:cNvPr id="27" name="TextBox 26">
            <a:extLst>
              <a:ext uri="{FF2B5EF4-FFF2-40B4-BE49-F238E27FC236}">
                <a16:creationId xmlns:a16="http://schemas.microsoft.com/office/drawing/2014/main" id="{CD78E841-9832-2F5C-3893-0ECC6D7E3363}"/>
              </a:ext>
            </a:extLst>
          </p:cNvPr>
          <p:cNvSpPr txBox="1"/>
          <p:nvPr/>
        </p:nvSpPr>
        <p:spPr>
          <a:xfrm>
            <a:off x="1313878" y="5671376"/>
            <a:ext cx="1996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Baseline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Ca 19-9 ~450</a:t>
            </a:r>
          </a:p>
        </p:txBody>
      </p:sp>
      <p:sp>
        <p:nvSpPr>
          <p:cNvPr id="28" name="TextBox 27">
            <a:extLst>
              <a:ext uri="{FF2B5EF4-FFF2-40B4-BE49-F238E27FC236}">
                <a16:creationId xmlns:a16="http://schemas.microsoft.com/office/drawing/2014/main" id="{7655399E-7011-272A-B607-FF00A96E5E53}"/>
              </a:ext>
            </a:extLst>
          </p:cNvPr>
          <p:cNvSpPr txBox="1"/>
          <p:nvPr/>
        </p:nvSpPr>
        <p:spPr>
          <a:xfrm>
            <a:off x="3452203" y="5671376"/>
            <a:ext cx="199652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T+ 2 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569"/>
                </a:solidFill>
                <a:effectLst/>
                <a:uLnTx/>
                <a:uFillTx/>
                <a:latin typeface="Arial" panose="020B0604020202020204"/>
                <a:ea typeface="+mn-ea"/>
                <a:cs typeface="+mn-cs"/>
              </a:rPr>
              <a:t>Ca 19-9 &lt;50</a:t>
            </a:r>
          </a:p>
        </p:txBody>
      </p:sp>
      <p:pic>
        <p:nvPicPr>
          <p:cNvPr id="6" name="Picture 5" descr="A group of images of a person's body&#10;&#10;Description automatically generated">
            <a:extLst>
              <a:ext uri="{FF2B5EF4-FFF2-40B4-BE49-F238E27FC236}">
                <a16:creationId xmlns:a16="http://schemas.microsoft.com/office/drawing/2014/main" id="{1E0D898A-65C0-DF1E-37F0-F988965A67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7197" y="2134827"/>
            <a:ext cx="4270012" cy="3466441"/>
          </a:xfrm>
          <a:prstGeom prst="rect">
            <a:avLst/>
          </a:prstGeom>
        </p:spPr>
      </p:pic>
      <p:sp>
        <p:nvSpPr>
          <p:cNvPr id="7" name="Arrow: Right 6">
            <a:extLst>
              <a:ext uri="{FF2B5EF4-FFF2-40B4-BE49-F238E27FC236}">
                <a16:creationId xmlns:a16="http://schemas.microsoft.com/office/drawing/2014/main" id="{99A99BBD-78AC-3725-53F2-B6EEFA66B55B}"/>
              </a:ext>
            </a:extLst>
          </p:cNvPr>
          <p:cNvSpPr/>
          <p:nvPr/>
        </p:nvSpPr>
        <p:spPr>
          <a:xfrm rot="20833644">
            <a:off x="1141324" y="4547407"/>
            <a:ext cx="663450" cy="259863"/>
          </a:xfrm>
          <a:prstGeom prst="rightArrow">
            <a:avLst>
              <a:gd name="adj1" fmla="val 46238"/>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Arrow: Right 9">
            <a:extLst>
              <a:ext uri="{FF2B5EF4-FFF2-40B4-BE49-F238E27FC236}">
                <a16:creationId xmlns:a16="http://schemas.microsoft.com/office/drawing/2014/main" id="{5D64D933-18CE-7B56-7977-9A8222B17C37}"/>
              </a:ext>
            </a:extLst>
          </p:cNvPr>
          <p:cNvSpPr/>
          <p:nvPr/>
        </p:nvSpPr>
        <p:spPr>
          <a:xfrm rot="20833644">
            <a:off x="3447509" y="4547406"/>
            <a:ext cx="663450" cy="259863"/>
          </a:xfrm>
          <a:prstGeom prst="rightArrow">
            <a:avLst>
              <a:gd name="adj1" fmla="val 46238"/>
              <a:gd name="adj2" fmla="val 50000"/>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Title 10">
            <a:extLst>
              <a:ext uri="{FF2B5EF4-FFF2-40B4-BE49-F238E27FC236}">
                <a16:creationId xmlns:a16="http://schemas.microsoft.com/office/drawing/2014/main" id="{34370185-EF84-DBBB-1DB7-5CC8414D2348}"/>
              </a:ext>
            </a:extLst>
          </p:cNvPr>
          <p:cNvSpPr>
            <a:spLocks noGrp="1"/>
          </p:cNvSpPr>
          <p:nvPr>
            <p:ph type="title"/>
          </p:nvPr>
        </p:nvSpPr>
        <p:spPr/>
        <p:txBody>
          <a:bodyPr/>
          <a:lstStyle/>
          <a:p>
            <a:r>
              <a:rPr lang="en-US" dirty="0"/>
              <a:t>Young Man; KRAS Wild-Type: </a:t>
            </a:r>
            <a:r>
              <a:rPr lang="en-US" i="1" dirty="0"/>
              <a:t>NRG1</a:t>
            </a:r>
            <a:r>
              <a:rPr lang="en-US" dirty="0"/>
              <a:t> Fusion</a:t>
            </a:r>
            <a:br>
              <a:rPr lang="en-US" dirty="0"/>
            </a:br>
            <a:r>
              <a:rPr lang="en-US" sz="2400" dirty="0"/>
              <a:t>Zenocutuzumab</a:t>
            </a:r>
            <a:endParaRPr lang="en-US" dirty="0"/>
          </a:p>
        </p:txBody>
      </p:sp>
    </p:spTree>
    <p:extLst>
      <p:ext uri="{BB962C8B-B14F-4D97-AF65-F5344CB8AC3E}">
        <p14:creationId xmlns:p14="http://schemas.microsoft.com/office/powerpoint/2010/main" val="40164400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B4A09-B029-742E-DAED-0FA96A7AF7E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7F9C175-B328-474D-F680-D7D621404CFB}"/>
              </a:ext>
            </a:extLst>
          </p:cNvPr>
          <p:cNvSpPr>
            <a:spLocks noGrp="1"/>
          </p:cNvSpPr>
          <p:nvPr>
            <p:ph type="title"/>
          </p:nvPr>
        </p:nvSpPr>
        <p:spPr>
          <a:xfrm>
            <a:off x="504825" y="1371600"/>
            <a:ext cx="8029575" cy="4718050"/>
          </a:xfrm>
        </p:spPr>
        <p:txBody>
          <a:bodyPr/>
          <a:lstStyle/>
          <a:p>
            <a:r>
              <a:rPr lang="en-US" dirty="0"/>
              <a:t>Other Targets, Claudin, </a:t>
            </a:r>
            <a:r>
              <a:rPr lang="en-US" i="1" dirty="0"/>
              <a:t>MTAP</a:t>
            </a:r>
            <a:r>
              <a:rPr lang="en-US" dirty="0"/>
              <a:t> deletion, PRMT5i and IO in PDAC</a:t>
            </a:r>
          </a:p>
        </p:txBody>
      </p:sp>
    </p:spTree>
    <p:extLst>
      <p:ext uri="{BB962C8B-B14F-4D97-AF65-F5344CB8AC3E}">
        <p14:creationId xmlns:p14="http://schemas.microsoft.com/office/powerpoint/2010/main" val="970063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A62122-64F2-4B42-B8C8-6C06CF95E2FB}"/>
              </a:ext>
            </a:extLst>
          </p:cNvPr>
          <p:cNvSpPr>
            <a:spLocks noGrp="1"/>
          </p:cNvSpPr>
          <p:nvPr>
            <p:ph type="title"/>
          </p:nvPr>
        </p:nvSpPr>
        <p:spPr>
          <a:xfrm>
            <a:off x="512062" y="688037"/>
            <a:ext cx="11582955" cy="555813"/>
          </a:xfrm>
        </p:spPr>
        <p:txBody>
          <a:bodyPr/>
          <a:lstStyle/>
          <a:p>
            <a:r>
              <a:rPr lang="en-US"/>
              <a:t>Claudin 18.2: Promising Target in PDAC</a:t>
            </a:r>
            <a:br>
              <a:rPr lang="en-US"/>
            </a:br>
            <a:r>
              <a:rPr lang="en-US" sz="2400"/>
              <a:t>GLEAM: Randomized Phase II Gemcitabine/nab-Paclitaxel +/- Zolbetuximab</a:t>
            </a:r>
            <a:endParaRPr lang="en-US" sz="2400">
              <a:solidFill>
                <a:srgbClr val="FF0000"/>
              </a:solidFill>
            </a:endParaRPr>
          </a:p>
        </p:txBody>
      </p:sp>
      <p:sp>
        <p:nvSpPr>
          <p:cNvPr id="9" name="Footer Placeholder 3">
            <a:extLst>
              <a:ext uri="{FF2B5EF4-FFF2-40B4-BE49-F238E27FC236}">
                <a16:creationId xmlns:a16="http://schemas.microsoft.com/office/drawing/2014/main" id="{DFA74122-9596-4124-9C0A-C240076C62D8}"/>
              </a:ext>
            </a:extLst>
          </p:cNvPr>
          <p:cNvSpPr txBox="1">
            <a:spLocks/>
          </p:cNvSpPr>
          <p:nvPr/>
        </p:nvSpPr>
        <p:spPr>
          <a:xfrm>
            <a:off x="306607" y="6403730"/>
            <a:ext cx="11390093" cy="37147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Park W…</a:t>
            </a:r>
            <a:r>
              <a:rPr kumimoji="0" lang="es-ES" sz="105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Kunieda</a:t>
            </a:r>
            <a:r>
              <a:rPr kumimoji="0" lang="es-E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F et al. ASCO 2022. </a:t>
            </a:r>
            <a:r>
              <a:rPr kumimoji="0" lang="es-ES" sz="105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Abstract</a:t>
            </a:r>
            <a:r>
              <a:rPr kumimoji="0" lang="es-E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 TPS4186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https://</a:t>
            </a:r>
            <a:r>
              <a:rPr kumimoji="0" lang="es-ES" sz="1050" b="0" i="0" u="none" strike="noStrike" kern="1200" cap="none" spc="0" normalizeH="0" baseline="0" noProof="0" dirty="0" err="1">
                <a:ln>
                  <a:noFill/>
                </a:ln>
                <a:solidFill>
                  <a:srgbClr val="002569"/>
                </a:solidFill>
                <a:effectLst/>
                <a:uLnTx/>
                <a:uFillTx/>
                <a:latin typeface="Arial" panose="020B0604020202020204" pitchFamily="34" charset="0"/>
                <a:ea typeface="+mn-ea"/>
                <a:cs typeface="Arial" panose="020B0604020202020204" pitchFamily="34" charset="0"/>
              </a:rPr>
              <a:t>newsroom.astellas.com</a:t>
            </a:r>
            <a:r>
              <a:rPr kumimoji="0" lang="es-ES" sz="1050" b="0" i="0" u="none" strike="noStrike" kern="1200" cap="none" spc="0" normalizeH="0" baseline="0" noProof="0" dirty="0">
                <a:ln>
                  <a:noFill/>
                </a:ln>
                <a:solidFill>
                  <a:srgbClr val="002569"/>
                </a:solidFill>
                <a:effectLst/>
                <a:uLnTx/>
                <a:uFillTx/>
                <a:latin typeface="Arial" panose="020B0604020202020204" pitchFamily="34" charset="0"/>
                <a:ea typeface="+mn-ea"/>
                <a:cs typeface="Arial" panose="020B0604020202020204" pitchFamily="34" charset="0"/>
              </a:rPr>
              <a:t>/2025-10-13-Astellas-Confirms-Phase-2-GLEAM-Trial-Did-Not-Meet-Primary-Endpoint-of-Overall-Survival-in-Patients-with-Metastatic-Pancreatic-Cancer</a:t>
            </a:r>
          </a:p>
        </p:txBody>
      </p:sp>
      <p:pic>
        <p:nvPicPr>
          <p:cNvPr id="11" name="Picture 10" descr="Graphical user interface, application, website&#10;&#10;Description automatically generated">
            <a:extLst>
              <a:ext uri="{FF2B5EF4-FFF2-40B4-BE49-F238E27FC236}">
                <a16:creationId xmlns:a16="http://schemas.microsoft.com/office/drawing/2014/main" id="{B1E11EC1-C00B-4879-B795-D414BBA0729E}"/>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1092682" y="4240756"/>
            <a:ext cx="4678219" cy="1395554"/>
          </a:xfrm>
          <a:prstGeom prst="rect">
            <a:avLst/>
          </a:prstGeom>
        </p:spPr>
      </p:pic>
      <p:grpSp>
        <p:nvGrpSpPr>
          <p:cNvPr id="15" name="Group 14">
            <a:extLst>
              <a:ext uri="{FF2B5EF4-FFF2-40B4-BE49-F238E27FC236}">
                <a16:creationId xmlns:a16="http://schemas.microsoft.com/office/drawing/2014/main" id="{9A39FFBA-0C0D-F42C-E5F5-5E49BE6B4913}"/>
              </a:ext>
            </a:extLst>
          </p:cNvPr>
          <p:cNvGrpSpPr/>
          <p:nvPr/>
        </p:nvGrpSpPr>
        <p:grpSpPr>
          <a:xfrm>
            <a:off x="1008185" y="1706853"/>
            <a:ext cx="9232564" cy="2257994"/>
            <a:chOff x="1008185" y="1706853"/>
            <a:chExt cx="9232564" cy="2257994"/>
          </a:xfrm>
        </p:grpSpPr>
        <p:sp>
          <p:nvSpPr>
            <p:cNvPr id="4" name="Rectangle: Rounded Corners 3">
              <a:extLst>
                <a:ext uri="{FF2B5EF4-FFF2-40B4-BE49-F238E27FC236}">
                  <a16:creationId xmlns:a16="http://schemas.microsoft.com/office/drawing/2014/main" id="{B104FDE8-3D1F-46B3-8600-3C206CD6280C}"/>
                </a:ext>
              </a:extLst>
            </p:cNvPr>
            <p:cNvSpPr/>
            <p:nvPr/>
          </p:nvSpPr>
          <p:spPr>
            <a:xfrm>
              <a:off x="1008185" y="1978218"/>
              <a:ext cx="2480967" cy="1656863"/>
            </a:xfrm>
            <a:prstGeom prst="roundRect">
              <a:avLst/>
            </a:prstGeom>
            <a:solidFill>
              <a:srgbClr val="BD8AEF"/>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Metastatic PDAC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CLDN 18.2(+) 75%</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357</a:t>
              </a:r>
            </a:p>
          </p:txBody>
        </p:sp>
        <p:sp>
          <p:nvSpPr>
            <p:cNvPr id="5" name="Rectangle: Rounded Corners 4">
              <a:extLst>
                <a:ext uri="{FF2B5EF4-FFF2-40B4-BE49-F238E27FC236}">
                  <a16:creationId xmlns:a16="http://schemas.microsoft.com/office/drawing/2014/main" id="{E556F81C-C32F-40C6-AD2C-B8B17881C7F7}"/>
                </a:ext>
              </a:extLst>
            </p:cNvPr>
            <p:cNvSpPr/>
            <p:nvPr/>
          </p:nvSpPr>
          <p:spPr>
            <a:xfrm>
              <a:off x="4619800" y="1706853"/>
              <a:ext cx="5620949" cy="1056806"/>
            </a:xfrm>
            <a:prstGeom prst="roundRect">
              <a:avLst/>
            </a:prstGeom>
            <a:solidFill>
              <a:srgbClr val="009051"/>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Gemcitabine/nab-Paclitaxel + Zolbetuximab N= 238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1000 mg/m</a:t>
              </a:r>
              <a:r>
                <a:rPr kumimoji="0" lang="en-US" sz="2000" b="0" i="0" u="none" strike="noStrike" kern="1200" cap="none" spc="0" normalizeH="0" baseline="30000" noProof="0">
                  <a:ln>
                    <a:noFill/>
                  </a:ln>
                  <a:solidFill>
                    <a:srgbClr val="FFFFFF"/>
                  </a:solidFill>
                  <a:effectLst/>
                  <a:uLnTx/>
                  <a:uFillTx/>
                  <a:latin typeface="Arial" panose="020B0604020202020204"/>
                  <a:ea typeface="Times" panose="02020603050405020304" pitchFamily="18" charset="0"/>
                  <a:cs typeface="+mn-cs"/>
                </a:rPr>
                <a:t>2</a:t>
              </a:r>
              <a:r>
                <a:rPr kumimoji="0" lang="en-US" sz="2000" b="0"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d1 (load); 600 mg/m</a:t>
              </a:r>
              <a:r>
                <a:rPr kumimoji="0" lang="en-US" sz="2000" b="0" i="0" u="none" strike="noStrike" kern="1200" cap="none" spc="0" normalizeH="0" baseline="30000" noProof="0">
                  <a:ln>
                    <a:noFill/>
                  </a:ln>
                  <a:solidFill>
                    <a:srgbClr val="FFFFFF"/>
                  </a:solidFill>
                  <a:effectLst/>
                  <a:uLnTx/>
                  <a:uFillTx/>
                  <a:latin typeface="Arial" panose="020B0604020202020204"/>
                  <a:ea typeface="Times" panose="02020603050405020304" pitchFamily="18" charset="0"/>
                  <a:cs typeface="+mn-cs"/>
                </a:rPr>
                <a:t>2</a:t>
              </a:r>
              <a:r>
                <a:rPr kumimoji="0" lang="en-US" sz="2000" b="0"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 IV d1,15</a:t>
              </a:r>
              <a:endParaRPr kumimoji="0" lang="en-US" sz="2000" b="0" i="0" u="none" strike="noStrike" kern="1200" cap="none" spc="0" normalizeH="0" baseline="30000" noProof="0">
                <a:ln>
                  <a:noFill/>
                </a:ln>
                <a:solidFill>
                  <a:srgbClr val="FFFFFF"/>
                </a:solidFill>
                <a:effectLst/>
                <a:uLnTx/>
                <a:uFillTx/>
                <a:latin typeface="Arial" panose="020B0604020202020204"/>
                <a:ea typeface="Times" panose="02020603050405020304" pitchFamily="18" charset="0"/>
                <a:cs typeface="+mn-cs"/>
              </a:endParaRPr>
            </a:p>
          </p:txBody>
        </p:sp>
        <p:sp>
          <p:nvSpPr>
            <p:cNvPr id="6" name="Rectangle: Rounded Corners 5">
              <a:extLst>
                <a:ext uri="{FF2B5EF4-FFF2-40B4-BE49-F238E27FC236}">
                  <a16:creationId xmlns:a16="http://schemas.microsoft.com/office/drawing/2014/main" id="{6F6C1EB1-9FB9-4914-AF23-7EEE8B8BB792}"/>
                </a:ext>
              </a:extLst>
            </p:cNvPr>
            <p:cNvSpPr/>
            <p:nvPr/>
          </p:nvSpPr>
          <p:spPr>
            <a:xfrm>
              <a:off x="4619800" y="3013466"/>
              <a:ext cx="5620949" cy="951381"/>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Gemcitabine/nab-Paclitaxel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panose="020B0604020202020204"/>
                  <a:ea typeface="Times" panose="02020603050405020304" pitchFamily="18" charset="0"/>
                  <a:cs typeface="+mn-cs"/>
                </a:rPr>
                <a:t>N= 119</a:t>
              </a:r>
            </a:p>
          </p:txBody>
        </p:sp>
        <p:sp>
          <p:nvSpPr>
            <p:cNvPr id="7" name="Arrow: Right 6">
              <a:extLst>
                <a:ext uri="{FF2B5EF4-FFF2-40B4-BE49-F238E27FC236}">
                  <a16:creationId xmlns:a16="http://schemas.microsoft.com/office/drawing/2014/main" id="{AB159D50-9BA3-435B-A2CA-556824510E22}"/>
                </a:ext>
              </a:extLst>
            </p:cNvPr>
            <p:cNvSpPr/>
            <p:nvPr/>
          </p:nvSpPr>
          <p:spPr>
            <a:xfrm rot="1530625">
              <a:off x="3651485" y="3119097"/>
              <a:ext cx="519676" cy="161012"/>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Arrow: Right 7">
              <a:extLst>
                <a:ext uri="{FF2B5EF4-FFF2-40B4-BE49-F238E27FC236}">
                  <a16:creationId xmlns:a16="http://schemas.microsoft.com/office/drawing/2014/main" id="{52FF64FA-DDFC-42A6-BE3B-78077FB04C42}"/>
                </a:ext>
              </a:extLst>
            </p:cNvPr>
            <p:cNvSpPr/>
            <p:nvPr/>
          </p:nvSpPr>
          <p:spPr>
            <a:xfrm rot="19782373" flipV="1">
              <a:off x="3673321" y="2162644"/>
              <a:ext cx="535695" cy="184680"/>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D5F4DF93-C84F-4A3B-AFAB-0F52F1D264AF}"/>
                </a:ext>
              </a:extLst>
            </p:cNvPr>
            <p:cNvSpPr txBox="1"/>
            <p:nvPr/>
          </p:nvSpPr>
          <p:spPr>
            <a:xfrm>
              <a:off x="3597259" y="2469826"/>
              <a:ext cx="795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569"/>
                  </a:solidFill>
                  <a:effectLst/>
                  <a:uLnTx/>
                  <a:uFillTx/>
                  <a:latin typeface="Arial" panose="020B0604020202020204"/>
                  <a:ea typeface="+mn-ea"/>
                  <a:cs typeface="+mn-cs"/>
                </a:rPr>
                <a:t>2: 1</a:t>
              </a:r>
            </a:p>
          </p:txBody>
        </p:sp>
      </p:grpSp>
      <p:sp>
        <p:nvSpPr>
          <p:cNvPr id="13" name="TextBox 12">
            <a:extLst>
              <a:ext uri="{FF2B5EF4-FFF2-40B4-BE49-F238E27FC236}">
                <a16:creationId xmlns:a16="http://schemas.microsoft.com/office/drawing/2014/main" id="{2D133642-FE8D-4437-A3AA-B07B7C47CCA5}"/>
              </a:ext>
            </a:extLst>
          </p:cNvPr>
          <p:cNvSpPr txBox="1"/>
          <p:nvPr/>
        </p:nvSpPr>
        <p:spPr>
          <a:xfrm>
            <a:off x="773214" y="5815902"/>
            <a:ext cx="644401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569"/>
                </a:solidFill>
                <a:effectLst/>
                <a:uLnTx/>
                <a:uFillTx/>
                <a:latin typeface="Arial" panose="020B0604020202020204"/>
                <a:ea typeface="+mn-ea"/>
                <a:cs typeface="+mn-cs"/>
              </a:rPr>
              <a:t>Eligibility: CLDN 18.2 mod/strong </a:t>
            </a:r>
            <a:r>
              <a:rPr kumimoji="0" lang="en-US" sz="1600" b="0" i="0" u="sng" strike="noStrike" kern="1200" cap="none" spc="0" normalizeH="0" baseline="0" noProof="0">
                <a:ln>
                  <a:noFill/>
                </a:ln>
                <a:solidFill>
                  <a:srgbClr val="002569"/>
                </a:solidFill>
                <a:effectLst/>
                <a:uLnTx/>
                <a:uFillTx/>
                <a:latin typeface="Arial" panose="020B0604020202020204"/>
                <a:ea typeface="+mn-ea"/>
                <a:cs typeface="+mn-cs"/>
              </a:rPr>
              <a:t>&gt;</a:t>
            </a:r>
            <a:r>
              <a:rPr kumimoji="0" lang="en-US" sz="1600" b="0" i="0" u="none" strike="noStrike" kern="1200" cap="none" spc="0" normalizeH="0" baseline="0" noProof="0">
                <a:ln>
                  <a:noFill/>
                </a:ln>
                <a:solidFill>
                  <a:srgbClr val="002569"/>
                </a:solidFill>
                <a:effectLst/>
                <a:uLnTx/>
                <a:uFillTx/>
                <a:latin typeface="Arial" panose="020B0604020202020204"/>
                <a:ea typeface="+mn-ea"/>
                <a:cs typeface="+mn-cs"/>
              </a:rPr>
              <a:t> 75% tumor cells (IHC)</a:t>
            </a:r>
          </a:p>
        </p:txBody>
      </p:sp>
      <p:sp>
        <p:nvSpPr>
          <p:cNvPr id="14" name="TextBox 13">
            <a:extLst>
              <a:ext uri="{FF2B5EF4-FFF2-40B4-BE49-F238E27FC236}">
                <a16:creationId xmlns:a16="http://schemas.microsoft.com/office/drawing/2014/main" id="{820B0A49-9C33-43E6-8536-9ABB34C092B5}"/>
              </a:ext>
            </a:extLst>
          </p:cNvPr>
          <p:cNvSpPr txBox="1"/>
          <p:nvPr/>
        </p:nvSpPr>
        <p:spPr>
          <a:xfrm>
            <a:off x="6176571" y="4198237"/>
            <a:ext cx="5634868"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Zolbetuximab: </a:t>
            </a:r>
            <a:r>
              <a:rPr kumimoji="0" lang="en-US" sz="1800" b="0" i="0" u="none" strike="noStrike" kern="1200" cap="none" spc="0" normalizeH="0" baseline="0" noProof="0" dirty="0" err="1">
                <a:ln>
                  <a:noFill/>
                </a:ln>
                <a:solidFill>
                  <a:srgbClr val="002569"/>
                </a:solidFill>
                <a:effectLst/>
                <a:uLnTx/>
                <a:uFillTx/>
                <a:latin typeface="Arial" panose="020B0604020202020204"/>
                <a:ea typeface="+mn-ea"/>
                <a:cs typeface="+mn-cs"/>
              </a:rPr>
              <a:t>mAb</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 IgG1 CLDN 18.2: ADCC, CDC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Primary endpoint: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10.5 m → 15.0; 80% power, 2-sided 0.05, HR 0.776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Press release 10 2025: </a:t>
            </a: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Primary endpoint not met</a:t>
            </a:r>
          </a:p>
        </p:txBody>
      </p:sp>
      <p:sp>
        <p:nvSpPr>
          <p:cNvPr id="3" name="TextBox 2">
            <a:extLst>
              <a:ext uri="{FF2B5EF4-FFF2-40B4-BE49-F238E27FC236}">
                <a16:creationId xmlns:a16="http://schemas.microsoft.com/office/drawing/2014/main" id="{5D34F1A3-81CC-48EA-8FBD-B36EAAB659F9}"/>
              </a:ext>
            </a:extLst>
          </p:cNvPr>
          <p:cNvSpPr txBox="1"/>
          <p:nvPr/>
        </p:nvSpPr>
        <p:spPr>
          <a:xfrm>
            <a:off x="1498351" y="4278940"/>
            <a:ext cx="193344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2569"/>
                </a:solidFill>
                <a:effectLst/>
                <a:uLnTx/>
                <a:uFillTx/>
                <a:latin typeface="Arial" panose="020B0604020202020204"/>
                <a:ea typeface="+mn-ea"/>
                <a:cs typeface="+mn-cs"/>
              </a:rPr>
              <a:t>Normal pancreas</a:t>
            </a:r>
          </a:p>
        </p:txBody>
      </p:sp>
      <p:sp>
        <p:nvSpPr>
          <p:cNvPr id="10" name="Text Placeholder 3">
            <a:extLst>
              <a:ext uri="{FF2B5EF4-FFF2-40B4-BE49-F238E27FC236}">
                <a16:creationId xmlns:a16="http://schemas.microsoft.com/office/drawing/2014/main" id="{4250F9D6-ECF7-44DD-4070-63438F9ABD6C}"/>
              </a:ext>
            </a:extLst>
          </p:cNvPr>
          <p:cNvSpPr>
            <a:spLocks noGrp="1"/>
          </p:cNvSpPr>
          <p:nvPr>
            <p:ph type="body" idx="12"/>
          </p:nvPr>
        </p:nvSpPr>
        <p:spPr>
          <a:xfrm>
            <a:off x="512763" y="342900"/>
            <a:ext cx="11183937" cy="295275"/>
          </a:xfrm>
        </p:spPr>
        <p:txBody>
          <a:bodyPr/>
          <a:lstStyle/>
          <a:p>
            <a:r>
              <a:rPr lang="en-US" sz="2000" b="1" dirty="0">
                <a:solidFill>
                  <a:srgbClr val="0432FF"/>
                </a:solidFill>
              </a:rPr>
              <a:t>Pancreas Cancer: Surface Tropisms Claudin</a:t>
            </a:r>
          </a:p>
        </p:txBody>
      </p:sp>
    </p:spTree>
    <p:extLst>
      <p:ext uri="{BB962C8B-B14F-4D97-AF65-F5344CB8AC3E}">
        <p14:creationId xmlns:p14="http://schemas.microsoft.com/office/powerpoint/2010/main" val="15740481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36E024D-17DD-E503-A64A-BE0BC7CF0FD6}"/>
              </a:ext>
            </a:extLst>
          </p:cNvPr>
          <p:cNvSpPr>
            <a:spLocks noGrp="1"/>
          </p:cNvSpPr>
          <p:nvPr>
            <p:ph type="title"/>
          </p:nvPr>
        </p:nvSpPr>
        <p:spPr/>
        <p:txBody>
          <a:bodyPr/>
          <a:lstStyle/>
          <a:p>
            <a:r>
              <a:rPr lang="en-US" dirty="0"/>
              <a:t>IBI343: Fully Human anti-Claudin 18.2 </a:t>
            </a:r>
            <a:r>
              <a:rPr lang="en-US" dirty="0" err="1"/>
              <a:t>mAb</a:t>
            </a:r>
            <a:r>
              <a:rPr lang="en-US" dirty="0"/>
              <a:t>, </a:t>
            </a:r>
            <a:r>
              <a:rPr lang="en-US" dirty="0" err="1"/>
              <a:t>Exatecan</a:t>
            </a:r>
            <a:br>
              <a:rPr lang="en-US" dirty="0"/>
            </a:br>
            <a:r>
              <a:rPr lang="en-US" sz="2400" dirty="0"/>
              <a:t>Innovent; </a:t>
            </a:r>
            <a:r>
              <a:rPr lang="en-US" sz="2400" dirty="0" err="1"/>
              <a:t>Arcotatug</a:t>
            </a:r>
            <a:r>
              <a:rPr lang="en-US" sz="2400" dirty="0"/>
              <a:t> </a:t>
            </a:r>
            <a:r>
              <a:rPr lang="en-US" sz="2400" dirty="0" err="1"/>
              <a:t>Tavatecan</a:t>
            </a:r>
            <a:endParaRPr lang="en-US" sz="2400" dirty="0"/>
          </a:p>
        </p:txBody>
      </p:sp>
      <p:sp>
        <p:nvSpPr>
          <p:cNvPr id="5" name="Text Placeholder 4">
            <a:extLst>
              <a:ext uri="{FF2B5EF4-FFF2-40B4-BE49-F238E27FC236}">
                <a16:creationId xmlns:a16="http://schemas.microsoft.com/office/drawing/2014/main" id="{DAA986AE-06EB-7B97-46EA-6AF8001152DB}"/>
              </a:ext>
            </a:extLst>
          </p:cNvPr>
          <p:cNvSpPr>
            <a:spLocks noGrp="1"/>
          </p:cNvSpPr>
          <p:nvPr>
            <p:ph type="body" idx="13"/>
          </p:nvPr>
        </p:nvSpPr>
        <p:spPr/>
        <p:txBody>
          <a:bodyPr/>
          <a:lstStyle/>
          <a:p>
            <a:r>
              <a:rPr lang="en-US" dirty="0">
                <a:solidFill>
                  <a:srgbClr val="0432FF"/>
                </a:solidFill>
              </a:rPr>
              <a:t>Claudin-Based Therapy: ADC</a:t>
            </a:r>
          </a:p>
        </p:txBody>
      </p:sp>
      <p:sp>
        <p:nvSpPr>
          <p:cNvPr id="6" name="Content Placeholder 5">
            <a:extLst>
              <a:ext uri="{FF2B5EF4-FFF2-40B4-BE49-F238E27FC236}">
                <a16:creationId xmlns:a16="http://schemas.microsoft.com/office/drawing/2014/main" id="{B2130702-F7B0-34AF-484F-1408AF9F54BC}"/>
              </a:ext>
            </a:extLst>
          </p:cNvPr>
          <p:cNvSpPr>
            <a:spLocks noGrp="1"/>
          </p:cNvSpPr>
          <p:nvPr>
            <p:ph sz="half" idx="1"/>
          </p:nvPr>
        </p:nvSpPr>
        <p:spPr/>
        <p:txBody>
          <a:bodyPr/>
          <a:lstStyle/>
          <a:p>
            <a:pPr>
              <a:spcAft>
                <a:spcPts val="1000"/>
              </a:spcAft>
            </a:pPr>
            <a:r>
              <a:rPr lang="en-US" dirty="0">
                <a:solidFill>
                  <a:sysClr val="windowText" lastClr="000000"/>
                </a:solidFill>
              </a:rPr>
              <a:t>Dose escalation IBI343, dose expansion </a:t>
            </a:r>
            <a:r>
              <a:rPr lang="en-US" b="1" dirty="0">
                <a:solidFill>
                  <a:sysClr val="windowText" lastClr="000000"/>
                </a:solidFill>
              </a:rPr>
              <a:t>6mg/kg IV Q3W </a:t>
            </a:r>
            <a:r>
              <a:rPr lang="en-US" dirty="0">
                <a:solidFill>
                  <a:sysClr val="windowText" lastClr="000000"/>
                </a:solidFill>
              </a:rPr>
              <a:t>(China) CLDN18.2 2+- 3+ ≥40%</a:t>
            </a:r>
          </a:p>
          <a:p>
            <a:pPr>
              <a:spcAft>
                <a:spcPts val="1000"/>
              </a:spcAft>
            </a:pPr>
            <a:r>
              <a:rPr lang="en-US" dirty="0">
                <a:solidFill>
                  <a:sysClr val="windowText" lastClr="000000"/>
                </a:solidFill>
              </a:rPr>
              <a:t>Median age 62, 66% 2L+ therapy</a:t>
            </a:r>
          </a:p>
          <a:p>
            <a:pPr lvl="0">
              <a:spcAft>
                <a:spcPts val="1000"/>
              </a:spcAft>
            </a:pPr>
            <a:r>
              <a:rPr lang="en-US" dirty="0" err="1">
                <a:solidFill>
                  <a:sysClr val="windowText" lastClr="000000"/>
                </a:solidFill>
              </a:rPr>
              <a:t>cORR</a:t>
            </a:r>
            <a:r>
              <a:rPr lang="en-US" dirty="0">
                <a:solidFill>
                  <a:sysClr val="windowText" lastClr="000000"/>
                </a:solidFill>
              </a:rPr>
              <a:t> 17.9%, DCR 73.2% (N= 56)</a:t>
            </a:r>
          </a:p>
          <a:p>
            <a:pPr lvl="0">
              <a:spcAft>
                <a:spcPts val="1000"/>
              </a:spcAft>
            </a:pPr>
            <a:r>
              <a:rPr lang="en-US" dirty="0" err="1">
                <a:solidFill>
                  <a:sysClr val="windowText" lastClr="000000"/>
                </a:solidFill>
              </a:rPr>
              <a:t>mPFS</a:t>
            </a:r>
            <a:r>
              <a:rPr lang="en-US" dirty="0">
                <a:solidFill>
                  <a:sysClr val="windowText" lastClr="000000"/>
                </a:solidFill>
              </a:rPr>
              <a:t> 4.2 m, mOS 8.8 m</a:t>
            </a:r>
          </a:p>
          <a:p>
            <a:pPr lvl="0">
              <a:spcAft>
                <a:spcPts val="1000"/>
              </a:spcAft>
            </a:pPr>
            <a:r>
              <a:rPr lang="en-US" dirty="0">
                <a:solidFill>
                  <a:sysClr val="windowText" lastClr="000000"/>
                </a:solidFill>
              </a:rPr>
              <a:t>ORR 35% mOS 12.1 m irinotecan naïve (N= 20)</a:t>
            </a:r>
          </a:p>
          <a:p>
            <a:endParaRPr lang="en-US" dirty="0"/>
          </a:p>
        </p:txBody>
      </p:sp>
      <p:sp>
        <p:nvSpPr>
          <p:cNvPr id="3" name="TextBox 2">
            <a:extLst>
              <a:ext uri="{FF2B5EF4-FFF2-40B4-BE49-F238E27FC236}">
                <a16:creationId xmlns:a16="http://schemas.microsoft.com/office/drawing/2014/main" id="{3EB2DDC3-F573-E145-3511-4D0DA668B97E}"/>
              </a:ext>
            </a:extLst>
          </p:cNvPr>
          <p:cNvSpPr txBox="1"/>
          <p:nvPr/>
        </p:nvSpPr>
        <p:spPr>
          <a:xfrm>
            <a:off x="5360125" y="6443394"/>
            <a:ext cx="6096000"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NCT05458219</a:t>
            </a:r>
          </a:p>
        </p:txBody>
      </p:sp>
      <p:pic>
        <p:nvPicPr>
          <p:cNvPr id="7" name="Picture 6" descr="Plot object">
            <a:extLst>
              <a:ext uri="{FF2B5EF4-FFF2-40B4-BE49-F238E27FC236}">
                <a16:creationId xmlns:a16="http://schemas.microsoft.com/office/drawing/2014/main" id="{41DA40DE-E321-5EE0-6F14-447F3654584C}"/>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8985"/>
          <a:stretch/>
        </p:blipFill>
        <p:spPr bwMode="auto">
          <a:xfrm>
            <a:off x="6104274" y="1286617"/>
            <a:ext cx="5697552" cy="40263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EEB9058-37C2-BFAD-51C5-7FC49F1F12BF}"/>
              </a:ext>
            </a:extLst>
          </p:cNvPr>
          <p:cNvSpPr txBox="1"/>
          <p:nvPr/>
        </p:nvSpPr>
        <p:spPr>
          <a:xfrm>
            <a:off x="6818414" y="5272339"/>
            <a:ext cx="3972658" cy="105157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N= 62</a:t>
            </a:r>
          </a:p>
          <a:p>
            <a:pPr marL="0" marR="0" lvl="0" indent="0" algn="l" defTabSz="914400" rtl="0" eaLnBrk="1" fontAlgn="auto" latinLnBrk="0" hangingPunct="1">
              <a:lnSpc>
                <a:spcPct val="100000"/>
              </a:lnSpc>
              <a:spcBef>
                <a:spcPts val="0"/>
              </a:spcBef>
              <a:spcAft>
                <a:spcPts val="1000"/>
              </a:spcAft>
              <a:buClrTx/>
              <a:buSzTx/>
              <a:buFontTx/>
              <a:buNone/>
              <a:tabLst/>
              <a:defRPr/>
            </a:pPr>
            <a:r>
              <a:rPr kumimoji="0" lang="en-US" sz="1800" b="0" i="0" u="none" strike="noStrike" kern="120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Grade 3: Anemia 8%, neutrophils 23%, platelets 7%, nausea 3%</a:t>
            </a:r>
          </a:p>
        </p:txBody>
      </p:sp>
    </p:spTree>
    <p:extLst>
      <p:ext uri="{BB962C8B-B14F-4D97-AF65-F5344CB8AC3E}">
        <p14:creationId xmlns:p14="http://schemas.microsoft.com/office/powerpoint/2010/main" val="13622258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CD795-7C43-1A9F-5F5A-657BC64BD66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5A954FD-3BA2-2CCE-C292-C715A507F779}"/>
              </a:ext>
            </a:extLst>
          </p:cNvPr>
          <p:cNvSpPr>
            <a:spLocks noGrp="1"/>
          </p:cNvSpPr>
          <p:nvPr>
            <p:ph type="title"/>
          </p:nvPr>
        </p:nvSpPr>
        <p:spPr/>
        <p:txBody>
          <a:bodyPr/>
          <a:lstStyle/>
          <a:p>
            <a:r>
              <a:rPr lang="en-US" dirty="0"/>
              <a:t>IBI343: G-Hope-002 Phase III</a:t>
            </a:r>
            <a:br>
              <a:rPr lang="en-US" dirty="0"/>
            </a:br>
            <a:r>
              <a:rPr lang="en-US" sz="2400" dirty="0"/>
              <a:t>Innovent; </a:t>
            </a:r>
            <a:r>
              <a:rPr lang="en-US" sz="2400" dirty="0" err="1"/>
              <a:t>Arcotatug</a:t>
            </a:r>
            <a:r>
              <a:rPr lang="en-US" sz="2400" dirty="0"/>
              <a:t> </a:t>
            </a:r>
            <a:r>
              <a:rPr lang="en-US" sz="2400" dirty="0" err="1"/>
              <a:t>Tavatecan</a:t>
            </a:r>
            <a:r>
              <a:rPr lang="en-US" sz="2400" dirty="0"/>
              <a:t>: Recruiting Fudan, China</a:t>
            </a:r>
          </a:p>
        </p:txBody>
      </p:sp>
      <p:sp>
        <p:nvSpPr>
          <p:cNvPr id="5" name="Text Placeholder 4">
            <a:extLst>
              <a:ext uri="{FF2B5EF4-FFF2-40B4-BE49-F238E27FC236}">
                <a16:creationId xmlns:a16="http://schemas.microsoft.com/office/drawing/2014/main" id="{7196FA5E-3C7B-337E-DA11-8BE2EB6B05AD}"/>
              </a:ext>
            </a:extLst>
          </p:cNvPr>
          <p:cNvSpPr>
            <a:spLocks noGrp="1"/>
          </p:cNvSpPr>
          <p:nvPr>
            <p:ph type="body" idx="13"/>
          </p:nvPr>
        </p:nvSpPr>
        <p:spPr/>
        <p:txBody>
          <a:bodyPr/>
          <a:lstStyle/>
          <a:p>
            <a:r>
              <a:rPr lang="en-US" dirty="0">
                <a:solidFill>
                  <a:srgbClr val="0432FF"/>
                </a:solidFill>
              </a:rPr>
              <a:t>Claudin-Based Therapy: ADC</a:t>
            </a:r>
          </a:p>
        </p:txBody>
      </p:sp>
      <p:sp>
        <p:nvSpPr>
          <p:cNvPr id="3" name="TextBox 2">
            <a:extLst>
              <a:ext uri="{FF2B5EF4-FFF2-40B4-BE49-F238E27FC236}">
                <a16:creationId xmlns:a16="http://schemas.microsoft.com/office/drawing/2014/main" id="{DB65FA49-FF09-66D6-E941-639CE4A4CBDD}"/>
              </a:ext>
            </a:extLst>
          </p:cNvPr>
          <p:cNvSpPr txBox="1"/>
          <p:nvPr/>
        </p:nvSpPr>
        <p:spPr>
          <a:xfrm>
            <a:off x="5360125" y="6443394"/>
            <a:ext cx="6096000"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2569"/>
                </a:solidFill>
                <a:effectLst/>
                <a:uLnTx/>
                <a:uFillTx/>
                <a:latin typeface="Arial" panose="020B0604020202020204"/>
                <a:ea typeface="+mn-ea"/>
                <a:cs typeface="+mn-cs"/>
              </a:rPr>
              <a:t>NCT07066098</a:t>
            </a:r>
          </a:p>
        </p:txBody>
      </p:sp>
      <p:grpSp>
        <p:nvGrpSpPr>
          <p:cNvPr id="9" name="Group 8">
            <a:extLst>
              <a:ext uri="{FF2B5EF4-FFF2-40B4-BE49-F238E27FC236}">
                <a16:creationId xmlns:a16="http://schemas.microsoft.com/office/drawing/2014/main" id="{1F917EFE-3ADB-72E5-794D-0F772086AB4B}"/>
              </a:ext>
            </a:extLst>
          </p:cNvPr>
          <p:cNvGrpSpPr/>
          <p:nvPr/>
        </p:nvGrpSpPr>
        <p:grpSpPr>
          <a:xfrm>
            <a:off x="743843" y="2123516"/>
            <a:ext cx="9232564" cy="2284412"/>
            <a:chOff x="1008185" y="1706853"/>
            <a:chExt cx="9232564" cy="2284412"/>
          </a:xfrm>
        </p:grpSpPr>
        <p:sp>
          <p:nvSpPr>
            <p:cNvPr id="11" name="Rectangle: Rounded Corners 3">
              <a:extLst>
                <a:ext uri="{FF2B5EF4-FFF2-40B4-BE49-F238E27FC236}">
                  <a16:creationId xmlns:a16="http://schemas.microsoft.com/office/drawing/2014/main" id="{56A9F128-1D78-CB86-2555-08772E7F82F1}"/>
                </a:ext>
              </a:extLst>
            </p:cNvPr>
            <p:cNvSpPr/>
            <p:nvPr/>
          </p:nvSpPr>
          <p:spPr>
            <a:xfrm>
              <a:off x="1008185" y="1978218"/>
              <a:ext cx="2480967" cy="1656863"/>
            </a:xfrm>
            <a:prstGeom prst="roundRect">
              <a:avLst/>
            </a:prstGeom>
            <a:solidFill>
              <a:srgbClr val="BD8AEF"/>
            </a:solidFill>
            <a:ln>
              <a:noFill/>
            </a:ln>
          </p:spPr>
          <p:style>
            <a:lnRef idx="2">
              <a:schemeClr val="accent6"/>
            </a:lnRef>
            <a:fillRef idx="1">
              <a:schemeClr val="lt1"/>
            </a:fillRef>
            <a:effectRef idx="0">
              <a:schemeClr val="accent6"/>
            </a:effectRef>
            <a:fontRef idx="minor">
              <a:schemeClr val="dk1"/>
            </a:fontRef>
          </p:style>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LA, Met PDAC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CLDN 18.2(+)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&gt;</a:t>
              </a:r>
              <a:r>
                <a:rPr kumimoji="0" lang="en-US" sz="16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 2L</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ECOG 0-1</a:t>
              </a: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N= 201</a:t>
              </a:r>
            </a:p>
          </p:txBody>
        </p:sp>
        <p:sp>
          <p:nvSpPr>
            <p:cNvPr id="12" name="Rectangle: Rounded Corners 4">
              <a:extLst>
                <a:ext uri="{FF2B5EF4-FFF2-40B4-BE49-F238E27FC236}">
                  <a16:creationId xmlns:a16="http://schemas.microsoft.com/office/drawing/2014/main" id="{5EF449EB-E717-6A34-1510-F39D30B4F75E}"/>
                </a:ext>
              </a:extLst>
            </p:cNvPr>
            <p:cNvSpPr/>
            <p:nvPr/>
          </p:nvSpPr>
          <p:spPr>
            <a:xfrm>
              <a:off x="4619800" y="1706853"/>
              <a:ext cx="5620949" cy="1056806"/>
            </a:xfrm>
            <a:prstGeom prst="roundRect">
              <a:avLst/>
            </a:prstGeom>
            <a:solidFill>
              <a:srgbClr val="009051"/>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IBI343 6mg/kg IV Q3 + BSC</a:t>
              </a:r>
            </a:p>
          </p:txBody>
        </p:sp>
        <p:sp>
          <p:nvSpPr>
            <p:cNvPr id="13" name="Rectangle: Rounded Corners 5">
              <a:extLst>
                <a:ext uri="{FF2B5EF4-FFF2-40B4-BE49-F238E27FC236}">
                  <a16:creationId xmlns:a16="http://schemas.microsoft.com/office/drawing/2014/main" id="{81FC19BA-4108-DBC8-D52F-157B2289AE79}"/>
                </a:ext>
              </a:extLst>
            </p:cNvPr>
            <p:cNvSpPr/>
            <p:nvPr/>
          </p:nvSpPr>
          <p:spPr>
            <a:xfrm>
              <a:off x="4619799" y="3039884"/>
              <a:ext cx="5620949" cy="951381"/>
            </a:xfrm>
            <a:prstGeom prst="roundRect">
              <a:avLst/>
            </a:prstGeom>
            <a:solidFill>
              <a:srgbClr val="0432FF"/>
            </a:solidFill>
            <a:ln>
              <a:noFill/>
            </a:ln>
          </p:spPr>
          <p:style>
            <a:lnRef idx="2">
              <a:schemeClr val="dk1"/>
            </a:lnRef>
            <a:fillRef idx="1">
              <a:schemeClr val="lt1"/>
            </a:fillRef>
            <a:effectRef idx="0">
              <a:schemeClr val="dk1"/>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a:ea typeface="Times" panose="02020603050405020304" pitchFamily="18" charset="0"/>
                  <a:cs typeface="+mn-cs"/>
                </a:rPr>
                <a:t>Placebo 6mg/kg IV Q3 + BSC</a:t>
              </a:r>
            </a:p>
          </p:txBody>
        </p:sp>
        <p:sp>
          <p:nvSpPr>
            <p:cNvPr id="14" name="Arrow: Right 6">
              <a:extLst>
                <a:ext uri="{FF2B5EF4-FFF2-40B4-BE49-F238E27FC236}">
                  <a16:creationId xmlns:a16="http://schemas.microsoft.com/office/drawing/2014/main" id="{8F5812F3-AEF2-D698-7498-4EAB2DAE27C3}"/>
                </a:ext>
              </a:extLst>
            </p:cNvPr>
            <p:cNvSpPr/>
            <p:nvPr/>
          </p:nvSpPr>
          <p:spPr>
            <a:xfrm rot="1530625">
              <a:off x="3651485" y="3119097"/>
              <a:ext cx="519676" cy="161012"/>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Arrow: Right 7">
              <a:extLst>
                <a:ext uri="{FF2B5EF4-FFF2-40B4-BE49-F238E27FC236}">
                  <a16:creationId xmlns:a16="http://schemas.microsoft.com/office/drawing/2014/main" id="{DD19672A-C9F4-C8C1-E417-93F56F8FD6F8}"/>
                </a:ext>
              </a:extLst>
            </p:cNvPr>
            <p:cNvSpPr/>
            <p:nvPr/>
          </p:nvSpPr>
          <p:spPr>
            <a:xfrm rot="19782373" flipV="1">
              <a:off x="3673321" y="2162644"/>
              <a:ext cx="535695" cy="184680"/>
            </a:xfrm>
            <a:prstGeom prst="rightArrow">
              <a:avLst/>
            </a:prstGeom>
            <a:solidFill>
              <a:srgbClr val="FF0000"/>
            </a:solid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4C90FEA7-31DA-B74B-2DAB-FB0B5923C120}"/>
                </a:ext>
              </a:extLst>
            </p:cNvPr>
            <p:cNvSpPr txBox="1"/>
            <p:nvPr/>
          </p:nvSpPr>
          <p:spPr>
            <a:xfrm>
              <a:off x="3597259" y="2469826"/>
              <a:ext cx="795925"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02569"/>
                  </a:solidFill>
                  <a:effectLst/>
                  <a:uLnTx/>
                  <a:uFillTx/>
                  <a:latin typeface="Arial" panose="020B0604020202020204"/>
                  <a:ea typeface="+mn-ea"/>
                  <a:cs typeface="+mn-cs"/>
                </a:rPr>
                <a:t>2: 1</a:t>
              </a:r>
            </a:p>
          </p:txBody>
        </p:sp>
      </p:grpSp>
      <p:sp>
        <p:nvSpPr>
          <p:cNvPr id="18" name="TextBox 17">
            <a:extLst>
              <a:ext uri="{FF2B5EF4-FFF2-40B4-BE49-F238E27FC236}">
                <a16:creationId xmlns:a16="http://schemas.microsoft.com/office/drawing/2014/main" id="{55AD91C5-F5DA-FD88-4974-5BEB492348DD}"/>
              </a:ext>
            </a:extLst>
          </p:cNvPr>
          <p:cNvSpPr txBox="1"/>
          <p:nvPr/>
        </p:nvSpPr>
        <p:spPr>
          <a:xfrm>
            <a:off x="868159" y="5168176"/>
            <a:ext cx="60960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Primary endpoint: 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2569"/>
                </a:solidFill>
                <a:effectLst/>
                <a:uLnTx/>
                <a:uFillTx/>
                <a:latin typeface="Arial" panose="020B0604020202020204"/>
                <a:ea typeface="+mn-ea"/>
                <a:cs typeface="+mn-cs"/>
              </a:rPr>
              <a:t>Claudin threshold: not defined</a:t>
            </a:r>
          </a:p>
        </p:txBody>
      </p:sp>
    </p:spTree>
    <p:extLst>
      <p:ext uri="{BB962C8B-B14F-4D97-AF65-F5344CB8AC3E}">
        <p14:creationId xmlns:p14="http://schemas.microsoft.com/office/powerpoint/2010/main" val="15261490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95016" y="1942695"/>
            <a:ext cx="5533092" cy="3280385"/>
          </a:xfrm>
          <a:prstGeom prst="rect">
            <a:avLst/>
          </a:prstGeom>
        </p:spPr>
        <p:txBody>
          <a:bodyPr vert="horz" wrap="square" lIns="0" tIns="17780" rIns="0" bIns="0" rtlCol="0">
            <a:spAutoFit/>
          </a:bodyPr>
          <a:lstStyle/>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lang="en-US" sz="1800" b="0" i="0" u="none" strike="noStrike" kern="1200" cap="none" spc="0" normalizeH="0" baseline="0" noProof="0" err="1">
                <a:ln>
                  <a:noFill/>
                </a:ln>
                <a:solidFill>
                  <a:srgbClr val="002569"/>
                </a:solidFill>
                <a:effectLst/>
                <a:uLnTx/>
                <a:uFillTx/>
                <a:latin typeface="Arial"/>
                <a:ea typeface="+mn-ea"/>
                <a:cs typeface="Arial"/>
              </a:rPr>
              <a:t>Methylthioadenosine</a:t>
            </a:r>
            <a:r>
              <a:rPr kumimoji="0" lang="en-US" sz="1800" b="0" i="0" u="none" strike="noStrike" kern="1200" cap="none" spc="0" normalizeH="0" baseline="0" noProof="0">
                <a:ln>
                  <a:noFill/>
                </a:ln>
                <a:solidFill>
                  <a:srgbClr val="002569"/>
                </a:solidFill>
                <a:effectLst/>
                <a:uLnTx/>
                <a:uFillTx/>
                <a:latin typeface="Arial"/>
                <a:ea typeface="+mn-ea"/>
                <a:cs typeface="Arial"/>
              </a:rPr>
              <a:t> phosphorylase (</a:t>
            </a:r>
            <a:r>
              <a:rPr kumimoji="0" lang="en-US" sz="1800" b="0" i="1" u="none" strike="noStrike" kern="1200" cap="none" spc="0" normalizeH="0" baseline="0" noProof="0">
                <a:ln>
                  <a:noFill/>
                </a:ln>
                <a:solidFill>
                  <a:srgbClr val="002569"/>
                </a:solidFill>
                <a:effectLst/>
                <a:uLnTx/>
                <a:uFillTx/>
                <a:latin typeface="Arial"/>
                <a:ea typeface="+mn-ea"/>
                <a:cs typeface="Arial"/>
              </a:rPr>
              <a:t>MTAP</a:t>
            </a:r>
            <a:r>
              <a:rPr kumimoji="0" lang="en-US" sz="1800" b="0" i="0" u="none" strike="noStrike" kern="1200" cap="none" spc="0" normalizeH="0" baseline="0" noProof="0">
                <a:ln>
                  <a:noFill/>
                </a:ln>
                <a:solidFill>
                  <a:srgbClr val="002569"/>
                </a:solidFill>
                <a:effectLst/>
                <a:uLnTx/>
                <a:uFillTx/>
                <a:latin typeface="Arial"/>
                <a:ea typeface="+mn-ea"/>
                <a:cs typeface="Arial"/>
              </a:rPr>
              <a:t>)</a:t>
            </a:r>
          </a:p>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sz="1800" b="0" i="1" u="none" strike="noStrike" kern="1200" cap="none" spc="0" normalizeH="0" baseline="0" noProof="0">
                <a:ln>
                  <a:noFill/>
                </a:ln>
                <a:solidFill>
                  <a:srgbClr val="002569"/>
                </a:solidFill>
                <a:effectLst/>
                <a:uLnTx/>
                <a:uFillTx/>
                <a:latin typeface="Arial"/>
                <a:ea typeface="+mn-ea"/>
                <a:cs typeface="Arial"/>
              </a:rPr>
              <a:t>MTAP</a:t>
            </a:r>
            <a:r>
              <a:rPr kumimoji="0" sz="1800" b="0" i="1" u="none" strike="noStrike" kern="1200" cap="none" spc="-33" normalizeH="0" baseline="0" noProof="0">
                <a:ln>
                  <a:noFill/>
                </a:ln>
                <a:solidFill>
                  <a:srgbClr val="002569"/>
                </a:solidFill>
                <a:effectLst/>
                <a:uLnTx/>
                <a:uFillTx/>
                <a:latin typeface="Arial"/>
                <a:ea typeface="+mn-ea"/>
                <a:cs typeface="Arial"/>
              </a:rPr>
              <a:t> </a:t>
            </a:r>
            <a:r>
              <a:rPr kumimoji="0" sz="1800" b="0" i="0" u="none" strike="noStrike" kern="1200" cap="none" spc="0" normalizeH="0" baseline="0" noProof="0">
                <a:ln>
                  <a:noFill/>
                </a:ln>
                <a:solidFill>
                  <a:srgbClr val="002569"/>
                </a:solidFill>
                <a:effectLst/>
                <a:uLnTx/>
                <a:uFillTx/>
                <a:latin typeface="Arial"/>
                <a:ea typeface="+mn-ea"/>
                <a:cs typeface="Arial"/>
              </a:rPr>
              <a:t>deletion</a:t>
            </a:r>
            <a:r>
              <a:rPr kumimoji="0" lang="en-US" sz="1800" b="0" i="0" u="none" strike="noStrike" kern="1200" cap="none" spc="0" normalizeH="0" baseline="0" noProof="0">
                <a:ln>
                  <a:noFill/>
                </a:ln>
                <a:solidFill>
                  <a:srgbClr val="002569"/>
                </a:solidFill>
                <a:effectLst/>
                <a:uLnTx/>
                <a:uFillTx/>
                <a:latin typeface="Arial"/>
                <a:ea typeface="+mn-ea"/>
                <a:cs typeface="Arial"/>
              </a:rPr>
              <a:t>/loss</a:t>
            </a:r>
            <a:r>
              <a:rPr kumimoji="0" sz="1800" b="0" i="0" u="none" strike="noStrike" kern="1200" cap="none" spc="-27" normalizeH="0" baseline="0" noProof="0">
                <a:ln>
                  <a:noFill/>
                </a:ln>
                <a:solidFill>
                  <a:srgbClr val="002569"/>
                </a:solidFill>
                <a:effectLst/>
                <a:uLnTx/>
                <a:uFillTx/>
                <a:latin typeface="Arial"/>
                <a:ea typeface="+mn-ea"/>
                <a:cs typeface="Arial"/>
              </a:rPr>
              <a:t> </a:t>
            </a:r>
            <a:r>
              <a:rPr kumimoji="0" sz="1800" b="0" i="0" u="none" strike="noStrike" kern="1200" cap="none" spc="0" normalizeH="0" baseline="0" noProof="0">
                <a:ln>
                  <a:noFill/>
                </a:ln>
                <a:solidFill>
                  <a:srgbClr val="002569"/>
                </a:solidFill>
                <a:effectLst/>
                <a:uLnTx/>
                <a:uFillTx/>
                <a:latin typeface="Arial"/>
                <a:ea typeface="+mn-ea"/>
                <a:cs typeface="Arial"/>
              </a:rPr>
              <a:t>~15%</a:t>
            </a:r>
            <a:r>
              <a:rPr kumimoji="0" sz="1800" b="0" i="0" u="none" strike="noStrike" kern="1200" cap="none" spc="-67" normalizeH="0" baseline="0" noProof="0">
                <a:ln>
                  <a:noFill/>
                </a:ln>
                <a:solidFill>
                  <a:srgbClr val="002569"/>
                </a:solidFill>
                <a:effectLst/>
                <a:uLnTx/>
                <a:uFillTx/>
                <a:latin typeface="Arial"/>
                <a:ea typeface="+mn-ea"/>
                <a:cs typeface="Arial"/>
              </a:rPr>
              <a:t> </a:t>
            </a:r>
            <a:r>
              <a:rPr kumimoji="0" sz="1800" b="0" i="0" u="none" strike="noStrike" kern="1200" cap="none" spc="0" normalizeH="0" baseline="0" noProof="0">
                <a:ln>
                  <a:noFill/>
                </a:ln>
                <a:solidFill>
                  <a:srgbClr val="002569"/>
                </a:solidFill>
                <a:effectLst/>
                <a:uLnTx/>
                <a:uFillTx/>
                <a:latin typeface="Arial"/>
                <a:ea typeface="+mn-ea"/>
                <a:cs typeface="Arial"/>
              </a:rPr>
              <a:t>multiple</a:t>
            </a:r>
            <a:r>
              <a:rPr kumimoji="0" sz="1800" b="0" i="0" u="none" strike="noStrike" kern="1200" cap="none" spc="-27" normalizeH="0" baseline="0" noProof="0">
                <a:ln>
                  <a:noFill/>
                </a:ln>
                <a:solidFill>
                  <a:srgbClr val="002569"/>
                </a:solidFill>
                <a:effectLst/>
                <a:uLnTx/>
                <a:uFillTx/>
                <a:latin typeface="Arial"/>
                <a:ea typeface="+mn-ea"/>
                <a:cs typeface="Arial"/>
              </a:rPr>
              <a:t> </a:t>
            </a:r>
            <a:r>
              <a:rPr kumimoji="0" sz="1800" b="0" i="0" u="none" strike="noStrike" kern="1200" cap="none" spc="0" normalizeH="0" baseline="0" noProof="0">
                <a:ln>
                  <a:noFill/>
                </a:ln>
                <a:solidFill>
                  <a:srgbClr val="002569"/>
                </a:solidFill>
                <a:effectLst/>
                <a:uLnTx/>
                <a:uFillTx/>
                <a:latin typeface="Arial"/>
                <a:ea typeface="+mn-ea"/>
                <a:cs typeface="Arial"/>
              </a:rPr>
              <a:t>solid</a:t>
            </a:r>
            <a:r>
              <a:rPr kumimoji="0" sz="1800" b="0" i="0" u="none" strike="noStrike" kern="1200" cap="none" spc="-27" normalizeH="0" baseline="0" noProof="0">
                <a:ln>
                  <a:noFill/>
                </a:ln>
                <a:solidFill>
                  <a:srgbClr val="002569"/>
                </a:solidFill>
                <a:effectLst/>
                <a:uLnTx/>
                <a:uFillTx/>
                <a:latin typeface="Arial"/>
                <a:ea typeface="+mn-ea"/>
                <a:cs typeface="Arial"/>
              </a:rPr>
              <a:t> tumor</a:t>
            </a:r>
            <a:r>
              <a:rPr kumimoji="0" lang="en-US" sz="1800" b="0" i="0" u="none" strike="noStrike" kern="1200" cap="none" spc="-27" normalizeH="0" baseline="0" noProof="0">
                <a:ln>
                  <a:noFill/>
                </a:ln>
                <a:solidFill>
                  <a:srgbClr val="002569"/>
                </a:solidFill>
                <a:effectLst/>
                <a:uLnTx/>
                <a:uFillTx/>
                <a:latin typeface="Arial"/>
                <a:ea typeface="+mn-ea"/>
                <a:cs typeface="Arial"/>
              </a:rPr>
              <a:t>s; 8% GI cancers; </a:t>
            </a:r>
            <a:r>
              <a:rPr kumimoji="0" lang="en-US" sz="1800" b="0" i="0" u="none" strike="noStrike" kern="1200" cap="none" spc="-27" normalizeH="0" baseline="0" noProof="0">
                <a:ln>
                  <a:noFill/>
                </a:ln>
                <a:solidFill>
                  <a:srgbClr val="002569"/>
                </a:solidFill>
                <a:effectLst/>
                <a:highlight>
                  <a:srgbClr val="00FFFF"/>
                </a:highlight>
                <a:uLnTx/>
                <a:uFillTx/>
                <a:latin typeface="Arial"/>
                <a:ea typeface="+mn-ea"/>
                <a:cs typeface="Arial"/>
              </a:rPr>
              <a:t>PDAC 15- 25%</a:t>
            </a:r>
          </a:p>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lang="en-US" sz="1800" b="0" i="1" u="none" strike="noStrike" kern="1200" cap="none" spc="-27" normalizeH="0" baseline="0" noProof="0">
                <a:ln>
                  <a:noFill/>
                </a:ln>
                <a:solidFill>
                  <a:srgbClr val="002569"/>
                </a:solidFill>
                <a:effectLst/>
                <a:uLnTx/>
                <a:uFillTx/>
                <a:latin typeface="Arial"/>
                <a:ea typeface="+mn-ea"/>
                <a:cs typeface="Arial"/>
              </a:rPr>
              <a:t>MTAP</a:t>
            </a:r>
            <a:r>
              <a:rPr kumimoji="0" lang="en-US" sz="1800" b="0" i="0" u="none" strike="noStrike" kern="1200" cap="none" spc="-27" normalizeH="0" baseline="0" noProof="0">
                <a:ln>
                  <a:noFill/>
                </a:ln>
                <a:solidFill>
                  <a:srgbClr val="002569"/>
                </a:solidFill>
                <a:effectLst/>
                <a:uLnTx/>
                <a:uFillTx/>
                <a:latin typeface="Arial"/>
                <a:ea typeface="+mn-ea"/>
                <a:cs typeface="Arial"/>
              </a:rPr>
              <a:t> adjacent, often co-deleted </a:t>
            </a:r>
            <a:r>
              <a:rPr kumimoji="0" lang="en-US" sz="1800" b="0" i="1" u="none" strike="noStrike" kern="1200" cap="none" spc="-27" normalizeH="0" baseline="0" noProof="0">
                <a:ln>
                  <a:noFill/>
                </a:ln>
                <a:solidFill>
                  <a:srgbClr val="002569"/>
                </a:solidFill>
                <a:effectLst/>
                <a:uLnTx/>
                <a:uFillTx/>
                <a:latin typeface="Arial"/>
                <a:ea typeface="+mn-ea"/>
                <a:cs typeface="Arial"/>
              </a:rPr>
              <a:t>CDKN2A </a:t>
            </a:r>
            <a:r>
              <a:rPr kumimoji="0" lang="en-US" sz="1800" b="0" i="0" u="none" strike="noStrike" kern="1200" cap="none" spc="-27" normalizeH="0" baseline="0" noProof="0">
                <a:ln>
                  <a:noFill/>
                </a:ln>
                <a:solidFill>
                  <a:srgbClr val="002569"/>
                </a:solidFill>
                <a:effectLst/>
                <a:uLnTx/>
                <a:uFillTx/>
                <a:latin typeface="Arial"/>
                <a:ea typeface="+mn-ea"/>
                <a:cs typeface="Arial"/>
              </a:rPr>
              <a:t>(9p21)</a:t>
            </a:r>
          </a:p>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lang="en-US" sz="1800" b="0" i="1" u="none" strike="noStrike" kern="1200" cap="none" spc="-27" normalizeH="0" baseline="0" noProof="0">
                <a:ln>
                  <a:noFill/>
                </a:ln>
                <a:solidFill>
                  <a:srgbClr val="002569"/>
                </a:solidFill>
                <a:effectLst/>
                <a:uLnTx/>
                <a:uFillTx/>
                <a:latin typeface="Arial"/>
                <a:ea typeface="+mn-ea"/>
                <a:cs typeface="Arial"/>
              </a:rPr>
              <a:t>MTAP, CDKN2A</a:t>
            </a:r>
            <a:r>
              <a:rPr kumimoji="0" lang="en-US" sz="1800" b="0" i="0" u="none" strike="noStrike" kern="1200" cap="none" spc="-27" normalizeH="0" baseline="0" noProof="0">
                <a:ln>
                  <a:noFill/>
                </a:ln>
                <a:solidFill>
                  <a:srgbClr val="002569"/>
                </a:solidFill>
                <a:effectLst/>
                <a:uLnTx/>
                <a:uFillTx/>
                <a:latin typeface="Arial"/>
                <a:ea typeface="+mn-ea"/>
                <a:cs typeface="Arial"/>
              </a:rPr>
              <a:t> associated with resistance to IO therapies (‘cold’ TME)</a:t>
            </a:r>
          </a:p>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lang="en-US" sz="1800" b="0" i="1" u="none" strike="noStrike" kern="1200" cap="none" spc="-27" normalizeH="0" baseline="0" noProof="0">
                <a:ln>
                  <a:noFill/>
                </a:ln>
                <a:solidFill>
                  <a:srgbClr val="002569"/>
                </a:solidFill>
                <a:effectLst/>
                <a:uLnTx/>
                <a:uFillTx/>
                <a:latin typeface="Arial"/>
                <a:ea typeface="+mn-ea"/>
                <a:cs typeface="Arial"/>
              </a:rPr>
              <a:t>MTAP</a:t>
            </a:r>
            <a:r>
              <a:rPr kumimoji="0" lang="en-US" sz="1800" b="0" i="0" u="none" strike="noStrike" kern="1200" cap="none" spc="-27" normalizeH="0" baseline="0" noProof="0">
                <a:ln>
                  <a:noFill/>
                </a:ln>
                <a:solidFill>
                  <a:srgbClr val="002569"/>
                </a:solidFill>
                <a:effectLst/>
                <a:uLnTx/>
                <a:uFillTx/>
                <a:latin typeface="Arial"/>
                <a:ea typeface="+mn-ea"/>
                <a:cs typeface="Arial"/>
              </a:rPr>
              <a:t>-loss novel biomarker for agents inhibiting MAT2A and PRMT5</a:t>
            </a:r>
          </a:p>
          <a:p>
            <a:pPr marL="557939" marR="0" lvl="0" indent="-456342" algn="l" defTabSz="914400" rtl="0" eaLnBrk="1" fontAlgn="auto" latinLnBrk="0" hangingPunct="1">
              <a:lnSpc>
                <a:spcPct val="100000"/>
              </a:lnSpc>
              <a:spcBef>
                <a:spcPts val="1200"/>
              </a:spcBef>
              <a:spcAft>
                <a:spcPts val="0"/>
              </a:spcAft>
              <a:buClr>
                <a:srgbClr val="585858"/>
              </a:buClr>
              <a:buSzTx/>
              <a:buFont typeface="Wingdings" panose="05000000000000000000" pitchFamily="2" charset="2"/>
              <a:buChar char="§"/>
              <a:tabLst>
                <a:tab pos="557939" algn="l"/>
                <a:tab pos="558786" algn="l"/>
              </a:tabLst>
              <a:defRPr/>
            </a:pPr>
            <a:r>
              <a:rPr kumimoji="0" lang="en-US" sz="1800" b="0" i="1" u="none" strike="noStrike" kern="1200" cap="none" spc="-27" normalizeH="0" baseline="0" noProof="0">
                <a:ln>
                  <a:noFill/>
                </a:ln>
                <a:solidFill>
                  <a:srgbClr val="002569"/>
                </a:solidFill>
                <a:effectLst/>
                <a:uLnTx/>
                <a:uFillTx/>
                <a:latin typeface="Arial"/>
                <a:ea typeface="+mn-ea"/>
                <a:cs typeface="Arial"/>
              </a:rPr>
              <a:t>MTAP</a:t>
            </a:r>
            <a:r>
              <a:rPr kumimoji="0" lang="en-US" sz="1800" b="0" i="0" u="none" strike="noStrike" kern="1200" cap="none" spc="-27" normalizeH="0" baseline="0" noProof="0">
                <a:ln>
                  <a:noFill/>
                </a:ln>
                <a:solidFill>
                  <a:srgbClr val="002569"/>
                </a:solidFill>
                <a:effectLst/>
                <a:uLnTx/>
                <a:uFillTx/>
                <a:latin typeface="Arial"/>
                <a:ea typeface="+mn-ea"/>
                <a:cs typeface="Arial"/>
              </a:rPr>
              <a:t> associated with resistance to ICB</a:t>
            </a:r>
            <a:endParaRPr kumimoji="0" lang="en-US" sz="1800" b="0" i="1" u="none" strike="noStrike" kern="1200" cap="none" spc="-27" normalizeH="0" baseline="0" noProof="0">
              <a:ln>
                <a:noFill/>
              </a:ln>
              <a:solidFill>
                <a:srgbClr val="002569"/>
              </a:solidFill>
              <a:effectLst/>
              <a:uLnTx/>
              <a:uFillTx/>
              <a:latin typeface="Arial"/>
              <a:ea typeface="+mn-ea"/>
              <a:cs typeface="Arial"/>
            </a:endParaRPr>
          </a:p>
        </p:txBody>
      </p:sp>
      <p:sp>
        <p:nvSpPr>
          <p:cNvPr id="61" name="Title 60">
            <a:extLst>
              <a:ext uri="{FF2B5EF4-FFF2-40B4-BE49-F238E27FC236}">
                <a16:creationId xmlns:a16="http://schemas.microsoft.com/office/drawing/2014/main" id="{24402D8E-4180-825D-87D9-60B75FB91F7E}"/>
              </a:ext>
            </a:extLst>
          </p:cNvPr>
          <p:cNvSpPr>
            <a:spLocks noGrp="1"/>
          </p:cNvSpPr>
          <p:nvPr>
            <p:ph type="title"/>
          </p:nvPr>
        </p:nvSpPr>
        <p:spPr/>
        <p:txBody>
          <a:bodyPr/>
          <a:lstStyle/>
          <a:p>
            <a:r>
              <a:rPr lang="en-US"/>
              <a:t>Synthetic Lethality: New Approach – PRMT5, MTA Inhibition</a:t>
            </a:r>
          </a:p>
        </p:txBody>
      </p:sp>
      <p:sp>
        <p:nvSpPr>
          <p:cNvPr id="63" name="Text Placeholder 62">
            <a:extLst>
              <a:ext uri="{FF2B5EF4-FFF2-40B4-BE49-F238E27FC236}">
                <a16:creationId xmlns:a16="http://schemas.microsoft.com/office/drawing/2014/main" id="{323BADEB-A62A-C5B7-B733-82B5D6565305}"/>
              </a:ext>
            </a:extLst>
          </p:cNvPr>
          <p:cNvSpPr>
            <a:spLocks noGrp="1"/>
          </p:cNvSpPr>
          <p:nvPr>
            <p:ph type="body" idx="12"/>
          </p:nvPr>
        </p:nvSpPr>
        <p:spPr/>
        <p:txBody>
          <a:bodyPr/>
          <a:lstStyle/>
          <a:p>
            <a:r>
              <a:rPr lang="en-US" sz="2000" b="1" i="1">
                <a:solidFill>
                  <a:srgbClr val="0432FF"/>
                </a:solidFill>
              </a:rPr>
              <a:t>MTAP</a:t>
            </a:r>
            <a:r>
              <a:rPr lang="en-US" sz="2000" b="1">
                <a:solidFill>
                  <a:srgbClr val="0432FF"/>
                </a:solidFill>
              </a:rPr>
              <a:t> Targeting Biology</a:t>
            </a:r>
          </a:p>
        </p:txBody>
      </p:sp>
      <p:sp>
        <p:nvSpPr>
          <p:cNvPr id="64" name="Rectangle 63">
            <a:extLst>
              <a:ext uri="{FF2B5EF4-FFF2-40B4-BE49-F238E27FC236}">
                <a16:creationId xmlns:a16="http://schemas.microsoft.com/office/drawing/2014/main" id="{69BB6656-00A9-6768-9B51-2D4807D78C12}"/>
              </a:ext>
            </a:extLst>
          </p:cNvPr>
          <p:cNvSpPr/>
          <p:nvPr/>
        </p:nvSpPr>
        <p:spPr>
          <a:xfrm>
            <a:off x="3360830" y="6005751"/>
            <a:ext cx="8089952" cy="57708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2569"/>
                </a:solidFill>
                <a:effectLst/>
                <a:uLnTx/>
                <a:uFillTx/>
                <a:latin typeface="Arial" panose="020B0604020202020204"/>
                <a:ea typeface="+mn-ea"/>
                <a:cs typeface="+mn-cs"/>
              </a:rPr>
              <a:t>Ngoi</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 NYL…Rodon </a:t>
            </a:r>
            <a:r>
              <a:rPr kumimoji="0" lang="en-US" sz="1050" b="0" i="0" u="none" strike="noStrike" kern="1200" cap="none" spc="0" normalizeH="0" baseline="0" noProof="0" err="1">
                <a:ln>
                  <a:noFill/>
                </a:ln>
                <a:solidFill>
                  <a:srgbClr val="002569"/>
                </a:solidFill>
                <a:effectLst/>
                <a:uLnTx/>
                <a:uFillTx/>
                <a:latin typeface="Arial" panose="020B0604020202020204"/>
                <a:ea typeface="+mn-ea"/>
                <a:cs typeface="+mn-cs"/>
              </a:rPr>
              <a:t>Ahnet</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 Oncologist,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err="1">
                <a:ln>
                  <a:noFill/>
                </a:ln>
                <a:solidFill>
                  <a:srgbClr val="002569"/>
                </a:solidFill>
                <a:effectLst/>
                <a:uLnTx/>
                <a:uFillTx/>
                <a:latin typeface="Arial" panose="020B0604020202020204"/>
                <a:ea typeface="+mn-ea"/>
                <a:cs typeface="+mn-cs"/>
              </a:rPr>
              <a:t>Stopa</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 N. Cell Reports, 2016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Rodon, J. AACR-EORTC-NCI, 2023</a:t>
            </a:r>
            <a:endParaRPr kumimoji="0" lang="nl-NL" sz="1050" b="0" i="0" u="none" strike="noStrike" kern="1200" cap="none" spc="0" normalizeH="0" baseline="0" noProof="0">
              <a:ln>
                <a:noFill/>
              </a:ln>
              <a:solidFill>
                <a:srgbClr val="002569"/>
              </a:solidFill>
              <a:effectLst/>
              <a:uLnTx/>
              <a:uFillTx/>
              <a:latin typeface="Arial" panose="020B0604020202020204"/>
              <a:ea typeface="+mn-ea"/>
              <a:cs typeface="+mn-cs"/>
            </a:endParaRPr>
          </a:p>
        </p:txBody>
      </p:sp>
      <p:pic>
        <p:nvPicPr>
          <p:cNvPr id="4" name="New picture">
            <a:extLst>
              <a:ext uri="{FF2B5EF4-FFF2-40B4-BE49-F238E27FC236}">
                <a16:creationId xmlns:a16="http://schemas.microsoft.com/office/drawing/2014/main" id="{A4204B48-DCB7-CFCA-53D8-F4D403D44632}"/>
              </a:ext>
            </a:extLst>
          </p:cNvPr>
          <p:cNvPicPr/>
          <p:nvPr/>
        </p:nvPicPr>
        <p:blipFill rotWithShape="1">
          <a:blip r:embed="rId3">
            <a:extLst>
              <a:ext uri="{28A0092B-C50C-407E-A947-70E740481C1C}">
                <a14:useLocalDpi xmlns:a14="http://schemas.microsoft.com/office/drawing/2010/main"/>
              </a:ext>
            </a:extLst>
          </a:blip>
          <a:srcRect/>
          <a:stretch/>
        </p:blipFill>
        <p:spPr>
          <a:xfrm>
            <a:off x="6028107" y="1499287"/>
            <a:ext cx="5701581" cy="4323675"/>
          </a:xfrm>
          <a:prstGeom prst="rect">
            <a:avLst/>
          </a:prstGeom>
        </p:spPr>
      </p:pic>
    </p:spTree>
    <p:extLst>
      <p:ext uri="{BB962C8B-B14F-4D97-AF65-F5344CB8AC3E}">
        <p14:creationId xmlns:p14="http://schemas.microsoft.com/office/powerpoint/2010/main" val="42006772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01E52-F64A-D974-A03E-5B690E9E219E}"/>
            </a:ext>
          </a:extLst>
        </p:cNvPr>
        <p:cNvGrpSpPr/>
        <p:nvPr/>
      </p:nvGrpSpPr>
      <p:grpSpPr>
        <a:xfrm>
          <a:off x="0" y="0"/>
          <a:ext cx="0" cy="0"/>
          <a:chOff x="0" y="0"/>
          <a:chExt cx="0" cy="0"/>
        </a:xfrm>
      </p:grpSpPr>
      <p:sp>
        <p:nvSpPr>
          <p:cNvPr id="4" name="Rectangle 8">
            <a:extLst>
              <a:ext uri="{FF2B5EF4-FFF2-40B4-BE49-F238E27FC236}">
                <a16:creationId xmlns:a16="http://schemas.microsoft.com/office/drawing/2014/main" id="{660DD649-1AC5-32D9-4859-C1C9BFDDDD16}"/>
              </a:ext>
            </a:extLst>
          </p:cNvPr>
          <p:cNvSpPr>
            <a:spLocks noChangeArrowheads="1"/>
          </p:cNvSpPr>
          <p:nvPr/>
        </p:nvSpPr>
        <p:spPr bwMode="auto">
          <a:xfrm>
            <a:off x="445008" y="1773407"/>
            <a:ext cx="11301984"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algn="ctr">
              <a:defRPr/>
            </a:pPr>
            <a:r>
              <a:rPr lang="en-US" sz="3000" b="1" kern="0" dirty="0">
                <a:solidFill>
                  <a:srgbClr val="FF9300"/>
                </a:solidFill>
                <a:cs typeface="ＭＳ Ｐゴシック"/>
              </a:rPr>
              <a:t>Saturday, April 25, 2026</a:t>
            </a:r>
            <a:endParaRPr lang="en-US" sz="3000" b="1" kern="0" dirty="0">
              <a:solidFill>
                <a:srgbClr val="FF9300"/>
              </a:solidFill>
              <a:latin typeface="Arial"/>
              <a:cs typeface="ＭＳ Ｐゴシック"/>
            </a:endParaRPr>
          </a:p>
        </p:txBody>
      </p:sp>
      <p:sp>
        <p:nvSpPr>
          <p:cNvPr id="6" name="Text Box 7">
            <a:extLst>
              <a:ext uri="{FF2B5EF4-FFF2-40B4-BE49-F238E27FC236}">
                <a16:creationId xmlns:a16="http://schemas.microsoft.com/office/drawing/2014/main" id="{5523BA99-9749-8D11-5CB9-C3BADA961E66}"/>
              </a:ext>
            </a:extLst>
          </p:cNvPr>
          <p:cNvSpPr txBox="1">
            <a:spLocks noChangeArrowheads="1"/>
          </p:cNvSpPr>
          <p:nvPr/>
        </p:nvSpPr>
        <p:spPr bwMode="auto">
          <a:xfrm>
            <a:off x="445008" y="2430726"/>
            <a:ext cx="11301984" cy="70788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r>
              <a:rPr lang="en-US" b="1" i="0" dirty="0">
                <a:solidFill>
                  <a:srgbClr val="002656"/>
                </a:solidFill>
              </a:rPr>
              <a:t>Moderator</a:t>
            </a:r>
          </a:p>
          <a:p>
            <a:pPr algn="ctr"/>
            <a:r>
              <a:rPr lang="en-US" b="1" i="0" dirty="0">
                <a:solidFill>
                  <a:srgbClr val="505153"/>
                </a:solidFill>
              </a:rPr>
              <a:t>Neil Love, MD</a:t>
            </a:r>
          </a:p>
        </p:txBody>
      </p:sp>
      <p:sp>
        <p:nvSpPr>
          <p:cNvPr id="8" name="Text Box 7">
            <a:extLst>
              <a:ext uri="{FF2B5EF4-FFF2-40B4-BE49-F238E27FC236}">
                <a16:creationId xmlns:a16="http://schemas.microsoft.com/office/drawing/2014/main" id="{C1A38077-BA2B-8AB6-3425-13B9907EFD70}"/>
              </a:ext>
            </a:extLst>
          </p:cNvPr>
          <p:cNvSpPr txBox="1">
            <a:spLocks noChangeArrowheads="1"/>
          </p:cNvSpPr>
          <p:nvPr/>
        </p:nvSpPr>
        <p:spPr bwMode="auto">
          <a:xfrm>
            <a:off x="445008" y="3618403"/>
            <a:ext cx="4114635" cy="2809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John N Allan, MD</a:t>
            </a:r>
          </a:p>
          <a:p>
            <a:pPr algn="ctr">
              <a:lnSpc>
                <a:spcPts val="2800"/>
              </a:lnSpc>
            </a:pPr>
            <a:r>
              <a:rPr lang="en-US" b="1" i="0" dirty="0">
                <a:solidFill>
                  <a:srgbClr val="505153"/>
                </a:solidFill>
              </a:rPr>
              <a:t>Deborah K Armstrong, MD</a:t>
            </a:r>
          </a:p>
          <a:p>
            <a:pPr algn="ctr">
              <a:lnSpc>
                <a:spcPts val="2800"/>
              </a:lnSpc>
            </a:pPr>
            <a:r>
              <a:rPr lang="en-US" b="1" i="0" dirty="0">
                <a:solidFill>
                  <a:srgbClr val="505153"/>
                </a:solidFill>
              </a:rPr>
              <a:t>Adam M </a:t>
            </a:r>
            <a:r>
              <a:rPr lang="en-US" b="1" i="0" dirty="0" err="1">
                <a:solidFill>
                  <a:srgbClr val="505153"/>
                </a:solidFill>
              </a:rPr>
              <a:t>Brufsky</a:t>
            </a:r>
            <a:r>
              <a:rPr lang="en-US" b="1" i="0" dirty="0">
                <a:solidFill>
                  <a:srgbClr val="505153"/>
                </a:solidFill>
              </a:rPr>
              <a:t>, MD, PhD</a:t>
            </a:r>
          </a:p>
          <a:p>
            <a:pPr algn="ctr">
              <a:lnSpc>
                <a:spcPts val="2800"/>
              </a:lnSpc>
            </a:pPr>
            <a:r>
              <a:rPr lang="en-US" b="1" i="0" dirty="0">
                <a:solidFill>
                  <a:srgbClr val="505153"/>
                </a:solidFill>
              </a:rPr>
              <a:t>Terence Friedlander, MD</a:t>
            </a:r>
          </a:p>
          <a:p>
            <a:pPr algn="ctr">
              <a:lnSpc>
                <a:spcPts val="2800"/>
              </a:lnSpc>
            </a:pPr>
            <a:r>
              <a:rPr lang="en-US" b="1" i="0" dirty="0">
                <a:solidFill>
                  <a:srgbClr val="505153"/>
                </a:solidFill>
              </a:rPr>
              <a:t>Mrinal Gounder, MD</a:t>
            </a:r>
          </a:p>
          <a:p>
            <a:pPr algn="ctr">
              <a:lnSpc>
                <a:spcPts val="2800"/>
              </a:lnSpc>
            </a:pPr>
            <a:r>
              <a:rPr lang="en-US" b="1" i="0" dirty="0">
                <a:solidFill>
                  <a:srgbClr val="505153"/>
                </a:solidFill>
              </a:rPr>
              <a:t>Erika Hamilton, MD</a:t>
            </a:r>
          </a:p>
        </p:txBody>
      </p:sp>
      <p:sp>
        <p:nvSpPr>
          <p:cNvPr id="2" name="Text Box 7">
            <a:extLst>
              <a:ext uri="{FF2B5EF4-FFF2-40B4-BE49-F238E27FC236}">
                <a16:creationId xmlns:a16="http://schemas.microsoft.com/office/drawing/2014/main" id="{0B2508C2-6345-701C-5C81-9C44C613D1CB}"/>
              </a:ext>
            </a:extLst>
          </p:cNvPr>
          <p:cNvSpPr txBox="1">
            <a:spLocks noChangeArrowheads="1"/>
          </p:cNvSpPr>
          <p:nvPr/>
        </p:nvSpPr>
        <p:spPr bwMode="auto">
          <a:xfrm>
            <a:off x="445008" y="3218293"/>
            <a:ext cx="1130198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spcBef>
                <a:spcPts val="1200"/>
              </a:spcBef>
            </a:pPr>
            <a:r>
              <a:rPr lang="en-US" b="1" i="0" dirty="0">
                <a:solidFill>
                  <a:srgbClr val="002656"/>
                </a:solidFill>
              </a:rPr>
              <a:t>Faculty</a:t>
            </a:r>
          </a:p>
        </p:txBody>
      </p:sp>
      <p:sp>
        <p:nvSpPr>
          <p:cNvPr id="3" name="Text Box 7">
            <a:extLst>
              <a:ext uri="{FF2B5EF4-FFF2-40B4-BE49-F238E27FC236}">
                <a16:creationId xmlns:a16="http://schemas.microsoft.com/office/drawing/2014/main" id="{86FBBF26-EED8-C132-A627-67A7F8CE1935}"/>
              </a:ext>
            </a:extLst>
          </p:cNvPr>
          <p:cNvSpPr txBox="1">
            <a:spLocks noChangeArrowheads="1"/>
          </p:cNvSpPr>
          <p:nvPr/>
        </p:nvSpPr>
        <p:spPr bwMode="auto">
          <a:xfrm>
            <a:off x="4172301" y="3618403"/>
            <a:ext cx="4242650" cy="2809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Yelena Y </a:t>
            </a:r>
            <a:r>
              <a:rPr lang="en-US" b="1" i="0" dirty="0" err="1">
                <a:solidFill>
                  <a:srgbClr val="505153"/>
                </a:solidFill>
              </a:rPr>
              <a:t>Janjigian</a:t>
            </a:r>
            <a:r>
              <a:rPr lang="en-US" b="1" i="0" dirty="0">
                <a:solidFill>
                  <a:srgbClr val="505153"/>
                </a:solidFill>
              </a:rPr>
              <a:t>, MD</a:t>
            </a:r>
          </a:p>
          <a:p>
            <a:pPr algn="ctr">
              <a:lnSpc>
                <a:spcPts val="2800"/>
              </a:lnSpc>
            </a:pPr>
            <a:r>
              <a:rPr lang="en-US" b="1" i="0" dirty="0">
                <a:solidFill>
                  <a:srgbClr val="505153"/>
                </a:solidFill>
              </a:rPr>
              <a:t>Kevin Kalinsky, MD, MS, FASCO </a:t>
            </a:r>
          </a:p>
          <a:p>
            <a:pPr algn="ctr">
              <a:lnSpc>
                <a:spcPts val="2800"/>
              </a:lnSpc>
            </a:pPr>
            <a:r>
              <a:rPr lang="en-US" b="1" i="0" dirty="0">
                <a:solidFill>
                  <a:srgbClr val="505153"/>
                </a:solidFill>
              </a:rPr>
              <a:t>Adam </a:t>
            </a:r>
            <a:r>
              <a:rPr lang="en-US" b="1" i="0" dirty="0" err="1">
                <a:solidFill>
                  <a:srgbClr val="505153"/>
                </a:solidFill>
              </a:rPr>
              <a:t>Kittai</a:t>
            </a:r>
            <a:r>
              <a:rPr lang="en-US" b="1" i="0" dirty="0">
                <a:solidFill>
                  <a:srgbClr val="505153"/>
                </a:solidFill>
              </a:rPr>
              <a:t>, MD </a:t>
            </a:r>
          </a:p>
          <a:p>
            <a:pPr algn="ctr">
              <a:lnSpc>
                <a:spcPts val="2800"/>
              </a:lnSpc>
            </a:pPr>
            <a:r>
              <a:rPr lang="en-US" b="1" i="0" dirty="0">
                <a:solidFill>
                  <a:srgbClr val="505153"/>
                </a:solidFill>
              </a:rPr>
              <a:t>Samuel J Klempner, MD </a:t>
            </a:r>
          </a:p>
          <a:p>
            <a:pPr algn="ctr">
              <a:lnSpc>
                <a:spcPts val="2800"/>
              </a:lnSpc>
            </a:pPr>
            <a:r>
              <a:rPr lang="en-US" b="1" i="0" dirty="0">
                <a:solidFill>
                  <a:srgbClr val="505153"/>
                </a:solidFill>
              </a:rPr>
              <a:t>Hans Lee, MD</a:t>
            </a:r>
          </a:p>
          <a:p>
            <a:pPr algn="ctr">
              <a:lnSpc>
                <a:spcPts val="2800"/>
              </a:lnSpc>
            </a:pPr>
            <a:r>
              <a:rPr lang="en-US" b="1" i="0" dirty="0">
                <a:solidFill>
                  <a:srgbClr val="505153"/>
                </a:solidFill>
              </a:rPr>
              <a:t>Shanu Modi, MD </a:t>
            </a:r>
          </a:p>
        </p:txBody>
      </p:sp>
      <p:sp>
        <p:nvSpPr>
          <p:cNvPr id="5" name="Text Box 7">
            <a:extLst>
              <a:ext uri="{FF2B5EF4-FFF2-40B4-BE49-F238E27FC236}">
                <a16:creationId xmlns:a16="http://schemas.microsoft.com/office/drawing/2014/main" id="{5A703D46-EB6F-C2DD-9490-811A05C8773E}"/>
              </a:ext>
            </a:extLst>
          </p:cNvPr>
          <p:cNvSpPr txBox="1">
            <a:spLocks noChangeArrowheads="1"/>
          </p:cNvSpPr>
          <p:nvPr/>
        </p:nvSpPr>
        <p:spPr bwMode="auto">
          <a:xfrm>
            <a:off x="8143103" y="3618403"/>
            <a:ext cx="3603889" cy="2809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algn="ctr">
              <a:lnSpc>
                <a:spcPts val="2800"/>
              </a:lnSpc>
            </a:pPr>
            <a:r>
              <a:rPr lang="en-US" b="1" i="0" dirty="0">
                <a:solidFill>
                  <a:srgbClr val="505153"/>
                </a:solidFill>
              </a:rPr>
              <a:t>David M O’Malley, MD </a:t>
            </a:r>
          </a:p>
          <a:p>
            <a:pPr algn="ctr">
              <a:lnSpc>
                <a:spcPts val="2800"/>
              </a:lnSpc>
            </a:pPr>
            <a:r>
              <a:rPr lang="en-US" b="1" i="0" dirty="0">
                <a:solidFill>
                  <a:srgbClr val="505153"/>
                </a:solidFill>
              </a:rPr>
              <a:t>Eileen M O’Reilly, MD</a:t>
            </a:r>
          </a:p>
          <a:p>
            <a:pPr algn="ctr">
              <a:lnSpc>
                <a:spcPts val="2800"/>
              </a:lnSpc>
            </a:pPr>
            <a:r>
              <a:rPr lang="en-US" b="1" i="0" dirty="0">
                <a:solidFill>
                  <a:srgbClr val="505153"/>
                </a:solidFill>
              </a:rPr>
              <a:t>Daniel P </a:t>
            </a:r>
            <a:r>
              <a:rPr lang="en-US" b="1" i="0" dirty="0" err="1">
                <a:solidFill>
                  <a:srgbClr val="505153"/>
                </a:solidFill>
              </a:rPr>
              <a:t>Petrylak</a:t>
            </a:r>
            <a:r>
              <a:rPr lang="en-US" b="1" i="0" dirty="0">
                <a:solidFill>
                  <a:srgbClr val="505153"/>
                </a:solidFill>
              </a:rPr>
              <a:t>, MD </a:t>
            </a:r>
          </a:p>
          <a:p>
            <a:pPr algn="ctr">
              <a:lnSpc>
                <a:spcPts val="2800"/>
              </a:lnSpc>
            </a:pPr>
            <a:r>
              <a:rPr lang="en-US" b="1" i="0" dirty="0">
                <a:solidFill>
                  <a:srgbClr val="505153"/>
                </a:solidFill>
              </a:rPr>
              <a:t>Philip A Philip, MD, PhD </a:t>
            </a:r>
          </a:p>
          <a:p>
            <a:pPr algn="ctr">
              <a:lnSpc>
                <a:spcPts val="2800"/>
              </a:lnSpc>
            </a:pPr>
            <a:r>
              <a:rPr lang="en-US" b="1" i="0" dirty="0">
                <a:solidFill>
                  <a:srgbClr val="505153"/>
                </a:solidFill>
              </a:rPr>
              <a:t>Noopur Raje, MD </a:t>
            </a:r>
          </a:p>
          <a:p>
            <a:pPr algn="ctr">
              <a:lnSpc>
                <a:spcPts val="2800"/>
              </a:lnSpc>
            </a:pPr>
            <a:r>
              <a:rPr lang="en-US" b="1" i="0" dirty="0">
                <a:solidFill>
                  <a:srgbClr val="505153"/>
                </a:solidFill>
              </a:rPr>
              <a:t>Richard F Riedel, MD </a:t>
            </a:r>
          </a:p>
        </p:txBody>
      </p:sp>
    </p:spTree>
    <p:extLst>
      <p:ext uri="{BB962C8B-B14F-4D97-AF65-F5344CB8AC3E}">
        <p14:creationId xmlns:p14="http://schemas.microsoft.com/office/powerpoint/2010/main" val="3041944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594588" y="1785604"/>
            <a:ext cx="5244401" cy="1784496"/>
          </a:xfrm>
          <a:prstGeom prst="rect">
            <a:avLst/>
          </a:prstGeom>
        </p:spPr>
      </p:pic>
      <p:sp>
        <p:nvSpPr>
          <p:cNvPr id="8" name="object 8"/>
          <p:cNvSpPr txBox="1"/>
          <p:nvPr/>
        </p:nvSpPr>
        <p:spPr>
          <a:xfrm>
            <a:off x="341966" y="3870713"/>
            <a:ext cx="1984918" cy="1248589"/>
          </a:xfrm>
          <a:prstGeom prst="rect">
            <a:avLst/>
          </a:prstGeom>
        </p:spPr>
        <p:txBody>
          <a:bodyPr vert="horz" wrap="square" lIns="0" tIns="16933" rIns="0" bIns="0" rtlCol="0">
            <a:spAutoFit/>
          </a:bodyPr>
          <a:lstStyle/>
          <a:p>
            <a:pPr marL="16933" marR="242141" lvl="0" indent="0" algn="l" defTabSz="914400" rtl="0" eaLnBrk="1" fontAlgn="auto" latinLnBrk="0" hangingPunct="1">
              <a:lnSpc>
                <a:spcPct val="100000"/>
              </a:lnSpc>
              <a:spcBef>
                <a:spcPts val="133"/>
              </a:spcBef>
              <a:spcAft>
                <a:spcPts val="0"/>
              </a:spcAft>
              <a:buClrTx/>
              <a:buSzTx/>
              <a:buFontTx/>
              <a:buNone/>
              <a:tabLst/>
              <a:defRPr/>
            </a:pPr>
            <a:r>
              <a:rPr kumimoji="0" lang="en-US" sz="1600" b="1" i="0" u="none" strike="noStrike" kern="1200" cap="none" spc="-13" normalizeH="0" baseline="0" noProof="0">
                <a:ln>
                  <a:noFill/>
                </a:ln>
                <a:solidFill>
                  <a:srgbClr val="002569"/>
                </a:solidFill>
                <a:effectLst/>
                <a:uLnTx/>
                <a:uFillTx/>
                <a:latin typeface="Arial"/>
                <a:ea typeface="+mn-ea"/>
                <a:cs typeface="Arial"/>
              </a:rPr>
              <a:t>PDAC</a:t>
            </a:r>
          </a:p>
          <a:p>
            <a:pPr marL="16933" marR="242141" lvl="0" indent="0" algn="l" defTabSz="914400" rtl="0" eaLnBrk="1" fontAlgn="auto" latinLnBrk="0" hangingPunct="1">
              <a:lnSpc>
                <a:spcPct val="100000"/>
              </a:lnSpc>
              <a:spcBef>
                <a:spcPts val="0"/>
              </a:spcBef>
              <a:spcAft>
                <a:spcPts val="0"/>
              </a:spcAft>
              <a:buClrTx/>
              <a:buSzTx/>
              <a:buFontTx/>
              <a:buNone/>
              <a:tabLst/>
              <a:defRPr/>
            </a:pPr>
            <a:r>
              <a:rPr kumimoji="0" sz="1067" b="0" i="0" u="none" strike="noStrike" kern="1200" cap="none" spc="0" normalizeH="0" baseline="0" noProof="0">
                <a:ln>
                  <a:noFill/>
                </a:ln>
                <a:solidFill>
                  <a:srgbClr val="002569"/>
                </a:solidFill>
                <a:effectLst/>
                <a:uLnTx/>
                <a:uFillTx/>
                <a:latin typeface="Arial"/>
                <a:ea typeface="+mn-ea"/>
                <a:cs typeface="Arial"/>
              </a:rPr>
              <a:t>65 y/o</a:t>
            </a:r>
            <a:r>
              <a:rPr kumimoji="0" sz="1067" b="0" i="0" u="none" strike="noStrike" kern="1200" cap="none" spc="-7" normalizeH="0" baseline="0" noProof="0">
                <a:ln>
                  <a:noFill/>
                </a:ln>
                <a:solidFill>
                  <a:srgbClr val="002569"/>
                </a:solidFill>
                <a:effectLst/>
                <a:uLnTx/>
                <a:uFillTx/>
                <a:latin typeface="Arial"/>
                <a:ea typeface="+mn-ea"/>
                <a:cs typeface="Arial"/>
              </a:rPr>
              <a:t> </a:t>
            </a:r>
            <a:r>
              <a:rPr kumimoji="0" sz="1067" b="0" i="0" u="none" strike="noStrike" kern="1200" cap="none" spc="-27" normalizeH="0" baseline="0" noProof="0">
                <a:ln>
                  <a:noFill/>
                </a:ln>
                <a:solidFill>
                  <a:srgbClr val="002569"/>
                </a:solidFill>
                <a:effectLst/>
                <a:uLnTx/>
                <a:uFillTx/>
                <a:latin typeface="Arial"/>
                <a:ea typeface="+mn-ea"/>
                <a:cs typeface="Arial"/>
              </a:rPr>
              <a:t>male</a:t>
            </a:r>
            <a:endParaRPr kumimoji="0" lang="en-US" sz="1067" b="0" i="0" u="none" strike="noStrike" kern="1200" cap="none" spc="-27" normalizeH="0" baseline="0" noProof="0">
              <a:ln>
                <a:noFill/>
              </a:ln>
              <a:solidFill>
                <a:srgbClr val="002569"/>
              </a:solidFill>
              <a:effectLst/>
              <a:uLnTx/>
              <a:uFillTx/>
              <a:latin typeface="Arial"/>
              <a:ea typeface="+mn-ea"/>
              <a:cs typeface="Arial"/>
            </a:endParaRPr>
          </a:p>
          <a:p>
            <a:pPr marL="16933" marR="242141" lvl="0" indent="0" algn="l" defTabSz="914400" rtl="0" eaLnBrk="1" fontAlgn="auto" latinLnBrk="0" hangingPunct="1">
              <a:lnSpc>
                <a:spcPct val="100000"/>
              </a:lnSpc>
              <a:spcBef>
                <a:spcPts val="0"/>
              </a:spcBef>
              <a:spcAft>
                <a:spcPts val="0"/>
              </a:spcAft>
              <a:buClrTx/>
              <a:buSzTx/>
              <a:buFontTx/>
              <a:buNone/>
              <a:tabLst/>
              <a:defRPr/>
            </a:pPr>
            <a:r>
              <a:rPr kumimoji="0" sz="1067" b="0" i="0" u="none" strike="noStrike" kern="1200" cap="none" spc="0" normalizeH="0" baseline="0" noProof="0">
                <a:ln>
                  <a:noFill/>
                </a:ln>
                <a:solidFill>
                  <a:srgbClr val="002569"/>
                </a:solidFill>
                <a:effectLst/>
                <a:uLnTx/>
                <a:uFillTx/>
                <a:latin typeface="Arial"/>
                <a:ea typeface="+mn-ea"/>
                <a:cs typeface="Arial"/>
              </a:rPr>
              <a:t>2</a:t>
            </a:r>
            <a:r>
              <a:rPr kumimoji="0" sz="1067" b="0" i="0" u="none" strike="noStrike" kern="1200" cap="none" spc="-33" normalizeH="0" baseline="0" noProof="0">
                <a:ln>
                  <a:noFill/>
                </a:ln>
                <a:solidFill>
                  <a:srgbClr val="002569"/>
                </a:solidFill>
                <a:effectLst/>
                <a:uLnTx/>
                <a:uFillTx/>
                <a:latin typeface="Arial"/>
                <a:ea typeface="+mn-ea"/>
                <a:cs typeface="Arial"/>
              </a:rPr>
              <a:t> </a:t>
            </a:r>
            <a:r>
              <a:rPr kumimoji="0" sz="1067" b="0" i="0" u="none" strike="noStrike" kern="1200" cap="none" spc="0" normalizeH="0" baseline="0" noProof="0">
                <a:ln>
                  <a:noFill/>
                </a:ln>
                <a:solidFill>
                  <a:srgbClr val="002569"/>
                </a:solidFill>
                <a:effectLst/>
                <a:uLnTx/>
                <a:uFillTx/>
                <a:latin typeface="Arial"/>
                <a:ea typeface="+mn-ea"/>
                <a:cs typeface="Arial"/>
              </a:rPr>
              <a:t>prior</a:t>
            </a:r>
            <a:r>
              <a:rPr kumimoji="0" sz="1067" b="0" i="0" u="none" strike="noStrike" kern="1200" cap="none" spc="-13" normalizeH="0" baseline="0" noProof="0">
                <a:ln>
                  <a:noFill/>
                </a:ln>
                <a:solidFill>
                  <a:srgbClr val="002569"/>
                </a:solidFill>
                <a:effectLst/>
                <a:uLnTx/>
                <a:uFillTx/>
                <a:latin typeface="Arial"/>
                <a:ea typeface="+mn-ea"/>
                <a:cs typeface="Arial"/>
              </a:rPr>
              <a:t> lines</a:t>
            </a:r>
            <a:endParaRPr kumimoji="0" sz="1067" b="0" i="0" u="none" strike="noStrike" kern="1200" cap="none" spc="0" normalizeH="0" baseline="0" noProof="0">
              <a:ln>
                <a:noFill/>
              </a:ln>
              <a:solidFill>
                <a:srgbClr val="002569"/>
              </a:solidFill>
              <a:effectLst/>
              <a:uLnTx/>
              <a:uFillTx/>
              <a:latin typeface="Arial"/>
              <a:ea typeface="+mn-ea"/>
              <a:cs typeface="Arial"/>
            </a:endParaRPr>
          </a:p>
          <a:p>
            <a:pPr marL="198962" marR="0" lvl="0" indent="-122764" algn="l" defTabSz="914400" rtl="0" eaLnBrk="1" fontAlgn="auto" latinLnBrk="0" hangingPunct="1">
              <a:lnSpc>
                <a:spcPct val="100000"/>
              </a:lnSpc>
              <a:spcBef>
                <a:spcPts val="0"/>
              </a:spcBef>
              <a:spcAft>
                <a:spcPts val="0"/>
              </a:spcAft>
              <a:buClrTx/>
              <a:buSzTx/>
              <a:buFont typeface="Wingdings"/>
              <a:buChar char=""/>
              <a:tabLst>
                <a:tab pos="199808" algn="l"/>
              </a:tabLst>
              <a:defRPr/>
            </a:pPr>
            <a:r>
              <a:rPr kumimoji="0" sz="1067" b="0" i="1" u="none" strike="noStrike" kern="1200" cap="none" spc="-13" normalizeH="0" baseline="0" noProof="0">
                <a:ln>
                  <a:noFill/>
                </a:ln>
                <a:solidFill>
                  <a:srgbClr val="002569"/>
                </a:solidFill>
                <a:effectLst/>
                <a:uLnTx/>
                <a:uFillTx/>
                <a:latin typeface="Arial"/>
                <a:ea typeface="+mn-ea"/>
                <a:cs typeface="Arial"/>
              </a:rPr>
              <a:t>TP53m</a:t>
            </a:r>
            <a:endParaRPr kumimoji="0" sz="1067" b="0" i="0" u="none" strike="noStrike" kern="1200" cap="none" spc="0" normalizeH="0" baseline="0" noProof="0">
              <a:ln>
                <a:noFill/>
              </a:ln>
              <a:solidFill>
                <a:srgbClr val="002569"/>
              </a:solidFill>
              <a:effectLst/>
              <a:uLnTx/>
              <a:uFillTx/>
              <a:latin typeface="Arial"/>
              <a:ea typeface="+mn-ea"/>
              <a:cs typeface="Arial"/>
            </a:endParaRPr>
          </a:p>
          <a:p>
            <a:pPr marL="198962" marR="0" lvl="0" indent="-122764" algn="l" defTabSz="914400" rtl="0" eaLnBrk="1" fontAlgn="auto" latinLnBrk="0" hangingPunct="1">
              <a:lnSpc>
                <a:spcPct val="100000"/>
              </a:lnSpc>
              <a:spcBef>
                <a:spcPts val="0"/>
              </a:spcBef>
              <a:spcAft>
                <a:spcPts val="0"/>
              </a:spcAft>
              <a:buClrTx/>
              <a:buSzTx/>
              <a:buFont typeface="Wingdings"/>
              <a:buChar char=""/>
              <a:tabLst>
                <a:tab pos="199808" algn="l"/>
              </a:tabLst>
              <a:defRPr/>
            </a:pPr>
            <a:r>
              <a:rPr kumimoji="0" sz="1067" b="0" i="1" u="none" strike="noStrike" kern="1200" cap="none" spc="-13" normalizeH="0" baseline="0" noProof="0">
                <a:ln>
                  <a:noFill/>
                </a:ln>
                <a:solidFill>
                  <a:srgbClr val="002569"/>
                </a:solidFill>
                <a:effectLst/>
                <a:uLnTx/>
                <a:uFillTx/>
                <a:latin typeface="Arial"/>
                <a:ea typeface="+mn-ea"/>
                <a:cs typeface="Arial"/>
              </a:rPr>
              <a:t>CDKN2A/2B</a:t>
            </a:r>
            <a:r>
              <a:rPr kumimoji="0" sz="1067" b="0" i="0" u="none" strike="noStrike" kern="1200" cap="none" spc="-13" normalizeH="0" baseline="0" noProof="0">
                <a:ln>
                  <a:noFill/>
                </a:ln>
                <a:solidFill>
                  <a:srgbClr val="002569"/>
                </a:solidFill>
                <a:effectLst/>
                <a:uLnTx/>
                <a:uFillTx/>
                <a:latin typeface="Arial"/>
                <a:ea typeface="+mn-ea"/>
                <a:cs typeface="Arial"/>
              </a:rPr>
              <a:t>-loss,</a:t>
            </a:r>
            <a:endParaRPr kumimoji="0" sz="1067" b="0" i="0" u="none" strike="noStrike" kern="1200" cap="none" spc="0" normalizeH="0" baseline="0" noProof="0">
              <a:ln>
                <a:noFill/>
              </a:ln>
              <a:solidFill>
                <a:srgbClr val="002569"/>
              </a:solidFill>
              <a:effectLst/>
              <a:uLnTx/>
              <a:uFillTx/>
              <a:latin typeface="Arial"/>
              <a:ea typeface="+mn-ea"/>
              <a:cs typeface="Arial"/>
            </a:endParaRPr>
          </a:p>
          <a:p>
            <a:pPr marL="198962" marR="0" lvl="0" indent="0" algn="l" defTabSz="914400" rtl="0" eaLnBrk="1" fontAlgn="auto" latinLnBrk="0" hangingPunct="1">
              <a:lnSpc>
                <a:spcPct val="100000"/>
              </a:lnSpc>
              <a:spcBef>
                <a:spcPts val="0"/>
              </a:spcBef>
              <a:spcAft>
                <a:spcPts val="0"/>
              </a:spcAft>
              <a:buClrTx/>
              <a:buSzTx/>
              <a:buFontTx/>
              <a:buNone/>
              <a:tabLst/>
              <a:defRPr/>
            </a:pPr>
            <a:r>
              <a:rPr kumimoji="0" sz="1067" b="0" i="1" u="none" strike="noStrike" kern="1200" cap="none" spc="-13" normalizeH="0" baseline="0" noProof="0">
                <a:ln>
                  <a:noFill/>
                </a:ln>
                <a:solidFill>
                  <a:srgbClr val="002569"/>
                </a:solidFill>
                <a:effectLst/>
                <a:uLnTx/>
                <a:uFillTx/>
                <a:latin typeface="Arial"/>
                <a:ea typeface="+mn-ea"/>
                <a:cs typeface="Arial"/>
              </a:rPr>
              <a:t>MTAP</a:t>
            </a:r>
            <a:r>
              <a:rPr kumimoji="0" sz="1067" b="0" i="0" u="none" strike="noStrike" kern="1200" cap="none" spc="-13" normalizeH="0" baseline="0" noProof="0">
                <a:ln>
                  <a:noFill/>
                </a:ln>
                <a:solidFill>
                  <a:srgbClr val="002569"/>
                </a:solidFill>
                <a:effectLst/>
                <a:uLnTx/>
                <a:uFillTx/>
                <a:latin typeface="Arial"/>
                <a:ea typeface="+mn-ea"/>
                <a:cs typeface="Arial"/>
              </a:rPr>
              <a:t>-loss</a:t>
            </a:r>
            <a:endParaRPr kumimoji="0" sz="1067" b="0" i="0" u="none" strike="noStrike" kern="1200" cap="none" spc="0" normalizeH="0" baseline="0" noProof="0">
              <a:ln>
                <a:noFill/>
              </a:ln>
              <a:solidFill>
                <a:srgbClr val="002569"/>
              </a:solidFill>
              <a:effectLst/>
              <a:uLnTx/>
              <a:uFillTx/>
              <a:latin typeface="Arial"/>
              <a:ea typeface="+mn-ea"/>
              <a:cs typeface="Arial"/>
            </a:endParaRPr>
          </a:p>
          <a:p>
            <a:pPr marL="198962" marR="0" lvl="0" indent="-122764" algn="l" defTabSz="914400" rtl="0" eaLnBrk="1" fontAlgn="auto" latinLnBrk="0" hangingPunct="1">
              <a:lnSpc>
                <a:spcPct val="100000"/>
              </a:lnSpc>
              <a:spcBef>
                <a:spcPts val="0"/>
              </a:spcBef>
              <a:spcAft>
                <a:spcPts val="0"/>
              </a:spcAft>
              <a:buClrTx/>
              <a:buSzTx/>
              <a:buFont typeface="Wingdings"/>
              <a:buChar char=""/>
              <a:tabLst>
                <a:tab pos="199808" algn="l"/>
              </a:tabLst>
              <a:defRPr/>
            </a:pPr>
            <a:r>
              <a:rPr kumimoji="0" sz="1067" b="0" i="1" u="none" strike="noStrike" kern="1200" cap="none" spc="-27" normalizeH="0" baseline="0" noProof="0">
                <a:ln>
                  <a:noFill/>
                </a:ln>
                <a:solidFill>
                  <a:srgbClr val="002569"/>
                </a:solidFill>
                <a:effectLst/>
                <a:uLnTx/>
                <a:uFillTx/>
                <a:latin typeface="Arial"/>
                <a:ea typeface="+mn-ea"/>
                <a:cs typeface="Arial"/>
              </a:rPr>
              <a:t>KRAS</a:t>
            </a:r>
            <a:endParaRPr kumimoji="0" sz="1067" b="0" i="0" u="none" strike="noStrike" kern="1200" cap="none" spc="0" normalizeH="0" baseline="0" noProof="0">
              <a:ln>
                <a:noFill/>
              </a:ln>
              <a:solidFill>
                <a:srgbClr val="002569"/>
              </a:solidFill>
              <a:effectLst/>
              <a:uLnTx/>
              <a:uFillTx/>
              <a:latin typeface="Arial"/>
              <a:ea typeface="+mn-ea"/>
              <a:cs typeface="Arial"/>
            </a:endParaRPr>
          </a:p>
        </p:txBody>
      </p:sp>
      <p:pic>
        <p:nvPicPr>
          <p:cNvPr id="12" name="object 12"/>
          <p:cNvPicPr/>
          <p:nvPr/>
        </p:nvPicPr>
        <p:blipFill>
          <a:blip r:embed="rId3" cstate="print"/>
          <a:stretch>
            <a:fillRect/>
          </a:stretch>
        </p:blipFill>
        <p:spPr>
          <a:xfrm>
            <a:off x="1590657" y="3794381"/>
            <a:ext cx="4297679" cy="1452537"/>
          </a:xfrm>
          <a:prstGeom prst="rect">
            <a:avLst/>
          </a:prstGeom>
        </p:spPr>
      </p:pic>
      <p:grpSp>
        <p:nvGrpSpPr>
          <p:cNvPr id="13" name="object 13"/>
          <p:cNvGrpSpPr/>
          <p:nvPr/>
        </p:nvGrpSpPr>
        <p:grpSpPr>
          <a:xfrm>
            <a:off x="7425727" y="3016563"/>
            <a:ext cx="4328729" cy="1655727"/>
            <a:chOff x="5323332" y="2599944"/>
            <a:chExt cx="3611879" cy="1837943"/>
          </a:xfrm>
        </p:grpSpPr>
        <p:pic>
          <p:nvPicPr>
            <p:cNvPr id="14" name="object 14"/>
            <p:cNvPicPr/>
            <p:nvPr/>
          </p:nvPicPr>
          <p:blipFill>
            <a:blip r:embed="rId4" cstate="print"/>
            <a:stretch>
              <a:fillRect/>
            </a:stretch>
          </p:blipFill>
          <p:spPr>
            <a:xfrm>
              <a:off x="5323332" y="2599944"/>
              <a:ext cx="3611879" cy="1648968"/>
            </a:xfrm>
            <a:prstGeom prst="rect">
              <a:avLst/>
            </a:prstGeom>
          </p:spPr>
        </p:pic>
        <p:pic>
          <p:nvPicPr>
            <p:cNvPr id="15" name="object 15"/>
            <p:cNvPicPr/>
            <p:nvPr/>
          </p:nvPicPr>
          <p:blipFill>
            <a:blip r:embed="rId5" cstate="print"/>
            <a:stretch>
              <a:fillRect/>
            </a:stretch>
          </p:blipFill>
          <p:spPr>
            <a:xfrm>
              <a:off x="6190488" y="4271772"/>
              <a:ext cx="2039112" cy="166115"/>
            </a:xfrm>
            <a:prstGeom prst="rect">
              <a:avLst/>
            </a:prstGeom>
          </p:spPr>
        </p:pic>
      </p:grpSp>
      <p:sp>
        <p:nvSpPr>
          <p:cNvPr id="18" name="Title 17">
            <a:extLst>
              <a:ext uri="{FF2B5EF4-FFF2-40B4-BE49-F238E27FC236}">
                <a16:creationId xmlns:a16="http://schemas.microsoft.com/office/drawing/2014/main" id="{1F2A0F8F-8621-D95E-7AEC-9B57C71DEFB3}"/>
              </a:ext>
            </a:extLst>
          </p:cNvPr>
          <p:cNvSpPr>
            <a:spLocks noGrp="1"/>
          </p:cNvSpPr>
          <p:nvPr>
            <p:ph type="title"/>
          </p:nvPr>
        </p:nvSpPr>
        <p:spPr/>
        <p:txBody>
          <a:bodyPr/>
          <a:lstStyle/>
          <a:p>
            <a:r>
              <a:rPr lang="en-US" i="1"/>
              <a:t>MTAP</a:t>
            </a:r>
            <a:r>
              <a:rPr lang="en-US"/>
              <a:t>-Deleted Solid Tumors: Phase I AMG 193 (2</a:t>
            </a:r>
            <a:r>
              <a:rPr lang="en-US" baseline="30000"/>
              <a:t>nd</a:t>
            </a:r>
            <a:r>
              <a:rPr lang="en-US"/>
              <a:t> Gen) </a:t>
            </a:r>
            <a:br>
              <a:rPr lang="en-US"/>
            </a:br>
            <a:r>
              <a:rPr lang="en-US" sz="2400"/>
              <a:t>MTD 1200 mg PO; Efficacy in Multiple Solid Tumors</a:t>
            </a:r>
            <a:endParaRPr lang="en-US"/>
          </a:p>
        </p:txBody>
      </p:sp>
      <p:sp>
        <p:nvSpPr>
          <p:cNvPr id="20" name="Text Placeholder 19">
            <a:extLst>
              <a:ext uri="{FF2B5EF4-FFF2-40B4-BE49-F238E27FC236}">
                <a16:creationId xmlns:a16="http://schemas.microsoft.com/office/drawing/2014/main" id="{32F9EB43-517B-F47A-6061-9F7CA6E22E05}"/>
              </a:ext>
            </a:extLst>
          </p:cNvPr>
          <p:cNvSpPr>
            <a:spLocks noGrp="1"/>
          </p:cNvSpPr>
          <p:nvPr>
            <p:ph type="body" idx="12"/>
          </p:nvPr>
        </p:nvSpPr>
        <p:spPr/>
        <p:txBody>
          <a:bodyPr/>
          <a:lstStyle/>
          <a:p>
            <a:r>
              <a:rPr lang="en-US" sz="2000" b="1" i="1">
                <a:solidFill>
                  <a:srgbClr val="0432FF"/>
                </a:solidFill>
              </a:rPr>
              <a:t>MTAP</a:t>
            </a:r>
            <a:r>
              <a:rPr lang="en-US" sz="2000" b="1">
                <a:solidFill>
                  <a:srgbClr val="0432FF"/>
                </a:solidFill>
              </a:rPr>
              <a:t> Targeting: PRMT5 Inhibitors</a:t>
            </a:r>
          </a:p>
        </p:txBody>
      </p:sp>
      <p:sp>
        <p:nvSpPr>
          <p:cNvPr id="21" name="Rectangle 20">
            <a:extLst>
              <a:ext uri="{FF2B5EF4-FFF2-40B4-BE49-F238E27FC236}">
                <a16:creationId xmlns:a16="http://schemas.microsoft.com/office/drawing/2014/main" id="{983E2636-CE03-6DFD-0919-8D405B5C7DD1}"/>
              </a:ext>
            </a:extLst>
          </p:cNvPr>
          <p:cNvSpPr/>
          <p:nvPr/>
        </p:nvSpPr>
        <p:spPr>
          <a:xfrm>
            <a:off x="3507680" y="5990588"/>
            <a:ext cx="8089952" cy="577081"/>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Rodon J et al. AACR-EORTC-NCI 2023.Abstract PR006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Sacher A et al. ESMO 2024.Abstract 604O</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Rodon J…O’Neil B et al. </a:t>
            </a:r>
            <a:r>
              <a:rPr kumimoji="0" lang="en-US" sz="1050" b="0" i="1" u="none" strike="noStrike" kern="1200" cap="none" spc="0" normalizeH="0" baseline="0" noProof="0">
                <a:ln>
                  <a:noFill/>
                </a:ln>
                <a:solidFill>
                  <a:srgbClr val="002569"/>
                </a:solidFill>
                <a:effectLst/>
                <a:uLnTx/>
                <a:uFillTx/>
                <a:latin typeface="Arial" panose="020B0604020202020204"/>
                <a:ea typeface="+mn-ea"/>
                <a:cs typeface="+mn-cs"/>
              </a:rPr>
              <a:t>Ann Oncol.</a:t>
            </a:r>
            <a:r>
              <a:rPr kumimoji="0" lang="en-US" sz="1050" b="0" i="0" u="none" strike="noStrike" kern="1200" cap="none" spc="0" normalizeH="0" baseline="0" noProof="0">
                <a:ln>
                  <a:noFill/>
                </a:ln>
                <a:solidFill>
                  <a:srgbClr val="002569"/>
                </a:solidFill>
                <a:effectLst/>
                <a:uLnTx/>
                <a:uFillTx/>
                <a:latin typeface="Arial" panose="020B0604020202020204"/>
                <a:ea typeface="+mn-ea"/>
                <a:cs typeface="+mn-cs"/>
              </a:rPr>
              <a:t> 2024</a:t>
            </a:r>
          </a:p>
        </p:txBody>
      </p:sp>
      <p:sp>
        <p:nvSpPr>
          <p:cNvPr id="2" name="TextBox 1">
            <a:extLst>
              <a:ext uri="{FF2B5EF4-FFF2-40B4-BE49-F238E27FC236}">
                <a16:creationId xmlns:a16="http://schemas.microsoft.com/office/drawing/2014/main" id="{0BFB7C42-E7C4-544B-60FD-05CABA476F2F}"/>
              </a:ext>
            </a:extLst>
          </p:cNvPr>
          <p:cNvSpPr txBox="1"/>
          <p:nvPr/>
        </p:nvSpPr>
        <p:spPr>
          <a:xfrm>
            <a:off x="742166" y="5566597"/>
            <a:ext cx="7515922" cy="58477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272524"/>
                </a:solidFill>
                <a:effectLst/>
                <a:uLnTx/>
                <a:uFillTx/>
                <a:latin typeface="Arial" panose="020B0604020202020204"/>
                <a:ea typeface="+mn-ea"/>
                <a:cs typeface="+mn-cs"/>
              </a:rPr>
              <a:t>ESMO 2024 PDAC sub-cohort N= 23: 5 PR’s (2 confirmed); 4 SD</a:t>
            </a:r>
          </a:p>
          <a:p>
            <a:pPr marL="285750" marR="0" lvl="0" indent="-285750" algn="l" defTabSz="914400" rtl="0" eaLnBrk="1" fontAlgn="auto" latinLnBrk="0" hangingPunct="1">
              <a:lnSpc>
                <a:spcPct val="100000"/>
              </a:lnSpc>
              <a:spcBef>
                <a:spcPts val="0"/>
              </a:spcBef>
              <a:spcAft>
                <a:spcPts val="0"/>
              </a:spcAft>
              <a:buClr>
                <a:srgbClr val="78E2DA">
                  <a:lumMod val="50000"/>
                </a:srgbClr>
              </a:buClr>
              <a:buSzTx/>
              <a:buFont typeface="Wingdings" panose="05000000000000000000" pitchFamily="2" charset="2"/>
              <a:buChar char="Ø"/>
              <a:tabLst/>
              <a:defRPr/>
            </a:pPr>
            <a:r>
              <a:rPr kumimoji="0" lang="en-US" sz="1600" b="0" i="0" u="none" strike="noStrike" kern="1200" cap="none" spc="0" normalizeH="0" baseline="0" noProof="0">
                <a:ln>
                  <a:noFill/>
                </a:ln>
                <a:solidFill>
                  <a:srgbClr val="272524"/>
                </a:solidFill>
                <a:effectLst/>
                <a:uLnTx/>
                <a:uFillTx/>
                <a:latin typeface="Arial" panose="020B0604020202020204"/>
                <a:ea typeface="+mn-ea"/>
                <a:cs typeface="+mn-cs"/>
              </a:rPr>
              <a:t>Multiple PRMT5, MAT2A agents/combinations in development</a:t>
            </a:r>
          </a:p>
        </p:txBody>
      </p:sp>
      <p:pic>
        <p:nvPicPr>
          <p:cNvPr id="1026" name="Picture 2">
            <a:extLst>
              <a:ext uri="{FF2B5EF4-FFF2-40B4-BE49-F238E27FC236}">
                <a16:creationId xmlns:a16="http://schemas.microsoft.com/office/drawing/2014/main" id="{3903E85C-048C-10C5-86E6-BA023AF4020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14018" y="1869622"/>
            <a:ext cx="5791200" cy="3213100"/>
          </a:xfrm>
          <a:prstGeom prst="rect">
            <a:avLst/>
          </a:prstGeom>
          <a:noFill/>
          <a:extLst>
            <a:ext uri="{909E8E84-426E-40DD-AFC4-6F175D3DCCD1}">
              <a14:hiddenFill xmlns:a14="http://schemas.microsoft.com/office/drawing/2010/main">
                <a:solidFill>
                  <a:srgbClr val="FFFFFF"/>
                </a:solidFill>
              </a14:hiddenFill>
            </a:ext>
          </a:extLst>
        </p:spPr>
      </p:pic>
      <p:sp>
        <p:nvSpPr>
          <p:cNvPr id="10" name="Up Arrow 9">
            <a:extLst>
              <a:ext uri="{FF2B5EF4-FFF2-40B4-BE49-F238E27FC236}">
                <a16:creationId xmlns:a16="http://schemas.microsoft.com/office/drawing/2014/main" id="{8C6F40C5-24A3-DE02-8E5E-90D06C4418BB}"/>
              </a:ext>
            </a:extLst>
          </p:cNvPr>
          <p:cNvSpPr/>
          <p:nvPr/>
        </p:nvSpPr>
        <p:spPr>
          <a:xfrm>
            <a:off x="11141677" y="5027279"/>
            <a:ext cx="65902" cy="149646"/>
          </a:xfrm>
          <a:prstGeom prst="upArrow">
            <a:avLst/>
          </a:prstGeom>
          <a:solidFill>
            <a:schemeClr val="tx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95779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553ABA-6B95-F04B-81CF-8744409AC1B8}"/>
              </a:ext>
            </a:extLst>
          </p:cNvPr>
          <p:cNvSpPr>
            <a:spLocks noGrp="1"/>
          </p:cNvSpPr>
          <p:nvPr>
            <p:ph type="title"/>
          </p:nvPr>
        </p:nvSpPr>
        <p:spPr/>
        <p:txBody>
          <a:bodyPr>
            <a:normAutofit/>
          </a:bodyPr>
          <a:lstStyle/>
          <a:p>
            <a:r>
              <a:rPr lang="en-US" dirty="0"/>
              <a:t>Ongoing/Planned: PRMT5 Inhibitors Solid Tumors/PDAC</a:t>
            </a:r>
          </a:p>
        </p:txBody>
      </p:sp>
      <p:sp>
        <p:nvSpPr>
          <p:cNvPr id="5" name="Text Placeholder 4">
            <a:extLst>
              <a:ext uri="{FF2B5EF4-FFF2-40B4-BE49-F238E27FC236}">
                <a16:creationId xmlns:a16="http://schemas.microsoft.com/office/drawing/2014/main" id="{F7DFED0D-D124-73DF-8609-52CF9FF0949E}"/>
              </a:ext>
            </a:extLst>
          </p:cNvPr>
          <p:cNvSpPr>
            <a:spLocks noGrp="1"/>
          </p:cNvSpPr>
          <p:nvPr>
            <p:ph type="body" idx="12"/>
          </p:nvPr>
        </p:nvSpPr>
        <p:spPr/>
        <p:txBody>
          <a:bodyPr>
            <a:normAutofit lnSpcReduction="10000"/>
          </a:bodyPr>
          <a:lstStyle/>
          <a:p>
            <a:r>
              <a:rPr lang="en-US">
                <a:solidFill>
                  <a:srgbClr val="0432FF"/>
                </a:solidFill>
              </a:rPr>
              <a:t>Pancreas Cancer: </a:t>
            </a:r>
            <a:r>
              <a:rPr lang="en-US" i="1">
                <a:solidFill>
                  <a:srgbClr val="0432FF"/>
                </a:solidFill>
              </a:rPr>
              <a:t>MTAP</a:t>
            </a:r>
            <a:r>
              <a:rPr lang="en-US">
                <a:solidFill>
                  <a:srgbClr val="0432FF"/>
                </a:solidFill>
              </a:rPr>
              <a:t> Targeting</a:t>
            </a:r>
          </a:p>
        </p:txBody>
      </p:sp>
      <p:graphicFrame>
        <p:nvGraphicFramePr>
          <p:cNvPr id="7" name="Table 7">
            <a:extLst>
              <a:ext uri="{FF2B5EF4-FFF2-40B4-BE49-F238E27FC236}">
                <a16:creationId xmlns:a16="http://schemas.microsoft.com/office/drawing/2014/main" id="{B3AED659-79F6-7A2C-CC26-A65CCF178E82}"/>
              </a:ext>
            </a:extLst>
          </p:cNvPr>
          <p:cNvGraphicFramePr>
            <a:graphicFrameLocks noGrp="1"/>
          </p:cNvGraphicFramePr>
          <p:nvPr>
            <p:ph idx="1"/>
          </p:nvPr>
        </p:nvGraphicFramePr>
        <p:xfrm>
          <a:off x="617874" y="1546413"/>
          <a:ext cx="10972800" cy="4490720"/>
        </p:xfrm>
        <a:graphic>
          <a:graphicData uri="http://schemas.openxmlformats.org/drawingml/2006/table">
            <a:tbl>
              <a:tblPr firstRow="1" bandRow="1">
                <a:tableStyleId>{69012ECD-51FC-41F1-AA8D-1B2483CD663E}</a:tableStyleId>
              </a:tblPr>
              <a:tblGrid>
                <a:gridCol w="3114067">
                  <a:extLst>
                    <a:ext uri="{9D8B030D-6E8A-4147-A177-3AD203B41FA5}">
                      <a16:colId xmlns:a16="http://schemas.microsoft.com/office/drawing/2014/main" val="3550986207"/>
                    </a:ext>
                  </a:extLst>
                </a:gridCol>
                <a:gridCol w="1992352">
                  <a:extLst>
                    <a:ext uri="{9D8B030D-6E8A-4147-A177-3AD203B41FA5}">
                      <a16:colId xmlns:a16="http://schemas.microsoft.com/office/drawing/2014/main" val="1750582024"/>
                    </a:ext>
                  </a:extLst>
                </a:gridCol>
                <a:gridCol w="3800707">
                  <a:extLst>
                    <a:ext uri="{9D8B030D-6E8A-4147-A177-3AD203B41FA5}">
                      <a16:colId xmlns:a16="http://schemas.microsoft.com/office/drawing/2014/main" val="4239980787"/>
                    </a:ext>
                  </a:extLst>
                </a:gridCol>
                <a:gridCol w="2065674">
                  <a:extLst>
                    <a:ext uri="{9D8B030D-6E8A-4147-A177-3AD203B41FA5}">
                      <a16:colId xmlns:a16="http://schemas.microsoft.com/office/drawing/2014/main" val="4150340735"/>
                    </a:ext>
                  </a:extLst>
                </a:gridCol>
              </a:tblGrid>
              <a:tr h="370840">
                <a:tc>
                  <a:txBody>
                    <a:bodyPr/>
                    <a:lstStyle/>
                    <a:p>
                      <a:r>
                        <a:rPr lang="en-US"/>
                        <a:t>Drug/Target</a:t>
                      </a:r>
                    </a:p>
                  </a:txBody>
                  <a:tcPr>
                    <a:solidFill>
                      <a:srgbClr val="009051"/>
                    </a:solidFill>
                  </a:tcPr>
                </a:tc>
                <a:tc>
                  <a:txBody>
                    <a:bodyPr/>
                    <a:lstStyle/>
                    <a:p>
                      <a:r>
                        <a:rPr lang="en-US"/>
                        <a:t>Trial/Population</a:t>
                      </a:r>
                    </a:p>
                  </a:txBody>
                  <a:tcPr>
                    <a:solidFill>
                      <a:srgbClr val="009051"/>
                    </a:solidFill>
                  </a:tcPr>
                </a:tc>
                <a:tc>
                  <a:txBody>
                    <a:bodyPr/>
                    <a:lstStyle/>
                    <a:p>
                      <a:r>
                        <a:rPr lang="en-US"/>
                        <a:t>Design</a:t>
                      </a:r>
                    </a:p>
                  </a:txBody>
                  <a:tcPr>
                    <a:solidFill>
                      <a:srgbClr val="009051"/>
                    </a:solidFill>
                  </a:tcPr>
                </a:tc>
                <a:tc>
                  <a:txBody>
                    <a:bodyPr/>
                    <a:lstStyle/>
                    <a:p>
                      <a:r>
                        <a:rPr lang="en-US"/>
                        <a:t>NCT</a:t>
                      </a:r>
                    </a:p>
                  </a:txBody>
                  <a:tcPr>
                    <a:solidFill>
                      <a:srgbClr val="009051"/>
                    </a:solidFill>
                  </a:tcPr>
                </a:tc>
                <a:extLst>
                  <a:ext uri="{0D108BD9-81ED-4DB2-BD59-A6C34878D82A}">
                    <a16:rowId xmlns:a16="http://schemas.microsoft.com/office/drawing/2014/main" val="1607310137"/>
                  </a:ext>
                </a:extLst>
              </a:tr>
              <a:tr h="370840">
                <a:tc>
                  <a:txBody>
                    <a:bodyPr/>
                    <a:lstStyle/>
                    <a:p>
                      <a:r>
                        <a:rPr lang="en-US">
                          <a:solidFill>
                            <a:schemeClr val="tx1"/>
                          </a:solidFill>
                        </a:rPr>
                        <a:t>AMG 193</a:t>
                      </a:r>
                    </a:p>
                  </a:txBody>
                  <a:tcPr anchor="ctr"/>
                </a:tc>
                <a:tc>
                  <a:txBody>
                    <a:bodyPr/>
                    <a:lstStyle/>
                    <a:p>
                      <a:r>
                        <a:rPr lang="en-US" i="1">
                          <a:solidFill>
                            <a:schemeClr val="tx1"/>
                          </a:solidFill>
                        </a:rPr>
                        <a:t>MTAP</a:t>
                      </a:r>
                      <a:r>
                        <a:rPr lang="en-US">
                          <a:solidFill>
                            <a:schemeClr val="tx1"/>
                          </a:solidFill>
                        </a:rPr>
                        <a:t>ESTRY</a:t>
                      </a:r>
                    </a:p>
                  </a:txBody>
                  <a:tcPr anchor="ctr"/>
                </a:tc>
                <a:tc>
                  <a:txBody>
                    <a:bodyPr/>
                    <a:lstStyle/>
                    <a:p>
                      <a:r>
                        <a:rPr lang="en-US" b="0">
                          <a:solidFill>
                            <a:schemeClr val="tx1"/>
                          </a:solidFill>
                        </a:rPr>
                        <a:t>Phase Ib + mFOLFIRINOX or</a:t>
                      </a:r>
                    </a:p>
                    <a:p>
                      <a:r>
                        <a:rPr lang="en-US" b="0">
                          <a:solidFill>
                            <a:schemeClr val="tx1"/>
                          </a:solidFill>
                        </a:rPr>
                        <a:t>Gemcitabine/nab-Paclitaxel</a:t>
                      </a:r>
                      <a:br>
                        <a:rPr lang="en-US" b="0">
                          <a:solidFill>
                            <a:schemeClr val="tx1"/>
                          </a:solidFill>
                        </a:rPr>
                      </a:br>
                      <a:r>
                        <a:rPr lang="en-US" b="0">
                          <a:solidFill>
                            <a:schemeClr val="tx1"/>
                          </a:solidFill>
                        </a:rPr>
                        <a:t>+ RAS therapies</a:t>
                      </a:r>
                    </a:p>
                  </a:txBody>
                  <a:tcPr anchor="ctr"/>
                </a:tc>
                <a:tc>
                  <a:txBody>
                    <a:bodyPr/>
                    <a:lstStyle/>
                    <a:p>
                      <a:r>
                        <a:rPr lang="en-US" b="0">
                          <a:solidFill>
                            <a:schemeClr val="tx1"/>
                          </a:solidFill>
                        </a:rPr>
                        <a:t>NCT06360354</a:t>
                      </a:r>
                    </a:p>
                  </a:txBody>
                  <a:tcPr anchor="ctr"/>
                </a:tc>
                <a:extLst>
                  <a:ext uri="{0D108BD9-81ED-4DB2-BD59-A6C34878D82A}">
                    <a16:rowId xmlns:a16="http://schemas.microsoft.com/office/drawing/2014/main" val="180813193"/>
                  </a:ext>
                </a:extLst>
              </a:tr>
              <a:tr h="370840">
                <a:tc>
                  <a:txBody>
                    <a:bodyPr/>
                    <a:lstStyle/>
                    <a:p>
                      <a:r>
                        <a:rPr lang="en-US">
                          <a:solidFill>
                            <a:schemeClr val="tx1"/>
                          </a:solidFill>
                        </a:rPr>
                        <a:t>BMS-986504 (MRTX1719)</a:t>
                      </a:r>
                    </a:p>
                  </a:txBody>
                  <a:tcPr anchor="ctr"/>
                </a:tc>
                <a:tc>
                  <a:txBody>
                    <a:bodyPr/>
                    <a:lstStyle/>
                    <a:p>
                      <a:r>
                        <a:rPr lang="en-US">
                          <a:solidFill>
                            <a:schemeClr val="tx1"/>
                          </a:solidFill>
                        </a:rPr>
                        <a:t>Mountain-TAP 30</a:t>
                      </a:r>
                    </a:p>
                  </a:txBody>
                  <a:tcPr anchor="ctr"/>
                </a:tc>
                <a:tc>
                  <a:txBody>
                    <a:bodyPr/>
                    <a:lstStyle/>
                    <a:p>
                      <a:r>
                        <a:rPr lang="en-US">
                          <a:solidFill>
                            <a:schemeClr val="tx1"/>
                          </a:solidFill>
                        </a:rPr>
                        <a:t>1L Rand Phase II/III</a:t>
                      </a:r>
                      <a:br>
                        <a:rPr lang="en-US">
                          <a:solidFill>
                            <a:schemeClr val="tx1"/>
                          </a:solidFill>
                        </a:rPr>
                      </a:br>
                      <a:r>
                        <a:rPr lang="en-US">
                          <a:solidFill>
                            <a:schemeClr val="tx1"/>
                          </a:solidFill>
                        </a:rPr>
                        <a:t>Gem/nab-P +/- BMS-986504</a:t>
                      </a:r>
                    </a:p>
                  </a:txBody>
                  <a:tcPr anchor="ctr"/>
                </a:tc>
                <a:tc>
                  <a:txBody>
                    <a:bodyPr/>
                    <a:lstStyle/>
                    <a:p>
                      <a:r>
                        <a:rPr lang="en-US" sz="1800" b="0" i="0" kern="1200">
                          <a:solidFill>
                            <a:schemeClr val="tx1"/>
                          </a:solidFill>
                          <a:effectLst/>
                          <a:latin typeface="+mn-lt"/>
                          <a:ea typeface="+mn-ea"/>
                          <a:cs typeface="+mn-cs"/>
                        </a:rPr>
                        <a:t>NCT07076121</a:t>
                      </a:r>
                      <a:endParaRPr lang="en-US">
                        <a:solidFill>
                          <a:srgbClr val="1626F2"/>
                        </a:solidFill>
                      </a:endParaRPr>
                    </a:p>
                  </a:txBody>
                  <a:tcPr anchor="ctr"/>
                </a:tc>
                <a:extLst>
                  <a:ext uri="{0D108BD9-81ED-4DB2-BD59-A6C34878D82A}">
                    <a16:rowId xmlns:a16="http://schemas.microsoft.com/office/drawing/2014/main" val="3979542198"/>
                  </a:ext>
                </a:extLst>
              </a:tr>
              <a:tr h="370840">
                <a:tc>
                  <a:txBody>
                    <a:bodyPr/>
                    <a:lstStyle/>
                    <a:p>
                      <a:r>
                        <a:rPr lang="en-US" i="0" dirty="0"/>
                        <a:t>TNG462 (</a:t>
                      </a:r>
                      <a:r>
                        <a:rPr lang="en-US" i="0" dirty="0" err="1"/>
                        <a:t>vopimetostat</a:t>
                      </a:r>
                      <a:r>
                        <a:rPr lang="en-US" i="0" dirty="0"/>
                        <a:t>)</a:t>
                      </a:r>
                    </a:p>
                  </a:txBody>
                  <a:tcPr anchor="ctr"/>
                </a:tc>
                <a:tc>
                  <a:txBody>
                    <a:bodyPr/>
                    <a:lstStyle/>
                    <a:p>
                      <a:endParaRPr lang="en-US" i="0"/>
                    </a:p>
                  </a:txBody>
                  <a:tcPr anchor="ctr"/>
                </a:tc>
                <a:tc>
                  <a:txBody>
                    <a:bodyPr/>
                    <a:lstStyle/>
                    <a:p>
                      <a:r>
                        <a:rPr lang="en-US" i="0" dirty="0"/>
                        <a:t>Advanced solid tumors</a:t>
                      </a:r>
                    </a:p>
                    <a:p>
                      <a:r>
                        <a:rPr lang="en-US" i="0" dirty="0"/>
                        <a:t>PDAC 2L ORR 25%; DCR 79%*</a:t>
                      </a:r>
                    </a:p>
                  </a:txBody>
                  <a:tcPr anchor="ctr"/>
                </a:tc>
                <a:tc>
                  <a:txBody>
                    <a:bodyPr/>
                    <a:lstStyle/>
                    <a:p>
                      <a:r>
                        <a:rPr lang="en-US" i="0" dirty="0"/>
                        <a:t>NCT05732831</a:t>
                      </a:r>
                    </a:p>
                    <a:p>
                      <a:endParaRPr lang="en-US" i="0" dirty="0"/>
                    </a:p>
                  </a:txBody>
                  <a:tcPr anchor="ctr"/>
                </a:tc>
                <a:extLst>
                  <a:ext uri="{0D108BD9-81ED-4DB2-BD59-A6C34878D82A}">
                    <a16:rowId xmlns:a16="http://schemas.microsoft.com/office/drawing/2014/main" val="4186711253"/>
                  </a:ext>
                </a:extLst>
              </a:tr>
              <a:tr h="370840">
                <a:tc>
                  <a:txBody>
                    <a:bodyPr/>
                    <a:lstStyle/>
                    <a:p>
                      <a:r>
                        <a:rPr lang="en-US" i="0" dirty="0"/>
                        <a:t>TNG462</a:t>
                      </a:r>
                    </a:p>
                  </a:txBody>
                  <a:tcPr anchor="ctr"/>
                </a:tc>
                <a:tc>
                  <a:txBody>
                    <a:bodyPr/>
                    <a:lstStyle/>
                    <a:p>
                      <a:endParaRPr lang="en-US" i="0"/>
                    </a:p>
                  </a:txBody>
                  <a:tcPr anchor="ctr"/>
                </a:tc>
                <a:tc>
                  <a:txBody>
                    <a:bodyPr/>
                    <a:lstStyle/>
                    <a:p>
                      <a:r>
                        <a:rPr lang="en-US" i="0" dirty="0"/>
                        <a:t>2L Rand Phase III</a:t>
                      </a:r>
                      <a:br>
                        <a:rPr lang="en-US" i="0" dirty="0"/>
                      </a:br>
                      <a:r>
                        <a:rPr lang="en-US" i="0" dirty="0"/>
                        <a:t>TNG-462 vs chemo</a:t>
                      </a:r>
                    </a:p>
                  </a:txBody>
                  <a:tcPr anchor="ctr"/>
                </a:tc>
                <a:tc>
                  <a:txBody>
                    <a:bodyPr/>
                    <a:lstStyle/>
                    <a:p>
                      <a:r>
                        <a:rPr lang="en-US" i="0" dirty="0"/>
                        <a:t>NCT pending</a:t>
                      </a:r>
                    </a:p>
                  </a:txBody>
                  <a:tcPr anchor="ctr"/>
                </a:tc>
                <a:extLst>
                  <a:ext uri="{0D108BD9-81ED-4DB2-BD59-A6C34878D82A}">
                    <a16:rowId xmlns:a16="http://schemas.microsoft.com/office/drawing/2014/main" val="3751244726"/>
                  </a:ext>
                </a:extLst>
              </a:tr>
              <a:tr h="370840">
                <a:tc>
                  <a:txBody>
                    <a:bodyPr/>
                    <a:lstStyle/>
                    <a:p>
                      <a:r>
                        <a:rPr lang="en-US" i="0"/>
                        <a:t>TNG462 + Daraxonrasib or </a:t>
                      </a:r>
                      <a:r>
                        <a:rPr lang="en-US" i="0" err="1"/>
                        <a:t>Zoldonrasib</a:t>
                      </a:r>
                      <a:endParaRPr lang="en-US" i="0"/>
                    </a:p>
                  </a:txBody>
                  <a:tcPr anchor="ctr"/>
                </a:tc>
                <a:tc>
                  <a:txBody>
                    <a:bodyPr/>
                    <a:lstStyle/>
                    <a:p>
                      <a:r>
                        <a:rPr lang="en-US" i="1" err="1"/>
                        <a:t>MTAP</a:t>
                      </a:r>
                      <a:r>
                        <a:rPr lang="en-US" i="0" err="1"/>
                        <a:t>del</a:t>
                      </a:r>
                      <a:r>
                        <a:rPr lang="en-US" i="0"/>
                        <a:t> + </a:t>
                      </a:r>
                      <a:r>
                        <a:rPr lang="en-US" i="1"/>
                        <a:t>RAS</a:t>
                      </a:r>
                      <a:r>
                        <a:rPr lang="en-US" i="0" baseline="30000"/>
                        <a:t>MUT</a:t>
                      </a:r>
                      <a:r>
                        <a:rPr lang="en-US" i="0" baseline="0"/>
                        <a:t> or</a:t>
                      </a:r>
                      <a:endParaRPr lang="en-US" i="0" baseline="30000"/>
                    </a:p>
                    <a:p>
                      <a:r>
                        <a:rPr lang="en-US" i="1"/>
                        <a:t>KRAS</a:t>
                      </a:r>
                      <a:r>
                        <a:rPr lang="en-US" i="0"/>
                        <a:t> G12D</a:t>
                      </a:r>
                    </a:p>
                  </a:txBody>
                  <a:tcPr anchor="ctr"/>
                </a:tc>
                <a:tc>
                  <a:txBody>
                    <a:bodyPr/>
                    <a:lstStyle/>
                    <a:p>
                      <a:r>
                        <a:rPr lang="en-US" i="0"/>
                        <a:t>Phase I Novel, novel targeting</a:t>
                      </a:r>
                    </a:p>
                  </a:txBody>
                  <a:tcPr anchor="ctr"/>
                </a:tc>
                <a:tc>
                  <a:txBody>
                    <a:bodyPr/>
                    <a:lstStyle/>
                    <a:p>
                      <a:r>
                        <a:rPr lang="en-US" sz="1800" b="0" i="0" kern="1200" dirty="0">
                          <a:solidFill>
                            <a:schemeClr val="tx1"/>
                          </a:solidFill>
                          <a:effectLst/>
                          <a:latin typeface="+mn-lt"/>
                          <a:ea typeface="+mn-ea"/>
                          <a:cs typeface="+mn-cs"/>
                        </a:rPr>
                        <a:t>NCT0692259</a:t>
                      </a:r>
                      <a:endParaRPr lang="en-US" i="0" dirty="0"/>
                    </a:p>
                  </a:txBody>
                  <a:tcPr anchor="ctr"/>
                </a:tc>
                <a:extLst>
                  <a:ext uri="{0D108BD9-81ED-4DB2-BD59-A6C34878D82A}">
                    <a16:rowId xmlns:a16="http://schemas.microsoft.com/office/drawing/2014/main" val="1801332745"/>
                  </a:ext>
                </a:extLst>
              </a:tr>
              <a:tr h="370840">
                <a:tc>
                  <a:txBody>
                    <a:bodyPr/>
                    <a:lstStyle/>
                    <a:p>
                      <a:r>
                        <a:rPr lang="en-US" i="0"/>
                        <a:t>AZD3470</a:t>
                      </a:r>
                    </a:p>
                  </a:txBody>
                  <a:tcPr anchor="ctr"/>
                </a:tc>
                <a:tc>
                  <a:txBody>
                    <a:bodyPr/>
                    <a:lstStyle/>
                    <a:p>
                      <a:r>
                        <a:rPr lang="en-US" i="0"/>
                        <a:t>PRIMROSE</a:t>
                      </a:r>
                    </a:p>
                  </a:txBody>
                  <a:tcPr anchor="ctr"/>
                </a:tc>
                <a:tc>
                  <a:txBody>
                    <a:bodyPr/>
                    <a:lstStyle/>
                    <a:p>
                      <a:r>
                        <a:rPr lang="en-US" i="0"/>
                        <a:t>Phase I/</a:t>
                      </a:r>
                      <a:r>
                        <a:rPr lang="en-US" i="0" err="1"/>
                        <a:t>IIa</a:t>
                      </a:r>
                      <a:endParaRPr lang="en-US" i="0"/>
                    </a:p>
                  </a:txBody>
                  <a:tcPr anchor="ctr"/>
                </a:tc>
                <a:tc>
                  <a:txBody>
                    <a:bodyPr/>
                    <a:lstStyle/>
                    <a:p>
                      <a:r>
                        <a:rPr lang="en-US" sz="1800" b="0" i="0" kern="1200" dirty="0">
                          <a:solidFill>
                            <a:schemeClr val="tx1"/>
                          </a:solidFill>
                          <a:effectLst/>
                          <a:latin typeface="+mn-lt"/>
                          <a:ea typeface="+mn-ea"/>
                          <a:cs typeface="+mn-cs"/>
                        </a:rPr>
                        <a:t>NCT06130553</a:t>
                      </a:r>
                      <a:endParaRPr lang="en-US" i="0" dirty="0"/>
                    </a:p>
                  </a:txBody>
                  <a:tcPr anchor="ctr"/>
                </a:tc>
                <a:extLst>
                  <a:ext uri="{0D108BD9-81ED-4DB2-BD59-A6C34878D82A}">
                    <a16:rowId xmlns:a16="http://schemas.microsoft.com/office/drawing/2014/main" val="3497961200"/>
                  </a:ext>
                </a:extLst>
              </a:tr>
            </a:tbl>
          </a:graphicData>
        </a:graphic>
      </p:graphicFrame>
      <p:sp>
        <p:nvSpPr>
          <p:cNvPr id="8" name="Footer Placeholder 3">
            <a:extLst>
              <a:ext uri="{FF2B5EF4-FFF2-40B4-BE49-F238E27FC236}">
                <a16:creationId xmlns:a16="http://schemas.microsoft.com/office/drawing/2014/main" id="{BE7B6A25-716C-79B1-2ECA-5D5139F5F4C6}"/>
              </a:ext>
            </a:extLst>
          </p:cNvPr>
          <p:cNvSpPr txBox="1">
            <a:spLocks/>
          </p:cNvSpPr>
          <p:nvPr/>
        </p:nvSpPr>
        <p:spPr>
          <a:xfrm>
            <a:off x="4219022" y="5880847"/>
            <a:ext cx="7477464" cy="55581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002569"/>
              </a:solidFill>
              <a:effectLst/>
              <a:uLnTx/>
              <a:uFillTx/>
              <a:latin typeface="Arial" panose="020B060402020202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90CAA90A-0DBD-195E-0834-3D3074F82059}"/>
              </a:ext>
            </a:extLst>
          </p:cNvPr>
          <p:cNvSpPr txBox="1"/>
          <p:nvPr/>
        </p:nvSpPr>
        <p:spPr>
          <a:xfrm>
            <a:off x="7866813" y="6309702"/>
            <a:ext cx="3723861" cy="25391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*Press release 10/23/2025</a:t>
            </a:r>
          </a:p>
        </p:txBody>
      </p:sp>
    </p:spTree>
    <p:extLst>
      <p:ext uri="{BB962C8B-B14F-4D97-AF65-F5344CB8AC3E}">
        <p14:creationId xmlns:p14="http://schemas.microsoft.com/office/powerpoint/2010/main" val="5059345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653C283-0AE0-DE2F-5873-C6634DC0879E}"/>
              </a:ext>
            </a:extLst>
          </p:cNvPr>
          <p:cNvSpPr>
            <a:spLocks noGrp="1"/>
          </p:cNvSpPr>
          <p:nvPr>
            <p:ph type="title"/>
          </p:nvPr>
        </p:nvSpPr>
        <p:spPr/>
        <p:txBody>
          <a:bodyPr/>
          <a:lstStyle/>
          <a:p>
            <a:r>
              <a:rPr lang="en-US"/>
              <a:t>ARC-8: Phase I/IB: Gem/Nab-P + </a:t>
            </a:r>
            <a:r>
              <a:rPr lang="en-US" err="1"/>
              <a:t>Quemliclustat</a:t>
            </a:r>
            <a:r>
              <a:rPr lang="en-US"/>
              <a:t> (anti-CD73)</a:t>
            </a:r>
            <a:br>
              <a:rPr lang="en-US"/>
            </a:br>
            <a:r>
              <a:rPr lang="en-US" sz="2400"/>
              <a:t>Promising Early Signal – Phase III PRISM 1 Enrollment Completed</a:t>
            </a:r>
            <a:endParaRPr lang="en-US"/>
          </a:p>
        </p:txBody>
      </p:sp>
      <p:sp>
        <p:nvSpPr>
          <p:cNvPr id="5" name="Text Placeholder 4">
            <a:extLst>
              <a:ext uri="{FF2B5EF4-FFF2-40B4-BE49-F238E27FC236}">
                <a16:creationId xmlns:a16="http://schemas.microsoft.com/office/drawing/2014/main" id="{7D852261-AD95-6582-C641-55AC5D4E3FAE}"/>
              </a:ext>
            </a:extLst>
          </p:cNvPr>
          <p:cNvSpPr>
            <a:spLocks noGrp="1"/>
          </p:cNvSpPr>
          <p:nvPr>
            <p:ph type="body" idx="12"/>
          </p:nvPr>
        </p:nvSpPr>
        <p:spPr/>
        <p:txBody>
          <a:bodyPr/>
          <a:lstStyle/>
          <a:p>
            <a:r>
              <a:rPr lang="en-US" sz="2000" b="1">
                <a:solidFill>
                  <a:srgbClr val="0432FF"/>
                </a:solidFill>
              </a:rPr>
              <a:t>Pancreas Cancer: Adenosine Immune Targeting</a:t>
            </a:r>
          </a:p>
        </p:txBody>
      </p:sp>
      <p:sp>
        <p:nvSpPr>
          <p:cNvPr id="7" name="Text Placeholder 9">
            <a:extLst>
              <a:ext uri="{FF2B5EF4-FFF2-40B4-BE49-F238E27FC236}">
                <a16:creationId xmlns:a16="http://schemas.microsoft.com/office/drawing/2014/main" id="{F42C9DBB-BD30-2977-1D1F-6F507D6856DF}"/>
              </a:ext>
            </a:extLst>
          </p:cNvPr>
          <p:cNvSpPr>
            <a:spLocks noGrp="1"/>
          </p:cNvSpPr>
          <p:nvPr>
            <p:ph type="body" sz="half" idx="2"/>
          </p:nvPr>
        </p:nvSpPr>
        <p:spPr>
          <a:xfrm>
            <a:off x="6096000" y="6263640"/>
            <a:ext cx="5402580" cy="465470"/>
          </a:xfrm>
        </p:spPr>
        <p:txBody>
          <a:bodyPr/>
          <a:lstStyle/>
          <a:p>
            <a:pPr algn="r"/>
            <a:r>
              <a:rPr lang="en-US" sz="1050" dirty="0">
                <a:solidFill>
                  <a:schemeClr val="tx2"/>
                </a:solidFill>
                <a:latin typeface="Arial" panose="020B0604020202020204" pitchFamily="34" charset="0"/>
                <a:cs typeface="Arial" panose="020B0604020202020204" pitchFamily="34" charset="0"/>
              </a:rPr>
              <a:t>Wainberg ZA…O’Reilly EM et al. ASCO GI 2024. Abstract 665 </a:t>
            </a:r>
          </a:p>
          <a:p>
            <a:pPr algn="r"/>
            <a:r>
              <a:rPr lang="en-US" sz="1050" b="0" i="0" dirty="0">
                <a:solidFill>
                  <a:schemeClr val="tx2"/>
                </a:solidFill>
                <a:effectLst/>
              </a:rPr>
              <a:t>Wainberg, Z…O’Reilly, EM. Nat Med, 2026</a:t>
            </a:r>
          </a:p>
          <a:p>
            <a:pPr algn="r"/>
            <a:r>
              <a:rPr lang="en-US" sz="1050" b="0" i="0" dirty="0">
                <a:solidFill>
                  <a:schemeClr val="tx2"/>
                </a:solidFill>
                <a:effectLst/>
              </a:rPr>
              <a:t>NCT06608927</a:t>
            </a:r>
          </a:p>
        </p:txBody>
      </p:sp>
      <p:sp>
        <p:nvSpPr>
          <p:cNvPr id="355" name="TextBox 354">
            <a:extLst>
              <a:ext uri="{FF2B5EF4-FFF2-40B4-BE49-F238E27FC236}">
                <a16:creationId xmlns:a16="http://schemas.microsoft.com/office/drawing/2014/main" id="{E279F40E-17F0-B5C9-23AC-9EEE91571023}"/>
              </a:ext>
            </a:extLst>
          </p:cNvPr>
          <p:cNvSpPr txBox="1"/>
          <p:nvPr/>
        </p:nvSpPr>
        <p:spPr>
          <a:xfrm>
            <a:off x="4157663" y="2028825"/>
            <a:ext cx="4071937" cy="1628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D2CCA77C-C145-6B3C-F178-ED0F75383BD4}"/>
              </a:ext>
            </a:extLst>
          </p:cNvPr>
          <p:cNvSpPr txBox="1"/>
          <p:nvPr/>
        </p:nvSpPr>
        <p:spPr>
          <a:xfrm>
            <a:off x="503789" y="5704794"/>
            <a:ext cx="111844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PRISM 1: Randomized phase III gemcitabine/nab-paclitaxel +/- </a:t>
            </a:r>
            <a:r>
              <a:rPr kumimoji="0" lang="en-US" sz="1800" b="0" i="0" u="none" strike="noStrike" kern="1200" cap="none" spc="0" normalizeH="0" baseline="0" noProof="0" dirty="0" err="1">
                <a:ln>
                  <a:noFill/>
                </a:ln>
                <a:solidFill>
                  <a:srgbClr val="272524"/>
                </a:solidFill>
                <a:effectLst/>
                <a:uLnTx/>
                <a:uFillTx/>
                <a:latin typeface="Arial" panose="020B0604020202020204"/>
                <a:ea typeface="+mn-ea"/>
                <a:cs typeface="+mn-cs"/>
              </a:rPr>
              <a:t>quemliclustat</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/placebo (N= 610; 2:1)</a:t>
            </a:r>
          </a:p>
        </p:txBody>
      </p:sp>
      <p:pic>
        <p:nvPicPr>
          <p:cNvPr id="6" name="Picture 5">
            <a:extLst>
              <a:ext uri="{FF2B5EF4-FFF2-40B4-BE49-F238E27FC236}">
                <a16:creationId xmlns:a16="http://schemas.microsoft.com/office/drawing/2014/main" id="{1D17C414-7D00-C4D2-5129-3D9B6DC468FA}"/>
              </a:ext>
            </a:extLst>
          </p:cNvPr>
          <p:cNvPicPr>
            <a:picLocks noChangeAspect="1"/>
          </p:cNvPicPr>
          <p:nvPr/>
        </p:nvPicPr>
        <p:blipFill>
          <a:blip r:embed="rId3"/>
          <a:srcRect t="-1100" b="2"/>
          <a:stretch>
            <a:fillRect/>
          </a:stretch>
        </p:blipFill>
        <p:spPr>
          <a:xfrm>
            <a:off x="516454" y="1991533"/>
            <a:ext cx="7282417" cy="3425368"/>
          </a:xfrm>
          <a:prstGeom prst="rect">
            <a:avLst/>
          </a:prstGeom>
        </p:spPr>
      </p:pic>
      <p:sp>
        <p:nvSpPr>
          <p:cNvPr id="8" name="TextBox 7">
            <a:extLst>
              <a:ext uri="{FF2B5EF4-FFF2-40B4-BE49-F238E27FC236}">
                <a16:creationId xmlns:a16="http://schemas.microsoft.com/office/drawing/2014/main" id="{8953101F-37FD-BF53-11C6-15889367844B}"/>
              </a:ext>
            </a:extLst>
          </p:cNvPr>
          <p:cNvSpPr txBox="1"/>
          <p:nvPr/>
        </p:nvSpPr>
        <p:spPr>
          <a:xfrm>
            <a:off x="4310063" y="2123582"/>
            <a:ext cx="4071937" cy="1628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graphicFrame>
        <p:nvGraphicFramePr>
          <p:cNvPr id="356" name="Table 356">
            <a:extLst>
              <a:ext uri="{FF2B5EF4-FFF2-40B4-BE49-F238E27FC236}">
                <a16:creationId xmlns:a16="http://schemas.microsoft.com/office/drawing/2014/main" id="{A2EA4A7E-80C2-3CFC-6C7D-4AFC0DC9F59F}"/>
              </a:ext>
            </a:extLst>
          </p:cNvPr>
          <p:cNvGraphicFramePr>
            <a:graphicFrameLocks noGrp="1"/>
          </p:cNvGraphicFramePr>
          <p:nvPr/>
        </p:nvGraphicFramePr>
        <p:xfrm>
          <a:off x="4836345" y="2006716"/>
          <a:ext cx="6096000" cy="1656080"/>
        </p:xfrm>
        <a:graphic>
          <a:graphicData uri="http://schemas.openxmlformats.org/drawingml/2006/table">
            <a:tbl>
              <a:tblPr firstRow="1" bandRow="1">
                <a:tableStyleId>{17292A2E-F333-43FB-9621-5CBBE7FDCDCB}</a:tableStyleId>
              </a:tblPr>
              <a:tblGrid>
                <a:gridCol w="1804616">
                  <a:extLst>
                    <a:ext uri="{9D8B030D-6E8A-4147-A177-3AD203B41FA5}">
                      <a16:colId xmlns:a16="http://schemas.microsoft.com/office/drawing/2014/main" val="2225250458"/>
                    </a:ext>
                  </a:extLst>
                </a:gridCol>
                <a:gridCol w="2259384">
                  <a:extLst>
                    <a:ext uri="{9D8B030D-6E8A-4147-A177-3AD203B41FA5}">
                      <a16:colId xmlns:a16="http://schemas.microsoft.com/office/drawing/2014/main" val="1862364017"/>
                    </a:ext>
                  </a:extLst>
                </a:gridCol>
                <a:gridCol w="2032000">
                  <a:extLst>
                    <a:ext uri="{9D8B030D-6E8A-4147-A177-3AD203B41FA5}">
                      <a16:colId xmlns:a16="http://schemas.microsoft.com/office/drawing/2014/main" val="211889439"/>
                    </a:ext>
                  </a:extLst>
                </a:gridCol>
              </a:tblGrid>
              <a:tr h="0">
                <a:tc>
                  <a:txBody>
                    <a:bodyPr/>
                    <a:lstStyle/>
                    <a:p>
                      <a:endParaRPr lang="en-US"/>
                    </a:p>
                  </a:txBody>
                  <a:tcPr>
                    <a:solidFill>
                      <a:srgbClr val="009051"/>
                    </a:solidFill>
                  </a:tcPr>
                </a:tc>
                <a:tc>
                  <a:txBody>
                    <a:bodyPr/>
                    <a:lstStyle/>
                    <a:p>
                      <a:pPr algn="ctr"/>
                      <a:r>
                        <a:rPr lang="en-US"/>
                        <a:t>Pooled Gem/</a:t>
                      </a:r>
                      <a:r>
                        <a:rPr lang="en-US" err="1"/>
                        <a:t>nabP+Q</a:t>
                      </a:r>
                      <a:r>
                        <a:rPr lang="en-US"/>
                        <a:t>+/-Z</a:t>
                      </a:r>
                    </a:p>
                    <a:p>
                      <a:pPr algn="ctr"/>
                      <a:r>
                        <a:rPr lang="en-US"/>
                        <a:t>N=  122</a:t>
                      </a:r>
                    </a:p>
                  </a:txBody>
                  <a:tcPr anchor="ctr">
                    <a:solidFill>
                      <a:srgbClr val="009051"/>
                    </a:solidFill>
                  </a:tcPr>
                </a:tc>
                <a:tc>
                  <a:txBody>
                    <a:bodyPr/>
                    <a:lstStyle/>
                    <a:p>
                      <a:pPr algn="ctr"/>
                      <a:r>
                        <a:rPr lang="en-US" dirty="0"/>
                        <a:t>SOC Control</a:t>
                      </a:r>
                    </a:p>
                    <a:p>
                      <a:pPr algn="ctr"/>
                      <a:r>
                        <a:rPr lang="en-US" dirty="0"/>
                        <a:t>N= 122</a:t>
                      </a:r>
                    </a:p>
                  </a:txBody>
                  <a:tcPr anchor="ctr">
                    <a:solidFill>
                      <a:srgbClr val="009051"/>
                    </a:solidFill>
                  </a:tcPr>
                </a:tc>
                <a:extLst>
                  <a:ext uri="{0D108BD9-81ED-4DB2-BD59-A6C34878D82A}">
                    <a16:rowId xmlns:a16="http://schemas.microsoft.com/office/drawing/2014/main" val="147105767"/>
                  </a:ext>
                </a:extLst>
              </a:tr>
              <a:tr h="370840">
                <a:tc>
                  <a:txBody>
                    <a:bodyPr/>
                    <a:lstStyle/>
                    <a:p>
                      <a:r>
                        <a:rPr lang="en-US" sz="1600"/>
                        <a:t>Median OS</a:t>
                      </a:r>
                    </a:p>
                  </a:txBody>
                  <a:tcPr/>
                </a:tc>
                <a:tc>
                  <a:txBody>
                    <a:bodyPr/>
                    <a:lstStyle/>
                    <a:p>
                      <a:pPr algn="ctr"/>
                      <a:r>
                        <a:rPr lang="en-US" sz="1600"/>
                        <a:t>15.7 m</a:t>
                      </a:r>
                    </a:p>
                  </a:txBody>
                  <a:tcPr/>
                </a:tc>
                <a:tc>
                  <a:txBody>
                    <a:bodyPr/>
                    <a:lstStyle/>
                    <a:p>
                      <a:pPr algn="ctr"/>
                      <a:r>
                        <a:rPr lang="en-US" sz="1600"/>
                        <a:t>9.8 m</a:t>
                      </a:r>
                    </a:p>
                  </a:txBody>
                  <a:tcPr/>
                </a:tc>
                <a:extLst>
                  <a:ext uri="{0D108BD9-81ED-4DB2-BD59-A6C34878D82A}">
                    <a16:rowId xmlns:a16="http://schemas.microsoft.com/office/drawing/2014/main" val="4239149880"/>
                  </a:ext>
                </a:extLst>
              </a:tr>
              <a:tr h="370840">
                <a:tc>
                  <a:txBody>
                    <a:bodyPr/>
                    <a:lstStyle/>
                    <a:p>
                      <a:r>
                        <a:rPr lang="en-US" sz="1600"/>
                        <a:t>HR, p-value</a:t>
                      </a:r>
                    </a:p>
                  </a:txBody>
                  <a:tcPr/>
                </a:tc>
                <a:tc gridSpan="2">
                  <a:txBody>
                    <a:bodyPr/>
                    <a:lstStyle/>
                    <a:p>
                      <a:pPr algn="ctr"/>
                      <a:r>
                        <a:rPr lang="en-US" sz="1600" dirty="0"/>
                        <a:t>0.634 (0.471, 0.854); p= 0.0030</a:t>
                      </a:r>
                    </a:p>
                  </a:txBody>
                  <a:tcPr/>
                </a:tc>
                <a:tc hMerge="1">
                  <a:txBody>
                    <a:bodyPr/>
                    <a:lstStyle/>
                    <a:p>
                      <a:pPr algn="ctr"/>
                      <a:endParaRPr lang="en-US"/>
                    </a:p>
                  </a:txBody>
                  <a:tcPr/>
                </a:tc>
                <a:extLst>
                  <a:ext uri="{0D108BD9-81ED-4DB2-BD59-A6C34878D82A}">
                    <a16:rowId xmlns:a16="http://schemas.microsoft.com/office/drawing/2014/main" val="2567810002"/>
                  </a:ext>
                </a:extLst>
              </a:tr>
            </a:tbl>
          </a:graphicData>
        </a:graphic>
      </p:graphicFrame>
    </p:spTree>
    <p:extLst>
      <p:ext uri="{BB962C8B-B14F-4D97-AF65-F5344CB8AC3E}">
        <p14:creationId xmlns:p14="http://schemas.microsoft.com/office/powerpoint/2010/main" val="25823549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48BD73A-F180-4820-AA39-3444F047B76D}"/>
              </a:ext>
            </a:extLst>
          </p:cNvPr>
          <p:cNvSpPr>
            <a:spLocks noGrp="1"/>
          </p:cNvSpPr>
          <p:nvPr>
            <p:ph type="title"/>
          </p:nvPr>
        </p:nvSpPr>
        <p:spPr/>
        <p:txBody>
          <a:bodyPr/>
          <a:lstStyle/>
          <a:p>
            <a:r>
              <a:rPr lang="en-US" dirty="0"/>
              <a:t>Pancreas Cancer &amp; Therapy 2026 – Changing….</a:t>
            </a:r>
            <a:endParaRPr lang="en-US" i="1" dirty="0"/>
          </a:p>
        </p:txBody>
      </p:sp>
      <p:graphicFrame>
        <p:nvGraphicFramePr>
          <p:cNvPr id="7" name="Content Placeholder 6">
            <a:extLst>
              <a:ext uri="{FF2B5EF4-FFF2-40B4-BE49-F238E27FC236}">
                <a16:creationId xmlns:a16="http://schemas.microsoft.com/office/drawing/2014/main" id="{FD8454BB-90AA-4F6B-9747-752A23F3D6D1}"/>
              </a:ext>
            </a:extLst>
          </p:cNvPr>
          <p:cNvGraphicFramePr>
            <a:graphicFrameLocks noGrp="1"/>
          </p:cNvGraphicFramePr>
          <p:nvPr>
            <p:ph idx="1"/>
          </p:nvPr>
        </p:nvGraphicFramePr>
        <p:xfrm>
          <a:off x="512763" y="1752538"/>
          <a:ext cx="11321780" cy="44466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 Placeholder 3">
            <a:extLst>
              <a:ext uri="{FF2B5EF4-FFF2-40B4-BE49-F238E27FC236}">
                <a16:creationId xmlns:a16="http://schemas.microsoft.com/office/drawing/2014/main" id="{DB2ADE01-4ACB-CE2C-55EC-5C3E966DE93C}"/>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Advanced Disease</a:t>
            </a:r>
          </a:p>
        </p:txBody>
      </p:sp>
    </p:spTree>
    <p:extLst>
      <p:ext uri="{BB962C8B-B14F-4D97-AF65-F5344CB8AC3E}">
        <p14:creationId xmlns:p14="http://schemas.microsoft.com/office/powerpoint/2010/main" val="15445445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8C9-7A93-C411-E637-829A1FD4C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9AB8-F522-AB1E-D1B7-90C2FB07441E}"/>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6065235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2286" y="332656"/>
            <a:ext cx="10358967" cy="5832648"/>
          </a:xfrm>
        </p:spPr>
        <p:txBody>
          <a:bodyPr/>
          <a:lstStyle/>
          <a:p>
            <a:pPr>
              <a:lnSpc>
                <a:spcPts val="3640"/>
              </a:lnSpc>
            </a:pPr>
            <a:r>
              <a:rPr lang="en-US" sz="4400" i="1" dirty="0"/>
              <a:t>We are taking a short break!</a:t>
            </a:r>
            <a:br>
              <a:rPr lang="en-US" sz="4400" dirty="0"/>
            </a:br>
            <a:r>
              <a:rPr lang="en-US" dirty="0"/>
              <a:t> </a:t>
            </a:r>
            <a:br>
              <a:rPr lang="en-US" dirty="0"/>
            </a:br>
            <a:r>
              <a:rPr lang="en-US" sz="3200" dirty="0"/>
              <a:t>The program </a:t>
            </a:r>
            <a:r>
              <a:rPr lang="en-US" sz="3200" dirty="0">
                <a:solidFill>
                  <a:srgbClr val="3232FD"/>
                </a:solidFill>
              </a:rPr>
              <a:t>will resume at 10:00 AM ET</a:t>
            </a:r>
            <a:br>
              <a:rPr lang="en-US" sz="3200" dirty="0"/>
            </a:br>
            <a:r>
              <a:rPr lang="en-US" dirty="0"/>
              <a:t> </a:t>
            </a:r>
            <a:br>
              <a:rPr lang="en-US" dirty="0"/>
            </a:br>
            <a:r>
              <a:rPr lang="en-US" sz="4400" i="1" dirty="0"/>
              <a:t>Up Next…</a:t>
            </a:r>
            <a:br>
              <a:rPr lang="en-US" sz="4400" dirty="0"/>
            </a:br>
            <a:r>
              <a:rPr lang="en-US" dirty="0"/>
              <a:t> </a:t>
            </a:r>
            <a:br>
              <a:rPr lang="en-US" dirty="0"/>
            </a:br>
            <a:r>
              <a:rPr lang="en-US" sz="3200" dirty="0"/>
              <a:t>Drs </a:t>
            </a:r>
            <a:r>
              <a:rPr lang="en-US" dirty="0"/>
              <a:t>Deborah K Armstrong and David M O’Malley</a:t>
            </a:r>
            <a:br>
              <a:rPr lang="en-US" sz="3200" dirty="0"/>
            </a:br>
            <a:r>
              <a:rPr lang="en-US" sz="3200" dirty="0"/>
              <a:t>discuss the management of ovarian cancer </a:t>
            </a:r>
          </a:p>
        </p:txBody>
      </p:sp>
    </p:spTree>
    <p:extLst>
      <p:ext uri="{BB962C8B-B14F-4D97-AF65-F5344CB8AC3E}">
        <p14:creationId xmlns:p14="http://schemas.microsoft.com/office/powerpoint/2010/main" val="21036520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FD886-5FE1-CD45-8796-9B22620E78B7}"/>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 Chronic Lymphocytic Leukemia</a:t>
            </a:r>
          </a:p>
        </p:txBody>
      </p:sp>
      <p:sp>
        <p:nvSpPr>
          <p:cNvPr id="7" name="Content Placeholder 6">
            <a:extLst>
              <a:ext uri="{FF2B5EF4-FFF2-40B4-BE49-F238E27FC236}">
                <a16:creationId xmlns:a16="http://schemas.microsoft.com/office/drawing/2014/main" id="{BFBBA4E9-44A1-3AB4-E6EF-41D1999FBD07}"/>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Current Management of Newly Diagnosed CLL — </a:t>
            </a:r>
            <a:r>
              <a:rPr lang="en-US" sz="3000" b="0" dirty="0"/>
              <a:t>Dr Allan</a:t>
            </a:r>
          </a:p>
          <a:p>
            <a:pPr>
              <a:lnSpc>
                <a:spcPct val="100000"/>
              </a:lnSpc>
              <a:spcBef>
                <a:spcPts val="3000"/>
              </a:spcBef>
            </a:pPr>
            <a:r>
              <a:rPr lang="en-US" sz="3000" dirty="0"/>
              <a:t>Noncovalent BTK Inhibitors and Other Novel Strategies — </a:t>
            </a:r>
            <a:r>
              <a:rPr lang="en-US" sz="3000" b="0" dirty="0"/>
              <a:t>Dr </a:t>
            </a:r>
            <a:r>
              <a:rPr lang="en-US" sz="3000" b="0" dirty="0" err="1"/>
              <a:t>Kittai</a:t>
            </a:r>
            <a:endParaRPr lang="en-US" sz="3000" b="0" dirty="0"/>
          </a:p>
        </p:txBody>
      </p:sp>
    </p:spTree>
    <p:extLst>
      <p:ext uri="{BB962C8B-B14F-4D97-AF65-F5344CB8AC3E}">
        <p14:creationId xmlns:p14="http://schemas.microsoft.com/office/powerpoint/2010/main" val="25441503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1144588"/>
          </a:xfrm>
        </p:spPr>
        <p:txBody>
          <a:bodyPr>
            <a:normAutofit/>
          </a:bodyPr>
          <a:lstStyle/>
          <a:p>
            <a:r>
              <a:rPr lang="en-US" sz="3000"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2324486"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John N Allan,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Weill Cornell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4"/>
          <a:srcRect/>
          <a:stretch/>
        </p:blipFill>
        <p:spPr>
          <a:xfrm>
            <a:off x="1002847" y="1653363"/>
            <a:ext cx="1261872" cy="1261872"/>
          </a:xfrm>
          <a:prstGeom prst="rect">
            <a:avLst/>
          </a:prstGeom>
        </p:spPr>
      </p:pic>
      <p:sp>
        <p:nvSpPr>
          <p:cNvPr id="6" name="Text Box 7">
            <a:extLst>
              <a:ext uri="{FF2B5EF4-FFF2-40B4-BE49-F238E27FC236}">
                <a16:creationId xmlns:a16="http://schemas.microsoft.com/office/drawing/2014/main" id="{E33187F1-27DA-AD73-A6C0-EEDB017B3D9E}"/>
              </a:ext>
            </a:extLst>
          </p:cNvPr>
          <p:cNvSpPr txBox="1">
            <a:spLocks noChangeArrowheads="1"/>
          </p:cNvSpPr>
          <p:nvPr/>
        </p:nvSpPr>
        <p:spPr bwMode="auto">
          <a:xfrm>
            <a:off x="2324486" y="4083960"/>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Adam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Kittai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Perlmutter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7" name="Picture 6">
            <a:extLst>
              <a:ext uri="{FF2B5EF4-FFF2-40B4-BE49-F238E27FC236}">
                <a16:creationId xmlns:a16="http://schemas.microsoft.com/office/drawing/2014/main" id="{E0CA0BDF-67BB-0375-3682-02B2E489EB9D}"/>
              </a:ext>
            </a:extLst>
          </p:cNvPr>
          <p:cNvPicPr>
            <a:picLocks noChangeAspect="1"/>
          </p:cNvPicPr>
          <p:nvPr/>
        </p:nvPicPr>
        <p:blipFill>
          <a:blip r:embed="rId5"/>
          <a:srcRect/>
          <a:stretch/>
        </p:blipFill>
        <p:spPr>
          <a:xfrm>
            <a:off x="1002847" y="4083960"/>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546372" y="4083960"/>
            <a:ext cx="38404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800" b="1" i="0" u="none" strike="noStrike" kern="1200" cap="none" spc="0" normalizeH="0" baseline="0" noProof="0" dirty="0">
                <a:ln>
                  <a:noFill/>
                </a:ln>
                <a:solidFill>
                  <a:srgbClr val="0432FF"/>
                </a:solidFill>
                <a:effectLst/>
                <a:uLnTx/>
                <a:uFillTx/>
                <a:latin typeface="Calibri" pitchFamily="-72" charset="0"/>
                <a:ea typeface="MS PGothic" charset="0"/>
                <a:cs typeface="+mn-cs"/>
              </a:rPr>
              <a:t>Co-Moderator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Susmitha </a:t>
            </a:r>
            <a:r>
              <a:rPr kumimoji="0" lang="en-US" sz="1600" b="1" i="0" u="none" strike="noStrike" kern="1200" cap="none" spc="0" normalizeH="0" baseline="0" noProof="0" dirty="0" err="1">
                <a:ln>
                  <a:noFill/>
                </a:ln>
                <a:solidFill>
                  <a:srgbClr val="000000"/>
                </a:solidFill>
                <a:effectLst/>
                <a:uLnTx/>
                <a:uFillTx/>
                <a:latin typeface="Calibri" pitchFamily="-72" charset="0"/>
                <a:ea typeface="MS PGothic" charset="0"/>
                <a:cs typeface="+mn-cs"/>
              </a:rPr>
              <a:t>Apuri</a:t>
            </a: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 MD</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Florida Cancer Specialists &amp; </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Institute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Inverness and Lecanto, Florida</a:t>
            </a:r>
          </a:p>
        </p:txBody>
      </p:sp>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7546372"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cs typeface="+mn-cs"/>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t>Neil Love,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To Practice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Miami, Florida</a:t>
            </a:r>
          </a:p>
        </p:txBody>
      </p:sp>
      <p:pic>
        <p:nvPicPr>
          <p:cNvPr id="12" name="Picture 11">
            <a:extLst>
              <a:ext uri="{FF2B5EF4-FFF2-40B4-BE49-F238E27FC236}">
                <a16:creationId xmlns:a16="http://schemas.microsoft.com/office/drawing/2014/main" id="{F71EC2E9-400B-34A2-520C-62245BFD3C0C}"/>
              </a:ext>
            </a:extLst>
          </p:cNvPr>
          <p:cNvPicPr>
            <a:picLocks noChangeAspect="1"/>
          </p:cNvPicPr>
          <p:nvPr/>
        </p:nvPicPr>
        <p:blipFill>
          <a:blip r:embed="rId6"/>
          <a:srcRect/>
          <a:stretch/>
        </p:blipFill>
        <p:spPr>
          <a:xfrm>
            <a:off x="6224733" y="4083960"/>
            <a:ext cx="1261872" cy="1261872"/>
          </a:xfrm>
          <a:prstGeom prst="rect">
            <a:avLst/>
          </a:prstGeom>
        </p:spPr>
      </p:pic>
      <p:pic>
        <p:nvPicPr>
          <p:cNvPr id="13" name="Picture 12">
            <a:extLst>
              <a:ext uri="{FF2B5EF4-FFF2-40B4-BE49-F238E27FC236}">
                <a16:creationId xmlns:a16="http://schemas.microsoft.com/office/drawing/2014/main" id="{FA044611-C63D-3419-16B4-D17E46EDDEB5}"/>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224733" y="1653363"/>
            <a:ext cx="1261872" cy="1261872"/>
          </a:xfrm>
          <a:prstGeom prst="rect">
            <a:avLst/>
          </a:prstGeom>
        </p:spPr>
      </p:pic>
    </p:spTree>
    <p:custDataLst>
      <p:tags r:id="rId1"/>
    </p:custDataLst>
    <p:extLst>
      <p:ext uri="{BB962C8B-B14F-4D97-AF65-F5344CB8AC3E}">
        <p14:creationId xmlns:p14="http://schemas.microsoft.com/office/powerpoint/2010/main" val="801469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8AEC58-16E3-8C6D-2B63-6D0524212DC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0F37E3-256E-A74F-E954-A19232F208ED}"/>
              </a:ext>
            </a:extLst>
          </p:cNvPr>
          <p:cNvSpPr/>
          <p:nvPr/>
        </p:nvSpPr>
        <p:spPr bwMode="auto">
          <a:xfrm>
            <a:off x="684426" y="1349814"/>
            <a:ext cx="10731324" cy="718138"/>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AB569CE6-26A7-FD54-8FA9-4D454DDE669B}"/>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 Chronic Lymphocytic Leukemia</a:t>
            </a:r>
          </a:p>
        </p:txBody>
      </p:sp>
      <p:sp>
        <p:nvSpPr>
          <p:cNvPr id="7" name="Content Placeholder 6">
            <a:extLst>
              <a:ext uri="{FF2B5EF4-FFF2-40B4-BE49-F238E27FC236}">
                <a16:creationId xmlns:a16="http://schemas.microsoft.com/office/drawing/2014/main" id="{B5ADD003-69FA-FCBB-B763-D511A3E5D789}"/>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solidFill>
                  <a:schemeClr val="bg1"/>
                </a:solidFill>
              </a:rPr>
              <a:t>Current Management of Newly Diagnosed CLL — </a:t>
            </a:r>
            <a:r>
              <a:rPr lang="en-US" sz="3000" b="0" dirty="0">
                <a:solidFill>
                  <a:schemeClr val="bg1"/>
                </a:solidFill>
              </a:rPr>
              <a:t>Dr Allan</a:t>
            </a:r>
          </a:p>
          <a:p>
            <a:pPr>
              <a:lnSpc>
                <a:spcPct val="100000"/>
              </a:lnSpc>
              <a:spcBef>
                <a:spcPts val="3000"/>
              </a:spcBef>
            </a:pPr>
            <a:r>
              <a:rPr lang="en-US" sz="3000" dirty="0"/>
              <a:t>Noncovalent BTK Inhibitors and Other Novel Strategies — </a:t>
            </a:r>
            <a:r>
              <a:rPr lang="en-US" sz="3000" b="0" dirty="0"/>
              <a:t>Dr </a:t>
            </a:r>
            <a:r>
              <a:rPr lang="en-US" sz="3000" b="0" dirty="0" err="1"/>
              <a:t>Kittai</a:t>
            </a:r>
            <a:endParaRPr lang="en-US" sz="3000" b="0" dirty="0"/>
          </a:p>
        </p:txBody>
      </p:sp>
    </p:spTree>
    <p:extLst>
      <p:ext uri="{BB962C8B-B14F-4D97-AF65-F5344CB8AC3E}">
        <p14:creationId xmlns:p14="http://schemas.microsoft.com/office/powerpoint/2010/main" val="77352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304263-7B1A-E511-6FA6-63199BCC813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01F5F9-3845-5DDB-7F77-90DBB646F07B}"/>
              </a:ext>
            </a:extLst>
          </p:cNvPr>
          <p:cNvSpPr>
            <a:spLocks noGrp="1"/>
          </p:cNvSpPr>
          <p:nvPr>
            <p:ph type="title"/>
          </p:nvPr>
        </p:nvSpPr>
        <p:spPr>
          <a:xfrm>
            <a:off x="838200" y="1"/>
            <a:ext cx="10515600" cy="1144588"/>
          </a:xfrm>
        </p:spPr>
        <p:txBody>
          <a:bodyPr>
            <a:normAutofit/>
          </a:bodyPr>
          <a:lstStyle/>
          <a:p>
            <a:r>
              <a:rPr lang="en-US" sz="3200" dirty="0"/>
              <a:t>Module 1: Chronic Lymphocytic Leukemia</a:t>
            </a:r>
            <a:endParaRPr lang="en-US" sz="3000" dirty="0">
              <a:solidFill>
                <a:srgbClr val="0070C0"/>
              </a:solidFill>
            </a:endParaRPr>
          </a:p>
        </p:txBody>
      </p:sp>
      <p:sp>
        <p:nvSpPr>
          <p:cNvPr id="7" name="Content Placeholder 6">
            <a:extLst>
              <a:ext uri="{FF2B5EF4-FFF2-40B4-BE49-F238E27FC236}">
                <a16:creationId xmlns:a16="http://schemas.microsoft.com/office/drawing/2014/main" id="{97F152CD-48BF-2251-DFCE-A2EAB2825748}"/>
              </a:ext>
            </a:extLst>
          </p:cNvPr>
          <p:cNvSpPr>
            <a:spLocks noGrp="1"/>
          </p:cNvSpPr>
          <p:nvPr>
            <p:ph idx="1"/>
          </p:nvPr>
        </p:nvSpPr>
        <p:spPr>
          <a:xfrm>
            <a:off x="462987" y="1144587"/>
            <a:ext cx="11262167" cy="5257800"/>
          </a:xfrm>
        </p:spPr>
        <p:txBody>
          <a:bodyPr>
            <a:noAutofit/>
          </a:bodyPr>
          <a:lstStyle/>
          <a:p>
            <a:pPr>
              <a:lnSpc>
                <a:spcPts val="3800"/>
              </a:lnSpc>
              <a:spcBef>
                <a:spcPts val="2000"/>
              </a:spcBef>
              <a:spcAft>
                <a:spcPts val="2000"/>
              </a:spcAft>
            </a:pPr>
            <a:endParaRPr lang="en-US" sz="2800" noProof="0" dirty="0"/>
          </a:p>
          <a:p>
            <a:pPr>
              <a:lnSpc>
                <a:spcPts val="3800"/>
              </a:lnSpc>
              <a:spcBef>
                <a:spcPts val="2000"/>
              </a:spcBef>
              <a:spcAft>
                <a:spcPts val="2000"/>
              </a:spcAft>
            </a:pPr>
            <a:r>
              <a:rPr lang="en-US" sz="3600" noProof="0" dirty="0">
                <a:latin typeface="Calibri" panose="020F0502020204030204" pitchFamily="34" charset="0"/>
                <a:cs typeface="Calibri" panose="020F0502020204030204" pitchFamily="34" charset="0"/>
              </a:rPr>
              <a:t>We would like to do a “best paper or presentation of the year” activity. Please suggest one “paper of the year” and 2 other worthy papers based on the value in treatment of current and future patients</a:t>
            </a:r>
            <a:r>
              <a:rPr lang="en-US" sz="3200" noProof="0" dirty="0"/>
              <a:t>.</a:t>
            </a:r>
            <a:endParaRPr lang="en-US" sz="3200" b="0" noProof="0" dirty="0"/>
          </a:p>
        </p:txBody>
      </p:sp>
    </p:spTree>
    <p:extLst>
      <p:ext uri="{BB962C8B-B14F-4D97-AF65-F5344CB8AC3E}">
        <p14:creationId xmlns:p14="http://schemas.microsoft.com/office/powerpoint/2010/main" val="15662216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DF165-FC9C-23A6-6525-69BE8B1761EB}"/>
              </a:ext>
            </a:extLst>
          </p:cNvPr>
          <p:cNvSpPr>
            <a:spLocks noGrp="1"/>
          </p:cNvSpPr>
          <p:nvPr>
            <p:ph type="ctrTitle"/>
          </p:nvPr>
        </p:nvSpPr>
        <p:spPr>
          <a:xfrm>
            <a:off x="528096" y="2012635"/>
            <a:ext cx="11135808" cy="1969770"/>
          </a:xfrm>
        </p:spPr>
        <p:txBody>
          <a:bodyPr/>
          <a:lstStyle/>
          <a:p>
            <a:pPr>
              <a:lnSpc>
                <a:spcPct val="100000"/>
              </a:lnSpc>
              <a:defRPr/>
            </a:pPr>
            <a:r>
              <a:rPr lang="en-US" dirty="0">
                <a:solidFill>
                  <a:srgbClr val="B31B1B"/>
                </a:solidFill>
              </a:rPr>
              <a:t>Current Management of CLL in The 1L Setting</a:t>
            </a:r>
          </a:p>
        </p:txBody>
      </p:sp>
      <p:sp>
        <p:nvSpPr>
          <p:cNvPr id="3" name="Subtitle 2">
            <a:extLst>
              <a:ext uri="{FF2B5EF4-FFF2-40B4-BE49-F238E27FC236}">
                <a16:creationId xmlns:a16="http://schemas.microsoft.com/office/drawing/2014/main" id="{59BFF331-6EB4-C80A-3BB7-78134A748880}"/>
              </a:ext>
            </a:extLst>
          </p:cNvPr>
          <p:cNvSpPr>
            <a:spLocks noGrp="1"/>
          </p:cNvSpPr>
          <p:nvPr>
            <p:ph type="subTitle" idx="1"/>
          </p:nvPr>
        </p:nvSpPr>
        <p:spPr>
          <a:xfrm>
            <a:off x="394746" y="5180129"/>
            <a:ext cx="7101429" cy="1202380"/>
          </a:xfrm>
        </p:spPr>
        <p:txBody>
          <a:bodyPr/>
          <a:lstStyle/>
          <a:p>
            <a:pPr>
              <a:defRPr/>
            </a:pPr>
            <a:r>
              <a:rPr lang="en-US" sz="2400" dirty="0">
                <a:solidFill>
                  <a:srgbClr val="2D2E2D"/>
                </a:solidFill>
              </a:rPr>
              <a:t>John N. Allan</a:t>
            </a:r>
          </a:p>
          <a:p>
            <a:pPr>
              <a:defRPr/>
            </a:pPr>
            <a:r>
              <a:rPr lang="en-US" sz="2400" dirty="0">
                <a:solidFill>
                  <a:srgbClr val="2D2E2D"/>
                </a:solidFill>
              </a:rPr>
              <a:t>Associate Professor of Clinical Medicine</a:t>
            </a:r>
          </a:p>
          <a:p>
            <a:pPr>
              <a:defRPr/>
            </a:pPr>
            <a:r>
              <a:rPr lang="en-US" sz="2400" dirty="0">
                <a:solidFill>
                  <a:srgbClr val="2D2E2D"/>
                </a:solidFill>
              </a:rPr>
              <a:t>Weill Cornell</a:t>
            </a:r>
          </a:p>
        </p:txBody>
      </p:sp>
      <p:sp>
        <p:nvSpPr>
          <p:cNvPr id="4" name="Subtitle 2">
            <a:extLst>
              <a:ext uri="{FF2B5EF4-FFF2-40B4-BE49-F238E27FC236}">
                <a16:creationId xmlns:a16="http://schemas.microsoft.com/office/drawing/2014/main" id="{570EB2D6-DFA4-28EF-DB62-9BB2A886FC87}"/>
              </a:ext>
            </a:extLst>
          </p:cNvPr>
          <p:cNvSpPr txBox="1">
            <a:spLocks/>
          </p:cNvSpPr>
          <p:nvPr/>
        </p:nvSpPr>
        <p:spPr>
          <a:xfrm>
            <a:off x="7227346" y="5013929"/>
            <a:ext cx="4827084" cy="1534779"/>
          </a:xfrm>
          <a:prstGeom prst="rect">
            <a:avLst/>
          </a:prstGeom>
        </p:spPr>
        <p:txBody>
          <a:bodyPr vert="horz" wrap="square" lIns="0" tIns="0" rIns="0" bIns="0" rtlCol="0">
            <a:spAutoFit/>
          </a:bodyPr>
          <a:lstStyle>
            <a:lvl1pPr marL="0" marR="0" indent="0" algn="l" defTabSz="914400" rtl="0" eaLnBrk="1" fontAlgn="base" latinLnBrk="0" hangingPunct="1">
              <a:lnSpc>
                <a:spcPct val="90000"/>
              </a:lnSpc>
              <a:spcBef>
                <a:spcPts val="600"/>
              </a:spcBef>
              <a:spcAft>
                <a:spcPct val="0"/>
              </a:spcAft>
              <a:buClrTx/>
              <a:buSzTx/>
              <a:buFontTx/>
              <a:buNone/>
              <a:tabLst/>
              <a:defRPr sz="2100" b="0" kern="1200">
                <a:solidFill>
                  <a:schemeClr val="tx1"/>
                </a:solidFill>
                <a:latin typeface="Arial"/>
                <a:ea typeface="+mn-ea"/>
                <a:cs typeface="Arial"/>
              </a:defRPr>
            </a:lvl1pPr>
            <a:lvl2pPr marL="457200" marR="0" indent="0" algn="ctr" defTabSz="914400" rtl="0" eaLnBrk="1" fontAlgn="base" latinLnBrk="0" hangingPunct="1">
              <a:lnSpc>
                <a:spcPct val="100000"/>
              </a:lnSpc>
              <a:spcBef>
                <a:spcPct val="20000"/>
              </a:spcBef>
              <a:spcAft>
                <a:spcPct val="0"/>
              </a:spcAft>
              <a:buClrTx/>
              <a:buSzTx/>
              <a:buFont typeface="Arial" panose="020B0604020202020204" pitchFamily="34" charset="0"/>
              <a:buNone/>
              <a:tabLst/>
              <a:defRPr sz="1600" b="0" kern="1200">
                <a:solidFill>
                  <a:schemeClr val="tx1">
                    <a:tint val="75000"/>
                  </a:schemeClr>
                </a:solidFill>
                <a:latin typeface="Arial"/>
                <a:ea typeface="+mn-ea"/>
                <a:cs typeface="Arial"/>
              </a:defRPr>
            </a:lvl2pPr>
            <a:lvl3pPr marL="914400" marR="0" indent="0" algn="ctr" defTabSz="914400" rtl="0" eaLnBrk="1" fontAlgn="base" latinLnBrk="0" hangingPunct="1">
              <a:lnSpc>
                <a:spcPct val="100000"/>
              </a:lnSpc>
              <a:spcBef>
                <a:spcPct val="20000"/>
              </a:spcBef>
              <a:spcAft>
                <a:spcPct val="0"/>
              </a:spcAft>
              <a:buClrTx/>
              <a:buSzTx/>
              <a:buFont typeface="Courier New" panose="02070309020205020404" pitchFamily="49" charset="0"/>
              <a:buNone/>
              <a:tabLst/>
              <a:defRPr sz="1600" b="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16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defTabSz="1219170">
              <a:spcBef>
                <a:spcPts val="800"/>
              </a:spcBef>
              <a:defRPr/>
            </a:pPr>
            <a:r>
              <a:rPr lang="en-US" sz="2400" dirty="0">
                <a:solidFill>
                  <a:srgbClr val="2D2E2D"/>
                </a:solidFill>
              </a:rPr>
              <a:t>Research To Practice</a:t>
            </a:r>
          </a:p>
          <a:p>
            <a:pPr defTabSz="1219170">
              <a:spcBef>
                <a:spcPts val="800"/>
              </a:spcBef>
              <a:defRPr/>
            </a:pPr>
            <a:r>
              <a:rPr lang="en-US" sz="2400" dirty="0">
                <a:solidFill>
                  <a:srgbClr val="2D2E2D"/>
                </a:solidFill>
              </a:rPr>
              <a:t>Fifth Annual National General Medical Oncology (GMO) Summit </a:t>
            </a:r>
          </a:p>
          <a:p>
            <a:pPr defTabSz="1219170">
              <a:spcBef>
                <a:spcPts val="800"/>
              </a:spcBef>
              <a:defRPr/>
            </a:pPr>
            <a:r>
              <a:rPr lang="en-US" sz="2400" dirty="0">
                <a:solidFill>
                  <a:srgbClr val="2D2E2D"/>
                </a:solidFill>
              </a:rPr>
              <a:t>Orlando, FL, April 25, 2026</a:t>
            </a:r>
          </a:p>
        </p:txBody>
      </p:sp>
    </p:spTree>
    <p:extLst>
      <p:ext uri="{BB962C8B-B14F-4D97-AF65-F5344CB8AC3E}">
        <p14:creationId xmlns:p14="http://schemas.microsoft.com/office/powerpoint/2010/main" val="219152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79C186-DD27-CD36-A1C3-33B182AE6392}"/>
              </a:ext>
            </a:extLst>
          </p:cNvPr>
          <p:cNvSpPr>
            <a:spLocks noGrp="1"/>
          </p:cNvSpPr>
          <p:nvPr>
            <p:ph type="title"/>
          </p:nvPr>
        </p:nvSpPr>
        <p:spPr>
          <a:xfrm>
            <a:off x="609600" y="112564"/>
            <a:ext cx="10972800" cy="987107"/>
          </a:xfrm>
        </p:spPr>
        <p:txBody>
          <a:bodyPr/>
          <a:lstStyle/>
          <a:p>
            <a:r>
              <a:rPr lang="en-US" dirty="0"/>
              <a:t>Disclosures</a:t>
            </a:r>
          </a:p>
        </p:txBody>
      </p:sp>
      <p:graphicFrame>
        <p:nvGraphicFramePr>
          <p:cNvPr id="6" name="Table 5">
            <a:extLst>
              <a:ext uri="{FF2B5EF4-FFF2-40B4-BE49-F238E27FC236}">
                <a16:creationId xmlns:a16="http://schemas.microsoft.com/office/drawing/2014/main" id="{2D38738D-3897-CAAD-188C-12E16879668B}"/>
              </a:ext>
            </a:extLst>
          </p:cNvPr>
          <p:cNvGraphicFramePr>
            <a:graphicFrameLocks noGrp="1"/>
          </p:cNvGraphicFramePr>
          <p:nvPr/>
        </p:nvGraphicFramePr>
        <p:xfrm>
          <a:off x="1063813" y="1479476"/>
          <a:ext cx="9944846" cy="4280746"/>
        </p:xfrm>
        <a:graphic>
          <a:graphicData uri="http://schemas.openxmlformats.org/drawingml/2006/table">
            <a:tbl>
              <a:tblPr firstRow="1" bandRow="1">
                <a:tableStyleId>{5C22544A-7EE6-4342-B048-85BDC9FD1C3A}</a:tableStyleId>
              </a:tblPr>
              <a:tblGrid>
                <a:gridCol w="2665505">
                  <a:extLst>
                    <a:ext uri="{9D8B030D-6E8A-4147-A177-3AD203B41FA5}">
                      <a16:colId xmlns:a16="http://schemas.microsoft.com/office/drawing/2014/main" val="824720740"/>
                    </a:ext>
                  </a:extLst>
                </a:gridCol>
                <a:gridCol w="7279341">
                  <a:extLst>
                    <a:ext uri="{9D8B030D-6E8A-4147-A177-3AD203B41FA5}">
                      <a16:colId xmlns:a16="http://schemas.microsoft.com/office/drawing/2014/main" val="2005854367"/>
                    </a:ext>
                  </a:extLst>
                </a:gridCol>
              </a:tblGrid>
              <a:tr h="494453">
                <a:tc>
                  <a:txBody>
                    <a:bodyPr/>
                    <a:lstStyle/>
                    <a:p>
                      <a:r>
                        <a:rPr lang="en-US" sz="2100" b="1" dirty="0">
                          <a:solidFill>
                            <a:schemeClr val="tx1"/>
                          </a:solidFill>
                        </a:rPr>
                        <a:t>Advisory Committees</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100" b="0" dirty="0" err="1">
                          <a:solidFill>
                            <a:schemeClr val="tx1"/>
                          </a:solidFill>
                        </a:rPr>
                        <a:t>NeoGenomics</a:t>
                      </a:r>
                      <a:endParaRPr lang="en-US" sz="2100" b="0" dirty="0">
                        <a:solidFill>
                          <a:schemeClr val="tx1"/>
                        </a:solidFill>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21040661"/>
                  </a:ext>
                </a:extLst>
              </a:tr>
              <a:tr h="1422400">
                <a:tc>
                  <a:txBody>
                    <a:bodyPr/>
                    <a:lstStyle/>
                    <a:p>
                      <a:r>
                        <a:rPr lang="en-US" sz="2100" b="1" dirty="0">
                          <a:solidFill>
                            <a:schemeClr val="tx1"/>
                          </a:solidFill>
                        </a:rPr>
                        <a:t>Consulting Agreements</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100" b="0" dirty="0">
                          <a:solidFill>
                            <a:schemeClr val="tx1"/>
                          </a:solidFill>
                        </a:rPr>
                        <a:t>AbbVie Inc, Adaptive Biotechnologies Corporation, ADC Therapeutics, AstraZeneca Pharmaceuticals LP, </a:t>
                      </a:r>
                      <a:r>
                        <a:rPr lang="en-US" sz="2100" b="0" dirty="0" err="1">
                          <a:solidFill>
                            <a:schemeClr val="tx1"/>
                          </a:solidFill>
                        </a:rPr>
                        <a:t>BeOne</a:t>
                      </a:r>
                      <a:r>
                        <a:rPr lang="en-US" sz="2100" b="0" dirty="0">
                          <a:solidFill>
                            <a:schemeClr val="tx1"/>
                          </a:solidFill>
                        </a:rPr>
                        <a:t>, Genentech, a member of the Roche Group, Janssen Biotech Inc, Lilly, Pharmacyclics LLC, an AbbVie Company</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67690585"/>
                  </a:ext>
                </a:extLst>
              </a:tr>
              <a:tr h="772160">
                <a:tc>
                  <a:txBody>
                    <a:bodyPr/>
                    <a:lstStyle/>
                    <a:p>
                      <a:r>
                        <a:rPr lang="en-US" sz="2100" b="1" dirty="0">
                          <a:solidFill>
                            <a:schemeClr val="tx1"/>
                          </a:solidFill>
                        </a:rPr>
                        <a:t>Contracted Research</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100" b="0" dirty="0">
                          <a:solidFill>
                            <a:schemeClr val="tx1"/>
                          </a:solidFill>
                        </a:rPr>
                        <a:t>Adaptive Biotechnologies Corporation, </a:t>
                      </a:r>
                      <a:r>
                        <a:rPr lang="en-US" sz="2100" b="0" dirty="0" err="1">
                          <a:solidFill>
                            <a:schemeClr val="tx1"/>
                          </a:solidFill>
                        </a:rPr>
                        <a:t>BeOne</a:t>
                      </a:r>
                      <a:r>
                        <a:rPr lang="en-US" sz="2100" b="0" dirty="0">
                          <a:solidFill>
                            <a:schemeClr val="tx1"/>
                          </a:solidFill>
                        </a:rPr>
                        <a:t>, Bristol Myers Squibb, Genentech, a member of the Roche Group</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53383928"/>
                  </a:ext>
                </a:extLst>
              </a:tr>
              <a:tr h="1097280">
                <a:tc>
                  <a:txBody>
                    <a:bodyPr/>
                    <a:lstStyle/>
                    <a:p>
                      <a:r>
                        <a:rPr lang="en-US" sz="2100" b="1" dirty="0">
                          <a:solidFill>
                            <a:schemeClr val="tx1"/>
                          </a:solidFill>
                        </a:rPr>
                        <a:t>Data and Safety Monitoring Boards/Committees</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100" b="0" dirty="0">
                          <a:solidFill>
                            <a:schemeClr val="tx1"/>
                          </a:solidFill>
                        </a:rPr>
                        <a:t>Merck</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35061490"/>
                  </a:ext>
                </a:extLst>
              </a:tr>
              <a:tr h="494453">
                <a:tc>
                  <a:txBody>
                    <a:bodyPr/>
                    <a:lstStyle/>
                    <a:p>
                      <a:r>
                        <a:rPr lang="en-US" sz="2100" b="1" dirty="0">
                          <a:solidFill>
                            <a:schemeClr val="tx1"/>
                          </a:solidFill>
                        </a:rPr>
                        <a:t>Speakers Bureaus</a:t>
                      </a: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100" b="0" dirty="0">
                          <a:solidFill>
                            <a:schemeClr val="tx1"/>
                          </a:solidFill>
                        </a:rPr>
                        <a:t>AbbVie Inc, </a:t>
                      </a:r>
                      <a:r>
                        <a:rPr lang="en-US" sz="2100" b="0" dirty="0" err="1">
                          <a:solidFill>
                            <a:schemeClr val="tx1"/>
                          </a:solidFill>
                        </a:rPr>
                        <a:t>BeOne</a:t>
                      </a:r>
                      <a:endParaRPr lang="en-US" sz="2100" b="0" dirty="0">
                        <a:solidFill>
                          <a:schemeClr val="tx1"/>
                        </a:solidFill>
                      </a:endParaRPr>
                    </a:p>
                  </a:txBody>
                  <a:tcPr marL="121920" marR="121920" marT="60960" marB="6096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55961619"/>
                  </a:ext>
                </a:extLst>
              </a:tr>
            </a:tbl>
          </a:graphicData>
        </a:graphic>
      </p:graphicFrame>
    </p:spTree>
    <p:extLst>
      <p:ext uri="{BB962C8B-B14F-4D97-AF65-F5344CB8AC3E}">
        <p14:creationId xmlns:p14="http://schemas.microsoft.com/office/powerpoint/2010/main" val="28567487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5DD66-C4E5-39AE-54C6-0DCF942E0974}"/>
              </a:ext>
            </a:extLst>
          </p:cNvPr>
          <p:cNvSpPr>
            <a:spLocks noGrp="1"/>
          </p:cNvSpPr>
          <p:nvPr>
            <p:ph type="title"/>
          </p:nvPr>
        </p:nvSpPr>
        <p:spPr>
          <a:xfrm>
            <a:off x="994548" y="-440016"/>
            <a:ext cx="10972800" cy="1143000"/>
          </a:xfrm>
        </p:spPr>
        <p:txBody>
          <a:bodyPr/>
          <a:lstStyle/>
          <a:p>
            <a:r>
              <a:rPr lang="en-US" dirty="0">
                <a:solidFill>
                  <a:srgbClr val="C00000"/>
                </a:solidFill>
              </a:rPr>
              <a:t>Shifting Trends in Management of Frontline CLL</a:t>
            </a:r>
          </a:p>
        </p:txBody>
      </p:sp>
      <p:sp>
        <p:nvSpPr>
          <p:cNvPr id="30" name="Text Placeholder 29">
            <a:extLst>
              <a:ext uri="{FF2B5EF4-FFF2-40B4-BE49-F238E27FC236}">
                <a16:creationId xmlns:a16="http://schemas.microsoft.com/office/drawing/2014/main" id="{EA385841-8DB0-8F74-EE8E-E373630ED79B}"/>
              </a:ext>
            </a:extLst>
          </p:cNvPr>
          <p:cNvSpPr>
            <a:spLocks noGrp="1"/>
          </p:cNvSpPr>
          <p:nvPr>
            <p:ph type="body" sz="quarter" idx="13"/>
          </p:nvPr>
        </p:nvSpPr>
        <p:spPr>
          <a:xfrm>
            <a:off x="53675" y="6556235"/>
            <a:ext cx="11488411" cy="364067"/>
          </a:xfrm>
        </p:spPr>
        <p:txBody>
          <a:bodyPr/>
          <a:lstStyle/>
          <a:p>
            <a:r>
              <a:rPr lang="en-US" dirty="0"/>
              <a:t>NCCN Clinical Practice Guidelines in Oncology (NCCN Guidelines®) for Guideline Name Chronic Lymphocytic Leukemia/Small Lymphocytic Lymphoma  V.2.2026. © 2026 National Comprehensive Cancer Network, Inc. All rights reserved.</a:t>
            </a:r>
          </a:p>
        </p:txBody>
      </p:sp>
      <p:grpSp>
        <p:nvGrpSpPr>
          <p:cNvPr id="6" name="Group 5">
            <a:extLst>
              <a:ext uri="{FF2B5EF4-FFF2-40B4-BE49-F238E27FC236}">
                <a16:creationId xmlns:a16="http://schemas.microsoft.com/office/drawing/2014/main" id="{713354BF-2C65-68B6-26AC-299B025E28B8}"/>
              </a:ext>
            </a:extLst>
          </p:cNvPr>
          <p:cNvGrpSpPr/>
          <p:nvPr/>
        </p:nvGrpSpPr>
        <p:grpSpPr>
          <a:xfrm>
            <a:off x="1" y="848907"/>
            <a:ext cx="12092763" cy="5107440"/>
            <a:chOff x="422030" y="1739062"/>
            <a:chExt cx="10751737" cy="4128125"/>
          </a:xfrm>
        </p:grpSpPr>
        <p:sp>
          <p:nvSpPr>
            <p:cNvPr id="7" name="Rectangle 6">
              <a:extLst>
                <a:ext uri="{FF2B5EF4-FFF2-40B4-BE49-F238E27FC236}">
                  <a16:creationId xmlns:a16="http://schemas.microsoft.com/office/drawing/2014/main" id="{D90CB7FA-0065-9279-AB07-223BDC4CCA94}"/>
                </a:ext>
              </a:extLst>
            </p:cNvPr>
            <p:cNvSpPr/>
            <p:nvPr/>
          </p:nvSpPr>
          <p:spPr>
            <a:xfrm rot="10800000">
              <a:off x="422030" y="1739062"/>
              <a:ext cx="5375868" cy="4128125"/>
            </a:xfrm>
            <a:prstGeom prst="rect">
              <a:avLst/>
            </a:prstGeom>
            <a:gradFill flip="none" rotWithShape="1">
              <a:gsLst>
                <a:gs pos="100000">
                  <a:srgbClr val="346691">
                    <a:lumMod val="20000"/>
                    <a:lumOff val="80000"/>
                  </a:srgbClr>
                </a:gs>
                <a:gs pos="0">
                  <a:srgbClr val="FFFFFF"/>
                </a:gs>
                <a:gs pos="100000">
                  <a:srgbClr val="346691">
                    <a:lumMod val="40000"/>
                    <a:lumOff val="60000"/>
                  </a:srgbClr>
                </a:gs>
              </a:gsLst>
              <a:lin ang="10800000" scaled="1"/>
              <a:tileRect/>
            </a:gradFill>
            <a:ln w="25400" cap="flat" cmpd="sng" algn="ctr">
              <a:noFill/>
              <a:prstDash val="solid"/>
            </a:ln>
            <a:effectLst/>
          </p:spPr>
          <p:txBody>
            <a:bodyPr rtlCol="0" anchor="ctr"/>
            <a:lstStyle/>
            <a:p>
              <a:pPr algn="r" defTabSz="914354">
                <a:buClr>
                  <a:srgbClr val="000000"/>
                </a:buClr>
                <a:defRPr/>
              </a:pPr>
              <a:endParaRPr lang="en-US" sz="1600" kern="0" dirty="0">
                <a:solidFill>
                  <a:srgbClr val="FFFFFF"/>
                </a:solidFill>
                <a:latin typeface="Franklin Gothic Book" panose="020B0503020102020204"/>
                <a:sym typeface="Arial"/>
              </a:endParaRPr>
            </a:p>
          </p:txBody>
        </p:sp>
        <p:sp>
          <p:nvSpPr>
            <p:cNvPr id="8" name="Rectangle 7">
              <a:extLst>
                <a:ext uri="{FF2B5EF4-FFF2-40B4-BE49-F238E27FC236}">
                  <a16:creationId xmlns:a16="http://schemas.microsoft.com/office/drawing/2014/main" id="{498BF9FB-52EE-BE95-BD2E-033B27F04F9E}"/>
                </a:ext>
              </a:extLst>
            </p:cNvPr>
            <p:cNvSpPr/>
            <p:nvPr/>
          </p:nvSpPr>
          <p:spPr>
            <a:xfrm>
              <a:off x="5797899" y="1739063"/>
              <a:ext cx="5375868" cy="4128124"/>
            </a:xfrm>
            <a:prstGeom prst="rect">
              <a:avLst/>
            </a:prstGeom>
            <a:gradFill flip="none" rotWithShape="1">
              <a:gsLst>
                <a:gs pos="100000">
                  <a:srgbClr val="346691">
                    <a:lumMod val="20000"/>
                    <a:lumOff val="80000"/>
                  </a:srgbClr>
                </a:gs>
                <a:gs pos="0">
                  <a:srgbClr val="FFFFFF"/>
                </a:gs>
                <a:gs pos="100000">
                  <a:srgbClr val="346691">
                    <a:lumMod val="40000"/>
                    <a:lumOff val="60000"/>
                  </a:srgbClr>
                </a:gs>
              </a:gsLst>
              <a:lin ang="10800000" scaled="1"/>
              <a:tileRect/>
            </a:gradFill>
            <a:ln w="25400" cap="flat" cmpd="sng" algn="ctr">
              <a:noFill/>
              <a:prstDash val="solid"/>
            </a:ln>
            <a:effectLst/>
          </p:spPr>
          <p:txBody>
            <a:bodyPr rtlCol="0" anchor="ctr"/>
            <a:lstStyle/>
            <a:p>
              <a:pPr algn="r" defTabSz="914354">
                <a:buClr>
                  <a:srgbClr val="000000"/>
                </a:buClr>
                <a:defRPr/>
              </a:pPr>
              <a:endParaRPr lang="en-US" sz="1600" kern="0" dirty="0">
                <a:solidFill>
                  <a:srgbClr val="FFFFFF"/>
                </a:solidFill>
                <a:latin typeface="Franklin Gothic Book" panose="020B0503020102020204"/>
                <a:sym typeface="Arial"/>
              </a:endParaRPr>
            </a:p>
          </p:txBody>
        </p:sp>
      </p:grpSp>
      <p:cxnSp>
        <p:nvCxnSpPr>
          <p:cNvPr id="9" name="Straight Connector 8">
            <a:extLst>
              <a:ext uri="{FF2B5EF4-FFF2-40B4-BE49-F238E27FC236}">
                <a16:creationId xmlns:a16="http://schemas.microsoft.com/office/drawing/2014/main" id="{F0D90ABC-2ADA-BD36-ECAF-B24D72A325F2}"/>
              </a:ext>
            </a:extLst>
          </p:cNvPr>
          <p:cNvCxnSpPr>
            <a:cxnSpLocks/>
          </p:cNvCxnSpPr>
          <p:nvPr/>
        </p:nvCxnSpPr>
        <p:spPr>
          <a:xfrm>
            <a:off x="6090664" y="3969163"/>
            <a:ext cx="0" cy="1538096"/>
          </a:xfrm>
          <a:prstGeom prst="line">
            <a:avLst/>
          </a:prstGeom>
          <a:noFill/>
          <a:ln w="12700" cap="flat" cmpd="sng" algn="ctr">
            <a:solidFill>
              <a:srgbClr val="346691">
                <a:lumMod val="50000"/>
              </a:srgbClr>
            </a:solidFill>
            <a:prstDash val="solid"/>
          </a:ln>
          <a:effectLst/>
        </p:spPr>
      </p:cxnSp>
      <p:sp>
        <p:nvSpPr>
          <p:cNvPr id="10" name="TPAnswers">
            <a:extLst>
              <a:ext uri="{FF2B5EF4-FFF2-40B4-BE49-F238E27FC236}">
                <a16:creationId xmlns:a16="http://schemas.microsoft.com/office/drawing/2014/main" id="{04918CB4-796E-F59F-2585-3B07C58D09DD}"/>
              </a:ext>
            </a:extLst>
          </p:cNvPr>
          <p:cNvSpPr txBox="1">
            <a:spLocks/>
          </p:cNvSpPr>
          <p:nvPr>
            <p:custDataLst>
              <p:tags r:id="rId1"/>
            </p:custDataLst>
          </p:nvPr>
        </p:nvSpPr>
        <p:spPr>
          <a:xfrm>
            <a:off x="154396" y="3079495"/>
            <a:ext cx="5486400" cy="27344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defTabSz="914354">
              <a:buClrTx/>
              <a:buNone/>
              <a:defRPr/>
            </a:pPr>
            <a:r>
              <a:rPr lang="en-US" sz="1600" b="1" dirty="0">
                <a:solidFill>
                  <a:srgbClr val="193348"/>
                </a:solidFill>
                <a:latin typeface="Arial"/>
                <a:sym typeface="Arial"/>
              </a:rPr>
              <a:t>Convenience (no infusions or TLS monitoring)</a:t>
            </a:r>
          </a:p>
          <a:p>
            <a:pPr marL="0" indent="0" algn="r" defTabSz="914354">
              <a:buClrTx/>
              <a:buNone/>
              <a:defRPr/>
            </a:pPr>
            <a:r>
              <a:rPr lang="en-US" sz="1600" b="1" dirty="0">
                <a:solidFill>
                  <a:srgbClr val="193348"/>
                </a:solidFill>
                <a:latin typeface="Arial"/>
                <a:sym typeface="Arial"/>
              </a:rPr>
              <a:t>Longer-term efficacy data (movement towards </a:t>
            </a:r>
            <a:br>
              <a:rPr lang="en-US" sz="1600" b="1" dirty="0">
                <a:solidFill>
                  <a:srgbClr val="193348"/>
                </a:solidFill>
                <a:latin typeface="Arial"/>
                <a:sym typeface="Arial"/>
              </a:rPr>
            </a:br>
            <a:r>
              <a:rPr lang="en-US" sz="1600" b="1" dirty="0">
                <a:solidFill>
                  <a:srgbClr val="193348"/>
                </a:solidFill>
                <a:latin typeface="Arial"/>
                <a:sym typeface="Arial"/>
              </a:rPr>
              <a:t>second-generation selective agents)</a:t>
            </a:r>
          </a:p>
          <a:p>
            <a:pPr marL="0" indent="0" algn="r" defTabSz="914354">
              <a:buClrTx/>
              <a:buNone/>
              <a:defRPr/>
            </a:pPr>
            <a:r>
              <a:rPr lang="en-US" sz="1600" b="1" dirty="0">
                <a:solidFill>
                  <a:srgbClr val="193348"/>
                </a:solidFill>
                <a:latin typeface="Arial"/>
                <a:sym typeface="Arial"/>
              </a:rPr>
              <a:t>Survival advantage compared to chemoimmunotherapy</a:t>
            </a:r>
          </a:p>
          <a:p>
            <a:pPr marL="0" indent="0" algn="r" defTabSz="914354">
              <a:buClrTx/>
              <a:buNone/>
              <a:defRPr/>
            </a:pPr>
            <a:r>
              <a:rPr lang="fr-FR" sz="1600" b="1" dirty="0">
                <a:solidFill>
                  <a:srgbClr val="193348"/>
                </a:solidFill>
                <a:latin typeface="Arial"/>
                <a:sym typeface="Arial"/>
              </a:rPr>
              <a:t>Improves versus diminishes immune function</a:t>
            </a:r>
          </a:p>
          <a:p>
            <a:pPr marL="0" indent="0" algn="r" defTabSz="914354">
              <a:buClrTx/>
              <a:buNone/>
              <a:defRPr/>
            </a:pPr>
            <a:r>
              <a:rPr lang="en-US" sz="1600" b="1" dirty="0">
                <a:solidFill>
                  <a:srgbClr val="193348"/>
                </a:solidFill>
                <a:latin typeface="Arial"/>
                <a:cs typeface="Arial" panose="020B0604020202020204" pitchFamily="34" charset="0"/>
                <a:sym typeface="Arial"/>
              </a:rPr>
              <a:t>Does not cause clonal hematopoiesis </a:t>
            </a:r>
            <a:endParaRPr lang="en-US" sz="1600" b="1" dirty="0">
              <a:solidFill>
                <a:srgbClr val="193348"/>
              </a:solidFill>
              <a:latin typeface="Arial"/>
              <a:sym typeface="Arial"/>
            </a:endParaRPr>
          </a:p>
          <a:p>
            <a:pPr marL="0" indent="0" algn="r" defTabSz="914354">
              <a:buClrTx/>
              <a:buNone/>
              <a:defRPr/>
            </a:pPr>
            <a:r>
              <a:rPr lang="en-US" sz="1600" b="1" dirty="0">
                <a:solidFill>
                  <a:srgbClr val="D85C00"/>
                </a:solidFill>
                <a:latin typeface="Arial"/>
                <a:cs typeface="Arial" panose="020B0604020202020204" pitchFamily="34" charset="0"/>
                <a:sym typeface="Arial"/>
              </a:rPr>
              <a:t>Indefinite treatment</a:t>
            </a:r>
          </a:p>
          <a:p>
            <a:pPr marL="0" indent="0" algn="r" defTabSz="914354">
              <a:buClrTx/>
              <a:buNone/>
              <a:defRPr/>
            </a:pPr>
            <a:r>
              <a:rPr lang="en-US" sz="1600" b="1" dirty="0">
                <a:solidFill>
                  <a:srgbClr val="D85C00"/>
                </a:solidFill>
                <a:latin typeface="Arial"/>
                <a:cs typeface="Arial" panose="020B0604020202020204" pitchFamily="34" charset="0"/>
                <a:sym typeface="Arial"/>
              </a:rPr>
              <a:t>Potential for cumulative cardiac toxicity</a:t>
            </a:r>
          </a:p>
        </p:txBody>
      </p:sp>
      <p:sp>
        <p:nvSpPr>
          <p:cNvPr id="11" name="TPAnswers">
            <a:extLst>
              <a:ext uri="{FF2B5EF4-FFF2-40B4-BE49-F238E27FC236}">
                <a16:creationId xmlns:a16="http://schemas.microsoft.com/office/drawing/2014/main" id="{91C69AFE-4C43-D264-8A16-D4E556A2A9DB}"/>
              </a:ext>
            </a:extLst>
          </p:cNvPr>
          <p:cNvSpPr txBox="1">
            <a:spLocks/>
          </p:cNvSpPr>
          <p:nvPr>
            <p:custDataLst>
              <p:tags r:id="rId2"/>
            </p:custDataLst>
          </p:nvPr>
        </p:nvSpPr>
        <p:spPr>
          <a:xfrm>
            <a:off x="6540531" y="2808199"/>
            <a:ext cx="5486400" cy="31096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Clr>
                <a:schemeClr val="tx1">
                  <a:lumMod val="50000"/>
                  <a:lumOff val="50000"/>
                </a:schemeClr>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1">
                  <a:lumMod val="50000"/>
                  <a:lumOff val="5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914354">
              <a:buClrTx/>
              <a:buNone/>
              <a:defRPr/>
            </a:pPr>
            <a:r>
              <a:rPr lang="en-US" sz="1600" b="1" dirty="0">
                <a:solidFill>
                  <a:srgbClr val="193348"/>
                </a:solidFill>
                <a:latin typeface="Arial"/>
                <a:sym typeface="Arial"/>
              </a:rPr>
              <a:t>~1-year time-limited therapy (MRD-guided may extend 1-2 years or longer)</a:t>
            </a:r>
          </a:p>
          <a:p>
            <a:pPr marL="0" indent="0" defTabSz="914354">
              <a:buClrTx/>
              <a:buNone/>
              <a:defRPr/>
            </a:pPr>
            <a:r>
              <a:rPr lang="en-US" sz="1600" b="1" dirty="0">
                <a:solidFill>
                  <a:srgbClr val="193348"/>
                </a:solidFill>
                <a:latin typeface="Arial"/>
                <a:sym typeface="Arial"/>
              </a:rPr>
              <a:t>Mitigated cardiac risks by discontinuation or use of second-gen</a:t>
            </a:r>
            <a:r>
              <a:rPr lang="en-US" sz="1600" b="1" dirty="0" err="1">
                <a:solidFill>
                  <a:srgbClr val="193348"/>
                </a:solidFill>
                <a:latin typeface="Arial"/>
                <a:sym typeface="Arial"/>
              </a:rPr>
              <a:t>eration</a:t>
            </a:r>
            <a:r>
              <a:rPr lang="en-US" sz="1600" b="1" dirty="0">
                <a:solidFill>
                  <a:srgbClr val="193348"/>
                </a:solidFill>
                <a:latin typeface="Arial"/>
                <a:sym typeface="Arial"/>
              </a:rPr>
              <a:t> BTKi</a:t>
            </a:r>
          </a:p>
          <a:p>
            <a:pPr marL="0" indent="0" defTabSz="914354">
              <a:buClrTx/>
              <a:buNone/>
              <a:defRPr/>
            </a:pPr>
            <a:r>
              <a:rPr lang="en-US" sz="1600" b="1" dirty="0">
                <a:solidFill>
                  <a:srgbClr val="193348"/>
                </a:solidFill>
                <a:latin typeface="Arial"/>
                <a:sym typeface="Arial"/>
              </a:rPr>
              <a:t>Less concern over long-term adherence</a:t>
            </a:r>
          </a:p>
          <a:p>
            <a:pPr marL="0" indent="0" defTabSz="914354">
              <a:buClrTx/>
              <a:buNone/>
              <a:defRPr/>
            </a:pPr>
            <a:r>
              <a:rPr lang="en-US" sz="1600" b="1" dirty="0">
                <a:solidFill>
                  <a:srgbClr val="193348"/>
                </a:solidFill>
                <a:latin typeface="Arial"/>
                <a:sym typeface="Arial"/>
              </a:rPr>
              <a:t>Potential for cost savings</a:t>
            </a:r>
          </a:p>
          <a:p>
            <a:pPr marL="0" indent="0" defTabSz="914354">
              <a:buClrTx/>
              <a:buNone/>
              <a:defRPr/>
            </a:pPr>
            <a:r>
              <a:rPr lang="en-US" sz="1600" b="1" dirty="0">
                <a:solidFill>
                  <a:srgbClr val="A9233D"/>
                </a:solidFill>
                <a:latin typeface="Arial"/>
                <a:sym typeface="Arial"/>
              </a:rPr>
              <a:t>Time intensive (infusions possible, venetoclax </a:t>
            </a:r>
            <a:br>
              <a:rPr lang="en-US" sz="1600" b="1" dirty="0">
                <a:solidFill>
                  <a:srgbClr val="A9233D"/>
                </a:solidFill>
                <a:latin typeface="Arial"/>
                <a:sym typeface="Arial"/>
              </a:rPr>
            </a:br>
            <a:r>
              <a:rPr lang="en-US" sz="1600" b="1" dirty="0">
                <a:solidFill>
                  <a:srgbClr val="A9233D"/>
                </a:solidFill>
                <a:latin typeface="Arial"/>
                <a:sym typeface="Arial"/>
              </a:rPr>
              <a:t>ramp-up monitoring)</a:t>
            </a:r>
          </a:p>
          <a:p>
            <a:pPr marL="0" indent="0" defTabSz="914354">
              <a:buClrTx/>
              <a:buNone/>
              <a:defRPr/>
            </a:pPr>
            <a:r>
              <a:rPr lang="en-US" sz="1600" b="1" dirty="0">
                <a:solidFill>
                  <a:srgbClr val="A9233D"/>
                </a:solidFill>
                <a:latin typeface="Arial"/>
                <a:sym typeface="Arial"/>
              </a:rPr>
              <a:t>Ideal Patient type for Oral Doublet vs Triplet vs. Ven-G or MRD-guided therapy is not defined (possible benefit of Triplet over Doublet in </a:t>
            </a:r>
            <a:r>
              <a:rPr lang="en-US" sz="1600" b="1" i="1" dirty="0">
                <a:solidFill>
                  <a:srgbClr val="A9233D"/>
                </a:solidFill>
                <a:latin typeface="Arial"/>
                <a:sym typeface="Arial"/>
              </a:rPr>
              <a:t>IGHV </a:t>
            </a:r>
            <a:r>
              <a:rPr lang="en-US" sz="1600" b="1" dirty="0">
                <a:solidFill>
                  <a:srgbClr val="A9233D"/>
                </a:solidFill>
                <a:latin typeface="Arial"/>
                <a:sym typeface="Arial"/>
              </a:rPr>
              <a:t>unmutated)</a:t>
            </a:r>
          </a:p>
        </p:txBody>
      </p:sp>
      <p:grpSp>
        <p:nvGrpSpPr>
          <p:cNvPr id="12" name="Group 11">
            <a:extLst>
              <a:ext uri="{FF2B5EF4-FFF2-40B4-BE49-F238E27FC236}">
                <a16:creationId xmlns:a16="http://schemas.microsoft.com/office/drawing/2014/main" id="{A1CFDBC3-4864-7A20-0C39-076293D83C32}"/>
              </a:ext>
            </a:extLst>
          </p:cNvPr>
          <p:cNvGrpSpPr/>
          <p:nvPr/>
        </p:nvGrpSpPr>
        <p:grpSpPr>
          <a:xfrm>
            <a:off x="4064228" y="848907"/>
            <a:ext cx="4502829" cy="2770571"/>
            <a:chOff x="4374725" y="1689959"/>
            <a:chExt cx="2844201" cy="2416322"/>
          </a:xfrm>
        </p:grpSpPr>
        <p:sp>
          <p:nvSpPr>
            <p:cNvPr id="13" name="Freeform: Shape 12">
              <a:extLst>
                <a:ext uri="{FF2B5EF4-FFF2-40B4-BE49-F238E27FC236}">
                  <a16:creationId xmlns:a16="http://schemas.microsoft.com/office/drawing/2014/main" id="{E5AE179C-0E81-BFB4-18CC-8B4672400B5A}"/>
                </a:ext>
              </a:extLst>
            </p:cNvPr>
            <p:cNvSpPr/>
            <p:nvPr/>
          </p:nvSpPr>
          <p:spPr>
            <a:xfrm>
              <a:off x="5507248" y="3403736"/>
              <a:ext cx="296867" cy="59614"/>
            </a:xfrm>
            <a:custGeom>
              <a:avLst/>
              <a:gdLst>
                <a:gd name="connsiteX0" fmla="*/ 1 w 296867"/>
                <a:gd name="connsiteY0" fmla="*/ 59614 h 59614"/>
                <a:gd name="connsiteX1" fmla="*/ 296867 w 296867"/>
                <a:gd name="connsiteY1" fmla="*/ 59614 h 59614"/>
                <a:gd name="connsiteX2" fmla="*/ 253818 w 296867"/>
                <a:gd name="connsiteY2" fmla="*/ 0 h 59614"/>
                <a:gd name="connsiteX3" fmla="*/ 253686 w 296867"/>
                <a:gd name="connsiteY3" fmla="*/ 0 h 59614"/>
                <a:gd name="connsiteX4" fmla="*/ 42413 w 296867"/>
                <a:gd name="connsiteY4" fmla="*/ 0 h 59614"/>
                <a:gd name="connsiteX5" fmla="*/ 1 w 296867"/>
                <a:gd name="connsiteY5" fmla="*/ 59614 h 59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867" h="59614">
                  <a:moveTo>
                    <a:pt x="1" y="59614"/>
                  </a:moveTo>
                  <a:lnTo>
                    <a:pt x="296867" y="59614"/>
                  </a:lnTo>
                  <a:cubicBezTo>
                    <a:pt x="296905" y="26742"/>
                    <a:pt x="277629" y="52"/>
                    <a:pt x="253818" y="0"/>
                  </a:cubicBezTo>
                  <a:cubicBezTo>
                    <a:pt x="253774" y="0"/>
                    <a:pt x="253730" y="0"/>
                    <a:pt x="253686" y="0"/>
                  </a:cubicBezTo>
                  <a:lnTo>
                    <a:pt x="42413" y="0"/>
                  </a:lnTo>
                  <a:cubicBezTo>
                    <a:pt x="18811" y="400"/>
                    <a:pt x="-133" y="27027"/>
                    <a:pt x="1" y="59614"/>
                  </a:cubicBez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4" name="Freeform: Shape 13">
              <a:extLst>
                <a:ext uri="{FF2B5EF4-FFF2-40B4-BE49-F238E27FC236}">
                  <a16:creationId xmlns:a16="http://schemas.microsoft.com/office/drawing/2014/main" id="{3FF93270-6837-46A9-842A-F6C663B77E8F}"/>
                </a:ext>
              </a:extLst>
            </p:cNvPr>
            <p:cNvSpPr/>
            <p:nvPr/>
          </p:nvSpPr>
          <p:spPr>
            <a:xfrm>
              <a:off x="6060034" y="1844332"/>
              <a:ext cx="645401" cy="1109233"/>
            </a:xfrm>
            <a:custGeom>
              <a:avLst/>
              <a:gdLst>
                <a:gd name="connsiteX0" fmla="*/ 307679 w 645401"/>
                <a:gd name="connsiteY0" fmla="*/ 2123 h 1109233"/>
                <a:gd name="connsiteX1" fmla="*/ 797 w 645401"/>
                <a:gd name="connsiteY1" fmla="*/ 1102836 h 1109233"/>
                <a:gd name="connsiteX2" fmla="*/ 29 w 645401"/>
                <a:gd name="connsiteY2" fmla="*/ 1109234 h 1109233"/>
                <a:gd name="connsiteX3" fmla="*/ 23157 w 645401"/>
                <a:gd name="connsiteY3" fmla="*/ 1109234 h 1109233"/>
                <a:gd name="connsiteX4" fmla="*/ 311523 w 645401"/>
                <a:gd name="connsiteY4" fmla="*/ 75564 h 1109233"/>
                <a:gd name="connsiteX5" fmla="*/ 311523 w 645401"/>
                <a:gd name="connsiteY5" fmla="*/ 1109143 h 1109233"/>
                <a:gd name="connsiteX6" fmla="*/ 333882 w 645401"/>
                <a:gd name="connsiteY6" fmla="*/ 1109143 h 1109233"/>
                <a:gd name="connsiteX7" fmla="*/ 333882 w 645401"/>
                <a:gd name="connsiteY7" fmla="*/ 75564 h 1109233"/>
                <a:gd name="connsiteX8" fmla="*/ 622249 w 645401"/>
                <a:gd name="connsiteY8" fmla="*/ 1109143 h 1109233"/>
                <a:gd name="connsiteX9" fmla="*/ 645377 w 645401"/>
                <a:gd name="connsiteY9" fmla="*/ 1109143 h 1109233"/>
                <a:gd name="connsiteX10" fmla="*/ 644608 w 645401"/>
                <a:gd name="connsiteY10" fmla="*/ 1102745 h 1109233"/>
                <a:gd name="connsiteX11" fmla="*/ 336957 w 645401"/>
                <a:gd name="connsiteY11" fmla="*/ 0 h 11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401" h="1109233">
                  <a:moveTo>
                    <a:pt x="307679" y="2123"/>
                  </a:moveTo>
                  <a:lnTo>
                    <a:pt x="797" y="1102836"/>
                  </a:lnTo>
                  <a:cubicBezTo>
                    <a:pt x="171" y="1104852"/>
                    <a:pt x="-92" y="1107048"/>
                    <a:pt x="29" y="1109234"/>
                  </a:cubicBezTo>
                  <a:lnTo>
                    <a:pt x="23157" y="1109234"/>
                  </a:lnTo>
                  <a:lnTo>
                    <a:pt x="311523" y="75564"/>
                  </a:lnTo>
                  <a:lnTo>
                    <a:pt x="311523" y="1109143"/>
                  </a:lnTo>
                  <a:lnTo>
                    <a:pt x="333882" y="1109143"/>
                  </a:lnTo>
                  <a:lnTo>
                    <a:pt x="333882" y="75564"/>
                  </a:lnTo>
                  <a:lnTo>
                    <a:pt x="622249" y="1109143"/>
                  </a:lnTo>
                  <a:lnTo>
                    <a:pt x="645377" y="1109143"/>
                  </a:lnTo>
                  <a:cubicBezTo>
                    <a:pt x="645487" y="1106957"/>
                    <a:pt x="645223" y="1104761"/>
                    <a:pt x="644608" y="1102745"/>
                  </a:cubicBezTo>
                  <a:lnTo>
                    <a:pt x="336957" y="0"/>
                  </a:lnTo>
                  <a:close/>
                </a:path>
              </a:pathLst>
            </a:custGeom>
            <a:solidFill>
              <a:srgbClr val="6B1F7D">
                <a:lumMod val="75000"/>
              </a:srgbClr>
            </a:solidFill>
            <a:ln w="3473" cap="flat">
              <a:solidFill>
                <a:srgbClr val="008000"/>
              </a:solid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5" name="Freeform: Shape 14">
              <a:extLst>
                <a:ext uri="{FF2B5EF4-FFF2-40B4-BE49-F238E27FC236}">
                  <a16:creationId xmlns:a16="http://schemas.microsoft.com/office/drawing/2014/main" id="{B548F24D-F5A3-C793-F4B0-9E6DBBD1EA0E}"/>
                </a:ext>
              </a:extLst>
            </p:cNvPr>
            <p:cNvSpPr/>
            <p:nvPr/>
          </p:nvSpPr>
          <p:spPr>
            <a:xfrm>
              <a:off x="5410102" y="3484636"/>
              <a:ext cx="491138" cy="461966"/>
            </a:xfrm>
            <a:custGeom>
              <a:avLst/>
              <a:gdLst>
                <a:gd name="connsiteX0" fmla="*/ 0 w 491138"/>
                <a:gd name="connsiteY0" fmla="*/ 116015 h 461966"/>
                <a:gd name="connsiteX1" fmla="*/ 0 w 491138"/>
                <a:gd name="connsiteY1" fmla="*/ 461966 h 461966"/>
                <a:gd name="connsiteX2" fmla="*/ 491139 w 491138"/>
                <a:gd name="connsiteY2" fmla="*/ 461966 h 461966"/>
                <a:gd name="connsiteX3" fmla="*/ 491139 w 491138"/>
                <a:gd name="connsiteY3" fmla="*/ 116015 h 461966"/>
                <a:gd name="connsiteX4" fmla="*/ 393992 w 491138"/>
                <a:gd name="connsiteY4" fmla="*/ 0 h 461966"/>
                <a:gd name="connsiteX5" fmla="*/ 97147 w 491138"/>
                <a:gd name="connsiteY5" fmla="*/ 0 h 461966"/>
                <a:gd name="connsiteX6" fmla="*/ 0 w 491138"/>
                <a:gd name="connsiteY6" fmla="*/ 116015 h 461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1138" h="461966">
                  <a:moveTo>
                    <a:pt x="0" y="116015"/>
                  </a:moveTo>
                  <a:lnTo>
                    <a:pt x="0" y="461966"/>
                  </a:lnTo>
                  <a:lnTo>
                    <a:pt x="491139" y="461966"/>
                  </a:lnTo>
                  <a:lnTo>
                    <a:pt x="491139" y="116015"/>
                  </a:lnTo>
                  <a:lnTo>
                    <a:pt x="393992" y="0"/>
                  </a:lnTo>
                  <a:lnTo>
                    <a:pt x="97147" y="0"/>
                  </a:lnTo>
                  <a:lnTo>
                    <a:pt x="0" y="116015"/>
                  </a:ln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6" name="Freeform: Shape 15">
              <a:extLst>
                <a:ext uri="{FF2B5EF4-FFF2-40B4-BE49-F238E27FC236}">
                  <a16:creationId xmlns:a16="http://schemas.microsoft.com/office/drawing/2014/main" id="{5A328C25-EAC6-0060-295C-6065C4F609A3}"/>
                </a:ext>
              </a:extLst>
            </p:cNvPr>
            <p:cNvSpPr/>
            <p:nvPr/>
          </p:nvSpPr>
          <p:spPr>
            <a:xfrm>
              <a:off x="5597455" y="2101923"/>
              <a:ext cx="116431" cy="1280526"/>
            </a:xfrm>
            <a:custGeom>
              <a:avLst/>
              <a:gdLst>
                <a:gd name="connsiteX0" fmla="*/ 0 w 116431"/>
                <a:gd name="connsiteY0" fmla="*/ 0 h 1280526"/>
                <a:gd name="connsiteX1" fmla="*/ 116432 w 116431"/>
                <a:gd name="connsiteY1" fmla="*/ 0 h 1280526"/>
                <a:gd name="connsiteX2" fmla="*/ 116432 w 116431"/>
                <a:gd name="connsiteY2" fmla="*/ 1280527 h 1280526"/>
                <a:gd name="connsiteX3" fmla="*/ 0 w 116431"/>
                <a:gd name="connsiteY3" fmla="*/ 1280527 h 1280526"/>
              </a:gdLst>
              <a:ahLst/>
              <a:cxnLst>
                <a:cxn ang="0">
                  <a:pos x="connsiteX0" y="connsiteY0"/>
                </a:cxn>
                <a:cxn ang="0">
                  <a:pos x="connsiteX1" y="connsiteY1"/>
                </a:cxn>
                <a:cxn ang="0">
                  <a:pos x="connsiteX2" y="connsiteY2"/>
                </a:cxn>
                <a:cxn ang="0">
                  <a:pos x="connsiteX3" y="connsiteY3"/>
                </a:cxn>
              </a:cxnLst>
              <a:rect l="l" t="t" r="r" b="b"/>
              <a:pathLst>
                <a:path w="116431" h="1280526">
                  <a:moveTo>
                    <a:pt x="0" y="0"/>
                  </a:moveTo>
                  <a:lnTo>
                    <a:pt x="116432" y="0"/>
                  </a:lnTo>
                  <a:lnTo>
                    <a:pt x="116432" y="1280527"/>
                  </a:lnTo>
                  <a:lnTo>
                    <a:pt x="0" y="1280527"/>
                  </a:ln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7" name="Freeform: Shape 16">
              <a:extLst>
                <a:ext uri="{FF2B5EF4-FFF2-40B4-BE49-F238E27FC236}">
                  <a16:creationId xmlns:a16="http://schemas.microsoft.com/office/drawing/2014/main" id="{F22A1515-55EB-B679-D72C-AD8DCC866F05}"/>
                </a:ext>
              </a:extLst>
            </p:cNvPr>
            <p:cNvSpPr/>
            <p:nvPr/>
          </p:nvSpPr>
          <p:spPr>
            <a:xfrm>
              <a:off x="5742418" y="1741083"/>
              <a:ext cx="655407" cy="135178"/>
            </a:xfrm>
            <a:custGeom>
              <a:avLst/>
              <a:gdLst>
                <a:gd name="connsiteX0" fmla="*/ 540514 w 655407"/>
                <a:gd name="connsiteY0" fmla="*/ 91423 h 135178"/>
                <a:gd name="connsiteX1" fmla="*/ 655408 w 655407"/>
                <a:gd name="connsiteY1" fmla="*/ 81841 h 135178"/>
                <a:gd name="connsiteX2" fmla="*/ 655408 w 655407"/>
                <a:gd name="connsiteY2" fmla="*/ 54156 h 135178"/>
                <a:gd name="connsiteX3" fmla="*/ 540514 w 655407"/>
                <a:gd name="connsiteY3" fmla="*/ 44574 h 135178"/>
                <a:gd name="connsiteX4" fmla="*/ 0 w 655407"/>
                <a:gd name="connsiteY4" fmla="*/ 0 h 135178"/>
                <a:gd name="connsiteX5" fmla="*/ 13178 w 655407"/>
                <a:gd name="connsiteY5" fmla="*/ 68135 h 135178"/>
                <a:gd name="connsiteX6" fmla="*/ 0 w 655407"/>
                <a:gd name="connsiteY6" fmla="*/ 135178 h 1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407" h="135178">
                  <a:moveTo>
                    <a:pt x="540514" y="91423"/>
                  </a:moveTo>
                  <a:cubicBezTo>
                    <a:pt x="592942" y="86086"/>
                    <a:pt x="629183" y="83963"/>
                    <a:pt x="655408" y="81841"/>
                  </a:cubicBezTo>
                  <a:lnTo>
                    <a:pt x="655408" y="54156"/>
                  </a:lnTo>
                  <a:cubicBezTo>
                    <a:pt x="629183" y="52034"/>
                    <a:pt x="592942" y="48850"/>
                    <a:pt x="540514" y="44574"/>
                  </a:cubicBezTo>
                  <a:lnTo>
                    <a:pt x="0" y="0"/>
                  </a:lnTo>
                  <a:cubicBezTo>
                    <a:pt x="8755" y="20659"/>
                    <a:pt x="13308" y="44200"/>
                    <a:pt x="13178" y="68135"/>
                  </a:cubicBezTo>
                  <a:cubicBezTo>
                    <a:pt x="13306" y="91726"/>
                    <a:pt x="8748" y="114914"/>
                    <a:pt x="0" y="135178"/>
                  </a:cubicBez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8" name="Freeform: Shape 17">
              <a:extLst>
                <a:ext uri="{FF2B5EF4-FFF2-40B4-BE49-F238E27FC236}">
                  <a16:creationId xmlns:a16="http://schemas.microsoft.com/office/drawing/2014/main" id="{0B5978D6-A051-EE97-4F72-5F6CC7B738DF}"/>
                </a:ext>
              </a:extLst>
            </p:cNvPr>
            <p:cNvSpPr/>
            <p:nvPr/>
          </p:nvSpPr>
          <p:spPr>
            <a:xfrm>
              <a:off x="5624537" y="1940121"/>
              <a:ext cx="61675" cy="66012"/>
            </a:xfrm>
            <a:custGeom>
              <a:avLst/>
              <a:gdLst>
                <a:gd name="connsiteX0" fmla="*/ 30750 w 61675"/>
                <a:gd name="connsiteY0" fmla="*/ 6398 h 66012"/>
                <a:gd name="connsiteX1" fmla="*/ 0 w 61675"/>
                <a:gd name="connsiteY1" fmla="*/ 0 h 66012"/>
                <a:gd name="connsiteX2" fmla="*/ 0 w 61675"/>
                <a:gd name="connsiteY2" fmla="*/ 66012 h 66012"/>
                <a:gd name="connsiteX3" fmla="*/ 61675 w 61675"/>
                <a:gd name="connsiteY3" fmla="*/ 66012 h 66012"/>
                <a:gd name="connsiteX4" fmla="*/ 61675 w 61675"/>
                <a:gd name="connsiteY4" fmla="*/ 0 h 66012"/>
                <a:gd name="connsiteX5" fmla="*/ 30750 w 61675"/>
                <a:gd name="connsiteY5" fmla="*/ 6398 h 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675" h="66012">
                  <a:moveTo>
                    <a:pt x="30750" y="6398"/>
                  </a:moveTo>
                  <a:cubicBezTo>
                    <a:pt x="20323" y="6438"/>
                    <a:pt x="9954" y="4279"/>
                    <a:pt x="0" y="0"/>
                  </a:cubicBezTo>
                  <a:lnTo>
                    <a:pt x="0" y="66012"/>
                  </a:lnTo>
                  <a:lnTo>
                    <a:pt x="61675" y="66012"/>
                  </a:lnTo>
                  <a:lnTo>
                    <a:pt x="61675" y="0"/>
                  </a:lnTo>
                  <a:cubicBezTo>
                    <a:pt x="51677" y="4382"/>
                    <a:pt x="41238" y="6541"/>
                    <a:pt x="30750" y="6398"/>
                  </a:cubicBez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19" name="Freeform: Shape 18">
              <a:extLst>
                <a:ext uri="{FF2B5EF4-FFF2-40B4-BE49-F238E27FC236}">
                  <a16:creationId xmlns:a16="http://schemas.microsoft.com/office/drawing/2014/main" id="{A398618B-AEDA-E0FC-7786-1E978F0269A2}"/>
                </a:ext>
              </a:extLst>
            </p:cNvPr>
            <p:cNvSpPr/>
            <p:nvPr/>
          </p:nvSpPr>
          <p:spPr>
            <a:xfrm>
              <a:off x="5572021" y="2027420"/>
              <a:ext cx="167322" cy="53216"/>
            </a:xfrm>
            <a:custGeom>
              <a:avLst/>
              <a:gdLst>
                <a:gd name="connsiteX0" fmla="*/ 0 w 167322"/>
                <a:gd name="connsiteY0" fmla="*/ 0 h 53216"/>
                <a:gd name="connsiteX1" fmla="*/ 167322 w 167322"/>
                <a:gd name="connsiteY1" fmla="*/ 0 h 53216"/>
                <a:gd name="connsiteX2" fmla="*/ 167322 w 167322"/>
                <a:gd name="connsiteY2" fmla="*/ 53216 h 53216"/>
                <a:gd name="connsiteX3" fmla="*/ 0 w 167322"/>
                <a:gd name="connsiteY3" fmla="*/ 53216 h 53216"/>
              </a:gdLst>
              <a:ahLst/>
              <a:cxnLst>
                <a:cxn ang="0">
                  <a:pos x="connsiteX0" y="connsiteY0"/>
                </a:cxn>
                <a:cxn ang="0">
                  <a:pos x="connsiteX1" y="connsiteY1"/>
                </a:cxn>
                <a:cxn ang="0">
                  <a:pos x="connsiteX2" y="connsiteY2"/>
                </a:cxn>
                <a:cxn ang="0">
                  <a:pos x="connsiteX3" y="connsiteY3"/>
                </a:cxn>
              </a:cxnLst>
              <a:rect l="l" t="t" r="r" b="b"/>
              <a:pathLst>
                <a:path w="167322" h="53216">
                  <a:moveTo>
                    <a:pt x="0" y="0"/>
                  </a:moveTo>
                  <a:lnTo>
                    <a:pt x="167322" y="0"/>
                  </a:lnTo>
                  <a:lnTo>
                    <a:pt x="167322" y="53216"/>
                  </a:lnTo>
                  <a:lnTo>
                    <a:pt x="0" y="53216"/>
                  </a:ln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0" name="Freeform: Shape 19">
              <a:extLst>
                <a:ext uri="{FF2B5EF4-FFF2-40B4-BE49-F238E27FC236}">
                  <a16:creationId xmlns:a16="http://schemas.microsoft.com/office/drawing/2014/main" id="{990AED91-75B9-6680-54EC-45BF78ECB1BC}"/>
                </a:ext>
              </a:extLst>
            </p:cNvPr>
            <p:cNvSpPr/>
            <p:nvPr/>
          </p:nvSpPr>
          <p:spPr>
            <a:xfrm>
              <a:off x="5568924" y="1689959"/>
              <a:ext cx="172725" cy="238457"/>
            </a:xfrm>
            <a:custGeom>
              <a:avLst/>
              <a:gdLst>
                <a:gd name="connsiteX0" fmla="*/ 86363 w 172725"/>
                <a:gd name="connsiteY0" fmla="*/ 238458 h 238457"/>
                <a:gd name="connsiteX1" fmla="*/ 172725 w 172725"/>
                <a:gd name="connsiteY1" fmla="*/ 119229 h 238457"/>
                <a:gd name="connsiteX2" fmla="*/ 86363 w 172725"/>
                <a:gd name="connsiteY2" fmla="*/ 0 h 238457"/>
                <a:gd name="connsiteX3" fmla="*/ 0 w 172725"/>
                <a:gd name="connsiteY3" fmla="*/ 119229 h 238457"/>
                <a:gd name="connsiteX4" fmla="*/ 0 w 172725"/>
                <a:gd name="connsiteY4" fmla="*/ 119259 h 238457"/>
                <a:gd name="connsiteX5" fmla="*/ 86363 w 172725"/>
                <a:gd name="connsiteY5" fmla="*/ 238458 h 238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725" h="238457">
                  <a:moveTo>
                    <a:pt x="86363" y="238458"/>
                  </a:moveTo>
                  <a:cubicBezTo>
                    <a:pt x="134060" y="238458"/>
                    <a:pt x="172725" y="185077"/>
                    <a:pt x="172725" y="119229"/>
                  </a:cubicBezTo>
                  <a:cubicBezTo>
                    <a:pt x="172725" y="53381"/>
                    <a:pt x="134060" y="0"/>
                    <a:pt x="86363" y="0"/>
                  </a:cubicBezTo>
                  <a:cubicBezTo>
                    <a:pt x="38666" y="0"/>
                    <a:pt x="0" y="53381"/>
                    <a:pt x="0" y="119229"/>
                  </a:cubicBezTo>
                  <a:cubicBezTo>
                    <a:pt x="0" y="119238"/>
                    <a:pt x="0" y="119250"/>
                    <a:pt x="0" y="119259"/>
                  </a:cubicBezTo>
                  <a:cubicBezTo>
                    <a:pt x="193" y="184993"/>
                    <a:pt x="38749" y="238209"/>
                    <a:pt x="86363" y="238458"/>
                  </a:cubicBez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1" name="Freeform: Shape 20">
              <a:extLst>
                <a:ext uri="{FF2B5EF4-FFF2-40B4-BE49-F238E27FC236}">
                  <a16:creationId xmlns:a16="http://schemas.microsoft.com/office/drawing/2014/main" id="{1F77E293-3726-2065-92D2-EDDE82BD05D5}"/>
                </a:ext>
              </a:extLst>
            </p:cNvPr>
            <p:cNvSpPr/>
            <p:nvPr/>
          </p:nvSpPr>
          <p:spPr>
            <a:xfrm>
              <a:off x="5378496" y="3967889"/>
              <a:ext cx="553582" cy="138392"/>
            </a:xfrm>
            <a:custGeom>
              <a:avLst/>
              <a:gdLst>
                <a:gd name="connsiteX0" fmla="*/ 0 w 553582"/>
                <a:gd name="connsiteY0" fmla="*/ 0 h 138392"/>
                <a:gd name="connsiteX1" fmla="*/ 553582 w 553582"/>
                <a:gd name="connsiteY1" fmla="*/ 0 h 138392"/>
                <a:gd name="connsiteX2" fmla="*/ 553582 w 553582"/>
                <a:gd name="connsiteY2" fmla="*/ 138393 h 138392"/>
                <a:gd name="connsiteX3" fmla="*/ 0 w 553582"/>
                <a:gd name="connsiteY3" fmla="*/ 138393 h 138392"/>
              </a:gdLst>
              <a:ahLst/>
              <a:cxnLst>
                <a:cxn ang="0">
                  <a:pos x="connsiteX0" y="connsiteY0"/>
                </a:cxn>
                <a:cxn ang="0">
                  <a:pos x="connsiteX1" y="connsiteY1"/>
                </a:cxn>
                <a:cxn ang="0">
                  <a:pos x="connsiteX2" y="connsiteY2"/>
                </a:cxn>
                <a:cxn ang="0">
                  <a:pos x="connsiteX3" y="connsiteY3"/>
                </a:cxn>
              </a:cxnLst>
              <a:rect l="l" t="t" r="r" b="b"/>
              <a:pathLst>
                <a:path w="553582" h="138392">
                  <a:moveTo>
                    <a:pt x="0" y="0"/>
                  </a:moveTo>
                  <a:lnTo>
                    <a:pt x="553582" y="0"/>
                  </a:lnTo>
                  <a:lnTo>
                    <a:pt x="553582" y="138393"/>
                  </a:lnTo>
                  <a:lnTo>
                    <a:pt x="0" y="138393"/>
                  </a:ln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2" name="Freeform: Shape 21">
              <a:extLst>
                <a:ext uri="{FF2B5EF4-FFF2-40B4-BE49-F238E27FC236}">
                  <a16:creationId xmlns:a16="http://schemas.microsoft.com/office/drawing/2014/main" id="{C8F77A01-56FD-E863-65EC-CAF33EE5F97C}"/>
                </a:ext>
              </a:extLst>
            </p:cNvPr>
            <p:cNvSpPr/>
            <p:nvPr/>
          </p:nvSpPr>
          <p:spPr>
            <a:xfrm>
              <a:off x="6053891" y="3085469"/>
              <a:ext cx="658460" cy="172445"/>
            </a:xfrm>
            <a:custGeom>
              <a:avLst/>
              <a:gdLst>
                <a:gd name="connsiteX0" fmla="*/ 329241 w 658460"/>
                <a:gd name="connsiteY0" fmla="*/ 172445 h 172445"/>
                <a:gd name="connsiteX1" fmla="*/ 658461 w 658460"/>
                <a:gd name="connsiteY1" fmla="*/ 0 h 172445"/>
                <a:gd name="connsiteX2" fmla="*/ 0 w 658460"/>
                <a:gd name="connsiteY2" fmla="*/ 0 h 172445"/>
                <a:gd name="connsiteX3" fmla="*/ 329241 w 658460"/>
                <a:gd name="connsiteY3" fmla="*/ 172445 h 172445"/>
              </a:gdLst>
              <a:ahLst/>
              <a:cxnLst>
                <a:cxn ang="0">
                  <a:pos x="connsiteX0" y="connsiteY0"/>
                </a:cxn>
                <a:cxn ang="0">
                  <a:pos x="connsiteX1" y="connsiteY1"/>
                </a:cxn>
                <a:cxn ang="0">
                  <a:pos x="connsiteX2" y="connsiteY2"/>
                </a:cxn>
                <a:cxn ang="0">
                  <a:pos x="connsiteX3" y="connsiteY3"/>
                </a:cxn>
              </a:cxnLst>
              <a:rect l="l" t="t" r="r" b="b"/>
              <a:pathLst>
                <a:path w="658460" h="172445">
                  <a:moveTo>
                    <a:pt x="329241" y="172445"/>
                  </a:moveTo>
                  <a:cubicBezTo>
                    <a:pt x="496542" y="172445"/>
                    <a:pt x="634542" y="96851"/>
                    <a:pt x="658461" y="0"/>
                  </a:cubicBezTo>
                  <a:lnTo>
                    <a:pt x="0" y="0"/>
                  </a:lnTo>
                  <a:cubicBezTo>
                    <a:pt x="23150" y="96851"/>
                    <a:pt x="161919" y="172445"/>
                    <a:pt x="329241" y="172445"/>
                  </a:cubicBez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3" name="Freeform: Shape 22">
              <a:extLst>
                <a:ext uri="{FF2B5EF4-FFF2-40B4-BE49-F238E27FC236}">
                  <a16:creationId xmlns:a16="http://schemas.microsoft.com/office/drawing/2014/main" id="{FA132979-3CB0-9B72-29C2-015BB32B3B05}"/>
                </a:ext>
              </a:extLst>
            </p:cNvPr>
            <p:cNvSpPr/>
            <p:nvPr/>
          </p:nvSpPr>
          <p:spPr>
            <a:xfrm>
              <a:off x="6033091" y="2974761"/>
              <a:ext cx="700082" cy="89421"/>
            </a:xfrm>
            <a:custGeom>
              <a:avLst/>
              <a:gdLst>
                <a:gd name="connsiteX0" fmla="*/ 0 w 700082"/>
                <a:gd name="connsiteY0" fmla="*/ 0 h 89421"/>
                <a:gd name="connsiteX1" fmla="*/ 700083 w 700082"/>
                <a:gd name="connsiteY1" fmla="*/ 0 h 89421"/>
                <a:gd name="connsiteX2" fmla="*/ 700083 w 700082"/>
                <a:gd name="connsiteY2" fmla="*/ 89422 h 89421"/>
                <a:gd name="connsiteX3" fmla="*/ 0 w 700082"/>
                <a:gd name="connsiteY3" fmla="*/ 89422 h 89421"/>
              </a:gdLst>
              <a:ahLst/>
              <a:cxnLst>
                <a:cxn ang="0">
                  <a:pos x="connsiteX0" y="connsiteY0"/>
                </a:cxn>
                <a:cxn ang="0">
                  <a:pos x="connsiteX1" y="connsiteY1"/>
                </a:cxn>
                <a:cxn ang="0">
                  <a:pos x="connsiteX2" y="connsiteY2"/>
                </a:cxn>
                <a:cxn ang="0">
                  <a:pos x="connsiteX3" y="connsiteY3"/>
                </a:cxn>
              </a:cxnLst>
              <a:rect l="l" t="t" r="r" b="b"/>
              <a:pathLst>
                <a:path w="700082" h="89421">
                  <a:moveTo>
                    <a:pt x="0" y="0"/>
                  </a:moveTo>
                  <a:lnTo>
                    <a:pt x="700083" y="0"/>
                  </a:lnTo>
                  <a:lnTo>
                    <a:pt x="700083" y="89422"/>
                  </a:lnTo>
                  <a:lnTo>
                    <a:pt x="0" y="89422"/>
                  </a:lnTo>
                  <a:close/>
                </a:path>
              </a:pathLst>
            </a:custGeom>
            <a:solidFill>
              <a:srgbClr val="6B1F7D"/>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4" name="Freeform: Shape 23">
              <a:extLst>
                <a:ext uri="{FF2B5EF4-FFF2-40B4-BE49-F238E27FC236}">
                  <a16:creationId xmlns:a16="http://schemas.microsoft.com/office/drawing/2014/main" id="{C3F8D11A-262C-B9A5-49C8-A34685FD2E8B}"/>
                </a:ext>
              </a:extLst>
            </p:cNvPr>
            <p:cNvSpPr/>
            <p:nvPr/>
          </p:nvSpPr>
          <p:spPr>
            <a:xfrm>
              <a:off x="4606672" y="1844241"/>
              <a:ext cx="645405" cy="1109233"/>
            </a:xfrm>
            <a:custGeom>
              <a:avLst/>
              <a:gdLst>
                <a:gd name="connsiteX0" fmla="*/ 311523 w 645405"/>
                <a:gd name="connsiteY0" fmla="*/ 75655 h 1109233"/>
                <a:gd name="connsiteX1" fmla="*/ 311523 w 645405"/>
                <a:gd name="connsiteY1" fmla="*/ 1109234 h 1109233"/>
                <a:gd name="connsiteX2" fmla="*/ 333882 w 645405"/>
                <a:gd name="connsiteY2" fmla="*/ 1109234 h 1109233"/>
                <a:gd name="connsiteX3" fmla="*/ 333882 w 645405"/>
                <a:gd name="connsiteY3" fmla="*/ 75655 h 1109233"/>
                <a:gd name="connsiteX4" fmla="*/ 622248 w 645405"/>
                <a:gd name="connsiteY4" fmla="*/ 1109234 h 1109233"/>
                <a:gd name="connsiteX5" fmla="*/ 645377 w 645405"/>
                <a:gd name="connsiteY5" fmla="*/ 1109234 h 1109233"/>
                <a:gd name="connsiteX6" fmla="*/ 644608 w 645405"/>
                <a:gd name="connsiteY6" fmla="*/ 1102836 h 1109233"/>
                <a:gd name="connsiteX7" fmla="*/ 337726 w 645405"/>
                <a:gd name="connsiteY7" fmla="*/ 2123 h 1109233"/>
                <a:gd name="connsiteX8" fmla="*/ 308426 w 645405"/>
                <a:gd name="connsiteY8" fmla="*/ 0 h 1109233"/>
                <a:gd name="connsiteX9" fmla="*/ 797 w 645405"/>
                <a:gd name="connsiteY9" fmla="*/ 1102836 h 1109233"/>
                <a:gd name="connsiteX10" fmla="*/ 28 w 645405"/>
                <a:gd name="connsiteY10" fmla="*/ 1109234 h 1109233"/>
                <a:gd name="connsiteX11" fmla="*/ 23156 w 645405"/>
                <a:gd name="connsiteY11" fmla="*/ 1109234 h 110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5405" h="1109233">
                  <a:moveTo>
                    <a:pt x="311523" y="75655"/>
                  </a:moveTo>
                  <a:lnTo>
                    <a:pt x="311523" y="1109234"/>
                  </a:lnTo>
                  <a:lnTo>
                    <a:pt x="333882" y="1109234"/>
                  </a:lnTo>
                  <a:lnTo>
                    <a:pt x="333882" y="75655"/>
                  </a:lnTo>
                  <a:lnTo>
                    <a:pt x="622248" y="1109234"/>
                  </a:lnTo>
                  <a:lnTo>
                    <a:pt x="645377" y="1109234"/>
                  </a:lnTo>
                  <a:cubicBezTo>
                    <a:pt x="645497" y="1107048"/>
                    <a:pt x="645234" y="1104852"/>
                    <a:pt x="644608" y="1102836"/>
                  </a:cubicBezTo>
                  <a:lnTo>
                    <a:pt x="337726" y="2123"/>
                  </a:lnTo>
                  <a:lnTo>
                    <a:pt x="308426" y="0"/>
                  </a:lnTo>
                  <a:lnTo>
                    <a:pt x="797" y="1102836"/>
                  </a:lnTo>
                  <a:cubicBezTo>
                    <a:pt x="172" y="1104852"/>
                    <a:pt x="-92" y="1107048"/>
                    <a:pt x="28" y="1109234"/>
                  </a:cubicBezTo>
                  <a:lnTo>
                    <a:pt x="23156" y="1109234"/>
                  </a:lnTo>
                  <a:close/>
                </a:path>
              </a:pathLst>
            </a:custGeom>
            <a:solidFill>
              <a:srgbClr val="6B1F7D">
                <a:lumMod val="75000"/>
              </a:srgbClr>
            </a:solidFill>
            <a:ln w="3473" cap="flat">
              <a:solidFill>
                <a:srgbClr val="008000"/>
              </a:solid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5" name="Freeform: Shape 24">
              <a:extLst>
                <a:ext uri="{FF2B5EF4-FFF2-40B4-BE49-F238E27FC236}">
                  <a16:creationId xmlns:a16="http://schemas.microsoft.com/office/drawing/2014/main" id="{E53C3B18-4DF3-EEE3-53A2-80ACDD311F96}"/>
                </a:ext>
              </a:extLst>
            </p:cNvPr>
            <p:cNvSpPr/>
            <p:nvPr/>
          </p:nvSpPr>
          <p:spPr>
            <a:xfrm>
              <a:off x="4913560" y="1741083"/>
              <a:ext cx="654683" cy="135178"/>
            </a:xfrm>
            <a:custGeom>
              <a:avLst/>
              <a:gdLst>
                <a:gd name="connsiteX0" fmla="*/ 654595 w 654683"/>
                <a:gd name="connsiteY0" fmla="*/ 135178 h 135178"/>
                <a:gd name="connsiteX1" fmla="*/ 642361 w 654683"/>
                <a:gd name="connsiteY1" fmla="*/ 68135 h 135178"/>
                <a:gd name="connsiteX2" fmla="*/ 654683 w 654683"/>
                <a:gd name="connsiteY2" fmla="*/ 0 h 135178"/>
                <a:gd name="connsiteX3" fmla="*/ 114894 w 654683"/>
                <a:gd name="connsiteY3" fmla="*/ 44696 h 135178"/>
                <a:gd name="connsiteX4" fmla="*/ 0 w 654683"/>
                <a:gd name="connsiteY4" fmla="*/ 54278 h 135178"/>
                <a:gd name="connsiteX5" fmla="*/ 0 w 654683"/>
                <a:gd name="connsiteY5" fmla="*/ 81962 h 135178"/>
                <a:gd name="connsiteX6" fmla="*/ 114894 w 654683"/>
                <a:gd name="connsiteY6" fmla="*/ 91544 h 135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4683" h="135178">
                  <a:moveTo>
                    <a:pt x="654595" y="135178"/>
                  </a:moveTo>
                  <a:cubicBezTo>
                    <a:pt x="646501" y="114605"/>
                    <a:pt x="642293" y="91547"/>
                    <a:pt x="642361" y="68135"/>
                  </a:cubicBezTo>
                  <a:cubicBezTo>
                    <a:pt x="642320" y="44365"/>
                    <a:pt x="646552" y="20953"/>
                    <a:pt x="654683" y="0"/>
                  </a:cubicBezTo>
                  <a:lnTo>
                    <a:pt x="114894" y="44696"/>
                  </a:lnTo>
                  <a:cubicBezTo>
                    <a:pt x="61697" y="48971"/>
                    <a:pt x="26225" y="52155"/>
                    <a:pt x="0" y="54278"/>
                  </a:cubicBezTo>
                  <a:lnTo>
                    <a:pt x="0" y="81962"/>
                  </a:lnTo>
                  <a:cubicBezTo>
                    <a:pt x="26225" y="84085"/>
                    <a:pt x="61697" y="86207"/>
                    <a:pt x="114894" y="91544"/>
                  </a:cubicBez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6" name="Freeform: Shape 25">
              <a:extLst>
                <a:ext uri="{FF2B5EF4-FFF2-40B4-BE49-F238E27FC236}">
                  <a16:creationId xmlns:a16="http://schemas.microsoft.com/office/drawing/2014/main" id="{16D8ECD6-2A6D-0248-D0BA-7844EA0C0218}"/>
                </a:ext>
              </a:extLst>
            </p:cNvPr>
            <p:cNvSpPr/>
            <p:nvPr/>
          </p:nvSpPr>
          <p:spPr>
            <a:xfrm>
              <a:off x="4599759" y="3085469"/>
              <a:ext cx="659229" cy="172445"/>
            </a:xfrm>
            <a:custGeom>
              <a:avLst/>
              <a:gdLst>
                <a:gd name="connsiteX0" fmla="*/ 329219 w 659229"/>
                <a:gd name="connsiteY0" fmla="*/ 172445 h 172445"/>
                <a:gd name="connsiteX1" fmla="*/ 659230 w 659229"/>
                <a:gd name="connsiteY1" fmla="*/ 0 h 172445"/>
                <a:gd name="connsiteX2" fmla="*/ 0 w 659229"/>
                <a:gd name="connsiteY2" fmla="*/ 0 h 172445"/>
                <a:gd name="connsiteX3" fmla="*/ 329219 w 659229"/>
                <a:gd name="connsiteY3" fmla="*/ 172445 h 172445"/>
              </a:gdLst>
              <a:ahLst/>
              <a:cxnLst>
                <a:cxn ang="0">
                  <a:pos x="connsiteX0" y="connsiteY0"/>
                </a:cxn>
                <a:cxn ang="0">
                  <a:pos x="connsiteX1" y="connsiteY1"/>
                </a:cxn>
                <a:cxn ang="0">
                  <a:pos x="connsiteX2" y="connsiteY2"/>
                </a:cxn>
                <a:cxn ang="0">
                  <a:pos x="connsiteX3" y="connsiteY3"/>
                </a:cxn>
              </a:cxnLst>
              <a:rect l="l" t="t" r="r" b="b"/>
              <a:pathLst>
                <a:path w="659229" h="172445">
                  <a:moveTo>
                    <a:pt x="329219" y="172445"/>
                  </a:moveTo>
                  <a:cubicBezTo>
                    <a:pt x="497310" y="172445"/>
                    <a:pt x="635311" y="96851"/>
                    <a:pt x="659230" y="0"/>
                  </a:cubicBezTo>
                  <a:lnTo>
                    <a:pt x="0" y="0"/>
                  </a:lnTo>
                  <a:cubicBezTo>
                    <a:pt x="23897" y="96851"/>
                    <a:pt x="161919" y="172445"/>
                    <a:pt x="329219" y="172445"/>
                  </a:cubicBezTo>
                  <a:close/>
                </a:path>
              </a:pathLst>
            </a:custGeom>
            <a:solidFill>
              <a:srgbClr val="008000">
                <a:lumMod val="75000"/>
              </a:srgbClr>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7" name="Freeform: Shape 26">
              <a:extLst>
                <a:ext uri="{FF2B5EF4-FFF2-40B4-BE49-F238E27FC236}">
                  <a16:creationId xmlns:a16="http://schemas.microsoft.com/office/drawing/2014/main" id="{F0060F60-5E94-029C-44AF-BB82024870D0}"/>
                </a:ext>
              </a:extLst>
            </p:cNvPr>
            <p:cNvSpPr/>
            <p:nvPr/>
          </p:nvSpPr>
          <p:spPr>
            <a:xfrm>
              <a:off x="4578938" y="2974761"/>
              <a:ext cx="700082" cy="89421"/>
            </a:xfrm>
            <a:custGeom>
              <a:avLst/>
              <a:gdLst>
                <a:gd name="connsiteX0" fmla="*/ 0 w 700082"/>
                <a:gd name="connsiteY0" fmla="*/ 0 h 89421"/>
                <a:gd name="connsiteX1" fmla="*/ 700083 w 700082"/>
                <a:gd name="connsiteY1" fmla="*/ 0 h 89421"/>
                <a:gd name="connsiteX2" fmla="*/ 700083 w 700082"/>
                <a:gd name="connsiteY2" fmla="*/ 89422 h 89421"/>
                <a:gd name="connsiteX3" fmla="*/ 0 w 700082"/>
                <a:gd name="connsiteY3" fmla="*/ 89422 h 89421"/>
              </a:gdLst>
              <a:ahLst/>
              <a:cxnLst>
                <a:cxn ang="0">
                  <a:pos x="connsiteX0" y="connsiteY0"/>
                </a:cxn>
                <a:cxn ang="0">
                  <a:pos x="connsiteX1" y="connsiteY1"/>
                </a:cxn>
                <a:cxn ang="0">
                  <a:pos x="connsiteX2" y="connsiteY2"/>
                </a:cxn>
                <a:cxn ang="0">
                  <a:pos x="connsiteX3" y="connsiteY3"/>
                </a:cxn>
              </a:cxnLst>
              <a:rect l="l" t="t" r="r" b="b"/>
              <a:pathLst>
                <a:path w="700082" h="89421">
                  <a:moveTo>
                    <a:pt x="0" y="0"/>
                  </a:moveTo>
                  <a:lnTo>
                    <a:pt x="700083" y="0"/>
                  </a:lnTo>
                  <a:lnTo>
                    <a:pt x="700083" y="89422"/>
                  </a:lnTo>
                  <a:lnTo>
                    <a:pt x="0" y="89422"/>
                  </a:lnTo>
                  <a:close/>
                </a:path>
              </a:pathLst>
            </a:custGeom>
            <a:solidFill>
              <a:srgbClr val="008000"/>
            </a:solidFill>
            <a:ln w="3473" cap="flat">
              <a:noFill/>
              <a:prstDash val="solid"/>
              <a:miter/>
            </a:ln>
          </p:spPr>
          <p:txBody>
            <a:bodyPr rtlCol="0" anchor="ctr"/>
            <a:lstStyle/>
            <a:p>
              <a:pPr defTabSz="1219140" fontAlgn="base">
                <a:spcBef>
                  <a:spcPct val="0"/>
                </a:spcBef>
                <a:spcAft>
                  <a:spcPct val="0"/>
                </a:spcAft>
                <a:buClr>
                  <a:srgbClr val="000000"/>
                </a:buClr>
                <a:defRPr/>
              </a:pPr>
              <a:endParaRPr lang="en-US" sz="2400" kern="0" dirty="0">
                <a:solidFill>
                  <a:srgbClr val="000000"/>
                </a:solidFill>
                <a:latin typeface="Calibri"/>
                <a:cs typeface="Arial"/>
                <a:sym typeface="Arial"/>
              </a:endParaRPr>
            </a:p>
          </p:txBody>
        </p:sp>
        <p:sp>
          <p:nvSpPr>
            <p:cNvPr id="28" name="TextBox 27">
              <a:extLst>
                <a:ext uri="{FF2B5EF4-FFF2-40B4-BE49-F238E27FC236}">
                  <a16:creationId xmlns:a16="http://schemas.microsoft.com/office/drawing/2014/main" id="{3EC8B520-A87B-3386-EDED-84DFDB94D6FA}"/>
                </a:ext>
              </a:extLst>
            </p:cNvPr>
            <p:cNvSpPr txBox="1"/>
            <p:nvPr/>
          </p:nvSpPr>
          <p:spPr>
            <a:xfrm>
              <a:off x="5760039" y="1940121"/>
              <a:ext cx="1458887" cy="1046852"/>
            </a:xfrm>
            <a:prstGeom prst="rect">
              <a:avLst/>
            </a:prstGeom>
            <a:solidFill>
              <a:srgbClr val="FFFFFF"/>
            </a:solidFill>
            <a:ln w="12700" cap="flat">
              <a:solidFill>
                <a:srgbClr val="193348"/>
              </a:solidFill>
              <a:miter lim="400000"/>
            </a:ln>
            <a:effectLst/>
            <a:sp3d/>
          </p:spPr>
          <p:txBody>
            <a:bodyPr rot="0" spcFirstLastPara="1" vertOverflow="overflow" horzOverflow="overflow" vert="horz" wrap="square" lIns="45719" tIns="45719" rIns="45719" bIns="45719" numCol="1" spcCol="38100" rtlCol="0" anchor="t">
              <a:spAutoFit/>
            </a:bodyPr>
            <a:lstStyle/>
            <a:p>
              <a:pPr algn="ctr" defTabSz="1097199" eaLnBrk="0" hangingPunct="0">
                <a:buClr>
                  <a:srgbClr val="000000"/>
                </a:buClr>
                <a:defRPr/>
              </a:pPr>
              <a:r>
                <a:rPr lang="en-US" sz="2400" kern="0" dirty="0">
                  <a:solidFill>
                    <a:srgbClr val="A9233D"/>
                  </a:solidFill>
                  <a:latin typeface="Franklin Gothic Medium" panose="020B0603020102020204"/>
                  <a:ea typeface="Arial"/>
                  <a:cs typeface="Calibri" panose="020F0502020204030204" pitchFamily="34" charset="0"/>
                  <a:sym typeface="Arial"/>
                </a:rPr>
                <a:t>Fixed Duration or MRD-Guided Therapy</a:t>
              </a:r>
            </a:p>
          </p:txBody>
        </p:sp>
        <p:sp>
          <p:nvSpPr>
            <p:cNvPr id="29" name="TextBox 28">
              <a:extLst>
                <a:ext uri="{FF2B5EF4-FFF2-40B4-BE49-F238E27FC236}">
                  <a16:creationId xmlns:a16="http://schemas.microsoft.com/office/drawing/2014/main" id="{BFF62B32-589B-63CC-BDA2-220CCF8D5376}"/>
                </a:ext>
              </a:extLst>
            </p:cNvPr>
            <p:cNvSpPr txBox="1"/>
            <p:nvPr/>
          </p:nvSpPr>
          <p:spPr>
            <a:xfrm>
              <a:off x="4374725" y="2202704"/>
              <a:ext cx="1039935" cy="724743"/>
            </a:xfrm>
            <a:prstGeom prst="rect">
              <a:avLst/>
            </a:prstGeom>
            <a:solidFill>
              <a:srgbClr val="FFFFFF"/>
            </a:solidFill>
            <a:ln w="12700" cap="flat">
              <a:solidFill>
                <a:srgbClr val="193348"/>
              </a:solidFill>
              <a:miter lim="400000"/>
            </a:ln>
            <a:effectLst/>
            <a:sp3d/>
          </p:spPr>
          <p:txBody>
            <a:bodyPr rot="0" spcFirstLastPara="1" vertOverflow="overflow" horzOverflow="overflow" vert="horz" wrap="square" lIns="45719" tIns="45719" rIns="45719" bIns="45719" numCol="1" spcCol="38100" rtlCol="0" anchor="t">
              <a:spAutoFit/>
            </a:bodyPr>
            <a:lstStyle/>
            <a:p>
              <a:pPr algn="ctr" defTabSz="1097199" eaLnBrk="0" hangingPunct="0">
                <a:buClr>
                  <a:srgbClr val="000000"/>
                </a:buClr>
                <a:defRPr/>
              </a:pPr>
              <a:r>
                <a:rPr lang="en-US" sz="2400" kern="0" dirty="0">
                  <a:solidFill>
                    <a:srgbClr val="D85C00"/>
                  </a:solidFill>
                  <a:latin typeface="Franklin Gothic Medium" panose="020B0603020102020204"/>
                  <a:ea typeface="Arial"/>
                  <a:cs typeface="Calibri" panose="020F0502020204030204" pitchFamily="34" charset="0"/>
                  <a:sym typeface="Arial"/>
                </a:rPr>
                <a:t>Treat to Progression</a:t>
              </a:r>
            </a:p>
          </p:txBody>
        </p:sp>
      </p:grpSp>
      <p:sp>
        <p:nvSpPr>
          <p:cNvPr id="5" name="TextBox 4">
            <a:extLst>
              <a:ext uri="{FF2B5EF4-FFF2-40B4-BE49-F238E27FC236}">
                <a16:creationId xmlns:a16="http://schemas.microsoft.com/office/drawing/2014/main" id="{CB4172B9-2038-A809-8065-B375EC7C3911}"/>
              </a:ext>
            </a:extLst>
          </p:cNvPr>
          <p:cNvSpPr txBox="1"/>
          <p:nvPr/>
        </p:nvSpPr>
        <p:spPr>
          <a:xfrm>
            <a:off x="0" y="6469447"/>
            <a:ext cx="11812133" cy="215444"/>
          </a:xfrm>
          <a:prstGeom prst="rect">
            <a:avLst/>
          </a:prstGeom>
          <a:noFill/>
        </p:spPr>
        <p:txBody>
          <a:bodyPr wrap="square">
            <a:spAutoFit/>
          </a:bodyPr>
          <a:lstStyle/>
          <a:p>
            <a:pPr defTabSz="609585">
              <a:defRPr/>
            </a:pPr>
            <a:r>
              <a:rPr lang="en-US" sz="800" kern="0" dirty="0">
                <a:solidFill>
                  <a:srgbClr val="000000">
                    <a:lumMod val="50000"/>
                    <a:lumOff val="50000"/>
                  </a:srgbClr>
                </a:solidFill>
                <a:latin typeface="Calibri"/>
              </a:rPr>
              <a:t>BTKi, Bruton’s tyrosine kinase inhibitor; CLL, chronic lymphocytic leukemia; </a:t>
            </a:r>
            <a:r>
              <a:rPr lang="en-US" sz="800" i="1" kern="0" dirty="0">
                <a:solidFill>
                  <a:srgbClr val="000000">
                    <a:lumMod val="50000"/>
                    <a:lumOff val="50000"/>
                  </a:srgbClr>
                </a:solidFill>
                <a:latin typeface="Calibri"/>
              </a:rPr>
              <a:t>IGHV</a:t>
            </a:r>
            <a:r>
              <a:rPr lang="en-US" sz="800" kern="0" dirty="0">
                <a:solidFill>
                  <a:srgbClr val="000000">
                    <a:lumMod val="50000"/>
                    <a:lumOff val="50000"/>
                  </a:srgbClr>
                </a:solidFill>
                <a:latin typeface="Calibri"/>
              </a:rPr>
              <a:t>, immunoglobulin heavy-chain variable region gene; MRD, measurable residual disease; TLS, tumor lysis syndrome; Ven-G, venetoclax, obinutuzumab; vs, versus. </a:t>
            </a:r>
          </a:p>
        </p:txBody>
      </p:sp>
    </p:spTree>
    <p:extLst>
      <p:ext uri="{BB962C8B-B14F-4D97-AF65-F5344CB8AC3E}">
        <p14:creationId xmlns:p14="http://schemas.microsoft.com/office/powerpoint/2010/main" val="10155469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59670" y="0"/>
            <a:ext cx="11272660" cy="1143000"/>
          </a:xfrm>
        </p:spPr>
        <p:txBody>
          <a:bodyPr/>
          <a:lstStyle/>
          <a:p>
            <a:r>
              <a:rPr lang="en-US" sz="2400" dirty="0"/>
              <a:t>Fifth Annual National General Medical Oncology Summit</a:t>
            </a:r>
          </a:p>
        </p:txBody>
      </p:sp>
      <p:pic>
        <p:nvPicPr>
          <p:cNvPr id="55" name="Picture 54">
            <a:extLst>
              <a:ext uri="{FF2B5EF4-FFF2-40B4-BE49-F238E27FC236}">
                <a16:creationId xmlns:a16="http://schemas.microsoft.com/office/drawing/2014/main" id="{05BE6E66-FA64-424B-938D-0109C28EFD6B}"/>
              </a:ext>
            </a:extLst>
          </p:cNvPr>
          <p:cNvPicPr>
            <a:picLocks noChangeAspect="1"/>
          </p:cNvPicPr>
          <p:nvPr/>
        </p:nvPicPr>
        <p:blipFill>
          <a:blip r:embed="rId2"/>
          <a:srcRect t="698" b="698"/>
          <a:stretch/>
        </p:blipFill>
        <p:spPr>
          <a:xfrm>
            <a:off x="9299562" y="1000048"/>
            <a:ext cx="999774" cy="1197966"/>
          </a:xfrm>
          <a:prstGeom prst="rect">
            <a:avLst/>
          </a:prstGeom>
          <a:noFill/>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BDA04D09-B2BB-D4F6-A1DB-ABC72D3546D0}"/>
              </a:ext>
            </a:extLst>
          </p:cNvPr>
          <p:cNvPicPr>
            <a:picLocks noChangeAspect="1"/>
          </p:cNvPicPr>
          <p:nvPr/>
        </p:nvPicPr>
        <p:blipFill>
          <a:blip r:embed="rId3"/>
          <a:srcRect t="698" b="698"/>
          <a:stretch/>
        </p:blipFill>
        <p:spPr>
          <a:xfrm>
            <a:off x="10534045" y="1000048"/>
            <a:ext cx="999774" cy="1197966"/>
          </a:xfrm>
          <a:prstGeom prst="rect">
            <a:avLst/>
          </a:prstGeom>
          <a:noFill/>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0E918FBF-2EA4-C474-D646-371228F32202}"/>
              </a:ext>
            </a:extLst>
          </p:cNvPr>
          <p:cNvPicPr>
            <a:picLocks noChangeAspect="1"/>
          </p:cNvPicPr>
          <p:nvPr/>
        </p:nvPicPr>
        <p:blipFill>
          <a:blip r:embed="rId4"/>
          <a:srcRect t="698" b="698"/>
          <a:stretch/>
        </p:blipFill>
        <p:spPr>
          <a:xfrm>
            <a:off x="10534045" y="4983419"/>
            <a:ext cx="999774" cy="1197966"/>
          </a:xfrm>
          <a:prstGeom prst="rect">
            <a:avLst/>
          </a:prstGeom>
          <a:noFill/>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84A09EB6-B957-5663-6489-76F04380176F}"/>
              </a:ext>
            </a:extLst>
          </p:cNvPr>
          <p:cNvPicPr>
            <a:picLocks noChangeAspect="1"/>
          </p:cNvPicPr>
          <p:nvPr/>
        </p:nvPicPr>
        <p:blipFill>
          <a:blip r:embed="rId5"/>
          <a:srcRect t="698" b="698"/>
          <a:stretch/>
        </p:blipFill>
        <p:spPr>
          <a:xfrm>
            <a:off x="658181" y="1000048"/>
            <a:ext cx="999774" cy="1197966"/>
          </a:xfrm>
          <a:prstGeom prst="rect">
            <a:avLst/>
          </a:prstGeom>
          <a:noFill/>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F58C99F0-2528-3BA1-6E14-2A0ED74D1A73}"/>
              </a:ext>
            </a:extLst>
          </p:cNvPr>
          <p:cNvPicPr>
            <a:picLocks noChangeAspect="1"/>
          </p:cNvPicPr>
          <p:nvPr/>
        </p:nvPicPr>
        <p:blipFill>
          <a:blip r:embed="rId6"/>
          <a:srcRect t="698" b="698"/>
          <a:stretch/>
        </p:blipFill>
        <p:spPr>
          <a:xfrm>
            <a:off x="5596113" y="1000048"/>
            <a:ext cx="999774" cy="1197966"/>
          </a:xfrm>
          <a:prstGeom prst="rect">
            <a:avLst/>
          </a:prstGeom>
          <a:noFill/>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BB85D29-F5D8-ABC9-8980-B590F06F6579}"/>
              </a:ext>
            </a:extLst>
          </p:cNvPr>
          <p:cNvPicPr>
            <a:picLocks noChangeAspect="1"/>
          </p:cNvPicPr>
          <p:nvPr/>
        </p:nvPicPr>
        <p:blipFill>
          <a:blip r:embed="rId7"/>
          <a:srcRect t="698" b="698"/>
          <a:stretch/>
        </p:blipFill>
        <p:spPr>
          <a:xfrm>
            <a:off x="8065079" y="1000048"/>
            <a:ext cx="999774" cy="1197966"/>
          </a:xfrm>
          <a:prstGeom prst="rect">
            <a:avLst/>
          </a:prstGeom>
          <a:noFill/>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B681DBA2-6AE3-5CF7-389A-AB2344FD468F}"/>
              </a:ext>
            </a:extLst>
          </p:cNvPr>
          <p:cNvPicPr>
            <a:picLocks noChangeAspect="1"/>
          </p:cNvPicPr>
          <p:nvPr/>
        </p:nvPicPr>
        <p:blipFill>
          <a:blip r:embed="rId8"/>
          <a:srcRect t="698" b="698"/>
          <a:stretch/>
        </p:blipFill>
        <p:spPr>
          <a:xfrm>
            <a:off x="4361630" y="1000048"/>
            <a:ext cx="999774" cy="1197966"/>
          </a:xfrm>
          <a:prstGeom prst="rect">
            <a:avLst/>
          </a:prstGeom>
          <a:noFill/>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32C52F6A-81E7-9596-CD21-2AD80D6E1C5F}"/>
              </a:ext>
            </a:extLst>
          </p:cNvPr>
          <p:cNvPicPr>
            <a:picLocks noChangeAspect="1"/>
          </p:cNvPicPr>
          <p:nvPr/>
        </p:nvPicPr>
        <p:blipFill>
          <a:blip r:embed="rId9"/>
          <a:srcRect t="698" b="698"/>
          <a:stretch/>
        </p:blipFill>
        <p:spPr>
          <a:xfrm>
            <a:off x="6830596" y="1000048"/>
            <a:ext cx="999774" cy="1197966"/>
          </a:xfrm>
          <a:prstGeom prst="rect">
            <a:avLst/>
          </a:prstGeom>
          <a:noFill/>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4BD8CDE1-4C3A-16F1-AD1B-270012555E9F}"/>
              </a:ext>
            </a:extLst>
          </p:cNvPr>
          <p:cNvPicPr>
            <a:picLocks noChangeAspect="1"/>
          </p:cNvPicPr>
          <p:nvPr/>
        </p:nvPicPr>
        <p:blipFill>
          <a:blip r:embed="rId10"/>
          <a:srcRect t="698" b="698"/>
          <a:stretch/>
        </p:blipFill>
        <p:spPr>
          <a:xfrm>
            <a:off x="1892664" y="1000048"/>
            <a:ext cx="999774" cy="1197966"/>
          </a:xfrm>
          <a:prstGeom prst="rect">
            <a:avLst/>
          </a:prstGeom>
          <a:noFill/>
          <a:effectLst>
            <a:outerShdw blurRad="50800" dist="38100" dir="2700000" algn="tl" rotWithShape="0">
              <a:prstClr val="black">
                <a:alpha val="40000"/>
              </a:prstClr>
            </a:outerShdw>
          </a:effectLst>
        </p:spPr>
      </p:pic>
      <p:pic>
        <p:nvPicPr>
          <p:cNvPr id="12" name="Picture 11">
            <a:extLst>
              <a:ext uri="{FF2B5EF4-FFF2-40B4-BE49-F238E27FC236}">
                <a16:creationId xmlns:a16="http://schemas.microsoft.com/office/drawing/2014/main" id="{99382A55-0586-CACB-042B-E6C4C8B234B9}"/>
              </a:ext>
            </a:extLst>
          </p:cNvPr>
          <p:cNvPicPr>
            <a:picLocks noChangeAspect="1"/>
          </p:cNvPicPr>
          <p:nvPr/>
        </p:nvPicPr>
        <p:blipFill>
          <a:blip r:embed="rId11"/>
          <a:srcRect t="698" b="698"/>
          <a:stretch/>
        </p:blipFill>
        <p:spPr>
          <a:xfrm>
            <a:off x="3127147" y="1000048"/>
            <a:ext cx="999774" cy="1197966"/>
          </a:xfrm>
          <a:prstGeom prst="rect">
            <a:avLst/>
          </a:prstGeom>
          <a:noFill/>
          <a:effectLst>
            <a:outerShdw blurRad="50800" dist="38100" dir="2700000" algn="tl" rotWithShape="0">
              <a:prstClr val="black">
                <a:alpha val="40000"/>
              </a:prstClr>
            </a:outerShdw>
          </a:effectLst>
        </p:spPr>
      </p:pic>
      <p:pic>
        <p:nvPicPr>
          <p:cNvPr id="13" name="Picture 12">
            <a:extLst>
              <a:ext uri="{FF2B5EF4-FFF2-40B4-BE49-F238E27FC236}">
                <a16:creationId xmlns:a16="http://schemas.microsoft.com/office/drawing/2014/main" id="{BC4FDF36-DA8F-C58F-DB2B-6D18DD182E10}"/>
              </a:ext>
            </a:extLst>
          </p:cNvPr>
          <p:cNvPicPr>
            <a:picLocks noChangeAspect="1"/>
          </p:cNvPicPr>
          <p:nvPr/>
        </p:nvPicPr>
        <p:blipFill>
          <a:blip r:embed="rId12"/>
          <a:srcRect t="698" b="698"/>
          <a:stretch/>
        </p:blipFill>
        <p:spPr>
          <a:xfrm>
            <a:off x="10534045" y="2327838"/>
            <a:ext cx="999774" cy="1197966"/>
          </a:xfrm>
          <a:prstGeom prst="rect">
            <a:avLst/>
          </a:prstGeom>
          <a:noFill/>
          <a:effectLst>
            <a:outerShdw blurRad="50800" dist="38100" dir="2700000" algn="tl" rotWithShape="0">
              <a:prstClr val="black">
                <a:alpha val="40000"/>
              </a:prstClr>
            </a:outerShdw>
          </a:effectLst>
        </p:spPr>
      </p:pic>
      <p:pic>
        <p:nvPicPr>
          <p:cNvPr id="14" name="Picture 13">
            <a:extLst>
              <a:ext uri="{FF2B5EF4-FFF2-40B4-BE49-F238E27FC236}">
                <a16:creationId xmlns:a16="http://schemas.microsoft.com/office/drawing/2014/main" id="{E57AFDD5-55CE-8F10-2EB3-CE3183BB96C8}"/>
              </a:ext>
            </a:extLst>
          </p:cNvPr>
          <p:cNvPicPr>
            <a:picLocks noChangeAspect="1"/>
          </p:cNvPicPr>
          <p:nvPr/>
        </p:nvPicPr>
        <p:blipFill>
          <a:blip r:embed="rId13"/>
          <a:srcRect t="698" b="698"/>
          <a:stretch/>
        </p:blipFill>
        <p:spPr>
          <a:xfrm>
            <a:off x="10534045" y="3655628"/>
            <a:ext cx="999774" cy="1197966"/>
          </a:xfrm>
          <a:prstGeom prst="rect">
            <a:avLst/>
          </a:prstGeom>
          <a:noFill/>
          <a:effectLst>
            <a:outerShdw blurRad="50800" dist="38100" dir="2700000" algn="tl" rotWithShape="0">
              <a:prstClr val="black">
                <a:alpha val="40000"/>
              </a:prstClr>
            </a:outerShdw>
          </a:effectLst>
        </p:spPr>
      </p:pic>
      <p:pic>
        <p:nvPicPr>
          <p:cNvPr id="16" name="Picture 15">
            <a:extLst>
              <a:ext uri="{FF2B5EF4-FFF2-40B4-BE49-F238E27FC236}">
                <a16:creationId xmlns:a16="http://schemas.microsoft.com/office/drawing/2014/main" id="{180603AD-B074-6BCB-05C2-22037C032E6D}"/>
              </a:ext>
            </a:extLst>
          </p:cNvPr>
          <p:cNvPicPr>
            <a:picLocks noChangeAspect="1"/>
          </p:cNvPicPr>
          <p:nvPr/>
        </p:nvPicPr>
        <p:blipFill>
          <a:blip r:embed="rId14"/>
          <a:srcRect t="698" b="698"/>
          <a:stretch/>
        </p:blipFill>
        <p:spPr>
          <a:xfrm>
            <a:off x="9299562" y="4983419"/>
            <a:ext cx="999774" cy="1197966"/>
          </a:xfrm>
          <a:prstGeom prst="rect">
            <a:avLst/>
          </a:prstGeom>
          <a:noFill/>
          <a:effectLst>
            <a:outerShdw blurRad="50800" dist="38100" dir="2700000" algn="tl" rotWithShape="0">
              <a:prstClr val="black">
                <a:alpha val="40000"/>
              </a:prstClr>
            </a:outerShdw>
          </a:effectLst>
        </p:spPr>
      </p:pic>
      <p:pic>
        <p:nvPicPr>
          <p:cNvPr id="17" name="Picture 16">
            <a:extLst>
              <a:ext uri="{FF2B5EF4-FFF2-40B4-BE49-F238E27FC236}">
                <a16:creationId xmlns:a16="http://schemas.microsoft.com/office/drawing/2014/main" id="{DB6FEE40-E892-2DB3-DAB9-179CAF6982AD}"/>
              </a:ext>
            </a:extLst>
          </p:cNvPr>
          <p:cNvPicPr>
            <a:picLocks noChangeAspect="1"/>
          </p:cNvPicPr>
          <p:nvPr/>
        </p:nvPicPr>
        <p:blipFill>
          <a:blip r:embed="rId15"/>
          <a:srcRect t="698" b="698"/>
          <a:stretch/>
        </p:blipFill>
        <p:spPr>
          <a:xfrm>
            <a:off x="658181" y="4983419"/>
            <a:ext cx="999774" cy="1197966"/>
          </a:xfrm>
          <a:prstGeom prst="rect">
            <a:avLst/>
          </a:prstGeom>
          <a:noFill/>
          <a:effectLst>
            <a:outerShdw blurRad="50800" dist="38100" dir="2700000" algn="tl" rotWithShape="0">
              <a:prstClr val="black">
                <a:alpha val="40000"/>
              </a:prstClr>
            </a:outerShdw>
          </a:effectLst>
        </p:spPr>
      </p:pic>
      <p:pic>
        <p:nvPicPr>
          <p:cNvPr id="18" name="Picture 17">
            <a:extLst>
              <a:ext uri="{FF2B5EF4-FFF2-40B4-BE49-F238E27FC236}">
                <a16:creationId xmlns:a16="http://schemas.microsoft.com/office/drawing/2014/main" id="{117A0ACD-921F-1E0F-4441-900F57F0CE74}"/>
              </a:ext>
            </a:extLst>
          </p:cNvPr>
          <p:cNvPicPr>
            <a:picLocks noChangeAspect="1"/>
          </p:cNvPicPr>
          <p:nvPr/>
        </p:nvPicPr>
        <p:blipFill>
          <a:blip r:embed="rId16"/>
          <a:srcRect t="698" b="698"/>
          <a:stretch/>
        </p:blipFill>
        <p:spPr>
          <a:xfrm>
            <a:off x="6830596" y="4983419"/>
            <a:ext cx="999774" cy="1197966"/>
          </a:xfrm>
          <a:prstGeom prst="rect">
            <a:avLst/>
          </a:prstGeom>
          <a:noFill/>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63DD301B-455B-6D66-9984-01BAA86B7FC8}"/>
              </a:ext>
            </a:extLst>
          </p:cNvPr>
          <p:cNvPicPr>
            <a:picLocks noChangeAspect="1"/>
          </p:cNvPicPr>
          <p:nvPr/>
        </p:nvPicPr>
        <p:blipFill>
          <a:blip r:embed="rId17"/>
          <a:srcRect t="698" b="698"/>
          <a:stretch/>
        </p:blipFill>
        <p:spPr>
          <a:xfrm>
            <a:off x="8065079" y="4983419"/>
            <a:ext cx="999774" cy="1197966"/>
          </a:xfrm>
          <a:prstGeom prst="rect">
            <a:avLst/>
          </a:prstGeom>
          <a:noFill/>
          <a:effectLst>
            <a:outerShdw blurRad="50800" dist="38100" dir="2700000" algn="tl" rotWithShape="0">
              <a:prstClr val="black">
                <a:alpha val="40000"/>
              </a:prstClr>
            </a:outerShdw>
          </a:effectLst>
        </p:spPr>
      </p:pic>
      <p:pic>
        <p:nvPicPr>
          <p:cNvPr id="20" name="Picture 19">
            <a:extLst>
              <a:ext uri="{FF2B5EF4-FFF2-40B4-BE49-F238E27FC236}">
                <a16:creationId xmlns:a16="http://schemas.microsoft.com/office/drawing/2014/main" id="{F9E4BD21-BF5D-1D98-2DF9-096D0C43A165}"/>
              </a:ext>
            </a:extLst>
          </p:cNvPr>
          <p:cNvPicPr>
            <a:picLocks noChangeAspect="1"/>
          </p:cNvPicPr>
          <p:nvPr/>
        </p:nvPicPr>
        <p:blipFill>
          <a:blip r:embed="rId18"/>
          <a:srcRect t="698" b="698"/>
          <a:stretch/>
        </p:blipFill>
        <p:spPr>
          <a:xfrm>
            <a:off x="4361630" y="4983419"/>
            <a:ext cx="999774" cy="1197966"/>
          </a:xfrm>
          <a:prstGeom prst="rect">
            <a:avLst/>
          </a:prstGeom>
          <a:noFill/>
          <a:effectLst>
            <a:outerShdw blurRad="50800" dist="38100" dir="2700000" algn="tl" rotWithShape="0">
              <a:prstClr val="black">
                <a:alpha val="40000"/>
              </a:prstClr>
            </a:outerShdw>
          </a:effectLst>
        </p:spPr>
      </p:pic>
      <p:pic>
        <p:nvPicPr>
          <p:cNvPr id="22" name="Picture 21">
            <a:extLst>
              <a:ext uri="{FF2B5EF4-FFF2-40B4-BE49-F238E27FC236}">
                <a16:creationId xmlns:a16="http://schemas.microsoft.com/office/drawing/2014/main" id="{C6994009-4569-5E37-8D85-F4629194A84C}"/>
              </a:ext>
            </a:extLst>
          </p:cNvPr>
          <p:cNvPicPr>
            <a:picLocks noChangeAspect="1"/>
          </p:cNvPicPr>
          <p:nvPr/>
        </p:nvPicPr>
        <p:blipFill>
          <a:blip r:embed="rId19"/>
          <a:srcRect t="698" b="698"/>
          <a:stretch/>
        </p:blipFill>
        <p:spPr>
          <a:xfrm>
            <a:off x="5596113" y="4983419"/>
            <a:ext cx="999774" cy="1197966"/>
          </a:xfrm>
          <a:prstGeom prst="rect">
            <a:avLst/>
          </a:prstGeom>
          <a:noFill/>
          <a:effectLst>
            <a:outerShdw blurRad="50800" dist="38100" dir="2700000" algn="tl" rotWithShape="0">
              <a:prstClr val="black">
                <a:alpha val="40000"/>
              </a:prstClr>
            </a:outerShdw>
          </a:effectLst>
        </p:spPr>
      </p:pic>
      <p:pic>
        <p:nvPicPr>
          <p:cNvPr id="23" name="Picture 22">
            <a:extLst>
              <a:ext uri="{FF2B5EF4-FFF2-40B4-BE49-F238E27FC236}">
                <a16:creationId xmlns:a16="http://schemas.microsoft.com/office/drawing/2014/main" id="{8EA35AB4-B21E-E616-1D1C-8EF1946FB10D}"/>
              </a:ext>
            </a:extLst>
          </p:cNvPr>
          <p:cNvPicPr>
            <a:picLocks noChangeAspect="1"/>
          </p:cNvPicPr>
          <p:nvPr/>
        </p:nvPicPr>
        <p:blipFill>
          <a:blip r:embed="rId20"/>
          <a:srcRect t="698" b="698"/>
          <a:stretch/>
        </p:blipFill>
        <p:spPr>
          <a:xfrm>
            <a:off x="1892664" y="4983419"/>
            <a:ext cx="999774" cy="1197966"/>
          </a:xfrm>
          <a:prstGeom prst="rect">
            <a:avLst/>
          </a:prstGeom>
          <a:noFill/>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DE6D6417-BBCF-3A09-44D5-DD2F3C42D22A}"/>
              </a:ext>
            </a:extLst>
          </p:cNvPr>
          <p:cNvPicPr>
            <a:picLocks noChangeAspect="1"/>
          </p:cNvPicPr>
          <p:nvPr/>
        </p:nvPicPr>
        <p:blipFill>
          <a:blip r:embed="rId21"/>
          <a:srcRect t="698" b="698"/>
          <a:stretch/>
        </p:blipFill>
        <p:spPr>
          <a:xfrm>
            <a:off x="3127147" y="4983419"/>
            <a:ext cx="999774" cy="1197966"/>
          </a:xfrm>
          <a:prstGeom prst="rect">
            <a:avLst/>
          </a:prstGeom>
          <a:noFill/>
          <a:effectLst>
            <a:outerShdw blurRad="50800" dist="38100" dir="2700000" algn="tl" rotWithShape="0">
              <a:prstClr val="black">
                <a:alpha val="40000"/>
              </a:prstClr>
            </a:outerShdw>
          </a:effectLst>
        </p:spPr>
      </p:pic>
      <p:pic>
        <p:nvPicPr>
          <p:cNvPr id="25" name="Picture 24">
            <a:extLst>
              <a:ext uri="{FF2B5EF4-FFF2-40B4-BE49-F238E27FC236}">
                <a16:creationId xmlns:a16="http://schemas.microsoft.com/office/drawing/2014/main" id="{788B7B98-D2CB-7860-5DD6-CDA8D86420A4}"/>
              </a:ext>
            </a:extLst>
          </p:cNvPr>
          <p:cNvPicPr>
            <a:picLocks noChangeAspect="1"/>
          </p:cNvPicPr>
          <p:nvPr/>
        </p:nvPicPr>
        <p:blipFill>
          <a:blip r:embed="rId22"/>
          <a:srcRect t="698" b="698"/>
          <a:stretch/>
        </p:blipFill>
        <p:spPr>
          <a:xfrm>
            <a:off x="9299562" y="3655628"/>
            <a:ext cx="999774" cy="1197966"/>
          </a:xfrm>
          <a:prstGeom prst="rect">
            <a:avLst/>
          </a:prstGeom>
          <a:noFill/>
          <a:effectLst>
            <a:outerShdw blurRad="50800" dist="38100" dir="2700000" algn="tl" rotWithShape="0">
              <a:prstClr val="black">
                <a:alpha val="40000"/>
              </a:prstClr>
            </a:outerShdw>
          </a:effectLst>
        </p:spPr>
      </p:pic>
      <p:pic>
        <p:nvPicPr>
          <p:cNvPr id="26" name="Picture 25">
            <a:extLst>
              <a:ext uri="{FF2B5EF4-FFF2-40B4-BE49-F238E27FC236}">
                <a16:creationId xmlns:a16="http://schemas.microsoft.com/office/drawing/2014/main" id="{DD73EF22-782F-5979-D232-B87E3CF288F9}"/>
              </a:ext>
            </a:extLst>
          </p:cNvPr>
          <p:cNvPicPr>
            <a:picLocks noChangeAspect="1"/>
          </p:cNvPicPr>
          <p:nvPr/>
        </p:nvPicPr>
        <p:blipFill>
          <a:blip r:embed="rId23"/>
          <a:srcRect t="698" b="698"/>
          <a:stretch/>
        </p:blipFill>
        <p:spPr>
          <a:xfrm>
            <a:off x="658181" y="3655628"/>
            <a:ext cx="999774" cy="1197966"/>
          </a:xfrm>
          <a:prstGeom prst="rect">
            <a:avLst/>
          </a:prstGeom>
          <a:noFill/>
          <a:effectLst>
            <a:outerShdw blurRad="50800" dist="38100" dir="2700000" algn="tl" rotWithShape="0">
              <a:prstClr val="black">
                <a:alpha val="40000"/>
              </a:prstClr>
            </a:outerShdw>
          </a:effectLst>
        </p:spPr>
      </p:pic>
      <p:pic>
        <p:nvPicPr>
          <p:cNvPr id="27" name="Picture 26">
            <a:extLst>
              <a:ext uri="{FF2B5EF4-FFF2-40B4-BE49-F238E27FC236}">
                <a16:creationId xmlns:a16="http://schemas.microsoft.com/office/drawing/2014/main" id="{A018B4ED-C9E5-7264-E188-72C995249B1D}"/>
              </a:ext>
            </a:extLst>
          </p:cNvPr>
          <p:cNvPicPr>
            <a:picLocks noChangeAspect="1"/>
          </p:cNvPicPr>
          <p:nvPr/>
        </p:nvPicPr>
        <p:blipFill>
          <a:blip r:embed="rId24"/>
          <a:srcRect t="698" b="698"/>
          <a:stretch/>
        </p:blipFill>
        <p:spPr>
          <a:xfrm>
            <a:off x="6830596" y="3655628"/>
            <a:ext cx="999774" cy="1197966"/>
          </a:xfrm>
          <a:prstGeom prst="rect">
            <a:avLst/>
          </a:prstGeom>
          <a:noFill/>
          <a:effectLst>
            <a:outerShdw blurRad="50800" dist="38100" dir="2700000" algn="tl" rotWithShape="0">
              <a:prstClr val="black">
                <a:alpha val="40000"/>
              </a:prstClr>
            </a:outerShdw>
          </a:effectLst>
        </p:spPr>
      </p:pic>
      <p:pic>
        <p:nvPicPr>
          <p:cNvPr id="28" name="Picture 27">
            <a:extLst>
              <a:ext uri="{FF2B5EF4-FFF2-40B4-BE49-F238E27FC236}">
                <a16:creationId xmlns:a16="http://schemas.microsoft.com/office/drawing/2014/main" id="{45E47217-6AEA-AF21-F20D-94F2EA56E782}"/>
              </a:ext>
            </a:extLst>
          </p:cNvPr>
          <p:cNvPicPr>
            <a:picLocks noChangeAspect="1"/>
          </p:cNvPicPr>
          <p:nvPr/>
        </p:nvPicPr>
        <p:blipFill>
          <a:blip r:embed="rId25"/>
          <a:srcRect t="698" b="698"/>
          <a:stretch/>
        </p:blipFill>
        <p:spPr>
          <a:xfrm>
            <a:off x="8065079" y="3655628"/>
            <a:ext cx="999774" cy="1197966"/>
          </a:xfrm>
          <a:prstGeom prst="rect">
            <a:avLst/>
          </a:prstGeom>
          <a:noFill/>
          <a:effectLst>
            <a:outerShdw blurRad="50800" dist="38100" dir="2700000" algn="tl" rotWithShape="0">
              <a:prstClr val="black">
                <a:alpha val="40000"/>
              </a:prstClr>
            </a:outerShdw>
          </a:effectLst>
        </p:spPr>
      </p:pic>
      <p:pic>
        <p:nvPicPr>
          <p:cNvPr id="29" name="Picture 28">
            <a:extLst>
              <a:ext uri="{FF2B5EF4-FFF2-40B4-BE49-F238E27FC236}">
                <a16:creationId xmlns:a16="http://schemas.microsoft.com/office/drawing/2014/main" id="{555A0A03-2BA2-CF4D-F5E4-69F9C204F0B4}"/>
              </a:ext>
            </a:extLst>
          </p:cNvPr>
          <p:cNvPicPr>
            <a:picLocks noChangeAspect="1"/>
          </p:cNvPicPr>
          <p:nvPr/>
        </p:nvPicPr>
        <p:blipFill>
          <a:blip r:embed="rId26"/>
          <a:srcRect t="698" b="698"/>
          <a:stretch/>
        </p:blipFill>
        <p:spPr>
          <a:xfrm>
            <a:off x="4361630" y="3655628"/>
            <a:ext cx="999774" cy="1197966"/>
          </a:xfrm>
          <a:prstGeom prst="rect">
            <a:avLst/>
          </a:prstGeom>
          <a:noFill/>
          <a:effectLst>
            <a:outerShdw blurRad="50800" dist="38100" dir="2700000" algn="tl" rotWithShape="0">
              <a:prstClr val="black">
                <a:alpha val="40000"/>
              </a:prstClr>
            </a:outerShdw>
          </a:effectLst>
        </p:spPr>
      </p:pic>
      <p:pic>
        <p:nvPicPr>
          <p:cNvPr id="30" name="Picture 29">
            <a:extLst>
              <a:ext uri="{FF2B5EF4-FFF2-40B4-BE49-F238E27FC236}">
                <a16:creationId xmlns:a16="http://schemas.microsoft.com/office/drawing/2014/main" id="{01B0D56A-DCF2-3E9C-978B-14528951BBFC}"/>
              </a:ext>
            </a:extLst>
          </p:cNvPr>
          <p:cNvPicPr>
            <a:picLocks noChangeAspect="1"/>
          </p:cNvPicPr>
          <p:nvPr/>
        </p:nvPicPr>
        <p:blipFill>
          <a:blip r:embed="rId27"/>
          <a:srcRect t="698" b="698"/>
          <a:stretch/>
        </p:blipFill>
        <p:spPr>
          <a:xfrm>
            <a:off x="5596113" y="3655628"/>
            <a:ext cx="999774" cy="1197966"/>
          </a:xfrm>
          <a:prstGeom prst="rect">
            <a:avLst/>
          </a:prstGeom>
          <a:noFill/>
          <a:effectLst>
            <a:outerShdw blurRad="50800" dist="38100" dir="2700000" algn="tl" rotWithShape="0">
              <a:prstClr val="black">
                <a:alpha val="40000"/>
              </a:prstClr>
            </a:outerShdw>
          </a:effectLst>
        </p:spPr>
      </p:pic>
      <p:pic>
        <p:nvPicPr>
          <p:cNvPr id="31" name="Picture 30">
            <a:extLst>
              <a:ext uri="{FF2B5EF4-FFF2-40B4-BE49-F238E27FC236}">
                <a16:creationId xmlns:a16="http://schemas.microsoft.com/office/drawing/2014/main" id="{3535B033-D32E-E3C5-8659-2B74FA592249}"/>
              </a:ext>
            </a:extLst>
          </p:cNvPr>
          <p:cNvPicPr>
            <a:picLocks noChangeAspect="1"/>
          </p:cNvPicPr>
          <p:nvPr/>
        </p:nvPicPr>
        <p:blipFill>
          <a:blip r:embed="rId28"/>
          <a:srcRect t="698" b="698"/>
          <a:stretch/>
        </p:blipFill>
        <p:spPr>
          <a:xfrm>
            <a:off x="1892664" y="3655628"/>
            <a:ext cx="999774" cy="1197966"/>
          </a:xfrm>
          <a:prstGeom prst="rect">
            <a:avLst/>
          </a:prstGeom>
          <a:noFill/>
          <a:effectLst>
            <a:outerShdw blurRad="50800" dist="38100" dir="2700000" algn="tl" rotWithShape="0">
              <a:prstClr val="black">
                <a:alpha val="40000"/>
              </a:prstClr>
            </a:outerShdw>
          </a:effectLst>
        </p:spPr>
      </p:pic>
      <p:pic>
        <p:nvPicPr>
          <p:cNvPr id="32" name="Picture 31">
            <a:extLst>
              <a:ext uri="{FF2B5EF4-FFF2-40B4-BE49-F238E27FC236}">
                <a16:creationId xmlns:a16="http://schemas.microsoft.com/office/drawing/2014/main" id="{B551F5B9-8D78-2E93-FB40-836FED6A2AD1}"/>
              </a:ext>
            </a:extLst>
          </p:cNvPr>
          <p:cNvPicPr>
            <a:picLocks noChangeAspect="1"/>
          </p:cNvPicPr>
          <p:nvPr/>
        </p:nvPicPr>
        <p:blipFill>
          <a:blip r:embed="rId29"/>
          <a:srcRect t="698" b="698"/>
          <a:stretch/>
        </p:blipFill>
        <p:spPr>
          <a:xfrm>
            <a:off x="3127147" y="3655628"/>
            <a:ext cx="999774" cy="1197966"/>
          </a:xfrm>
          <a:prstGeom prst="rect">
            <a:avLst/>
          </a:prstGeom>
          <a:noFill/>
          <a:effectLst>
            <a:outerShdw blurRad="50800" dist="38100" dir="2700000" algn="tl" rotWithShape="0">
              <a:prstClr val="black">
                <a:alpha val="40000"/>
              </a:prstClr>
            </a:outerShdw>
          </a:effectLst>
        </p:spPr>
      </p:pic>
      <p:pic>
        <p:nvPicPr>
          <p:cNvPr id="33" name="Picture 32">
            <a:extLst>
              <a:ext uri="{FF2B5EF4-FFF2-40B4-BE49-F238E27FC236}">
                <a16:creationId xmlns:a16="http://schemas.microsoft.com/office/drawing/2014/main" id="{70F6D7D8-A4BE-B972-EA16-4913817C365A}"/>
              </a:ext>
            </a:extLst>
          </p:cNvPr>
          <p:cNvPicPr>
            <a:picLocks noChangeAspect="1"/>
          </p:cNvPicPr>
          <p:nvPr/>
        </p:nvPicPr>
        <p:blipFill>
          <a:blip r:embed="rId30"/>
          <a:srcRect t="698" b="698"/>
          <a:stretch/>
        </p:blipFill>
        <p:spPr>
          <a:xfrm>
            <a:off x="9299562" y="2327838"/>
            <a:ext cx="999774" cy="1197966"/>
          </a:xfrm>
          <a:prstGeom prst="rect">
            <a:avLst/>
          </a:prstGeom>
          <a:noFill/>
          <a:effectLst>
            <a:outerShdw blurRad="50800" dist="38100" dir="2700000" algn="tl" rotWithShape="0">
              <a:prstClr val="black">
                <a:alpha val="40000"/>
              </a:prstClr>
            </a:outerShdw>
          </a:effectLst>
        </p:spPr>
      </p:pic>
      <p:pic>
        <p:nvPicPr>
          <p:cNvPr id="34" name="Picture 33">
            <a:extLst>
              <a:ext uri="{FF2B5EF4-FFF2-40B4-BE49-F238E27FC236}">
                <a16:creationId xmlns:a16="http://schemas.microsoft.com/office/drawing/2014/main" id="{476CDB73-48B4-43EC-B4A4-0AE5DEC1AEDE}"/>
              </a:ext>
            </a:extLst>
          </p:cNvPr>
          <p:cNvPicPr>
            <a:picLocks noChangeAspect="1"/>
          </p:cNvPicPr>
          <p:nvPr/>
        </p:nvPicPr>
        <p:blipFill>
          <a:blip r:embed="rId31"/>
          <a:srcRect t="698" b="698"/>
          <a:stretch/>
        </p:blipFill>
        <p:spPr>
          <a:xfrm>
            <a:off x="658181" y="2327838"/>
            <a:ext cx="999774" cy="1197966"/>
          </a:xfrm>
          <a:prstGeom prst="rect">
            <a:avLst/>
          </a:prstGeom>
          <a:noFill/>
          <a:effectLst>
            <a:outerShdw blurRad="50800" dist="38100" dir="2700000" algn="tl" rotWithShape="0">
              <a:prstClr val="black">
                <a:alpha val="40000"/>
              </a:prstClr>
            </a:outerShdw>
          </a:effectLst>
        </p:spPr>
      </p:pic>
      <p:pic>
        <p:nvPicPr>
          <p:cNvPr id="35" name="Picture 34">
            <a:extLst>
              <a:ext uri="{FF2B5EF4-FFF2-40B4-BE49-F238E27FC236}">
                <a16:creationId xmlns:a16="http://schemas.microsoft.com/office/drawing/2014/main" id="{4B4B3BB8-47E0-D551-42B2-5EFF09C195A1}"/>
              </a:ext>
            </a:extLst>
          </p:cNvPr>
          <p:cNvPicPr>
            <a:picLocks noChangeAspect="1"/>
          </p:cNvPicPr>
          <p:nvPr/>
        </p:nvPicPr>
        <p:blipFill>
          <a:blip r:embed="rId32"/>
          <a:srcRect t="698" b="698"/>
          <a:stretch/>
        </p:blipFill>
        <p:spPr>
          <a:xfrm>
            <a:off x="6830596" y="2327838"/>
            <a:ext cx="999774" cy="1197966"/>
          </a:xfrm>
          <a:prstGeom prst="rect">
            <a:avLst/>
          </a:prstGeom>
          <a:noFill/>
          <a:effectLst>
            <a:outerShdw blurRad="50800" dist="38100" dir="2700000" algn="tl" rotWithShape="0">
              <a:prstClr val="black">
                <a:alpha val="40000"/>
              </a:prstClr>
            </a:outerShdw>
          </a:effectLst>
        </p:spPr>
      </p:pic>
      <p:pic>
        <p:nvPicPr>
          <p:cNvPr id="37" name="Picture 36">
            <a:extLst>
              <a:ext uri="{FF2B5EF4-FFF2-40B4-BE49-F238E27FC236}">
                <a16:creationId xmlns:a16="http://schemas.microsoft.com/office/drawing/2014/main" id="{EEA5E5F4-5FD8-78AB-6652-B959164D96F9}"/>
              </a:ext>
            </a:extLst>
          </p:cNvPr>
          <p:cNvPicPr>
            <a:picLocks noChangeAspect="1"/>
          </p:cNvPicPr>
          <p:nvPr/>
        </p:nvPicPr>
        <p:blipFill>
          <a:blip r:embed="rId33"/>
          <a:srcRect t="698" b="698"/>
          <a:stretch/>
        </p:blipFill>
        <p:spPr>
          <a:xfrm>
            <a:off x="8065079" y="2327838"/>
            <a:ext cx="999774" cy="1197966"/>
          </a:xfrm>
          <a:prstGeom prst="rect">
            <a:avLst/>
          </a:prstGeom>
          <a:noFill/>
          <a:effectLst>
            <a:outerShdw blurRad="50800" dist="38100" dir="2700000" algn="tl" rotWithShape="0">
              <a:prstClr val="black">
                <a:alpha val="40000"/>
              </a:prstClr>
            </a:outerShdw>
          </a:effectLst>
        </p:spPr>
      </p:pic>
      <p:pic>
        <p:nvPicPr>
          <p:cNvPr id="38" name="Picture 37">
            <a:extLst>
              <a:ext uri="{FF2B5EF4-FFF2-40B4-BE49-F238E27FC236}">
                <a16:creationId xmlns:a16="http://schemas.microsoft.com/office/drawing/2014/main" id="{364F557D-F958-AF54-8315-CF9DC224FB17}"/>
              </a:ext>
            </a:extLst>
          </p:cNvPr>
          <p:cNvPicPr>
            <a:picLocks noChangeAspect="1"/>
          </p:cNvPicPr>
          <p:nvPr/>
        </p:nvPicPr>
        <p:blipFill>
          <a:blip r:embed="rId34"/>
          <a:srcRect t="698" b="698"/>
          <a:stretch/>
        </p:blipFill>
        <p:spPr>
          <a:xfrm>
            <a:off x="4361630" y="2327838"/>
            <a:ext cx="999774" cy="1197966"/>
          </a:xfrm>
          <a:prstGeom prst="rect">
            <a:avLst/>
          </a:prstGeom>
          <a:noFill/>
          <a:effectLst>
            <a:outerShdw blurRad="50800" dist="38100" dir="2700000" algn="tl" rotWithShape="0">
              <a:prstClr val="black">
                <a:alpha val="40000"/>
              </a:prstClr>
            </a:outerShdw>
          </a:effectLst>
        </p:spPr>
      </p:pic>
      <p:pic>
        <p:nvPicPr>
          <p:cNvPr id="39" name="Picture 38">
            <a:extLst>
              <a:ext uri="{FF2B5EF4-FFF2-40B4-BE49-F238E27FC236}">
                <a16:creationId xmlns:a16="http://schemas.microsoft.com/office/drawing/2014/main" id="{561AED3C-4D03-8AF9-FDD2-FE79B1453239}"/>
              </a:ext>
            </a:extLst>
          </p:cNvPr>
          <p:cNvPicPr>
            <a:picLocks noChangeAspect="1"/>
          </p:cNvPicPr>
          <p:nvPr/>
        </p:nvPicPr>
        <p:blipFill>
          <a:blip r:embed="rId35"/>
          <a:srcRect t="698" b="698"/>
          <a:stretch/>
        </p:blipFill>
        <p:spPr>
          <a:xfrm>
            <a:off x="5596113" y="2327838"/>
            <a:ext cx="999774" cy="1197966"/>
          </a:xfrm>
          <a:prstGeom prst="rect">
            <a:avLst/>
          </a:prstGeom>
          <a:noFill/>
          <a:effectLst>
            <a:outerShdw blurRad="50800" dist="38100" dir="2700000" algn="tl" rotWithShape="0">
              <a:prstClr val="black">
                <a:alpha val="40000"/>
              </a:prstClr>
            </a:outerShdw>
          </a:effectLst>
        </p:spPr>
      </p:pic>
      <p:pic>
        <p:nvPicPr>
          <p:cNvPr id="40" name="Picture 39">
            <a:extLst>
              <a:ext uri="{FF2B5EF4-FFF2-40B4-BE49-F238E27FC236}">
                <a16:creationId xmlns:a16="http://schemas.microsoft.com/office/drawing/2014/main" id="{BAF83687-5559-035E-2545-F32D7B606B50}"/>
              </a:ext>
            </a:extLst>
          </p:cNvPr>
          <p:cNvPicPr>
            <a:picLocks noChangeAspect="1"/>
          </p:cNvPicPr>
          <p:nvPr/>
        </p:nvPicPr>
        <p:blipFill>
          <a:blip r:embed="rId36"/>
          <a:srcRect t="698" b="698"/>
          <a:stretch/>
        </p:blipFill>
        <p:spPr>
          <a:xfrm>
            <a:off x="1892664" y="2327838"/>
            <a:ext cx="999774" cy="1197966"/>
          </a:xfrm>
          <a:prstGeom prst="rect">
            <a:avLst/>
          </a:prstGeom>
          <a:noFill/>
          <a:effectLst>
            <a:outerShdw blurRad="50800" dist="38100" dir="2700000" algn="tl" rotWithShape="0">
              <a:prstClr val="black">
                <a:alpha val="40000"/>
              </a:prstClr>
            </a:outerShdw>
          </a:effectLst>
        </p:spPr>
      </p:pic>
      <p:pic>
        <p:nvPicPr>
          <p:cNvPr id="41" name="Picture 40">
            <a:extLst>
              <a:ext uri="{FF2B5EF4-FFF2-40B4-BE49-F238E27FC236}">
                <a16:creationId xmlns:a16="http://schemas.microsoft.com/office/drawing/2014/main" id="{F56FDA6B-F706-C94C-731C-D48CEBE5C90B}"/>
              </a:ext>
            </a:extLst>
          </p:cNvPr>
          <p:cNvPicPr>
            <a:picLocks noChangeAspect="1"/>
          </p:cNvPicPr>
          <p:nvPr/>
        </p:nvPicPr>
        <p:blipFill>
          <a:blip r:embed="rId37"/>
          <a:srcRect t="698" b="698"/>
          <a:stretch/>
        </p:blipFill>
        <p:spPr>
          <a:xfrm>
            <a:off x="3127147" y="2327838"/>
            <a:ext cx="999774" cy="1197966"/>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45706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D10462-E4D1-1F9E-AEFE-C561037FAAA2}"/>
              </a:ext>
            </a:extLst>
          </p:cNvPr>
          <p:cNvSpPr>
            <a:spLocks noGrp="1"/>
          </p:cNvSpPr>
          <p:nvPr>
            <p:ph type="title"/>
          </p:nvPr>
        </p:nvSpPr>
        <p:spPr>
          <a:xfrm>
            <a:off x="609600" y="-369855"/>
            <a:ext cx="10972800" cy="1143000"/>
          </a:xfrm>
        </p:spPr>
        <p:txBody>
          <a:bodyPr/>
          <a:lstStyle/>
          <a:p>
            <a:r>
              <a:rPr lang="en-US" dirty="0">
                <a:solidFill>
                  <a:srgbClr val="C00000"/>
                </a:solidFill>
              </a:rPr>
              <a:t>Summary of BTKi Monotherapy Data</a:t>
            </a:r>
          </a:p>
        </p:txBody>
      </p:sp>
      <p:sp>
        <p:nvSpPr>
          <p:cNvPr id="3" name="Text Placeholder 2">
            <a:extLst>
              <a:ext uri="{FF2B5EF4-FFF2-40B4-BE49-F238E27FC236}">
                <a16:creationId xmlns:a16="http://schemas.microsoft.com/office/drawing/2014/main" id="{0E2A2B25-DD61-FA2C-A7D6-A05AF9BBBEEE}"/>
              </a:ext>
            </a:extLst>
          </p:cNvPr>
          <p:cNvSpPr>
            <a:spLocks noGrp="1"/>
          </p:cNvSpPr>
          <p:nvPr>
            <p:ph type="body" sz="quarter" idx="13"/>
          </p:nvPr>
        </p:nvSpPr>
        <p:spPr>
          <a:xfrm>
            <a:off x="33565" y="6538856"/>
            <a:ext cx="11488411" cy="364067"/>
          </a:xfrm>
        </p:spPr>
        <p:txBody>
          <a:bodyPr>
            <a:normAutofit/>
          </a:bodyPr>
          <a:lstStyle/>
          <a:p>
            <a:r>
              <a:rPr lang="en-US" dirty="0"/>
              <a:t>1. Burger, et al. </a:t>
            </a:r>
            <a:r>
              <a:rPr lang="en-US" i="1" dirty="0"/>
              <a:t>Blood</a:t>
            </a:r>
            <a:r>
              <a:rPr lang="en-US" dirty="0"/>
              <a:t>. 2025;146(18):2168-2176. 2. Itsara, et al. </a:t>
            </a:r>
            <a:r>
              <a:rPr lang="en-US" i="1" dirty="0"/>
              <a:t>Blood</a:t>
            </a:r>
            <a:r>
              <a:rPr lang="en-US" dirty="0"/>
              <a:t>. doi:10.1182/blood.2025029971. 3. Sharman, et al. </a:t>
            </a:r>
            <a:r>
              <a:rPr lang="en-US" i="1" dirty="0"/>
              <a:t>Blood</a:t>
            </a:r>
            <a:r>
              <a:rPr lang="en-US" dirty="0"/>
              <a:t>. 2025;146(11):1276-1285. 4. Tam, et al. </a:t>
            </a:r>
            <a:r>
              <a:rPr lang="en-US" i="1" dirty="0"/>
              <a:t>Blood</a:t>
            </a:r>
            <a:r>
              <a:rPr lang="en-US" dirty="0"/>
              <a:t>. 2025;146(Suppl_1):2129. 5. Tam, et al. ASH 2025. Poster 2129. </a:t>
            </a:r>
          </a:p>
        </p:txBody>
      </p:sp>
      <p:graphicFrame>
        <p:nvGraphicFramePr>
          <p:cNvPr id="6" name="Table 5">
            <a:extLst>
              <a:ext uri="{FF2B5EF4-FFF2-40B4-BE49-F238E27FC236}">
                <a16:creationId xmlns:a16="http://schemas.microsoft.com/office/drawing/2014/main" id="{5C357EAA-182D-FDC0-F893-B240DD4D6C38}"/>
              </a:ext>
            </a:extLst>
          </p:cNvPr>
          <p:cNvGraphicFramePr>
            <a:graphicFrameLocks noGrp="1"/>
          </p:cNvGraphicFramePr>
          <p:nvPr/>
        </p:nvGraphicFramePr>
        <p:xfrm>
          <a:off x="368249" y="1109815"/>
          <a:ext cx="11455506" cy="4684098"/>
        </p:xfrm>
        <a:graphic>
          <a:graphicData uri="http://schemas.openxmlformats.org/drawingml/2006/table">
            <a:tbl>
              <a:tblPr firstRow="1" bandRow="1">
                <a:tableStyleId>{6E25E649-3F16-4E02-A733-19D2CDBF48F0}</a:tableStyleId>
              </a:tblPr>
              <a:tblGrid>
                <a:gridCol w="1498652">
                  <a:extLst>
                    <a:ext uri="{9D8B030D-6E8A-4147-A177-3AD203B41FA5}">
                      <a16:colId xmlns:a16="http://schemas.microsoft.com/office/drawing/2014/main" val="3980453188"/>
                    </a:ext>
                  </a:extLst>
                </a:gridCol>
                <a:gridCol w="1507165">
                  <a:extLst>
                    <a:ext uri="{9D8B030D-6E8A-4147-A177-3AD203B41FA5}">
                      <a16:colId xmlns:a16="http://schemas.microsoft.com/office/drawing/2014/main" val="572808656"/>
                    </a:ext>
                  </a:extLst>
                </a:gridCol>
                <a:gridCol w="1261731">
                  <a:extLst>
                    <a:ext uri="{9D8B030D-6E8A-4147-A177-3AD203B41FA5}">
                      <a16:colId xmlns:a16="http://schemas.microsoft.com/office/drawing/2014/main" val="3731510509"/>
                    </a:ext>
                  </a:extLst>
                </a:gridCol>
                <a:gridCol w="1655135">
                  <a:extLst>
                    <a:ext uri="{9D8B030D-6E8A-4147-A177-3AD203B41FA5}">
                      <a16:colId xmlns:a16="http://schemas.microsoft.com/office/drawing/2014/main" val="908002016"/>
                    </a:ext>
                  </a:extLst>
                </a:gridCol>
                <a:gridCol w="1655135">
                  <a:extLst>
                    <a:ext uri="{9D8B030D-6E8A-4147-A177-3AD203B41FA5}">
                      <a16:colId xmlns:a16="http://schemas.microsoft.com/office/drawing/2014/main" val="120421952"/>
                    </a:ext>
                  </a:extLst>
                </a:gridCol>
                <a:gridCol w="1148316">
                  <a:extLst>
                    <a:ext uri="{9D8B030D-6E8A-4147-A177-3AD203B41FA5}">
                      <a16:colId xmlns:a16="http://schemas.microsoft.com/office/drawing/2014/main" val="3892256262"/>
                    </a:ext>
                  </a:extLst>
                </a:gridCol>
                <a:gridCol w="1474383">
                  <a:extLst>
                    <a:ext uri="{9D8B030D-6E8A-4147-A177-3AD203B41FA5}">
                      <a16:colId xmlns:a16="http://schemas.microsoft.com/office/drawing/2014/main" val="4217088170"/>
                    </a:ext>
                  </a:extLst>
                </a:gridCol>
                <a:gridCol w="1254989">
                  <a:extLst>
                    <a:ext uri="{9D8B030D-6E8A-4147-A177-3AD203B41FA5}">
                      <a16:colId xmlns:a16="http://schemas.microsoft.com/office/drawing/2014/main" val="2542335658"/>
                    </a:ext>
                  </a:extLst>
                </a:gridCol>
              </a:tblGrid>
              <a:tr h="597379">
                <a:tc>
                  <a:txBody>
                    <a:bodyPr/>
                    <a:lstStyle/>
                    <a:p>
                      <a:pPr algn="l">
                        <a:buNone/>
                      </a:pPr>
                      <a:r>
                        <a:rPr lang="en-US" sz="1500" dirty="0"/>
                        <a:t>Study</a:t>
                      </a:r>
                    </a:p>
                  </a:txBody>
                  <a:tcPr marR="14721" marT="7360" marB="7360" anchor="ctr">
                    <a:solidFill>
                      <a:schemeClr val="accent1">
                        <a:lumMod val="50000"/>
                      </a:schemeClr>
                    </a:solidFill>
                  </a:tcPr>
                </a:tc>
                <a:tc>
                  <a:txBody>
                    <a:bodyPr/>
                    <a:lstStyle/>
                    <a:p>
                      <a:pPr algn="ctr">
                        <a:buNone/>
                      </a:pPr>
                      <a:r>
                        <a:rPr lang="en-US" sz="1500" dirty="0"/>
                        <a:t>Treatment</a:t>
                      </a:r>
                    </a:p>
                  </a:txBody>
                  <a:tcPr marL="14721" marR="14721" marT="7360" marB="7360" anchor="ctr">
                    <a:solidFill>
                      <a:schemeClr val="accent1">
                        <a:lumMod val="50000"/>
                      </a:schemeClr>
                    </a:solidFill>
                  </a:tcPr>
                </a:tc>
                <a:tc>
                  <a:txBody>
                    <a:bodyPr/>
                    <a:lstStyle/>
                    <a:p>
                      <a:pPr algn="ctr">
                        <a:buNone/>
                      </a:pPr>
                      <a:r>
                        <a:rPr lang="en-US" sz="1500" dirty="0"/>
                        <a:t>Follow-up</a:t>
                      </a:r>
                    </a:p>
                  </a:txBody>
                  <a:tcPr marL="14721" marR="14721" marT="7360" marB="7360" anchor="ctr">
                    <a:solidFill>
                      <a:schemeClr val="accent1">
                        <a:lumMod val="50000"/>
                      </a:schemeClr>
                    </a:solidFill>
                  </a:tcPr>
                </a:tc>
                <a:tc>
                  <a:txBody>
                    <a:bodyPr/>
                    <a:lstStyle/>
                    <a:p>
                      <a:pPr algn="ctr">
                        <a:buNone/>
                      </a:pPr>
                      <a:r>
                        <a:rPr lang="en-US" sz="1500" dirty="0"/>
                        <a:t>Longest PFS reported</a:t>
                      </a:r>
                    </a:p>
                  </a:txBody>
                  <a:tcPr marL="14721" marR="14721" marT="7360" marB="7360" anchor="ctr">
                    <a:solidFill>
                      <a:schemeClr val="accent1">
                        <a:lumMod val="50000"/>
                      </a:schemeClr>
                    </a:solidFill>
                  </a:tcPr>
                </a:tc>
                <a:tc>
                  <a:txBody>
                    <a:bodyPr/>
                    <a:lstStyle/>
                    <a:p>
                      <a:pPr algn="ctr">
                        <a:buNone/>
                      </a:pPr>
                      <a:r>
                        <a:rPr lang="en-US" sz="1500" dirty="0"/>
                        <a:t>Longest OS reported</a:t>
                      </a:r>
                    </a:p>
                  </a:txBody>
                  <a:tcPr marL="14721" marR="14721" marT="7360" marB="7360" anchor="ctr">
                    <a:solidFill>
                      <a:schemeClr val="accent1">
                        <a:lumMod val="50000"/>
                      </a:schemeClr>
                    </a:solidFill>
                  </a:tcPr>
                </a:tc>
                <a:tc>
                  <a:txBody>
                    <a:bodyPr/>
                    <a:lstStyle/>
                    <a:p>
                      <a:pPr algn="ctr">
                        <a:buNone/>
                      </a:pPr>
                      <a:r>
                        <a:rPr lang="en-US" sz="1500" dirty="0"/>
                        <a:t>AF (Gr ≥3)</a:t>
                      </a:r>
                    </a:p>
                  </a:txBody>
                  <a:tcPr marL="14721" marR="14721" marT="7360" marB="7360" anchor="ctr">
                    <a:solidFill>
                      <a:schemeClr val="accent1">
                        <a:lumMod val="50000"/>
                      </a:schemeClr>
                    </a:solidFill>
                  </a:tcPr>
                </a:tc>
                <a:tc>
                  <a:txBody>
                    <a:bodyPr/>
                    <a:lstStyle/>
                    <a:p>
                      <a:pPr algn="ctr">
                        <a:buNone/>
                      </a:pPr>
                      <a:r>
                        <a:rPr lang="en-US" sz="1500" dirty="0"/>
                        <a:t>Infection (Gr ≥3)</a:t>
                      </a:r>
                    </a:p>
                  </a:txBody>
                  <a:tcPr marL="14721" marR="14721" marT="7360" marB="7360" anchor="ctr">
                    <a:solidFill>
                      <a:schemeClr val="accent1">
                        <a:lumMod val="50000"/>
                      </a:schemeClr>
                    </a:solidFill>
                  </a:tcPr>
                </a:tc>
                <a:tc>
                  <a:txBody>
                    <a:bodyPr/>
                    <a:lstStyle/>
                    <a:p>
                      <a:pPr algn="ctr">
                        <a:buNone/>
                      </a:pPr>
                      <a:r>
                        <a:rPr lang="en-US" sz="1500" dirty="0"/>
                        <a:t>Discontinued due to AEs</a:t>
                      </a:r>
                    </a:p>
                  </a:txBody>
                  <a:tcPr marL="14721" marR="14721" marT="7360" marB="7360" anchor="ctr">
                    <a:solidFill>
                      <a:schemeClr val="accent1">
                        <a:lumMod val="50000"/>
                      </a:schemeClr>
                    </a:solidFill>
                  </a:tcPr>
                </a:tc>
                <a:extLst>
                  <a:ext uri="{0D108BD9-81ED-4DB2-BD59-A6C34878D82A}">
                    <a16:rowId xmlns:a16="http://schemas.microsoft.com/office/drawing/2014/main" val="3286051744"/>
                  </a:ext>
                </a:extLst>
              </a:tr>
              <a:tr h="597379">
                <a:tc>
                  <a:txBody>
                    <a:bodyPr/>
                    <a:lstStyle/>
                    <a:p>
                      <a:pPr>
                        <a:buNone/>
                      </a:pPr>
                      <a:r>
                        <a:rPr lang="en-US" sz="1500" dirty="0">
                          <a:solidFill>
                            <a:schemeClr val="tx2"/>
                          </a:solidFill>
                        </a:rPr>
                        <a:t>RESONATE-2</a:t>
                      </a:r>
                      <a:r>
                        <a:rPr lang="en-US" sz="1500" baseline="30000" dirty="0">
                          <a:solidFill>
                            <a:schemeClr val="tx2"/>
                          </a:solidFill>
                        </a:rPr>
                        <a:t>1</a:t>
                      </a:r>
                    </a:p>
                  </a:txBody>
                  <a:tcPr marR="14721" marT="7360" marB="7360" anchor="ctr"/>
                </a:tc>
                <a:tc>
                  <a:txBody>
                    <a:bodyPr/>
                    <a:lstStyle/>
                    <a:p>
                      <a:pPr algn="ctr">
                        <a:buNone/>
                      </a:pPr>
                      <a:r>
                        <a:rPr lang="en-US" sz="1500" dirty="0">
                          <a:solidFill>
                            <a:schemeClr val="tx2"/>
                          </a:solidFill>
                        </a:rPr>
                        <a:t>Ibrutinib</a:t>
                      </a:r>
                    </a:p>
                  </a:txBody>
                  <a:tcPr marL="14721" marR="14721" marT="7360" marB="7360" anchor="ctr"/>
                </a:tc>
                <a:tc>
                  <a:txBody>
                    <a:bodyPr/>
                    <a:lstStyle/>
                    <a:p>
                      <a:pPr algn="ctr">
                        <a:buNone/>
                      </a:pPr>
                      <a:r>
                        <a:rPr lang="en-US" sz="1500" b="0" dirty="0">
                          <a:solidFill>
                            <a:schemeClr val="tx2"/>
                          </a:solidFill>
                        </a:rPr>
                        <a:t>10.0 years</a:t>
                      </a:r>
                    </a:p>
                  </a:txBody>
                  <a:tcPr marL="14721" marR="14721" marT="7360" marB="7360" anchor="ctr"/>
                </a:tc>
                <a:tc>
                  <a:txBody>
                    <a:bodyPr/>
                    <a:lstStyle/>
                    <a:p>
                      <a:pPr algn="ctr">
                        <a:buNone/>
                      </a:pPr>
                      <a:r>
                        <a:rPr lang="en-US" sz="1500" b="0" dirty="0">
                          <a:solidFill>
                            <a:schemeClr val="tx2"/>
                          </a:solidFill>
                        </a:rPr>
                        <a:t>mPFS: 8.9 years</a:t>
                      </a:r>
                    </a:p>
                  </a:txBody>
                  <a:tcPr marL="14721" marR="14721" marT="7360" marB="7360" anchor="ctr"/>
                </a:tc>
                <a:tc>
                  <a:txBody>
                    <a:bodyPr/>
                    <a:lstStyle/>
                    <a:p>
                      <a:pPr algn="ctr">
                        <a:buNone/>
                      </a:pPr>
                      <a:r>
                        <a:rPr lang="en-US" sz="1500" b="0" dirty="0">
                          <a:solidFill>
                            <a:schemeClr val="tx2"/>
                          </a:solidFill>
                        </a:rPr>
                        <a:t>68% at 10 years</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33%</a:t>
                      </a:r>
                    </a:p>
                  </a:txBody>
                  <a:tcPr marL="14721" marR="14721" marT="7360" marB="7360" anchor="ctr"/>
                </a:tc>
                <a:extLst>
                  <a:ext uri="{0D108BD9-81ED-4DB2-BD59-A6C34878D82A}">
                    <a16:rowId xmlns:a16="http://schemas.microsoft.com/office/drawing/2014/main" val="876281783"/>
                  </a:ext>
                </a:extLst>
              </a:tr>
              <a:tr h="685280">
                <a:tc>
                  <a:txBody>
                    <a:bodyPr/>
                    <a:lstStyle/>
                    <a:p>
                      <a:pPr>
                        <a:buNone/>
                      </a:pPr>
                      <a:r>
                        <a:rPr lang="en-US" sz="1500" dirty="0">
                          <a:solidFill>
                            <a:schemeClr val="tx2"/>
                          </a:solidFill>
                        </a:rPr>
                        <a:t>NIH Phase 2 (TP53-aberrant / older patients)</a:t>
                      </a:r>
                      <a:r>
                        <a:rPr lang="en-US" sz="1500" baseline="30000" dirty="0">
                          <a:solidFill>
                            <a:schemeClr val="tx2"/>
                          </a:solidFill>
                        </a:rPr>
                        <a:t>2</a:t>
                      </a:r>
                    </a:p>
                  </a:txBody>
                  <a:tcPr marR="14721" marT="7360" marB="7360" anchor="ctr"/>
                </a:tc>
                <a:tc>
                  <a:txBody>
                    <a:bodyPr/>
                    <a:lstStyle/>
                    <a:p>
                      <a:pPr algn="ctr">
                        <a:buNone/>
                      </a:pPr>
                      <a:r>
                        <a:rPr lang="en-US" sz="1500" dirty="0">
                          <a:solidFill>
                            <a:schemeClr val="tx2"/>
                          </a:solidFill>
                        </a:rPr>
                        <a:t>Ibrutinib</a:t>
                      </a:r>
                    </a:p>
                  </a:txBody>
                  <a:tcPr marL="14721" marR="14721" marT="7360" marB="7360" anchor="ctr"/>
                </a:tc>
                <a:tc>
                  <a:txBody>
                    <a:bodyPr/>
                    <a:lstStyle/>
                    <a:p>
                      <a:pPr algn="ctr">
                        <a:buNone/>
                      </a:pPr>
                      <a:r>
                        <a:rPr lang="en-US" sz="1500" b="0" dirty="0">
                          <a:solidFill>
                            <a:schemeClr val="tx2"/>
                          </a:solidFill>
                        </a:rPr>
                        <a:t>10.0 years</a:t>
                      </a:r>
                    </a:p>
                  </a:txBody>
                  <a:tcPr marL="14721" marR="14721" marT="7360" marB="7360" anchor="ctr"/>
                </a:tc>
                <a:tc>
                  <a:txBody>
                    <a:bodyPr/>
                    <a:lstStyle/>
                    <a:p>
                      <a:pPr algn="ctr">
                        <a:buNone/>
                      </a:pPr>
                      <a:r>
                        <a:rPr lang="en-US" sz="1500" b="0" dirty="0">
                          <a:solidFill>
                            <a:schemeClr val="tx2"/>
                          </a:solidFill>
                        </a:rPr>
                        <a:t>mPFS: 6.8 years</a:t>
                      </a:r>
                    </a:p>
                  </a:txBody>
                  <a:tcPr marL="14721" marR="14721" marT="7360" marB="7360" anchor="ctr"/>
                </a:tc>
                <a:tc>
                  <a:txBody>
                    <a:bodyPr/>
                    <a:lstStyle/>
                    <a:p>
                      <a:pPr algn="ctr">
                        <a:buNone/>
                      </a:pPr>
                      <a:r>
                        <a:rPr lang="en-US" sz="1500" b="0" dirty="0">
                          <a:solidFill>
                            <a:schemeClr val="tx2"/>
                          </a:solidFill>
                        </a:rPr>
                        <a:t>65.7% at 10 years</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36.9%</a:t>
                      </a:r>
                    </a:p>
                  </a:txBody>
                  <a:tcPr marL="14721" marR="14721" marT="7360" marB="7360" anchor="ctr"/>
                </a:tc>
                <a:extLst>
                  <a:ext uri="{0D108BD9-81ED-4DB2-BD59-A6C34878D82A}">
                    <a16:rowId xmlns:a16="http://schemas.microsoft.com/office/drawing/2014/main" val="3466415447"/>
                  </a:ext>
                </a:extLst>
              </a:tr>
              <a:tr h="597379">
                <a:tc>
                  <a:txBody>
                    <a:bodyPr/>
                    <a:lstStyle/>
                    <a:p>
                      <a:pPr>
                        <a:buNone/>
                      </a:pPr>
                      <a:r>
                        <a:rPr lang="en-US" sz="1500" dirty="0">
                          <a:solidFill>
                            <a:schemeClr val="tx2"/>
                          </a:solidFill>
                        </a:rPr>
                        <a:t>ELEVATE-TN</a:t>
                      </a:r>
                      <a:r>
                        <a:rPr lang="en-US" sz="1500" baseline="30000" dirty="0">
                          <a:solidFill>
                            <a:schemeClr val="tx2"/>
                          </a:solidFill>
                        </a:rPr>
                        <a:t>3</a:t>
                      </a:r>
                    </a:p>
                  </a:txBody>
                  <a:tcPr marR="14721" marT="7360" marB="7360" anchor="ctr"/>
                </a:tc>
                <a:tc>
                  <a:txBody>
                    <a:bodyPr/>
                    <a:lstStyle/>
                    <a:p>
                      <a:pPr algn="ctr">
                        <a:buNone/>
                      </a:pPr>
                      <a:r>
                        <a:rPr lang="en-US" sz="1500" dirty="0">
                          <a:solidFill>
                            <a:schemeClr val="tx2"/>
                          </a:solidFill>
                        </a:rPr>
                        <a:t>Acalabrutinib</a:t>
                      </a:r>
                    </a:p>
                  </a:txBody>
                  <a:tcPr marL="14721" marR="14721" marT="7360" marB="7360" anchor="ctr"/>
                </a:tc>
                <a:tc>
                  <a:txBody>
                    <a:bodyPr/>
                    <a:lstStyle/>
                    <a:p>
                      <a:pPr algn="ctr">
                        <a:buNone/>
                      </a:pPr>
                      <a:r>
                        <a:rPr lang="en-US" sz="1500" b="0" dirty="0">
                          <a:solidFill>
                            <a:schemeClr val="tx2"/>
                          </a:solidFill>
                        </a:rPr>
                        <a:t>74.5 months</a:t>
                      </a:r>
                    </a:p>
                  </a:txBody>
                  <a:tcPr marL="14721" marR="14721" marT="7360" marB="7360" anchor="ctr"/>
                </a:tc>
                <a:tc>
                  <a:txBody>
                    <a:bodyPr/>
                    <a:lstStyle/>
                    <a:p>
                      <a:pPr algn="ctr">
                        <a:buNone/>
                      </a:pPr>
                      <a:r>
                        <a:rPr lang="en-US" sz="1500" b="0" dirty="0">
                          <a:solidFill>
                            <a:schemeClr val="tx2"/>
                          </a:solidFill>
                        </a:rPr>
                        <a:t>Est. 72m: 61.5%</a:t>
                      </a:r>
                    </a:p>
                  </a:txBody>
                  <a:tcPr marL="14721" marR="14721" marT="7360" marB="7360" anchor="ctr"/>
                </a:tc>
                <a:tc>
                  <a:txBody>
                    <a:bodyPr/>
                    <a:lstStyle/>
                    <a:p>
                      <a:pPr algn="ctr">
                        <a:buNone/>
                      </a:pPr>
                      <a:r>
                        <a:rPr lang="en-US" sz="1500" b="0" dirty="0">
                          <a:solidFill>
                            <a:schemeClr val="tx2"/>
                          </a:solidFill>
                        </a:rPr>
                        <a:t>Est. 72m: 75.5% </a:t>
                      </a:r>
                    </a:p>
                  </a:txBody>
                  <a:tcPr marL="14721" marR="14721" marT="7360" marB="7360" anchor="ctr"/>
                </a:tc>
                <a:tc>
                  <a:txBody>
                    <a:bodyPr/>
                    <a:lstStyle/>
                    <a:p>
                      <a:pPr algn="ctr">
                        <a:buNone/>
                      </a:pPr>
                      <a:r>
                        <a:rPr lang="en-US" sz="1500" b="0" dirty="0">
                          <a:solidFill>
                            <a:schemeClr val="tx2"/>
                          </a:solidFill>
                        </a:rPr>
                        <a:t>1.7%</a:t>
                      </a:r>
                    </a:p>
                  </a:txBody>
                  <a:tcPr marL="14721" marR="14721" marT="7360" marB="7360" anchor="ctr"/>
                </a:tc>
                <a:tc>
                  <a:txBody>
                    <a:bodyPr/>
                    <a:lstStyle/>
                    <a:p>
                      <a:pPr algn="ctr">
                        <a:buNone/>
                      </a:pPr>
                      <a:r>
                        <a:rPr lang="en-US" sz="1500" b="0" dirty="0">
                          <a:solidFill>
                            <a:schemeClr val="tx2"/>
                          </a:solidFill>
                        </a:rPr>
                        <a:t>Pneumonia 6.1%; COVID-19 7.3%</a:t>
                      </a:r>
                    </a:p>
                  </a:txBody>
                  <a:tcPr marL="14721" marR="14721" marT="7360" marB="7360" anchor="ctr"/>
                </a:tc>
                <a:tc>
                  <a:txBody>
                    <a:bodyPr/>
                    <a:lstStyle/>
                    <a:p>
                      <a:pPr algn="ctr">
                        <a:buNone/>
                      </a:pPr>
                      <a:r>
                        <a:rPr lang="en-US" sz="1500" b="0" dirty="0">
                          <a:solidFill>
                            <a:schemeClr val="tx2"/>
                          </a:solidFill>
                        </a:rPr>
                        <a:t>17.9%</a:t>
                      </a:r>
                    </a:p>
                  </a:txBody>
                  <a:tcPr marL="14721" marR="14721" marT="7360" marB="7360" anchor="ctr"/>
                </a:tc>
                <a:extLst>
                  <a:ext uri="{0D108BD9-81ED-4DB2-BD59-A6C34878D82A}">
                    <a16:rowId xmlns:a16="http://schemas.microsoft.com/office/drawing/2014/main" val="2863718953"/>
                  </a:ext>
                </a:extLst>
              </a:tr>
              <a:tr h="597379">
                <a:tc>
                  <a:txBody>
                    <a:bodyPr/>
                    <a:lstStyle/>
                    <a:p>
                      <a:pPr>
                        <a:buNone/>
                      </a:pPr>
                      <a:r>
                        <a:rPr lang="en-US" sz="1500" dirty="0">
                          <a:solidFill>
                            <a:schemeClr val="tx2"/>
                          </a:solidFill>
                        </a:rPr>
                        <a:t>ELEVATE-TN</a:t>
                      </a:r>
                      <a:r>
                        <a:rPr lang="en-US" sz="1500" baseline="30000" dirty="0">
                          <a:solidFill>
                            <a:schemeClr val="tx2"/>
                          </a:solidFill>
                        </a:rPr>
                        <a:t>3</a:t>
                      </a:r>
                    </a:p>
                  </a:txBody>
                  <a:tcPr marR="14721" marT="7360" marB="7360" anchor="ctr"/>
                </a:tc>
                <a:tc>
                  <a:txBody>
                    <a:bodyPr/>
                    <a:lstStyle/>
                    <a:p>
                      <a:pPr algn="ctr">
                        <a:buNone/>
                      </a:pPr>
                      <a:r>
                        <a:rPr lang="en-US" sz="1500" dirty="0">
                          <a:solidFill>
                            <a:schemeClr val="tx2"/>
                          </a:solidFill>
                        </a:rPr>
                        <a:t>Acalabrutinib + obinutuzumab</a:t>
                      </a:r>
                    </a:p>
                  </a:txBody>
                  <a:tcPr marL="14721" marR="14721" marT="7360" marB="7360" anchor="ctr"/>
                </a:tc>
                <a:tc>
                  <a:txBody>
                    <a:bodyPr/>
                    <a:lstStyle/>
                    <a:p>
                      <a:pPr algn="ctr">
                        <a:buNone/>
                      </a:pPr>
                      <a:r>
                        <a:rPr lang="en-US" sz="1500" b="0" dirty="0">
                          <a:solidFill>
                            <a:schemeClr val="tx2"/>
                          </a:solidFill>
                        </a:rPr>
                        <a:t>74.5 months</a:t>
                      </a:r>
                    </a:p>
                  </a:txBody>
                  <a:tcPr marL="14721" marR="14721" marT="7360" marB="7360" anchor="ctr"/>
                </a:tc>
                <a:tc>
                  <a:txBody>
                    <a:bodyPr/>
                    <a:lstStyle/>
                    <a:p>
                      <a:pPr algn="ctr">
                        <a:buNone/>
                      </a:pPr>
                      <a:r>
                        <a:rPr lang="en-US" sz="1500" b="0" dirty="0">
                          <a:solidFill>
                            <a:schemeClr val="tx2"/>
                          </a:solidFill>
                        </a:rPr>
                        <a:t>Est.72: 78%</a:t>
                      </a:r>
                    </a:p>
                  </a:txBody>
                  <a:tcPr marL="14721" marR="14721" marT="7360" marB="7360" anchor="ctr"/>
                </a:tc>
                <a:tc>
                  <a:txBody>
                    <a:bodyPr/>
                    <a:lstStyle/>
                    <a:p>
                      <a:pPr algn="ctr">
                        <a:buNone/>
                      </a:pPr>
                      <a:r>
                        <a:rPr lang="en-US" sz="1500" b="0" dirty="0">
                          <a:solidFill>
                            <a:schemeClr val="tx2"/>
                          </a:solidFill>
                        </a:rPr>
                        <a:t>Est. 72m: 83.9% </a:t>
                      </a:r>
                    </a:p>
                  </a:txBody>
                  <a:tcPr marL="14721" marR="14721" marT="7360" marB="7360" anchor="ctr"/>
                </a:tc>
                <a:tc>
                  <a:txBody>
                    <a:bodyPr/>
                    <a:lstStyle/>
                    <a:p>
                      <a:pPr algn="ctr">
                        <a:buNone/>
                      </a:pPr>
                      <a:r>
                        <a:rPr lang="en-US" sz="1500" b="0" dirty="0">
                          <a:solidFill>
                            <a:schemeClr val="tx2"/>
                          </a:solidFill>
                        </a:rPr>
                        <a:t>1.7%</a:t>
                      </a:r>
                    </a:p>
                  </a:txBody>
                  <a:tcPr marL="14721" marR="14721" marT="7360" marB="7360" anchor="ctr"/>
                </a:tc>
                <a:tc>
                  <a:txBody>
                    <a:bodyPr/>
                    <a:lstStyle/>
                    <a:p>
                      <a:pPr algn="ctr">
                        <a:buNone/>
                      </a:pPr>
                      <a:r>
                        <a:rPr lang="en-US" sz="1500" b="0" dirty="0">
                          <a:solidFill>
                            <a:schemeClr val="tx2"/>
                          </a:solidFill>
                        </a:rPr>
                        <a:t>Pneumonia 7.3%; COVID-19 9.0%</a:t>
                      </a:r>
                    </a:p>
                  </a:txBody>
                  <a:tcPr marL="14721" marR="14721" marT="7360" marB="7360" anchor="ctr"/>
                </a:tc>
                <a:tc>
                  <a:txBody>
                    <a:bodyPr/>
                    <a:lstStyle/>
                    <a:p>
                      <a:pPr algn="ctr">
                        <a:buNone/>
                      </a:pPr>
                      <a:r>
                        <a:rPr lang="en-US" sz="1500" b="0" dirty="0">
                          <a:solidFill>
                            <a:schemeClr val="tx2"/>
                          </a:solidFill>
                        </a:rPr>
                        <a:t>21.2%</a:t>
                      </a:r>
                    </a:p>
                  </a:txBody>
                  <a:tcPr marL="14721" marR="14721" marT="7360" marB="7360" anchor="ctr"/>
                </a:tc>
                <a:extLst>
                  <a:ext uri="{0D108BD9-81ED-4DB2-BD59-A6C34878D82A}">
                    <a16:rowId xmlns:a16="http://schemas.microsoft.com/office/drawing/2014/main" val="3480228452"/>
                  </a:ext>
                </a:extLst>
              </a:tr>
              <a:tr h="797031">
                <a:tc>
                  <a:txBody>
                    <a:bodyPr/>
                    <a:lstStyle/>
                    <a:p>
                      <a:pPr>
                        <a:buNone/>
                      </a:pPr>
                      <a:r>
                        <a:rPr lang="en-US" sz="1500" dirty="0">
                          <a:solidFill>
                            <a:schemeClr val="tx2"/>
                          </a:solidFill>
                        </a:rPr>
                        <a:t>SEQUOIA</a:t>
                      </a:r>
                      <a:r>
                        <a:rPr lang="en-US" sz="1500" baseline="30000" dirty="0">
                          <a:solidFill>
                            <a:schemeClr val="tx2"/>
                          </a:solidFill>
                        </a:rPr>
                        <a:t>4,5</a:t>
                      </a:r>
                    </a:p>
                  </a:txBody>
                  <a:tcPr marR="14721" marT="7360" marB="7360" anchor="ctr"/>
                </a:tc>
                <a:tc>
                  <a:txBody>
                    <a:bodyPr/>
                    <a:lstStyle/>
                    <a:p>
                      <a:pPr algn="ctr">
                        <a:buNone/>
                      </a:pPr>
                      <a:r>
                        <a:rPr lang="en-US" sz="1500" dirty="0">
                          <a:solidFill>
                            <a:schemeClr val="tx2"/>
                          </a:solidFill>
                        </a:rPr>
                        <a:t>Zanubrutinib  </a:t>
                      </a:r>
                    </a:p>
                    <a:p>
                      <a:pPr algn="ctr">
                        <a:buNone/>
                      </a:pPr>
                      <a:r>
                        <a:rPr lang="en-US" sz="1500" dirty="0">
                          <a:solidFill>
                            <a:schemeClr val="tx2"/>
                          </a:solidFill>
                        </a:rPr>
                        <a:t>(Arm A)</a:t>
                      </a:r>
                    </a:p>
                  </a:txBody>
                  <a:tcPr marL="14721" marR="14721" marT="7360" marB="7360" anchor="ctr"/>
                </a:tc>
                <a:tc>
                  <a:txBody>
                    <a:bodyPr/>
                    <a:lstStyle/>
                    <a:p>
                      <a:pPr algn="ctr">
                        <a:buNone/>
                      </a:pPr>
                      <a:r>
                        <a:rPr lang="en-US" sz="1500" b="0" dirty="0">
                          <a:solidFill>
                            <a:schemeClr val="tx2"/>
                          </a:solidFill>
                        </a:rPr>
                        <a:t>72.8 months</a:t>
                      </a:r>
                    </a:p>
                  </a:txBody>
                  <a:tcPr marL="14721" marR="14721" marT="7360" marB="7360" anchor="ctr"/>
                </a:tc>
                <a:tc>
                  <a:txBody>
                    <a:bodyPr/>
                    <a:lstStyle/>
                    <a:p>
                      <a:pPr algn="ctr">
                        <a:buNone/>
                      </a:pPr>
                      <a:r>
                        <a:rPr lang="en-US" sz="1500" b="0" dirty="0">
                          <a:solidFill>
                            <a:schemeClr val="tx2"/>
                          </a:solidFill>
                        </a:rPr>
                        <a:t>Est. 72m: 74%</a:t>
                      </a:r>
                    </a:p>
                  </a:txBody>
                  <a:tcPr marL="14721" marR="14721" marT="7360" marB="7360" anchor="ctr"/>
                </a:tc>
                <a:tc>
                  <a:txBody>
                    <a:bodyPr/>
                    <a:lstStyle/>
                    <a:p>
                      <a:pPr algn="ctr">
                        <a:buNone/>
                      </a:pPr>
                      <a:r>
                        <a:rPr lang="en-US" sz="1500" b="0" dirty="0">
                          <a:solidFill>
                            <a:schemeClr val="tx2"/>
                          </a:solidFill>
                        </a:rPr>
                        <a:t>Est. 72m: 84% </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Pneumonia 8%; COVID-19 10%; URTI 2%</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extLst>
                  <a:ext uri="{0D108BD9-81ED-4DB2-BD59-A6C34878D82A}">
                    <a16:rowId xmlns:a16="http://schemas.microsoft.com/office/drawing/2014/main" val="3412635509"/>
                  </a:ext>
                </a:extLst>
              </a:tr>
              <a:tr h="797031">
                <a:tc>
                  <a:txBody>
                    <a:bodyPr/>
                    <a:lstStyle/>
                    <a:p>
                      <a:pPr>
                        <a:buNone/>
                      </a:pPr>
                      <a:r>
                        <a:rPr lang="en-US" sz="1500" dirty="0">
                          <a:solidFill>
                            <a:schemeClr val="tx2"/>
                          </a:solidFill>
                        </a:rPr>
                        <a:t>SEQUOIA</a:t>
                      </a:r>
                      <a:r>
                        <a:rPr lang="en-US" sz="1500" baseline="30000" dirty="0">
                          <a:solidFill>
                            <a:schemeClr val="tx2"/>
                          </a:solidFill>
                        </a:rPr>
                        <a:t>4,5</a:t>
                      </a:r>
                    </a:p>
                  </a:txBody>
                  <a:tcPr marR="14721" marT="7360" marB="7360" anchor="ctr"/>
                </a:tc>
                <a:tc>
                  <a:txBody>
                    <a:bodyPr/>
                    <a:lstStyle/>
                    <a:p>
                      <a:pPr algn="ctr">
                        <a:buNone/>
                      </a:pPr>
                      <a:r>
                        <a:rPr lang="en-US" sz="1500" dirty="0">
                          <a:solidFill>
                            <a:schemeClr val="tx2"/>
                          </a:solidFill>
                        </a:rPr>
                        <a:t>Zanubrutinib            (Arm C del(17p))</a:t>
                      </a:r>
                    </a:p>
                  </a:txBody>
                  <a:tcPr marL="14721" marR="14721" marT="7360" marB="7360" anchor="ctr"/>
                </a:tc>
                <a:tc>
                  <a:txBody>
                    <a:bodyPr/>
                    <a:lstStyle/>
                    <a:p>
                      <a:pPr algn="ctr">
                        <a:buNone/>
                      </a:pPr>
                      <a:r>
                        <a:rPr lang="en-US" sz="1500" b="0" dirty="0">
                          <a:solidFill>
                            <a:schemeClr val="tx2"/>
                          </a:solidFill>
                        </a:rPr>
                        <a:t>76.7 months</a:t>
                      </a:r>
                    </a:p>
                  </a:txBody>
                  <a:tcPr marL="14721" marR="14721" marT="7360" marB="7360" anchor="ctr"/>
                </a:tc>
                <a:tc>
                  <a:txBody>
                    <a:bodyPr/>
                    <a:lstStyle/>
                    <a:p>
                      <a:pPr algn="ctr">
                        <a:buNone/>
                      </a:pPr>
                      <a:r>
                        <a:rPr lang="en-US" sz="1500" b="0" dirty="0">
                          <a:solidFill>
                            <a:schemeClr val="tx2"/>
                          </a:solidFill>
                        </a:rPr>
                        <a:t>Est. 72m: 64%</a:t>
                      </a:r>
                    </a:p>
                  </a:txBody>
                  <a:tcPr marL="14721" marR="14721" marT="7360" marB="7360" anchor="ctr"/>
                </a:tc>
                <a:tc>
                  <a:txBody>
                    <a:bodyPr/>
                    <a:lstStyle/>
                    <a:p>
                      <a:pPr algn="ctr">
                        <a:buNone/>
                      </a:pPr>
                      <a:r>
                        <a:rPr lang="en-US" sz="1500" b="0" dirty="0">
                          <a:solidFill>
                            <a:schemeClr val="tx2"/>
                          </a:solidFill>
                        </a:rPr>
                        <a:t>Est. 72m: 83% </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tc>
                  <a:txBody>
                    <a:bodyPr/>
                    <a:lstStyle/>
                    <a:p>
                      <a:pPr algn="ctr">
                        <a:buNone/>
                      </a:pPr>
                      <a:r>
                        <a:rPr lang="en-US" sz="1500" b="0" dirty="0">
                          <a:solidFill>
                            <a:schemeClr val="tx2"/>
                          </a:solidFill>
                        </a:rPr>
                        <a:t>Pneumonia 6%; COVID-19 7%; URTI 3%</a:t>
                      </a:r>
                    </a:p>
                  </a:txBody>
                  <a:tcPr marL="14721" marR="14721" marT="7360" marB="7360" anchor="ctr"/>
                </a:tc>
                <a:tc>
                  <a:txBody>
                    <a:bodyPr/>
                    <a:lstStyle/>
                    <a:p>
                      <a:pPr algn="ctr">
                        <a:buNone/>
                      </a:pPr>
                      <a:r>
                        <a:rPr lang="en-US" sz="1500" b="0" dirty="0">
                          <a:solidFill>
                            <a:schemeClr val="tx2"/>
                          </a:solidFill>
                        </a:rPr>
                        <a:t>NR</a:t>
                      </a:r>
                    </a:p>
                  </a:txBody>
                  <a:tcPr marL="14721" marR="14721" marT="7360" marB="7360" anchor="ctr"/>
                </a:tc>
                <a:extLst>
                  <a:ext uri="{0D108BD9-81ED-4DB2-BD59-A6C34878D82A}">
                    <a16:rowId xmlns:a16="http://schemas.microsoft.com/office/drawing/2014/main" val="4046182476"/>
                  </a:ext>
                </a:extLst>
              </a:tr>
            </a:tbl>
          </a:graphicData>
        </a:graphic>
      </p:graphicFrame>
      <p:sp>
        <p:nvSpPr>
          <p:cNvPr id="4" name="TextBox 3">
            <a:extLst>
              <a:ext uri="{FF2B5EF4-FFF2-40B4-BE49-F238E27FC236}">
                <a16:creationId xmlns:a16="http://schemas.microsoft.com/office/drawing/2014/main" id="{ACC208D4-9BA4-FADE-6632-9204CA73CC0F}"/>
              </a:ext>
            </a:extLst>
          </p:cNvPr>
          <p:cNvSpPr txBox="1"/>
          <p:nvPr/>
        </p:nvSpPr>
        <p:spPr>
          <a:xfrm>
            <a:off x="1" y="6351558"/>
            <a:ext cx="12122303" cy="338554"/>
          </a:xfrm>
          <a:prstGeom prst="rect">
            <a:avLst/>
          </a:prstGeom>
          <a:noFill/>
        </p:spPr>
        <p:txBody>
          <a:bodyPr wrap="square" rtlCol="0">
            <a:spAutoFit/>
          </a:bodyPr>
          <a:lstStyle/>
          <a:p>
            <a:pPr defTabSz="609585"/>
            <a:r>
              <a:rPr lang="en-US" sz="800" dirty="0">
                <a:solidFill>
                  <a:srgbClr val="555555">
                    <a:lumMod val="50000"/>
                    <a:lumOff val="50000"/>
                  </a:srgbClr>
                </a:solidFill>
                <a:latin typeface="Calibri"/>
              </a:rPr>
              <a:t>AEs, adverse events; AF, atrial fibrillation; </a:t>
            </a:r>
            <a:r>
              <a:rPr lang="en-US" sz="800" kern="0" dirty="0">
                <a:solidFill>
                  <a:srgbClr val="000000">
                    <a:lumMod val="50000"/>
                    <a:lumOff val="50000"/>
                  </a:srgbClr>
                </a:solidFill>
                <a:latin typeface="Calibri"/>
              </a:rPr>
              <a:t>BTKi, Bruton’s tyrosine kinase inhibitor; </a:t>
            </a:r>
            <a:r>
              <a:rPr lang="en-US" sz="800" dirty="0">
                <a:solidFill>
                  <a:srgbClr val="555555">
                    <a:lumMod val="50000"/>
                    <a:lumOff val="50000"/>
                  </a:srgbClr>
                </a:solidFill>
                <a:latin typeface="Calibri"/>
              </a:rPr>
              <a:t>Est, estimated; Gr, grade; m, month; mPFS, median progression-free survival; NIH, National Institutes of Health; NR, not reached; OS, overall survival; PFS, progression-free survival; TP53, tumor protein p53; URTI, upper respiratory tract infection.</a:t>
            </a:r>
          </a:p>
        </p:txBody>
      </p:sp>
    </p:spTree>
    <p:extLst>
      <p:ext uri="{BB962C8B-B14F-4D97-AF65-F5344CB8AC3E}">
        <p14:creationId xmlns:p14="http://schemas.microsoft.com/office/powerpoint/2010/main" val="1566203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9DA1E-DB0E-699D-9123-E990DA3BA301}"/>
              </a:ext>
            </a:extLst>
          </p:cNvPr>
          <p:cNvSpPr>
            <a:spLocks noGrp="1"/>
          </p:cNvSpPr>
          <p:nvPr>
            <p:ph type="title"/>
          </p:nvPr>
        </p:nvSpPr>
        <p:spPr/>
        <p:txBody>
          <a:bodyPr/>
          <a:lstStyle/>
          <a:p>
            <a:r>
              <a:rPr lang="en-US" sz="2667" dirty="0"/>
              <a:t>What Have We Learned from CLL14 Our Standard FD Regimen?</a:t>
            </a:r>
          </a:p>
        </p:txBody>
      </p:sp>
      <p:pic>
        <p:nvPicPr>
          <p:cNvPr id="5" name="Picture 4">
            <a:extLst>
              <a:ext uri="{FF2B5EF4-FFF2-40B4-BE49-F238E27FC236}">
                <a16:creationId xmlns:a16="http://schemas.microsoft.com/office/drawing/2014/main" id="{A2E693D8-EA30-5B59-6DE2-937E48547EE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089760" y="755947"/>
            <a:ext cx="5563376" cy="3708917"/>
          </a:xfrm>
          <a:prstGeom prst="rect">
            <a:avLst/>
          </a:prstGeom>
        </p:spPr>
      </p:pic>
      <p:pic>
        <p:nvPicPr>
          <p:cNvPr id="7" name="Picture 6">
            <a:extLst>
              <a:ext uri="{FF2B5EF4-FFF2-40B4-BE49-F238E27FC236}">
                <a16:creationId xmlns:a16="http://schemas.microsoft.com/office/drawing/2014/main" id="{4D087F0F-B7AA-B1CC-EF2C-B58DFCE0B44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47026" y="853125"/>
            <a:ext cx="4826673" cy="3518391"/>
          </a:xfrm>
          <a:prstGeom prst="rect">
            <a:avLst/>
          </a:prstGeom>
        </p:spPr>
      </p:pic>
      <p:sp>
        <p:nvSpPr>
          <p:cNvPr id="8" name="TextBox 7">
            <a:extLst>
              <a:ext uri="{FF2B5EF4-FFF2-40B4-BE49-F238E27FC236}">
                <a16:creationId xmlns:a16="http://schemas.microsoft.com/office/drawing/2014/main" id="{12E7969F-63D5-24C1-0A0D-33FF461890FC}"/>
              </a:ext>
            </a:extLst>
          </p:cNvPr>
          <p:cNvSpPr txBox="1"/>
          <p:nvPr/>
        </p:nvSpPr>
        <p:spPr>
          <a:xfrm>
            <a:off x="2887468" y="674721"/>
            <a:ext cx="1117600" cy="461665"/>
          </a:xfrm>
          <a:prstGeom prst="rect">
            <a:avLst/>
          </a:prstGeom>
          <a:noFill/>
        </p:spPr>
        <p:txBody>
          <a:bodyPr wrap="square" rtlCol="0">
            <a:spAutoFit/>
          </a:bodyPr>
          <a:lstStyle/>
          <a:p>
            <a:pPr defTabSz="609585"/>
            <a:r>
              <a:rPr lang="en-US" sz="2400" dirty="0">
                <a:solidFill>
                  <a:srgbClr val="2D2E2D"/>
                </a:solidFill>
                <a:latin typeface="Calibri"/>
              </a:rPr>
              <a:t>PFS</a:t>
            </a:r>
          </a:p>
        </p:txBody>
      </p:sp>
      <p:pic>
        <p:nvPicPr>
          <p:cNvPr id="10" name="Picture 9">
            <a:extLst>
              <a:ext uri="{FF2B5EF4-FFF2-40B4-BE49-F238E27FC236}">
                <a16:creationId xmlns:a16="http://schemas.microsoft.com/office/drawing/2014/main" id="{4DBE1ABB-66FE-2199-C8B4-C49787299C02}"/>
              </a:ext>
            </a:extLst>
          </p:cNvPr>
          <p:cNvPicPr>
            <a:picLocks noChangeAspect="1"/>
          </p:cNvPicPr>
          <p:nvPr/>
        </p:nvPicPr>
        <p:blipFill>
          <a:blip r:embed="rId7"/>
          <a:stretch>
            <a:fillRect/>
          </a:stretch>
        </p:blipFill>
        <p:spPr>
          <a:xfrm>
            <a:off x="1504437" y="4353692"/>
            <a:ext cx="3111848" cy="1651185"/>
          </a:xfrm>
          <a:prstGeom prst="rect">
            <a:avLst/>
          </a:prstGeom>
        </p:spPr>
      </p:pic>
      <p:pic>
        <p:nvPicPr>
          <p:cNvPr id="12" name="Picture 11">
            <a:extLst>
              <a:ext uri="{FF2B5EF4-FFF2-40B4-BE49-F238E27FC236}">
                <a16:creationId xmlns:a16="http://schemas.microsoft.com/office/drawing/2014/main" id="{5A5D968A-346B-708C-AD9A-EB4BA2FD8315}"/>
              </a:ext>
            </a:extLst>
          </p:cNvPr>
          <p:cNvPicPr>
            <a:picLocks noChangeAspect="1"/>
          </p:cNvPicPr>
          <p:nvPr/>
        </p:nvPicPr>
        <p:blipFill>
          <a:blip r:embed="rId8"/>
          <a:stretch>
            <a:fillRect/>
          </a:stretch>
        </p:blipFill>
        <p:spPr>
          <a:xfrm>
            <a:off x="7285724" y="4483019"/>
            <a:ext cx="3758469" cy="1948107"/>
          </a:xfrm>
          <a:prstGeom prst="rect">
            <a:avLst/>
          </a:prstGeom>
        </p:spPr>
      </p:pic>
      <p:sp>
        <p:nvSpPr>
          <p:cNvPr id="13" name="TextBox 12">
            <a:extLst>
              <a:ext uri="{FF2B5EF4-FFF2-40B4-BE49-F238E27FC236}">
                <a16:creationId xmlns:a16="http://schemas.microsoft.com/office/drawing/2014/main" id="{E52BA880-C0C9-4B84-A798-A27564A094AB}"/>
              </a:ext>
            </a:extLst>
          </p:cNvPr>
          <p:cNvSpPr txBox="1"/>
          <p:nvPr/>
        </p:nvSpPr>
        <p:spPr>
          <a:xfrm>
            <a:off x="8252681" y="853125"/>
            <a:ext cx="2791512" cy="461665"/>
          </a:xfrm>
          <a:prstGeom prst="rect">
            <a:avLst/>
          </a:prstGeom>
          <a:noFill/>
        </p:spPr>
        <p:txBody>
          <a:bodyPr wrap="square" rtlCol="0">
            <a:spAutoFit/>
          </a:bodyPr>
          <a:lstStyle/>
          <a:p>
            <a:pPr defTabSz="609585"/>
            <a:r>
              <a:rPr lang="en-US" sz="2400" dirty="0">
                <a:solidFill>
                  <a:srgbClr val="2D2E2D"/>
                </a:solidFill>
                <a:latin typeface="Calibri"/>
              </a:rPr>
              <a:t>PFS if MRD- vs Not</a:t>
            </a:r>
          </a:p>
        </p:txBody>
      </p:sp>
      <p:sp>
        <p:nvSpPr>
          <p:cNvPr id="14" name="TextBox 13">
            <a:extLst>
              <a:ext uri="{FF2B5EF4-FFF2-40B4-BE49-F238E27FC236}">
                <a16:creationId xmlns:a16="http://schemas.microsoft.com/office/drawing/2014/main" id="{DFFB9318-6E9F-4DC0-9103-6F7FD9FA61DC}"/>
              </a:ext>
            </a:extLst>
          </p:cNvPr>
          <p:cNvSpPr txBox="1"/>
          <p:nvPr/>
        </p:nvSpPr>
        <p:spPr>
          <a:xfrm rot="16200000">
            <a:off x="5918123" y="4935930"/>
            <a:ext cx="1948107" cy="1200329"/>
          </a:xfrm>
          <a:prstGeom prst="rect">
            <a:avLst/>
          </a:prstGeom>
          <a:noFill/>
        </p:spPr>
        <p:txBody>
          <a:bodyPr wrap="square" rtlCol="0">
            <a:spAutoFit/>
          </a:bodyPr>
          <a:lstStyle/>
          <a:p>
            <a:pPr defTabSz="609585"/>
            <a:r>
              <a:rPr lang="en-US" sz="2400" dirty="0">
                <a:solidFill>
                  <a:srgbClr val="2D2E2D"/>
                </a:solidFill>
                <a:latin typeface="Calibri"/>
              </a:rPr>
              <a:t>OS Multivariate Analysis</a:t>
            </a:r>
          </a:p>
        </p:txBody>
      </p:sp>
      <p:sp>
        <p:nvSpPr>
          <p:cNvPr id="15" name="TextBox 14">
            <a:extLst>
              <a:ext uri="{FF2B5EF4-FFF2-40B4-BE49-F238E27FC236}">
                <a16:creationId xmlns:a16="http://schemas.microsoft.com/office/drawing/2014/main" id="{342EA93E-D2FC-9016-FDF6-4B80FF00D770}"/>
              </a:ext>
            </a:extLst>
          </p:cNvPr>
          <p:cNvSpPr txBox="1"/>
          <p:nvPr/>
        </p:nvSpPr>
        <p:spPr>
          <a:xfrm rot="16200000">
            <a:off x="15163" y="4579118"/>
            <a:ext cx="1948107" cy="1200329"/>
          </a:xfrm>
          <a:prstGeom prst="rect">
            <a:avLst/>
          </a:prstGeom>
          <a:noFill/>
        </p:spPr>
        <p:txBody>
          <a:bodyPr wrap="square" rtlCol="0">
            <a:spAutoFit/>
          </a:bodyPr>
          <a:lstStyle/>
          <a:p>
            <a:pPr defTabSz="609585"/>
            <a:r>
              <a:rPr lang="en-US" sz="2400" dirty="0">
                <a:solidFill>
                  <a:srgbClr val="2D2E2D"/>
                </a:solidFill>
                <a:latin typeface="Calibri"/>
              </a:rPr>
              <a:t>PFS Multivariate Analysis</a:t>
            </a:r>
          </a:p>
        </p:txBody>
      </p:sp>
      <p:sp>
        <p:nvSpPr>
          <p:cNvPr id="16" name="TextBox 15">
            <a:extLst>
              <a:ext uri="{FF2B5EF4-FFF2-40B4-BE49-F238E27FC236}">
                <a16:creationId xmlns:a16="http://schemas.microsoft.com/office/drawing/2014/main" id="{6DF5F75E-FAC7-1FE8-7453-DC48C5B8C1B9}"/>
              </a:ext>
            </a:extLst>
          </p:cNvPr>
          <p:cNvSpPr txBox="1"/>
          <p:nvPr/>
        </p:nvSpPr>
        <p:spPr>
          <a:xfrm>
            <a:off x="4809067" y="4756393"/>
            <a:ext cx="1693333" cy="1528945"/>
          </a:xfrm>
          <a:prstGeom prst="rect">
            <a:avLst/>
          </a:prstGeom>
          <a:noFill/>
        </p:spPr>
        <p:txBody>
          <a:bodyPr wrap="square" rtlCol="0">
            <a:spAutoFit/>
          </a:bodyPr>
          <a:lstStyle/>
          <a:p>
            <a:pPr defTabSz="609585"/>
            <a:r>
              <a:rPr lang="en-US" sz="1867" dirty="0">
                <a:solidFill>
                  <a:srgbClr val="2D2E2D"/>
                </a:solidFill>
                <a:latin typeface="Calibri"/>
              </a:rPr>
              <a:t>Only 8% remain </a:t>
            </a:r>
            <a:r>
              <a:rPr lang="en-US" sz="1867" dirty="0" err="1">
                <a:solidFill>
                  <a:srgbClr val="2D2E2D"/>
                </a:solidFill>
                <a:latin typeface="Calibri"/>
              </a:rPr>
              <a:t>uMRD</a:t>
            </a:r>
            <a:r>
              <a:rPr lang="en-US" sz="1867" dirty="0">
                <a:solidFill>
                  <a:srgbClr val="2D2E2D"/>
                </a:solidFill>
                <a:latin typeface="Calibri"/>
              </a:rPr>
              <a:t> at 60 months </a:t>
            </a:r>
          </a:p>
          <a:p>
            <a:pPr defTabSz="609585"/>
            <a:r>
              <a:rPr lang="en-US" sz="1867" dirty="0">
                <a:solidFill>
                  <a:srgbClr val="2D2E2D"/>
                </a:solidFill>
                <a:latin typeface="Calibri"/>
              </a:rPr>
              <a:t>80% had mutated IGHV</a:t>
            </a:r>
          </a:p>
        </p:txBody>
      </p:sp>
      <p:sp>
        <p:nvSpPr>
          <p:cNvPr id="19" name="TextBox 18">
            <a:extLst>
              <a:ext uri="{FF2B5EF4-FFF2-40B4-BE49-F238E27FC236}">
                <a16:creationId xmlns:a16="http://schemas.microsoft.com/office/drawing/2014/main" id="{8FCD99B6-E37E-4E8B-EA62-15847A5285E3}"/>
              </a:ext>
            </a:extLst>
          </p:cNvPr>
          <p:cNvSpPr txBox="1"/>
          <p:nvPr/>
        </p:nvSpPr>
        <p:spPr>
          <a:xfrm>
            <a:off x="989215" y="6246459"/>
            <a:ext cx="6096000" cy="338554"/>
          </a:xfrm>
          <a:prstGeom prst="rect">
            <a:avLst/>
          </a:prstGeom>
          <a:noFill/>
        </p:spPr>
        <p:txBody>
          <a:bodyPr wrap="square">
            <a:spAutoFit/>
          </a:bodyPr>
          <a:lstStyle/>
          <a:p>
            <a:pPr defTabSz="609585"/>
            <a:r>
              <a:rPr lang="en-US" sz="1600" i="1" dirty="0">
                <a:solidFill>
                  <a:srgbClr val="1A1A1A"/>
                </a:solidFill>
                <a:latin typeface="acumin-pro"/>
              </a:rPr>
              <a:t>Al </a:t>
            </a:r>
            <a:r>
              <a:rPr lang="en-US" sz="1600" i="1" dirty="0" err="1">
                <a:solidFill>
                  <a:srgbClr val="1A1A1A"/>
                </a:solidFill>
                <a:latin typeface="acumin-pro"/>
              </a:rPr>
              <a:t>Sawaf</a:t>
            </a:r>
            <a:r>
              <a:rPr lang="en-US" sz="1600" i="1" dirty="0">
                <a:solidFill>
                  <a:srgbClr val="1A1A1A"/>
                </a:solidFill>
                <a:latin typeface="acumin-pro"/>
              </a:rPr>
              <a:t> et al Blood</a:t>
            </a:r>
            <a:r>
              <a:rPr lang="en-US" sz="1600" dirty="0">
                <a:solidFill>
                  <a:srgbClr val="1A1A1A"/>
                </a:solidFill>
                <a:latin typeface="acumin-pro"/>
              </a:rPr>
              <a:t> (2024) 144 (18): 1924–1935.</a:t>
            </a:r>
            <a:endParaRPr lang="en-US" sz="1600" dirty="0">
              <a:solidFill>
                <a:srgbClr val="2D2E2D"/>
              </a:solidFill>
              <a:latin typeface="Calibri"/>
            </a:endParaRPr>
          </a:p>
        </p:txBody>
      </p:sp>
      <p:sp>
        <p:nvSpPr>
          <p:cNvPr id="3" name="Rectangle 2">
            <a:extLst>
              <a:ext uri="{FF2B5EF4-FFF2-40B4-BE49-F238E27FC236}">
                <a16:creationId xmlns:a16="http://schemas.microsoft.com/office/drawing/2014/main" id="{E6B675A0-5DEB-9916-859D-0E59027CA425}"/>
              </a:ext>
            </a:extLst>
          </p:cNvPr>
          <p:cNvSpPr/>
          <p:nvPr/>
        </p:nvSpPr>
        <p:spPr>
          <a:xfrm>
            <a:off x="373662" y="841171"/>
            <a:ext cx="522809" cy="4019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4" name="Rectangle 3">
            <a:extLst>
              <a:ext uri="{FF2B5EF4-FFF2-40B4-BE49-F238E27FC236}">
                <a16:creationId xmlns:a16="http://schemas.microsoft.com/office/drawing/2014/main" id="{3C9E0386-A372-23EA-AA97-3AC17CDD41B6}"/>
              </a:ext>
            </a:extLst>
          </p:cNvPr>
          <p:cNvSpPr/>
          <p:nvPr/>
        </p:nvSpPr>
        <p:spPr>
          <a:xfrm>
            <a:off x="7091216" y="4474866"/>
            <a:ext cx="522809" cy="2815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
        <p:nvSpPr>
          <p:cNvPr id="6" name="Rectangle 5">
            <a:extLst>
              <a:ext uri="{FF2B5EF4-FFF2-40B4-BE49-F238E27FC236}">
                <a16:creationId xmlns:a16="http://schemas.microsoft.com/office/drawing/2014/main" id="{A395ED92-8EC2-547E-D77C-83BC3B03B7DA}"/>
              </a:ext>
            </a:extLst>
          </p:cNvPr>
          <p:cNvSpPr/>
          <p:nvPr/>
        </p:nvSpPr>
        <p:spPr>
          <a:xfrm>
            <a:off x="5919828" y="745549"/>
            <a:ext cx="522809" cy="28152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a:solidFill>
                <a:srgbClr val="FFFFFF"/>
              </a:solidFill>
              <a:latin typeface="Calibri"/>
            </a:endParaRPr>
          </a:p>
        </p:txBody>
      </p:sp>
    </p:spTree>
    <p:extLst>
      <p:ext uri="{BB962C8B-B14F-4D97-AF65-F5344CB8AC3E}">
        <p14:creationId xmlns:p14="http://schemas.microsoft.com/office/powerpoint/2010/main" val="27750997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2AB56-7ABC-9967-006D-E27CA65F2445}"/>
              </a:ext>
            </a:extLst>
          </p:cNvPr>
          <p:cNvSpPr>
            <a:spLocks noGrp="1"/>
          </p:cNvSpPr>
          <p:nvPr>
            <p:ph type="title"/>
          </p:nvPr>
        </p:nvSpPr>
        <p:spPr>
          <a:xfrm>
            <a:off x="923925" y="164758"/>
            <a:ext cx="10960324" cy="553997"/>
          </a:xfrm>
        </p:spPr>
        <p:txBody>
          <a:bodyPr/>
          <a:lstStyle/>
          <a:p>
            <a:r>
              <a:rPr lang="en-US" sz="2400" dirty="0"/>
              <a:t>Mechanistic Rationale of Potential Synergies of BTK/BCL2 Dual Inhibition</a:t>
            </a:r>
          </a:p>
        </p:txBody>
      </p:sp>
      <p:pic>
        <p:nvPicPr>
          <p:cNvPr id="5" name="Picture 4">
            <a:extLst>
              <a:ext uri="{FF2B5EF4-FFF2-40B4-BE49-F238E27FC236}">
                <a16:creationId xmlns:a16="http://schemas.microsoft.com/office/drawing/2014/main" id="{0A4AF5F5-E8F2-B27D-1DF0-C0CE3D6CB72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305321" y="1152090"/>
            <a:ext cx="7052033" cy="4886761"/>
          </a:xfrm>
          <a:prstGeom prst="rect">
            <a:avLst/>
          </a:prstGeom>
        </p:spPr>
      </p:pic>
      <p:sp>
        <p:nvSpPr>
          <p:cNvPr id="6" name="TextBox 5">
            <a:extLst>
              <a:ext uri="{FF2B5EF4-FFF2-40B4-BE49-F238E27FC236}">
                <a16:creationId xmlns:a16="http://schemas.microsoft.com/office/drawing/2014/main" id="{0A43E763-0B6F-9E0B-4A08-177609FDF4EF}"/>
              </a:ext>
            </a:extLst>
          </p:cNvPr>
          <p:cNvSpPr txBox="1"/>
          <p:nvPr/>
        </p:nvSpPr>
        <p:spPr>
          <a:xfrm>
            <a:off x="514351" y="6124575"/>
            <a:ext cx="6848475" cy="338554"/>
          </a:xfrm>
          <a:prstGeom prst="rect">
            <a:avLst/>
          </a:prstGeom>
          <a:noFill/>
        </p:spPr>
        <p:txBody>
          <a:bodyPr wrap="square" rtlCol="0">
            <a:spAutoFit/>
          </a:bodyPr>
          <a:lstStyle/>
          <a:p>
            <a:pPr defTabSz="609585"/>
            <a:r>
              <a:rPr lang="en-US" sz="1600" dirty="0" err="1">
                <a:solidFill>
                  <a:srgbClr val="2D2E2D"/>
                </a:solidFill>
                <a:latin typeface="Calibri"/>
              </a:rPr>
              <a:t>Visetin</a:t>
            </a:r>
            <a:r>
              <a:rPr lang="en-US" sz="1600" dirty="0">
                <a:solidFill>
                  <a:srgbClr val="2D2E2D"/>
                </a:solidFill>
                <a:latin typeface="Calibri"/>
              </a:rPr>
              <a:t> and Mauro Oncol. Rev., 17 December 2025 </a:t>
            </a:r>
          </a:p>
        </p:txBody>
      </p:sp>
    </p:spTree>
    <p:extLst>
      <p:ext uri="{BB962C8B-B14F-4D97-AF65-F5344CB8AC3E}">
        <p14:creationId xmlns:p14="http://schemas.microsoft.com/office/powerpoint/2010/main" val="1629265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AADF78B6-5021-8C13-FD36-879B823BCB23}"/>
              </a:ext>
            </a:extLst>
          </p:cNvPr>
          <p:cNvCxnSpPr>
            <a:cxnSpLocks/>
          </p:cNvCxnSpPr>
          <p:nvPr/>
        </p:nvCxnSpPr>
        <p:spPr>
          <a:xfrm>
            <a:off x="2434388" y="2990311"/>
            <a:ext cx="394065" cy="0"/>
          </a:xfrm>
          <a:prstGeom prst="line">
            <a:avLst/>
          </a:prstGeom>
        </p:spPr>
        <p:style>
          <a:lnRef idx="2">
            <a:schemeClr val="dk1"/>
          </a:lnRef>
          <a:fillRef idx="0">
            <a:schemeClr val="dk1"/>
          </a:fillRef>
          <a:effectRef idx="1">
            <a:schemeClr val="dk1"/>
          </a:effectRef>
          <a:fontRef idx="minor">
            <a:schemeClr val="tx1"/>
          </a:fontRef>
        </p:style>
      </p:cxnSp>
      <p:sp>
        <p:nvSpPr>
          <p:cNvPr id="2" name="Title 1">
            <a:extLst>
              <a:ext uri="{FF2B5EF4-FFF2-40B4-BE49-F238E27FC236}">
                <a16:creationId xmlns:a16="http://schemas.microsoft.com/office/drawing/2014/main" id="{9C9E723A-1BE9-C490-E631-B40CC7ECB8E2}"/>
              </a:ext>
            </a:extLst>
          </p:cNvPr>
          <p:cNvSpPr>
            <a:spLocks noGrp="1"/>
          </p:cNvSpPr>
          <p:nvPr>
            <p:ph type="title"/>
          </p:nvPr>
        </p:nvSpPr>
        <p:spPr>
          <a:xfrm>
            <a:off x="247960" y="98448"/>
            <a:ext cx="12243881" cy="1143000"/>
          </a:xfrm>
        </p:spPr>
        <p:txBody>
          <a:bodyPr>
            <a:normAutofit/>
          </a:bodyPr>
          <a:lstStyle/>
          <a:p>
            <a:r>
              <a:rPr lang="en-US" dirty="0">
                <a:solidFill>
                  <a:srgbClr val="B31B1B"/>
                </a:solidFill>
              </a:rPr>
              <a:t>AMPLIFY: Firstline Treatment of CLL With Acalabrutinib + Venetoclax</a:t>
            </a:r>
            <a:r>
              <a:rPr lang="en-US" baseline="30000" dirty="0">
                <a:solidFill>
                  <a:srgbClr val="B31B1B"/>
                </a:solidFill>
              </a:rPr>
              <a:t>1,2 </a:t>
            </a:r>
          </a:p>
        </p:txBody>
      </p:sp>
      <p:sp>
        <p:nvSpPr>
          <p:cNvPr id="3" name="Slide Number Placeholder 2">
            <a:extLst>
              <a:ext uri="{FF2B5EF4-FFF2-40B4-BE49-F238E27FC236}">
                <a16:creationId xmlns:a16="http://schemas.microsoft.com/office/drawing/2014/main" id="{6CBCE116-C97E-AB34-00E7-F4B15DCF9AF6}"/>
              </a:ext>
            </a:extLst>
          </p:cNvPr>
          <p:cNvSpPr>
            <a:spLocks noGrp="1"/>
          </p:cNvSpPr>
          <p:nvPr>
            <p:ph type="sldNum" sz="quarter" idx="4294967295"/>
          </p:nvPr>
        </p:nvSpPr>
        <p:spPr>
          <a:xfrm>
            <a:off x="15443201" y="8551177"/>
            <a:ext cx="766335" cy="486833"/>
          </a:xfrm>
          <a:prstGeom prst="rect">
            <a:avLst/>
          </a:prstGeom>
        </p:spPr>
        <p:txBody>
          <a:bodyPr vert="horz" lIns="121920" tIns="60960" rIns="121920" bIns="60960" rtlCol="0" anchor="ctr"/>
          <a:lstStyle>
            <a:defPPr>
              <a:defRPr lang="en-US"/>
            </a:defPPr>
            <a:lvl1pPr marL="0" algn="r" defTabSz="1219170" rtl="0" eaLnBrk="1" latinLnBrk="0" hangingPunct="1">
              <a:defRPr sz="1244" kern="1200">
                <a:solidFill>
                  <a:srgbClr val="595959"/>
                </a:solidFill>
                <a:latin typeface="Arial"/>
                <a:ea typeface="+mn-ea"/>
                <a:cs typeface="Arial"/>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fld id="{081D65DC-5E42-4244-8C6D-0DA3C782411A}" type="slidenum">
              <a:rPr lang="en-US"/>
              <a:pPr/>
              <a:t>23</a:t>
            </a:fld>
            <a:endParaRPr lang="en-US" dirty="0"/>
          </a:p>
        </p:txBody>
      </p:sp>
      <p:sp>
        <p:nvSpPr>
          <p:cNvPr id="4" name="Text Placeholder 3">
            <a:extLst>
              <a:ext uri="{FF2B5EF4-FFF2-40B4-BE49-F238E27FC236}">
                <a16:creationId xmlns:a16="http://schemas.microsoft.com/office/drawing/2014/main" id="{1BB05435-AD85-30F7-E529-AA96E0D0EB95}"/>
              </a:ext>
            </a:extLst>
          </p:cNvPr>
          <p:cNvSpPr>
            <a:spLocks noGrp="1"/>
          </p:cNvSpPr>
          <p:nvPr>
            <p:ph type="body" sz="quarter" idx="13"/>
          </p:nvPr>
        </p:nvSpPr>
        <p:spPr>
          <a:xfrm>
            <a:off x="53613" y="6318652"/>
            <a:ext cx="11488411" cy="364067"/>
          </a:xfrm>
        </p:spPr>
        <p:txBody>
          <a:bodyPr>
            <a:normAutofit/>
          </a:bodyPr>
          <a:lstStyle/>
          <a:p>
            <a:r>
              <a:rPr lang="en-US" dirty="0">
                <a:latin typeface="+mn-lt"/>
              </a:rPr>
              <a:t>1. Brown JR, et al. </a:t>
            </a:r>
            <a:r>
              <a:rPr lang="en-US" i="1" dirty="0">
                <a:latin typeface="+mn-lt"/>
              </a:rPr>
              <a:t>Blood. </a:t>
            </a:r>
            <a:r>
              <a:rPr lang="en-US" dirty="0">
                <a:latin typeface="+mn-lt"/>
              </a:rPr>
              <a:t>2024;144 (Supplement 1):1009. 2. Brown JR, et al. </a:t>
            </a:r>
            <a:r>
              <a:rPr lang="en-US" i="1" dirty="0">
                <a:latin typeface="+mn-lt"/>
              </a:rPr>
              <a:t>N Engl J Med.</a:t>
            </a:r>
            <a:r>
              <a:rPr lang="en-US" dirty="0">
                <a:latin typeface="+mn-lt"/>
              </a:rPr>
              <a:t> 2025 Feb 20;392(8):748-762.</a:t>
            </a:r>
          </a:p>
        </p:txBody>
      </p:sp>
      <p:sp>
        <p:nvSpPr>
          <p:cNvPr id="5" name="Rounded Rectangle 5">
            <a:extLst>
              <a:ext uri="{FF2B5EF4-FFF2-40B4-BE49-F238E27FC236}">
                <a16:creationId xmlns:a16="http://schemas.microsoft.com/office/drawing/2014/main" id="{ACBB23AE-F9EC-2886-4160-E2959125C74D}"/>
              </a:ext>
            </a:extLst>
          </p:cNvPr>
          <p:cNvSpPr/>
          <p:nvPr/>
        </p:nvSpPr>
        <p:spPr>
          <a:xfrm>
            <a:off x="371290" y="1414621"/>
            <a:ext cx="2063097" cy="3296092"/>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54">
              <a:spcBef>
                <a:spcPts val="600"/>
              </a:spcBef>
              <a:defRPr/>
            </a:pPr>
            <a:r>
              <a:rPr lang="en-US" sz="1200" b="1" dirty="0">
                <a:solidFill>
                  <a:srgbClr val="000000"/>
                </a:solidFill>
                <a:latin typeface="Arial"/>
              </a:rPr>
              <a:t>Key Inclusion Criteria</a:t>
            </a:r>
          </a:p>
          <a:p>
            <a:pPr marL="171442" indent="-171442" defTabSz="914354">
              <a:buFont typeface="Arial"/>
              <a:buChar char="•"/>
              <a:defRPr/>
            </a:pPr>
            <a:r>
              <a:rPr lang="en-US" sz="1200" dirty="0">
                <a:solidFill>
                  <a:prstClr val="black"/>
                </a:solidFill>
                <a:latin typeface="Arial"/>
              </a:rPr>
              <a:t>Age ≤</a:t>
            </a:r>
            <a:r>
              <a:rPr lang="en-US" sz="800" dirty="0">
                <a:solidFill>
                  <a:prstClr val="black"/>
                </a:solidFill>
                <a:latin typeface="Arial"/>
              </a:rPr>
              <a:t> </a:t>
            </a:r>
            <a:r>
              <a:rPr lang="en-US" sz="1200" dirty="0">
                <a:solidFill>
                  <a:prstClr val="black"/>
                </a:solidFill>
                <a:latin typeface="Arial"/>
              </a:rPr>
              <a:t>18 years</a:t>
            </a:r>
          </a:p>
          <a:p>
            <a:pPr marL="171442" indent="-171442" defTabSz="914354">
              <a:buFont typeface="Arial"/>
              <a:buChar char="•"/>
              <a:defRPr/>
            </a:pPr>
            <a:r>
              <a:rPr lang="en-US" sz="1200" dirty="0">
                <a:solidFill>
                  <a:prstClr val="black"/>
                </a:solidFill>
                <a:latin typeface="Arial"/>
              </a:rPr>
              <a:t>TN CLL requiring treatment per iwCLL 2018 criteria </a:t>
            </a:r>
          </a:p>
          <a:p>
            <a:pPr marL="171442" indent="-171442" defTabSz="914354">
              <a:buFont typeface="Arial"/>
              <a:buChar char="•"/>
              <a:defRPr/>
            </a:pPr>
            <a:r>
              <a:rPr lang="en-US" sz="1200" dirty="0">
                <a:solidFill>
                  <a:prstClr val="black"/>
                </a:solidFill>
                <a:latin typeface="Arial"/>
              </a:rPr>
              <a:t>Without del(17p) or </a:t>
            </a:r>
            <a:r>
              <a:rPr lang="en-US" sz="1200" i="1" dirty="0">
                <a:solidFill>
                  <a:prstClr val="black"/>
                </a:solidFill>
                <a:latin typeface="Arial"/>
              </a:rPr>
              <a:t>TP53</a:t>
            </a:r>
            <a:r>
              <a:rPr lang="en-US" sz="1200" baseline="30000" dirty="0">
                <a:solidFill>
                  <a:prstClr val="black"/>
                </a:solidFill>
                <a:latin typeface="Arial"/>
              </a:rPr>
              <a:t>a</a:t>
            </a:r>
          </a:p>
          <a:p>
            <a:pPr marL="171442" indent="-171442" defTabSz="914354">
              <a:buFont typeface="Arial"/>
              <a:buChar char="•"/>
              <a:defRPr/>
            </a:pPr>
            <a:r>
              <a:rPr lang="en-US" sz="1200" dirty="0">
                <a:solidFill>
                  <a:prstClr val="black"/>
                </a:solidFill>
                <a:latin typeface="Arial"/>
              </a:rPr>
              <a:t>ECOG PS ≤</a:t>
            </a:r>
            <a:r>
              <a:rPr lang="en-US" sz="800" dirty="0">
                <a:solidFill>
                  <a:prstClr val="black"/>
                </a:solidFill>
                <a:latin typeface="Arial"/>
              </a:rPr>
              <a:t> </a:t>
            </a:r>
            <a:r>
              <a:rPr lang="en-US" sz="1200" dirty="0">
                <a:solidFill>
                  <a:prstClr val="black"/>
                </a:solidFill>
                <a:latin typeface="Arial"/>
              </a:rPr>
              <a:t>2  </a:t>
            </a:r>
          </a:p>
          <a:p>
            <a:pPr defTabSz="914354">
              <a:spcBef>
                <a:spcPts val="600"/>
              </a:spcBef>
              <a:defRPr/>
            </a:pPr>
            <a:r>
              <a:rPr lang="en-US" sz="1200" b="1" dirty="0">
                <a:solidFill>
                  <a:srgbClr val="000000"/>
                </a:solidFill>
                <a:latin typeface="Arial"/>
              </a:rPr>
              <a:t>Key Exclusion Criteria</a:t>
            </a:r>
          </a:p>
          <a:p>
            <a:pPr marL="171442" indent="-171442" defTabSz="914354">
              <a:buFont typeface="Arial"/>
              <a:buChar char="•"/>
              <a:defRPr/>
            </a:pPr>
            <a:r>
              <a:rPr lang="en-US" sz="1200" dirty="0">
                <a:solidFill>
                  <a:prstClr val="black"/>
                </a:solidFill>
                <a:latin typeface="Arial"/>
              </a:rPr>
              <a:t>CIRS geriatric &gt;</a:t>
            </a:r>
            <a:r>
              <a:rPr lang="en-US" sz="800" dirty="0">
                <a:solidFill>
                  <a:prstClr val="black"/>
                </a:solidFill>
                <a:latin typeface="Arial"/>
              </a:rPr>
              <a:t> </a:t>
            </a:r>
            <a:r>
              <a:rPr lang="en-US" sz="1200" dirty="0">
                <a:solidFill>
                  <a:prstClr val="black"/>
                </a:solidFill>
                <a:latin typeface="Arial"/>
              </a:rPr>
              <a:t>6</a:t>
            </a:r>
          </a:p>
          <a:p>
            <a:pPr marL="171442" indent="-171442" defTabSz="914354">
              <a:buFont typeface="Arial"/>
              <a:buChar char="•"/>
              <a:defRPr/>
            </a:pPr>
            <a:r>
              <a:rPr lang="en-US" sz="1200" dirty="0">
                <a:solidFill>
                  <a:prstClr val="black"/>
                </a:solidFill>
                <a:latin typeface="Arial"/>
              </a:rPr>
              <a:t>Significant cardiovascular disease</a:t>
            </a:r>
          </a:p>
          <a:p>
            <a:pPr defTabSz="914354">
              <a:spcBef>
                <a:spcPts val="600"/>
              </a:spcBef>
              <a:defRPr/>
            </a:pPr>
            <a:r>
              <a:rPr lang="en-US" sz="1200" b="1" dirty="0">
                <a:solidFill>
                  <a:srgbClr val="000000"/>
                </a:solidFill>
                <a:latin typeface="Arial"/>
              </a:rPr>
              <a:t>Stratification</a:t>
            </a:r>
          </a:p>
          <a:p>
            <a:pPr marL="171442" indent="-171442" defTabSz="914354">
              <a:buFont typeface="Arial"/>
              <a:buChar char="•"/>
              <a:defRPr/>
            </a:pPr>
            <a:r>
              <a:rPr lang="en-US" sz="1200" dirty="0">
                <a:solidFill>
                  <a:prstClr val="black"/>
                </a:solidFill>
                <a:latin typeface="Arial"/>
              </a:rPr>
              <a:t>Age (&gt;</a:t>
            </a:r>
            <a:r>
              <a:rPr lang="en-US" sz="800" dirty="0">
                <a:solidFill>
                  <a:prstClr val="black"/>
                </a:solidFill>
                <a:latin typeface="Arial"/>
              </a:rPr>
              <a:t> </a:t>
            </a:r>
            <a:r>
              <a:rPr lang="en-US" sz="1200" dirty="0">
                <a:solidFill>
                  <a:prstClr val="black"/>
                </a:solidFill>
                <a:latin typeface="Arial"/>
              </a:rPr>
              <a:t>65 vs ≤</a:t>
            </a:r>
            <a:r>
              <a:rPr lang="en-US" sz="800" dirty="0">
                <a:solidFill>
                  <a:prstClr val="black"/>
                </a:solidFill>
                <a:latin typeface="Arial"/>
              </a:rPr>
              <a:t> </a:t>
            </a:r>
            <a:r>
              <a:rPr lang="en-US" sz="1200" dirty="0">
                <a:solidFill>
                  <a:prstClr val="black"/>
                </a:solidFill>
                <a:latin typeface="Arial"/>
              </a:rPr>
              <a:t>65 years)</a:t>
            </a:r>
          </a:p>
          <a:p>
            <a:pPr marL="171442" indent="-171442" defTabSz="914354">
              <a:buFont typeface="Arial"/>
              <a:buChar char="•"/>
              <a:defRPr/>
            </a:pPr>
            <a:r>
              <a:rPr lang="en-US" sz="1200" dirty="0">
                <a:solidFill>
                  <a:prstClr val="black"/>
                </a:solidFill>
                <a:latin typeface="Arial"/>
              </a:rPr>
              <a:t>IGHV mutational status</a:t>
            </a:r>
          </a:p>
          <a:p>
            <a:pPr marL="171442" indent="-171442" defTabSz="914354">
              <a:buFont typeface="Arial"/>
              <a:buChar char="•"/>
              <a:defRPr/>
            </a:pPr>
            <a:r>
              <a:rPr lang="en-US" sz="1200" dirty="0">
                <a:solidFill>
                  <a:prstClr val="black"/>
                </a:solidFill>
                <a:latin typeface="Arial"/>
              </a:rPr>
              <a:t>Rai stage ≥3 vs &lt;</a:t>
            </a:r>
            <a:r>
              <a:rPr lang="en-US" sz="800" dirty="0">
                <a:solidFill>
                  <a:prstClr val="black"/>
                </a:solidFill>
                <a:latin typeface="Arial"/>
              </a:rPr>
              <a:t> </a:t>
            </a:r>
            <a:r>
              <a:rPr lang="en-US" sz="1200" dirty="0">
                <a:solidFill>
                  <a:prstClr val="black"/>
                </a:solidFill>
                <a:latin typeface="Arial"/>
              </a:rPr>
              <a:t>3</a:t>
            </a:r>
          </a:p>
          <a:p>
            <a:pPr marL="171442" indent="-171442" defTabSz="914354">
              <a:buFont typeface="Arial"/>
              <a:buChar char="•"/>
              <a:defRPr/>
            </a:pPr>
            <a:r>
              <a:rPr lang="en-US" sz="1200" dirty="0">
                <a:solidFill>
                  <a:prstClr val="black"/>
                </a:solidFill>
                <a:latin typeface="Arial"/>
              </a:rPr>
              <a:t>Geographic region</a:t>
            </a:r>
          </a:p>
        </p:txBody>
      </p:sp>
      <p:sp>
        <p:nvSpPr>
          <p:cNvPr id="6" name="Freeform 18">
            <a:extLst>
              <a:ext uri="{FF2B5EF4-FFF2-40B4-BE49-F238E27FC236}">
                <a16:creationId xmlns:a16="http://schemas.microsoft.com/office/drawing/2014/main" id="{896C2C94-4CB0-0DA7-B2EA-86873F81734C}"/>
              </a:ext>
            </a:extLst>
          </p:cNvPr>
          <p:cNvSpPr/>
          <p:nvPr/>
        </p:nvSpPr>
        <p:spPr>
          <a:xfrm>
            <a:off x="3082072" y="2167486"/>
            <a:ext cx="547283" cy="1602367"/>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54">
              <a:defRPr/>
            </a:pPr>
            <a:endParaRPr lang="en-US" dirty="0">
              <a:solidFill>
                <a:prstClr val="black"/>
              </a:solidFill>
              <a:latin typeface="Arial"/>
            </a:endParaRPr>
          </a:p>
        </p:txBody>
      </p:sp>
      <p:sp>
        <p:nvSpPr>
          <p:cNvPr id="8" name="Oval 7">
            <a:extLst>
              <a:ext uri="{FF2B5EF4-FFF2-40B4-BE49-F238E27FC236}">
                <a16:creationId xmlns:a16="http://schemas.microsoft.com/office/drawing/2014/main" id="{1F959433-8E3F-FF4A-CEDD-527ED06028A5}"/>
              </a:ext>
            </a:extLst>
          </p:cNvPr>
          <p:cNvSpPr/>
          <p:nvPr/>
        </p:nvSpPr>
        <p:spPr>
          <a:xfrm>
            <a:off x="2755363" y="2636205"/>
            <a:ext cx="639392" cy="639392"/>
          </a:xfrm>
          <a:prstGeom prst="ellipse">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54">
              <a:defRPr/>
            </a:pPr>
            <a:r>
              <a:rPr lang="en-US" sz="1400" b="1" dirty="0">
                <a:solidFill>
                  <a:prstClr val="black"/>
                </a:solidFill>
                <a:latin typeface="Arial"/>
              </a:rPr>
              <a:t>R</a:t>
            </a:r>
          </a:p>
          <a:p>
            <a:pPr algn="ctr" defTabSz="914354">
              <a:defRPr/>
            </a:pPr>
            <a:r>
              <a:rPr lang="en-US" sz="1400" b="1" dirty="0">
                <a:solidFill>
                  <a:prstClr val="black"/>
                </a:solidFill>
                <a:latin typeface="Arial"/>
              </a:rPr>
              <a:t>1:1:1</a:t>
            </a:r>
          </a:p>
        </p:txBody>
      </p:sp>
      <p:cxnSp>
        <p:nvCxnSpPr>
          <p:cNvPr id="14" name="Straight Arrow Connector 13">
            <a:extLst>
              <a:ext uri="{FF2B5EF4-FFF2-40B4-BE49-F238E27FC236}">
                <a16:creationId xmlns:a16="http://schemas.microsoft.com/office/drawing/2014/main" id="{49ACBBF2-7563-A75A-AFCA-5D6D53733F29}"/>
              </a:ext>
            </a:extLst>
          </p:cNvPr>
          <p:cNvCxnSpPr>
            <a:cxnSpLocks/>
          </p:cNvCxnSpPr>
          <p:nvPr/>
        </p:nvCxnSpPr>
        <p:spPr>
          <a:xfrm>
            <a:off x="3394757" y="2990309"/>
            <a:ext cx="249535" cy="0"/>
          </a:xfrm>
          <a:prstGeom prst="straightConnector1">
            <a:avLst/>
          </a:prstGeom>
          <a:ln>
            <a:solidFill>
              <a:srgbClr val="00000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Rounded Rectangle 13">
            <a:extLst>
              <a:ext uri="{FF2B5EF4-FFF2-40B4-BE49-F238E27FC236}">
                <a16:creationId xmlns:a16="http://schemas.microsoft.com/office/drawing/2014/main" id="{2E61DAF8-34B2-706F-9773-4FEEEC8C7433}"/>
              </a:ext>
            </a:extLst>
          </p:cNvPr>
          <p:cNvSpPr/>
          <p:nvPr/>
        </p:nvSpPr>
        <p:spPr>
          <a:xfrm>
            <a:off x="3629357" y="1932103"/>
            <a:ext cx="1735495" cy="537315"/>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200" b="1" dirty="0">
                <a:solidFill>
                  <a:srgbClr val="FFFFFF"/>
                </a:solidFill>
                <a:latin typeface="Arial"/>
              </a:rPr>
              <a:t>AV (14 cycles)</a:t>
            </a:r>
          </a:p>
          <a:p>
            <a:pPr algn="ctr" defTabSz="914354">
              <a:defRPr/>
            </a:pPr>
            <a:r>
              <a:rPr lang="en-US" sz="1200" dirty="0">
                <a:solidFill>
                  <a:srgbClr val="FFFFFF"/>
                </a:solidFill>
                <a:latin typeface="Arial"/>
              </a:rPr>
              <a:t>n</a:t>
            </a:r>
            <a:r>
              <a:rPr lang="en-US" sz="600" dirty="0">
                <a:solidFill>
                  <a:srgbClr val="FFFFFF"/>
                </a:solidFill>
                <a:latin typeface="Arial"/>
              </a:rPr>
              <a:t> </a:t>
            </a:r>
            <a:r>
              <a:rPr lang="en-US" sz="1200" dirty="0">
                <a:solidFill>
                  <a:srgbClr val="FFFFFF"/>
                </a:solidFill>
                <a:latin typeface="Arial"/>
              </a:rPr>
              <a:t>=</a:t>
            </a:r>
            <a:r>
              <a:rPr lang="en-US" sz="600" dirty="0">
                <a:solidFill>
                  <a:srgbClr val="FFFFFF"/>
                </a:solidFill>
                <a:latin typeface="Arial"/>
              </a:rPr>
              <a:t> </a:t>
            </a:r>
            <a:r>
              <a:rPr lang="en-US" sz="1200" dirty="0">
                <a:solidFill>
                  <a:srgbClr val="FFFFFF"/>
                </a:solidFill>
                <a:latin typeface="Arial"/>
              </a:rPr>
              <a:t>291</a:t>
            </a:r>
          </a:p>
        </p:txBody>
      </p:sp>
      <p:sp>
        <p:nvSpPr>
          <p:cNvPr id="18" name="Rounded Rectangle 11">
            <a:extLst>
              <a:ext uri="{FF2B5EF4-FFF2-40B4-BE49-F238E27FC236}">
                <a16:creationId xmlns:a16="http://schemas.microsoft.com/office/drawing/2014/main" id="{0A56F980-0B2C-E3A0-83B6-760B3B2D734D}"/>
              </a:ext>
            </a:extLst>
          </p:cNvPr>
          <p:cNvSpPr/>
          <p:nvPr/>
        </p:nvSpPr>
        <p:spPr>
          <a:xfrm>
            <a:off x="3636823" y="3520724"/>
            <a:ext cx="1720560" cy="498256"/>
          </a:xfrm>
          <a:prstGeom prst="rect">
            <a:avLst/>
          </a:prstGeom>
          <a:solidFill>
            <a:srgbClr val="346691"/>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endParaRPr lang="en-US" sz="1200" b="1" dirty="0">
              <a:solidFill>
                <a:srgbClr val="FFFFFF"/>
              </a:solidFill>
              <a:latin typeface="Arial"/>
            </a:endParaRPr>
          </a:p>
          <a:p>
            <a:pPr algn="ctr" defTabSz="914354">
              <a:defRPr/>
            </a:pPr>
            <a:r>
              <a:rPr lang="en-US" sz="1200" b="1" dirty="0">
                <a:solidFill>
                  <a:srgbClr val="FFFFFF"/>
                </a:solidFill>
                <a:latin typeface="Arial"/>
              </a:rPr>
              <a:t>FCR/BR </a:t>
            </a:r>
          </a:p>
          <a:p>
            <a:pPr algn="ctr" defTabSz="914354">
              <a:defRPr/>
            </a:pPr>
            <a:r>
              <a:rPr lang="en-US" sz="1200" b="1" dirty="0">
                <a:solidFill>
                  <a:srgbClr val="FFFFFF"/>
                </a:solidFill>
                <a:latin typeface="Arial"/>
              </a:rPr>
              <a:t>(6 cycles)</a:t>
            </a:r>
          </a:p>
          <a:p>
            <a:pPr algn="ctr" defTabSz="914354">
              <a:defRPr/>
            </a:pPr>
            <a:r>
              <a:rPr lang="en-US" sz="1200" dirty="0">
                <a:solidFill>
                  <a:srgbClr val="FFFFFF"/>
                </a:solidFill>
                <a:latin typeface="Arial"/>
              </a:rPr>
              <a:t>n</a:t>
            </a:r>
            <a:r>
              <a:rPr lang="en-US" sz="600" dirty="0">
                <a:solidFill>
                  <a:srgbClr val="FFFFFF"/>
                </a:solidFill>
                <a:latin typeface="Arial"/>
              </a:rPr>
              <a:t> </a:t>
            </a:r>
            <a:r>
              <a:rPr lang="en-US" sz="1200" dirty="0">
                <a:solidFill>
                  <a:srgbClr val="FFFFFF"/>
                </a:solidFill>
                <a:latin typeface="Arial"/>
              </a:rPr>
              <a:t>=</a:t>
            </a:r>
            <a:r>
              <a:rPr lang="en-US" sz="600" dirty="0">
                <a:solidFill>
                  <a:srgbClr val="FFFFFF"/>
                </a:solidFill>
                <a:latin typeface="Arial"/>
              </a:rPr>
              <a:t> </a:t>
            </a:r>
            <a:r>
              <a:rPr lang="en-US" sz="1200" dirty="0">
                <a:solidFill>
                  <a:srgbClr val="FFFFFF"/>
                </a:solidFill>
                <a:latin typeface="Arial"/>
              </a:rPr>
              <a:t>290</a:t>
            </a:r>
          </a:p>
          <a:p>
            <a:pPr algn="ctr" defTabSz="914354">
              <a:defRPr/>
            </a:pPr>
            <a:endParaRPr lang="en-US" sz="1200" dirty="0">
              <a:solidFill>
                <a:srgbClr val="FFFFFF"/>
              </a:solidFill>
              <a:latin typeface="Arial"/>
            </a:endParaRPr>
          </a:p>
        </p:txBody>
      </p:sp>
      <p:sp>
        <p:nvSpPr>
          <p:cNvPr id="19" name="Rounded Rectangle 13">
            <a:extLst>
              <a:ext uri="{FF2B5EF4-FFF2-40B4-BE49-F238E27FC236}">
                <a16:creationId xmlns:a16="http://schemas.microsoft.com/office/drawing/2014/main" id="{E73E482F-083E-CC36-306C-6173BDFFAB37}"/>
              </a:ext>
            </a:extLst>
          </p:cNvPr>
          <p:cNvSpPr/>
          <p:nvPr/>
        </p:nvSpPr>
        <p:spPr>
          <a:xfrm>
            <a:off x="3644291" y="2732149"/>
            <a:ext cx="1720560" cy="520889"/>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200" b="1" dirty="0">
                <a:solidFill>
                  <a:srgbClr val="FFFFFF"/>
                </a:solidFill>
                <a:latin typeface="Arial"/>
              </a:rPr>
              <a:t>AVO (14 cycles)</a:t>
            </a:r>
          </a:p>
          <a:p>
            <a:pPr algn="ctr" defTabSz="914354">
              <a:defRPr/>
            </a:pPr>
            <a:r>
              <a:rPr lang="en-US" sz="1200" dirty="0">
                <a:solidFill>
                  <a:srgbClr val="FFFFFF"/>
                </a:solidFill>
                <a:latin typeface="Arial"/>
              </a:rPr>
              <a:t>n</a:t>
            </a:r>
            <a:r>
              <a:rPr lang="en-US" sz="600" dirty="0">
                <a:solidFill>
                  <a:srgbClr val="FFFFFF"/>
                </a:solidFill>
                <a:latin typeface="Arial"/>
              </a:rPr>
              <a:t> </a:t>
            </a:r>
            <a:r>
              <a:rPr lang="en-US" sz="1200" dirty="0">
                <a:solidFill>
                  <a:srgbClr val="FFFFFF"/>
                </a:solidFill>
                <a:latin typeface="Arial"/>
              </a:rPr>
              <a:t>=</a:t>
            </a:r>
            <a:r>
              <a:rPr lang="en-US" sz="600" dirty="0">
                <a:solidFill>
                  <a:srgbClr val="FFFFFF"/>
                </a:solidFill>
                <a:latin typeface="Arial"/>
              </a:rPr>
              <a:t> </a:t>
            </a:r>
            <a:r>
              <a:rPr lang="en-US" sz="1200" dirty="0">
                <a:solidFill>
                  <a:srgbClr val="FFFFFF"/>
                </a:solidFill>
                <a:latin typeface="Arial"/>
              </a:rPr>
              <a:t>286</a:t>
            </a:r>
          </a:p>
        </p:txBody>
      </p:sp>
      <p:sp>
        <p:nvSpPr>
          <p:cNvPr id="20" name="TextBox 19">
            <a:extLst>
              <a:ext uri="{FF2B5EF4-FFF2-40B4-BE49-F238E27FC236}">
                <a16:creationId xmlns:a16="http://schemas.microsoft.com/office/drawing/2014/main" id="{EED18EE9-543F-AF66-F1B7-085BCACB3B6C}"/>
              </a:ext>
            </a:extLst>
          </p:cNvPr>
          <p:cNvSpPr txBox="1"/>
          <p:nvPr/>
        </p:nvSpPr>
        <p:spPr>
          <a:xfrm>
            <a:off x="2299782" y="2409824"/>
            <a:ext cx="839055" cy="276999"/>
          </a:xfrm>
          <a:prstGeom prst="rect">
            <a:avLst/>
          </a:prstGeom>
          <a:noFill/>
        </p:spPr>
        <p:txBody>
          <a:bodyPr wrap="square">
            <a:spAutoFit/>
          </a:bodyPr>
          <a:lstStyle/>
          <a:p>
            <a:pPr algn="ctr" defTabSz="914377">
              <a:defRPr/>
            </a:pPr>
            <a:r>
              <a:rPr lang="en-US" sz="1200" dirty="0">
                <a:solidFill>
                  <a:srgbClr val="193348"/>
                </a:solidFill>
                <a:latin typeface="Arial"/>
              </a:rPr>
              <a:t>N</a:t>
            </a:r>
            <a:r>
              <a:rPr lang="en-US" sz="600" dirty="0">
                <a:solidFill>
                  <a:srgbClr val="193348"/>
                </a:solidFill>
                <a:latin typeface="Arial"/>
              </a:rPr>
              <a:t> </a:t>
            </a:r>
            <a:r>
              <a:rPr lang="en-US" sz="1200" dirty="0">
                <a:solidFill>
                  <a:srgbClr val="193348"/>
                </a:solidFill>
                <a:latin typeface="Arial"/>
              </a:rPr>
              <a:t>=</a:t>
            </a:r>
            <a:r>
              <a:rPr lang="en-US" sz="600" dirty="0">
                <a:solidFill>
                  <a:srgbClr val="193348"/>
                </a:solidFill>
                <a:latin typeface="Arial"/>
              </a:rPr>
              <a:t> </a:t>
            </a:r>
            <a:r>
              <a:rPr lang="en-US" sz="1200" dirty="0">
                <a:solidFill>
                  <a:srgbClr val="193348"/>
                </a:solidFill>
                <a:latin typeface="Arial"/>
              </a:rPr>
              <a:t>867</a:t>
            </a:r>
          </a:p>
        </p:txBody>
      </p:sp>
      <p:sp>
        <p:nvSpPr>
          <p:cNvPr id="21" name="Rounded Rectangle 11">
            <a:extLst>
              <a:ext uri="{FF2B5EF4-FFF2-40B4-BE49-F238E27FC236}">
                <a16:creationId xmlns:a16="http://schemas.microsoft.com/office/drawing/2014/main" id="{BD9E0F5F-DE81-EE23-D957-2A45E720D396}"/>
              </a:ext>
            </a:extLst>
          </p:cNvPr>
          <p:cNvSpPr/>
          <p:nvPr/>
        </p:nvSpPr>
        <p:spPr>
          <a:xfrm>
            <a:off x="3636822" y="4225553"/>
            <a:ext cx="1735495" cy="498256"/>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endParaRPr lang="en-US" sz="1200" b="1" dirty="0">
              <a:solidFill>
                <a:srgbClr val="FFFFFF"/>
              </a:solidFill>
              <a:latin typeface="Arial"/>
            </a:endParaRPr>
          </a:p>
          <a:p>
            <a:pPr algn="ctr" defTabSz="914354">
              <a:defRPr/>
            </a:pPr>
            <a:r>
              <a:rPr lang="en-US" sz="1200" dirty="0">
                <a:solidFill>
                  <a:srgbClr val="FFFFFF"/>
                </a:solidFill>
                <a:latin typeface="Arial"/>
              </a:rPr>
              <a:t>Crossover not built into protocol</a:t>
            </a:r>
          </a:p>
          <a:p>
            <a:pPr algn="ctr" defTabSz="914354">
              <a:defRPr/>
            </a:pPr>
            <a:endParaRPr lang="en-US" sz="1200" dirty="0">
              <a:solidFill>
                <a:srgbClr val="FFFFFF"/>
              </a:solidFill>
              <a:latin typeface="Arial"/>
            </a:endParaRPr>
          </a:p>
        </p:txBody>
      </p:sp>
      <p:sp>
        <p:nvSpPr>
          <p:cNvPr id="22" name="Rounded Rectangle 13">
            <a:extLst>
              <a:ext uri="{FF2B5EF4-FFF2-40B4-BE49-F238E27FC236}">
                <a16:creationId xmlns:a16="http://schemas.microsoft.com/office/drawing/2014/main" id="{FC790E79-98BA-058E-6950-C341183FC29F}"/>
              </a:ext>
            </a:extLst>
          </p:cNvPr>
          <p:cNvSpPr/>
          <p:nvPr/>
        </p:nvSpPr>
        <p:spPr>
          <a:xfrm>
            <a:off x="3629355" y="1217736"/>
            <a:ext cx="5748092" cy="537315"/>
          </a:xfrm>
          <a:prstGeom prst="rect">
            <a:avLst/>
          </a:prstGeom>
          <a:solidFill>
            <a:srgbClr val="6B1F7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600" b="1" dirty="0">
                <a:solidFill>
                  <a:srgbClr val="FFFFFF"/>
                </a:solidFill>
                <a:latin typeface="Arial"/>
              </a:rPr>
              <a:t>AMPLIFY, randomized, multicenter, open-label, phase 3 </a:t>
            </a:r>
            <a:endParaRPr lang="en-US" sz="1600" dirty="0">
              <a:solidFill>
                <a:srgbClr val="FFFFFF"/>
              </a:solidFill>
              <a:latin typeface="Arial"/>
            </a:endParaRPr>
          </a:p>
        </p:txBody>
      </p:sp>
      <p:sp>
        <p:nvSpPr>
          <p:cNvPr id="23" name="TextBox 22">
            <a:extLst>
              <a:ext uri="{FF2B5EF4-FFF2-40B4-BE49-F238E27FC236}">
                <a16:creationId xmlns:a16="http://schemas.microsoft.com/office/drawing/2014/main" id="{9D553468-9FB6-4429-5AF7-E729AA184066}"/>
              </a:ext>
            </a:extLst>
          </p:cNvPr>
          <p:cNvSpPr txBox="1"/>
          <p:nvPr/>
        </p:nvSpPr>
        <p:spPr>
          <a:xfrm>
            <a:off x="5797819" y="1861764"/>
            <a:ext cx="3579628" cy="1815882"/>
          </a:xfrm>
          <a:prstGeom prst="rect">
            <a:avLst/>
          </a:prstGeom>
          <a:solidFill>
            <a:schemeClr val="bg1">
              <a:lumMod val="85000"/>
            </a:schemeClr>
          </a:solidFill>
        </p:spPr>
        <p:txBody>
          <a:bodyPr wrap="square" rtlCol="0">
            <a:spAutoFit/>
          </a:bodyPr>
          <a:lstStyle/>
          <a:p>
            <a:pPr defTabSz="609585"/>
            <a:r>
              <a:rPr lang="en-US" sz="1600" b="1" dirty="0">
                <a:solidFill>
                  <a:srgbClr val="2D2E2D"/>
                </a:solidFill>
                <a:latin typeface="Calibri"/>
              </a:rPr>
              <a:t>Primary endpoints</a:t>
            </a:r>
          </a:p>
          <a:p>
            <a:pPr marL="285744" indent="-285744" defTabSz="609585">
              <a:buFont typeface="Arial" panose="020B0604020202020204" pitchFamily="34" charset="0"/>
              <a:buChar char="•"/>
            </a:pPr>
            <a:r>
              <a:rPr lang="en-US" sz="1200" dirty="0">
                <a:solidFill>
                  <a:srgbClr val="2D2E2D"/>
                </a:solidFill>
                <a:latin typeface="Calibri"/>
              </a:rPr>
              <a:t>IRC-assessed PFS (AV vs FCR/BR)</a:t>
            </a:r>
          </a:p>
          <a:p>
            <a:pPr marL="285744" indent="-285744" defTabSz="609585">
              <a:buFont typeface="Arial" panose="020B0604020202020204" pitchFamily="34" charset="0"/>
              <a:buChar char="•"/>
            </a:pPr>
            <a:r>
              <a:rPr lang="en-US" sz="1200" dirty="0">
                <a:solidFill>
                  <a:srgbClr val="2D2E2D"/>
                </a:solidFill>
                <a:latin typeface="Calibri"/>
              </a:rPr>
              <a:t>If primary endpoint is met, secondary endpoints tested in fixed sequential hierarchy  </a:t>
            </a:r>
          </a:p>
          <a:p>
            <a:pPr marL="285744" indent="-285744" defTabSz="609585">
              <a:buFont typeface="Arial" panose="020B0604020202020204" pitchFamily="34" charset="0"/>
              <a:buChar char="•"/>
            </a:pPr>
            <a:r>
              <a:rPr lang="en-US" sz="1200" dirty="0">
                <a:solidFill>
                  <a:srgbClr val="2D2E2D"/>
                </a:solidFill>
                <a:latin typeface="Calibri"/>
              </a:rPr>
              <a:t>1. IRC-PFS (AVO vs FCR/BR)</a:t>
            </a:r>
          </a:p>
          <a:p>
            <a:pPr marL="285744" indent="-285744" defTabSz="609585">
              <a:buFont typeface="Arial" panose="020B0604020202020204" pitchFamily="34" charset="0"/>
              <a:buChar char="•"/>
            </a:pPr>
            <a:r>
              <a:rPr lang="en-US" sz="1200" dirty="0">
                <a:solidFill>
                  <a:srgbClr val="2D2E2D"/>
                </a:solidFill>
                <a:latin typeface="Calibri"/>
              </a:rPr>
              <a:t>2. uMRD (AV vs FCR/BR)</a:t>
            </a:r>
          </a:p>
          <a:p>
            <a:pPr marL="285744" indent="-285744" defTabSz="609585">
              <a:buFont typeface="Arial" panose="020B0604020202020204" pitchFamily="34" charset="0"/>
              <a:buChar char="•"/>
            </a:pPr>
            <a:r>
              <a:rPr lang="en-US" sz="1200" dirty="0">
                <a:solidFill>
                  <a:srgbClr val="2D2E2D"/>
                </a:solidFill>
                <a:latin typeface="Calibri"/>
              </a:rPr>
              <a:t>3. uMRD (AVO vs FCR/BR)</a:t>
            </a:r>
          </a:p>
          <a:p>
            <a:pPr marL="285744" indent="-285744" defTabSz="609585">
              <a:buFont typeface="Arial" panose="020B0604020202020204" pitchFamily="34" charset="0"/>
              <a:buChar char="•"/>
            </a:pPr>
            <a:r>
              <a:rPr lang="en-US" sz="1200" dirty="0">
                <a:solidFill>
                  <a:srgbClr val="2D2E2D"/>
                </a:solidFill>
                <a:latin typeface="Calibri"/>
              </a:rPr>
              <a:t>4. OS (AV vs FCR/BR)</a:t>
            </a:r>
          </a:p>
          <a:p>
            <a:pPr marL="285744" indent="-285744" defTabSz="609585">
              <a:buFont typeface="Arial" panose="020B0604020202020204" pitchFamily="34" charset="0"/>
              <a:buChar char="•"/>
            </a:pPr>
            <a:r>
              <a:rPr lang="en-US" sz="1200" dirty="0">
                <a:solidFill>
                  <a:srgbClr val="2D2E2D"/>
                </a:solidFill>
                <a:latin typeface="Calibri"/>
              </a:rPr>
              <a:t>5. OS (AVO vs FCR/BR)</a:t>
            </a:r>
          </a:p>
        </p:txBody>
      </p:sp>
      <p:grpSp>
        <p:nvGrpSpPr>
          <p:cNvPr id="110" name="Group 109">
            <a:extLst>
              <a:ext uri="{FF2B5EF4-FFF2-40B4-BE49-F238E27FC236}">
                <a16:creationId xmlns:a16="http://schemas.microsoft.com/office/drawing/2014/main" id="{C83007AD-156A-CD3C-B759-D6C1BB2FCB1E}"/>
              </a:ext>
            </a:extLst>
          </p:cNvPr>
          <p:cNvGrpSpPr/>
          <p:nvPr/>
        </p:nvGrpSpPr>
        <p:grpSpPr>
          <a:xfrm>
            <a:off x="5779055" y="3963900"/>
            <a:ext cx="6131957" cy="1942569"/>
            <a:chOff x="5606362" y="4526332"/>
            <a:chExt cx="6131957" cy="1942568"/>
          </a:xfrm>
        </p:grpSpPr>
        <p:grpSp>
          <p:nvGrpSpPr>
            <p:cNvPr id="109" name="Group 108">
              <a:extLst>
                <a:ext uri="{FF2B5EF4-FFF2-40B4-BE49-F238E27FC236}">
                  <a16:creationId xmlns:a16="http://schemas.microsoft.com/office/drawing/2014/main" id="{88988599-56B3-9E46-F094-59985A9C3E7C}"/>
                </a:ext>
              </a:extLst>
            </p:cNvPr>
            <p:cNvGrpSpPr/>
            <p:nvPr/>
          </p:nvGrpSpPr>
          <p:grpSpPr>
            <a:xfrm>
              <a:off x="5606362" y="4526332"/>
              <a:ext cx="6131957" cy="1942568"/>
              <a:chOff x="5606362" y="4526332"/>
              <a:chExt cx="6131957" cy="1942568"/>
            </a:xfrm>
          </p:grpSpPr>
          <p:sp>
            <p:nvSpPr>
              <p:cNvPr id="98" name="Rectangle 97">
                <a:extLst>
                  <a:ext uri="{FF2B5EF4-FFF2-40B4-BE49-F238E27FC236}">
                    <a16:creationId xmlns:a16="http://schemas.microsoft.com/office/drawing/2014/main" id="{ED8D1B8A-000C-AE4C-5B1A-31CA34A15C5B}"/>
                  </a:ext>
                </a:extLst>
              </p:cNvPr>
              <p:cNvSpPr/>
              <p:nvPr/>
            </p:nvSpPr>
            <p:spPr>
              <a:xfrm>
                <a:off x="5606362" y="4526332"/>
                <a:ext cx="6131957" cy="1942568"/>
              </a:xfrm>
              <a:prstGeom prst="rect">
                <a:avLst/>
              </a:prstGeom>
              <a:solidFill>
                <a:schemeClr val="tx1">
                  <a:lumMod val="10000"/>
                  <a:lumOff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99" name="TextBox 98">
                <a:extLst>
                  <a:ext uri="{FF2B5EF4-FFF2-40B4-BE49-F238E27FC236}">
                    <a16:creationId xmlns:a16="http://schemas.microsoft.com/office/drawing/2014/main" id="{ACCB84F1-D339-B18E-D70E-0021590C4B43}"/>
                  </a:ext>
                </a:extLst>
              </p:cNvPr>
              <p:cNvSpPr txBox="1"/>
              <p:nvPr/>
            </p:nvSpPr>
            <p:spPr>
              <a:xfrm>
                <a:off x="5606362" y="4567319"/>
                <a:ext cx="1181691" cy="646331"/>
              </a:xfrm>
              <a:prstGeom prst="rect">
                <a:avLst/>
              </a:prstGeom>
              <a:noFill/>
            </p:spPr>
            <p:txBody>
              <a:bodyPr wrap="square" rtlCol="0">
                <a:spAutoFit/>
              </a:bodyPr>
              <a:lstStyle/>
              <a:p>
                <a:pPr defTabSz="609585"/>
                <a:r>
                  <a:rPr lang="en-US" sz="1200" b="1" dirty="0">
                    <a:solidFill>
                      <a:srgbClr val="346691"/>
                    </a:solidFill>
                    <a:latin typeface="Calibri"/>
                  </a:rPr>
                  <a:t>AV and AVO </a:t>
                </a:r>
              </a:p>
              <a:p>
                <a:pPr defTabSz="609585"/>
                <a:r>
                  <a:rPr lang="en-US" sz="1200" b="1" dirty="0">
                    <a:solidFill>
                      <a:srgbClr val="346691"/>
                    </a:solidFill>
                    <a:latin typeface="Calibri"/>
                  </a:rPr>
                  <a:t>dosing </a:t>
                </a:r>
              </a:p>
              <a:p>
                <a:pPr defTabSz="609585"/>
                <a:r>
                  <a:rPr lang="en-US" sz="1200" b="1" dirty="0">
                    <a:solidFill>
                      <a:srgbClr val="346691"/>
                    </a:solidFill>
                    <a:latin typeface="Calibri"/>
                  </a:rPr>
                  <a:t>schedule</a:t>
                </a:r>
              </a:p>
            </p:txBody>
          </p:sp>
          <p:sp>
            <p:nvSpPr>
              <p:cNvPr id="101" name="Rectangle 100">
                <a:extLst>
                  <a:ext uri="{FF2B5EF4-FFF2-40B4-BE49-F238E27FC236}">
                    <a16:creationId xmlns:a16="http://schemas.microsoft.com/office/drawing/2014/main" id="{BA40E35B-F66A-C760-13C8-36E8A0FAA689}"/>
                  </a:ext>
                </a:extLst>
              </p:cNvPr>
              <p:cNvSpPr/>
              <p:nvPr/>
            </p:nvSpPr>
            <p:spPr>
              <a:xfrm>
                <a:off x="6910697" y="4526886"/>
                <a:ext cx="4671702" cy="424634"/>
              </a:xfrm>
              <a:prstGeom prst="rect">
                <a:avLst/>
              </a:prstGeom>
              <a:solidFill>
                <a:schemeClr val="tx1">
                  <a:lumMod val="25000"/>
                  <a:lumOff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1400" dirty="0">
                    <a:solidFill>
                      <a:srgbClr val="2D2E2D">
                        <a:lumMod val="90000"/>
                        <a:lumOff val="10000"/>
                      </a:srgbClr>
                    </a:solidFill>
                    <a:latin typeface="Calibri"/>
                  </a:rPr>
                  <a:t>Acalabrutinib 100 mg PO BID (cycles 1–14)</a:t>
                </a:r>
              </a:p>
            </p:txBody>
          </p:sp>
          <p:sp>
            <p:nvSpPr>
              <p:cNvPr id="103" name="Rectangle 102">
                <a:extLst>
                  <a:ext uri="{FF2B5EF4-FFF2-40B4-BE49-F238E27FC236}">
                    <a16:creationId xmlns:a16="http://schemas.microsoft.com/office/drawing/2014/main" id="{B4E6650A-1ADF-18F8-52D5-78D8602DCC10}"/>
                  </a:ext>
                </a:extLst>
              </p:cNvPr>
              <p:cNvSpPr/>
              <p:nvPr/>
            </p:nvSpPr>
            <p:spPr>
              <a:xfrm>
                <a:off x="7977173" y="5021640"/>
                <a:ext cx="3605227" cy="25698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400" dirty="0">
                    <a:solidFill>
                      <a:srgbClr val="2D2E2D">
                        <a:lumMod val="90000"/>
                        <a:lumOff val="10000"/>
                      </a:srgbClr>
                    </a:solidFill>
                    <a:latin typeface="Calibri"/>
                  </a:rPr>
                  <a:t>Venetoclax 400 mg PO QD (cycles 3–14)</a:t>
                </a:r>
              </a:p>
            </p:txBody>
          </p:sp>
          <p:sp>
            <p:nvSpPr>
              <p:cNvPr id="105" name="Right Triangle 104">
                <a:extLst>
                  <a:ext uri="{FF2B5EF4-FFF2-40B4-BE49-F238E27FC236}">
                    <a16:creationId xmlns:a16="http://schemas.microsoft.com/office/drawing/2014/main" id="{FEEE0DED-F20E-893A-9BF1-7A6AEE386052}"/>
                  </a:ext>
                </a:extLst>
              </p:cNvPr>
              <p:cNvSpPr/>
              <p:nvPr/>
            </p:nvSpPr>
            <p:spPr>
              <a:xfrm rot="10800000" flipV="1">
                <a:off x="7575895" y="5018755"/>
                <a:ext cx="401277" cy="256986"/>
              </a:xfrm>
              <a:prstGeom prst="rtTriangle">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106" name="TextBox 105">
                <a:extLst>
                  <a:ext uri="{FF2B5EF4-FFF2-40B4-BE49-F238E27FC236}">
                    <a16:creationId xmlns:a16="http://schemas.microsoft.com/office/drawing/2014/main" id="{75AD806C-CEF1-E211-318B-D9E77C1540AF}"/>
                  </a:ext>
                </a:extLst>
              </p:cNvPr>
              <p:cNvSpPr txBox="1"/>
              <p:nvPr/>
            </p:nvSpPr>
            <p:spPr>
              <a:xfrm>
                <a:off x="8220374" y="5427739"/>
                <a:ext cx="3498646" cy="276999"/>
              </a:xfrm>
              <a:prstGeom prst="rect">
                <a:avLst/>
              </a:prstGeom>
              <a:noFill/>
            </p:spPr>
            <p:txBody>
              <a:bodyPr wrap="square" rtlCol="0">
                <a:spAutoFit/>
              </a:bodyPr>
              <a:lstStyle/>
              <a:p>
                <a:pPr defTabSz="609585"/>
                <a:r>
                  <a:rPr lang="en-US" sz="1200" dirty="0">
                    <a:solidFill>
                      <a:srgbClr val="2D2E2D">
                        <a:lumMod val="90000"/>
                        <a:lumOff val="10000"/>
                      </a:srgbClr>
                    </a:solidFill>
                    <a:latin typeface="Calibri"/>
                  </a:rPr>
                  <a:t>Obinutuzumab (AVO only) 1000 mg (cycles 2–7)</a:t>
                </a:r>
              </a:p>
            </p:txBody>
          </p:sp>
          <p:sp>
            <p:nvSpPr>
              <p:cNvPr id="107" name="TextBox 106">
                <a:extLst>
                  <a:ext uri="{FF2B5EF4-FFF2-40B4-BE49-F238E27FC236}">
                    <a16:creationId xmlns:a16="http://schemas.microsoft.com/office/drawing/2014/main" id="{E31EB41B-76AE-D3E8-3397-BC70B15042F0}"/>
                  </a:ext>
                </a:extLst>
              </p:cNvPr>
              <p:cNvSpPr txBox="1"/>
              <p:nvPr/>
            </p:nvSpPr>
            <p:spPr>
              <a:xfrm>
                <a:off x="5606362" y="5961193"/>
                <a:ext cx="1939555" cy="430887"/>
              </a:xfrm>
              <a:prstGeom prst="rect">
                <a:avLst/>
              </a:prstGeom>
              <a:noFill/>
            </p:spPr>
            <p:txBody>
              <a:bodyPr wrap="square" rtlCol="0">
                <a:spAutoFit/>
              </a:bodyPr>
              <a:lstStyle/>
              <a:p>
                <a:pPr defTabSz="609585"/>
                <a:r>
                  <a:rPr lang="en-US" sz="1100" dirty="0">
                    <a:solidFill>
                      <a:srgbClr val="346691"/>
                    </a:solidFill>
                    <a:latin typeface="Calibri"/>
                  </a:rPr>
                  <a:t>Cycles </a:t>
                </a:r>
              </a:p>
              <a:p>
                <a:pPr defTabSz="609585"/>
                <a:r>
                  <a:rPr lang="en-US" sz="1100" dirty="0">
                    <a:solidFill>
                      <a:srgbClr val="346691"/>
                    </a:solidFill>
                    <a:latin typeface="Calibri"/>
                  </a:rPr>
                  <a:t>(28 days each)</a:t>
                </a:r>
              </a:p>
            </p:txBody>
          </p:sp>
        </p:grpSp>
        <p:grpSp>
          <p:nvGrpSpPr>
            <p:cNvPr id="96" name="Group 95">
              <a:extLst>
                <a:ext uri="{FF2B5EF4-FFF2-40B4-BE49-F238E27FC236}">
                  <a16:creationId xmlns:a16="http://schemas.microsoft.com/office/drawing/2014/main" id="{49B426E3-D900-3ADD-62BB-C4872476834A}"/>
                </a:ext>
              </a:extLst>
            </p:cNvPr>
            <p:cNvGrpSpPr/>
            <p:nvPr/>
          </p:nvGrpSpPr>
          <p:grpSpPr>
            <a:xfrm>
              <a:off x="6783097" y="5797127"/>
              <a:ext cx="4955220" cy="671773"/>
              <a:chOff x="6117198" y="5378059"/>
              <a:chExt cx="4955220" cy="671773"/>
            </a:xfrm>
          </p:grpSpPr>
          <p:sp>
            <p:nvSpPr>
              <p:cNvPr id="25" name="TextBox 24">
                <a:extLst>
                  <a:ext uri="{FF2B5EF4-FFF2-40B4-BE49-F238E27FC236}">
                    <a16:creationId xmlns:a16="http://schemas.microsoft.com/office/drawing/2014/main" id="{7A8B89A8-1A3E-423A-E68F-E89A9B83E878}"/>
                  </a:ext>
                </a:extLst>
              </p:cNvPr>
              <p:cNvSpPr txBox="1"/>
              <p:nvPr/>
            </p:nvSpPr>
            <p:spPr>
              <a:xfrm>
                <a:off x="6117198"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1</a:t>
                </a:r>
              </a:p>
            </p:txBody>
          </p:sp>
          <p:sp>
            <p:nvSpPr>
              <p:cNvPr id="26" name="TextBox 25">
                <a:extLst>
                  <a:ext uri="{FF2B5EF4-FFF2-40B4-BE49-F238E27FC236}">
                    <a16:creationId xmlns:a16="http://schemas.microsoft.com/office/drawing/2014/main" id="{494DA59B-E336-792D-2FE6-89808C7A3E88}"/>
                  </a:ext>
                </a:extLst>
              </p:cNvPr>
              <p:cNvSpPr txBox="1"/>
              <p:nvPr/>
            </p:nvSpPr>
            <p:spPr>
              <a:xfrm>
                <a:off x="6833098"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3</a:t>
                </a:r>
              </a:p>
            </p:txBody>
          </p:sp>
          <p:sp>
            <p:nvSpPr>
              <p:cNvPr id="27" name="TextBox 26">
                <a:extLst>
                  <a:ext uri="{FF2B5EF4-FFF2-40B4-BE49-F238E27FC236}">
                    <a16:creationId xmlns:a16="http://schemas.microsoft.com/office/drawing/2014/main" id="{3279BBBD-71F5-2631-8FB0-8AB1CEB4C5CF}"/>
                  </a:ext>
                </a:extLst>
              </p:cNvPr>
              <p:cNvSpPr txBox="1"/>
              <p:nvPr/>
            </p:nvSpPr>
            <p:spPr>
              <a:xfrm>
                <a:off x="7191047"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4</a:t>
                </a:r>
              </a:p>
            </p:txBody>
          </p:sp>
          <p:sp>
            <p:nvSpPr>
              <p:cNvPr id="28" name="TextBox 27">
                <a:extLst>
                  <a:ext uri="{FF2B5EF4-FFF2-40B4-BE49-F238E27FC236}">
                    <a16:creationId xmlns:a16="http://schemas.microsoft.com/office/drawing/2014/main" id="{69E267E6-8B1F-72B3-805F-C52D497487C7}"/>
                  </a:ext>
                </a:extLst>
              </p:cNvPr>
              <p:cNvSpPr txBox="1"/>
              <p:nvPr/>
            </p:nvSpPr>
            <p:spPr>
              <a:xfrm>
                <a:off x="7548995"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5</a:t>
                </a:r>
              </a:p>
            </p:txBody>
          </p:sp>
          <p:sp>
            <p:nvSpPr>
              <p:cNvPr id="29" name="TextBox 28">
                <a:extLst>
                  <a:ext uri="{FF2B5EF4-FFF2-40B4-BE49-F238E27FC236}">
                    <a16:creationId xmlns:a16="http://schemas.microsoft.com/office/drawing/2014/main" id="{114F16A3-04ED-C3FB-74F4-9F41F9D5C32C}"/>
                  </a:ext>
                </a:extLst>
              </p:cNvPr>
              <p:cNvSpPr txBox="1"/>
              <p:nvPr/>
            </p:nvSpPr>
            <p:spPr>
              <a:xfrm>
                <a:off x="8264894"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7</a:t>
                </a:r>
              </a:p>
            </p:txBody>
          </p:sp>
          <p:sp>
            <p:nvSpPr>
              <p:cNvPr id="30" name="TextBox 29">
                <a:extLst>
                  <a:ext uri="{FF2B5EF4-FFF2-40B4-BE49-F238E27FC236}">
                    <a16:creationId xmlns:a16="http://schemas.microsoft.com/office/drawing/2014/main" id="{8A1FC7CF-1BEC-AE88-48BB-29B1373CAA49}"/>
                  </a:ext>
                </a:extLst>
              </p:cNvPr>
              <p:cNvSpPr txBox="1"/>
              <p:nvPr/>
            </p:nvSpPr>
            <p:spPr>
              <a:xfrm>
                <a:off x="8622843"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8</a:t>
                </a:r>
              </a:p>
            </p:txBody>
          </p:sp>
          <p:sp>
            <p:nvSpPr>
              <p:cNvPr id="31" name="TextBox 30">
                <a:extLst>
                  <a:ext uri="{FF2B5EF4-FFF2-40B4-BE49-F238E27FC236}">
                    <a16:creationId xmlns:a16="http://schemas.microsoft.com/office/drawing/2014/main" id="{464FE2D3-A722-5E90-0652-6AA1244FF02C}"/>
                  </a:ext>
                </a:extLst>
              </p:cNvPr>
              <p:cNvSpPr txBox="1"/>
              <p:nvPr/>
            </p:nvSpPr>
            <p:spPr>
              <a:xfrm>
                <a:off x="9303473" y="5803611"/>
                <a:ext cx="325730" cy="246221"/>
              </a:xfrm>
              <a:prstGeom prst="rect">
                <a:avLst/>
              </a:prstGeom>
              <a:noFill/>
            </p:spPr>
            <p:txBody>
              <a:bodyPr wrap="none" rtlCol="0">
                <a:spAutoFit/>
              </a:bodyPr>
              <a:lstStyle/>
              <a:p>
                <a:pPr algn="ctr" defTabSz="457178">
                  <a:defRPr/>
                </a:pPr>
                <a:r>
                  <a:rPr lang="en-US" sz="1000" dirty="0">
                    <a:solidFill>
                      <a:srgbClr val="000000"/>
                    </a:solidFill>
                    <a:latin typeface="Arial"/>
                  </a:rPr>
                  <a:t>10</a:t>
                </a:r>
              </a:p>
            </p:txBody>
          </p:sp>
          <p:sp>
            <p:nvSpPr>
              <p:cNvPr id="32" name="TextBox 31">
                <a:extLst>
                  <a:ext uri="{FF2B5EF4-FFF2-40B4-BE49-F238E27FC236}">
                    <a16:creationId xmlns:a16="http://schemas.microsoft.com/office/drawing/2014/main" id="{BE595F42-E9BF-D8A3-EB40-1A6A2C541FDA}"/>
                  </a:ext>
                </a:extLst>
              </p:cNvPr>
              <p:cNvSpPr txBox="1"/>
              <p:nvPr/>
            </p:nvSpPr>
            <p:spPr>
              <a:xfrm>
                <a:off x="6475147"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2</a:t>
                </a:r>
              </a:p>
            </p:txBody>
          </p:sp>
          <p:sp>
            <p:nvSpPr>
              <p:cNvPr id="33" name="TextBox 32">
                <a:extLst>
                  <a:ext uri="{FF2B5EF4-FFF2-40B4-BE49-F238E27FC236}">
                    <a16:creationId xmlns:a16="http://schemas.microsoft.com/office/drawing/2014/main" id="{EE23E602-783E-DFBB-F66F-50F716588F3E}"/>
                  </a:ext>
                </a:extLst>
              </p:cNvPr>
              <p:cNvSpPr txBox="1"/>
              <p:nvPr/>
            </p:nvSpPr>
            <p:spPr>
              <a:xfrm>
                <a:off x="7906945"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6</a:t>
                </a:r>
              </a:p>
            </p:txBody>
          </p:sp>
          <p:sp>
            <p:nvSpPr>
              <p:cNvPr id="34" name="TextBox 33">
                <a:extLst>
                  <a:ext uri="{FF2B5EF4-FFF2-40B4-BE49-F238E27FC236}">
                    <a16:creationId xmlns:a16="http://schemas.microsoft.com/office/drawing/2014/main" id="{BBE6D59E-E5C5-15A9-DF8A-BE41D2C5B124}"/>
                  </a:ext>
                </a:extLst>
              </p:cNvPr>
              <p:cNvSpPr txBox="1"/>
              <p:nvPr/>
            </p:nvSpPr>
            <p:spPr>
              <a:xfrm>
                <a:off x="8980793" y="5803611"/>
                <a:ext cx="255198" cy="246221"/>
              </a:xfrm>
              <a:prstGeom prst="rect">
                <a:avLst/>
              </a:prstGeom>
              <a:noFill/>
            </p:spPr>
            <p:txBody>
              <a:bodyPr wrap="none" rtlCol="0">
                <a:spAutoFit/>
              </a:bodyPr>
              <a:lstStyle/>
              <a:p>
                <a:pPr algn="ctr" defTabSz="457178">
                  <a:defRPr/>
                </a:pPr>
                <a:r>
                  <a:rPr lang="en-US" sz="1000" dirty="0">
                    <a:solidFill>
                      <a:srgbClr val="000000"/>
                    </a:solidFill>
                    <a:latin typeface="Arial"/>
                  </a:rPr>
                  <a:t>9</a:t>
                </a:r>
              </a:p>
            </p:txBody>
          </p:sp>
          <p:sp>
            <p:nvSpPr>
              <p:cNvPr id="35" name="TextBox 34">
                <a:extLst>
                  <a:ext uri="{FF2B5EF4-FFF2-40B4-BE49-F238E27FC236}">
                    <a16:creationId xmlns:a16="http://schemas.microsoft.com/office/drawing/2014/main" id="{CA41EF0D-A140-AD3F-8CE3-15F089B2DC5E}"/>
                  </a:ext>
                </a:extLst>
              </p:cNvPr>
              <p:cNvSpPr txBox="1"/>
              <p:nvPr/>
            </p:nvSpPr>
            <p:spPr>
              <a:xfrm>
                <a:off x="9661423" y="5803611"/>
                <a:ext cx="325730" cy="246221"/>
              </a:xfrm>
              <a:prstGeom prst="rect">
                <a:avLst/>
              </a:prstGeom>
              <a:noFill/>
            </p:spPr>
            <p:txBody>
              <a:bodyPr wrap="none" rtlCol="0">
                <a:spAutoFit/>
              </a:bodyPr>
              <a:lstStyle/>
              <a:p>
                <a:pPr algn="ctr" defTabSz="457178">
                  <a:defRPr/>
                </a:pPr>
                <a:r>
                  <a:rPr lang="en-US" sz="1000" dirty="0">
                    <a:solidFill>
                      <a:srgbClr val="000000"/>
                    </a:solidFill>
                    <a:latin typeface="Arial"/>
                  </a:rPr>
                  <a:t>11</a:t>
                </a:r>
              </a:p>
            </p:txBody>
          </p:sp>
          <p:sp>
            <p:nvSpPr>
              <p:cNvPr id="36" name="TextBox 35">
                <a:extLst>
                  <a:ext uri="{FF2B5EF4-FFF2-40B4-BE49-F238E27FC236}">
                    <a16:creationId xmlns:a16="http://schemas.microsoft.com/office/drawing/2014/main" id="{0B4050E8-FDCA-04A2-D907-B0F6D9D729A9}"/>
                  </a:ext>
                </a:extLst>
              </p:cNvPr>
              <p:cNvSpPr txBox="1"/>
              <p:nvPr/>
            </p:nvSpPr>
            <p:spPr>
              <a:xfrm>
                <a:off x="10019372" y="5803611"/>
                <a:ext cx="325730" cy="246221"/>
              </a:xfrm>
              <a:prstGeom prst="rect">
                <a:avLst/>
              </a:prstGeom>
              <a:noFill/>
            </p:spPr>
            <p:txBody>
              <a:bodyPr wrap="none" rtlCol="0">
                <a:spAutoFit/>
              </a:bodyPr>
              <a:lstStyle/>
              <a:p>
                <a:pPr algn="ctr" defTabSz="457178">
                  <a:defRPr/>
                </a:pPr>
                <a:r>
                  <a:rPr lang="en-US" sz="1000" dirty="0">
                    <a:solidFill>
                      <a:srgbClr val="000000"/>
                    </a:solidFill>
                    <a:latin typeface="Arial"/>
                  </a:rPr>
                  <a:t>12</a:t>
                </a:r>
              </a:p>
            </p:txBody>
          </p:sp>
          <p:sp>
            <p:nvSpPr>
              <p:cNvPr id="37" name="TextBox 36">
                <a:extLst>
                  <a:ext uri="{FF2B5EF4-FFF2-40B4-BE49-F238E27FC236}">
                    <a16:creationId xmlns:a16="http://schemas.microsoft.com/office/drawing/2014/main" id="{901C6471-14B6-56D7-6E1C-97CFEFAF018E}"/>
                  </a:ext>
                </a:extLst>
              </p:cNvPr>
              <p:cNvSpPr txBox="1"/>
              <p:nvPr/>
            </p:nvSpPr>
            <p:spPr>
              <a:xfrm>
                <a:off x="10371808" y="5803611"/>
                <a:ext cx="325730" cy="246221"/>
              </a:xfrm>
              <a:prstGeom prst="rect">
                <a:avLst/>
              </a:prstGeom>
              <a:noFill/>
            </p:spPr>
            <p:txBody>
              <a:bodyPr wrap="none" rtlCol="0">
                <a:spAutoFit/>
              </a:bodyPr>
              <a:lstStyle/>
              <a:p>
                <a:pPr algn="ctr" defTabSz="457178">
                  <a:defRPr/>
                </a:pPr>
                <a:r>
                  <a:rPr lang="en-US" sz="1000" dirty="0">
                    <a:solidFill>
                      <a:srgbClr val="000000"/>
                    </a:solidFill>
                    <a:latin typeface="Arial"/>
                  </a:rPr>
                  <a:t>13</a:t>
                </a:r>
              </a:p>
            </p:txBody>
          </p:sp>
          <p:cxnSp>
            <p:nvCxnSpPr>
              <p:cNvPr id="39" name="Straight Connector 38">
                <a:extLst>
                  <a:ext uri="{FF2B5EF4-FFF2-40B4-BE49-F238E27FC236}">
                    <a16:creationId xmlns:a16="http://schemas.microsoft.com/office/drawing/2014/main" id="{758E90A2-7827-0EAB-5A6D-846517C64590}"/>
                  </a:ext>
                </a:extLst>
              </p:cNvPr>
              <p:cNvCxnSpPr>
                <a:cxnSpLocks/>
              </p:cNvCxnSpPr>
              <p:nvPr/>
            </p:nvCxnSpPr>
            <p:spPr>
              <a:xfrm flipV="1">
                <a:off x="697632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0828264A-CF3B-7793-2CE1-85BF4DAA909E}"/>
                  </a:ext>
                </a:extLst>
              </p:cNvPr>
              <p:cNvCxnSpPr>
                <a:cxnSpLocks/>
              </p:cNvCxnSpPr>
              <p:nvPr/>
            </p:nvCxnSpPr>
            <p:spPr>
              <a:xfrm flipV="1">
                <a:off x="80496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507346B9-4D1E-CEFB-54C7-0A989A00CF8B}"/>
                  </a:ext>
                </a:extLst>
              </p:cNvPr>
              <p:cNvCxnSpPr>
                <a:cxnSpLocks/>
              </p:cNvCxnSpPr>
              <p:nvPr/>
            </p:nvCxnSpPr>
            <p:spPr>
              <a:xfrm flipV="1">
                <a:off x="84073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4EC9EB69-490F-8B4A-36C6-DE967916FA62}"/>
                  </a:ext>
                </a:extLst>
              </p:cNvPr>
              <p:cNvCxnSpPr>
                <a:cxnSpLocks/>
              </p:cNvCxnSpPr>
              <p:nvPr/>
            </p:nvCxnSpPr>
            <p:spPr>
              <a:xfrm flipV="1">
                <a:off x="769184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14313B93-7EAA-AF1E-AB9F-2B7A32FD6816}"/>
                  </a:ext>
                </a:extLst>
              </p:cNvPr>
              <p:cNvCxnSpPr>
                <a:cxnSpLocks/>
              </p:cNvCxnSpPr>
              <p:nvPr/>
            </p:nvCxnSpPr>
            <p:spPr>
              <a:xfrm flipV="1">
                <a:off x="62608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FDC9E9BD-0E2E-006C-CF36-DAA3C010B20C}"/>
                  </a:ext>
                </a:extLst>
              </p:cNvPr>
              <p:cNvCxnSpPr>
                <a:cxnSpLocks/>
              </p:cNvCxnSpPr>
              <p:nvPr/>
            </p:nvCxnSpPr>
            <p:spPr>
              <a:xfrm flipV="1">
                <a:off x="66185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914E4B37-5879-6FB4-8A4B-DC7623AF9C1A}"/>
                  </a:ext>
                </a:extLst>
              </p:cNvPr>
              <p:cNvCxnSpPr>
                <a:cxnSpLocks/>
              </p:cNvCxnSpPr>
              <p:nvPr/>
            </p:nvCxnSpPr>
            <p:spPr>
              <a:xfrm flipV="1">
                <a:off x="733408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427F6B05-211E-5B4C-746B-923DDE3FF0E6}"/>
                  </a:ext>
                </a:extLst>
              </p:cNvPr>
              <p:cNvCxnSpPr>
                <a:cxnSpLocks/>
              </p:cNvCxnSpPr>
              <p:nvPr/>
            </p:nvCxnSpPr>
            <p:spPr>
              <a:xfrm flipV="1">
                <a:off x="948064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ED6C5C0F-8A0A-1AF9-4CAD-AE742B1FFA4D}"/>
                  </a:ext>
                </a:extLst>
              </p:cNvPr>
              <p:cNvCxnSpPr>
                <a:cxnSpLocks/>
              </p:cNvCxnSpPr>
              <p:nvPr/>
            </p:nvCxnSpPr>
            <p:spPr>
              <a:xfrm flipV="1">
                <a:off x="912288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20A6D12D-0E6C-D4FA-EFC5-6B86801207B5}"/>
                  </a:ext>
                </a:extLst>
              </p:cNvPr>
              <p:cNvCxnSpPr>
                <a:cxnSpLocks/>
              </p:cNvCxnSpPr>
              <p:nvPr/>
            </p:nvCxnSpPr>
            <p:spPr>
              <a:xfrm flipV="1">
                <a:off x="876512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3E1B83DC-93BE-68EE-9D6D-63CBCD36995A}"/>
                  </a:ext>
                </a:extLst>
              </p:cNvPr>
              <p:cNvCxnSpPr>
                <a:cxnSpLocks/>
              </p:cNvCxnSpPr>
              <p:nvPr/>
            </p:nvCxnSpPr>
            <p:spPr>
              <a:xfrm flipV="1">
                <a:off x="983840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C8EB1D28-A7E0-0C79-C49A-2CD9CB362EEA}"/>
                  </a:ext>
                </a:extLst>
              </p:cNvPr>
              <p:cNvCxnSpPr>
                <a:cxnSpLocks/>
              </p:cNvCxnSpPr>
              <p:nvPr/>
            </p:nvCxnSpPr>
            <p:spPr>
              <a:xfrm flipV="1">
                <a:off x="10572979" y="5659746"/>
                <a:ext cx="0" cy="185457"/>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3963D017-3BFE-1B1A-4D91-B95DCAE62889}"/>
                  </a:ext>
                </a:extLst>
              </p:cNvPr>
              <p:cNvCxnSpPr>
                <a:cxnSpLocks/>
              </p:cNvCxnSpPr>
              <p:nvPr/>
            </p:nvCxnSpPr>
            <p:spPr>
              <a:xfrm flipV="1">
                <a:off x="10196169" y="5659746"/>
                <a:ext cx="0" cy="185458"/>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929A4B67-AC45-507C-12C5-02C92FB8F0D0}"/>
                  </a:ext>
                </a:extLst>
              </p:cNvPr>
              <p:cNvCxnSpPr>
                <a:cxnSpLocks/>
                <a:endCxn id="54" idx="0"/>
              </p:cNvCxnSpPr>
              <p:nvPr/>
            </p:nvCxnSpPr>
            <p:spPr>
              <a:xfrm>
                <a:off x="6244800" y="5761887"/>
                <a:ext cx="4664753" cy="19308"/>
              </a:xfrm>
              <a:prstGeom prst="line">
                <a:avLst/>
              </a:prstGeom>
              <a:ln>
                <a:solidFill>
                  <a:srgbClr val="232323"/>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0573737A-0A50-ACF5-5971-38048237DA23}"/>
                  </a:ext>
                </a:extLst>
              </p:cNvPr>
              <p:cNvSpPr txBox="1"/>
              <p:nvPr/>
            </p:nvSpPr>
            <p:spPr>
              <a:xfrm>
                <a:off x="10746688" y="5781195"/>
                <a:ext cx="325730" cy="246221"/>
              </a:xfrm>
              <a:prstGeom prst="rect">
                <a:avLst/>
              </a:prstGeom>
              <a:noFill/>
            </p:spPr>
            <p:txBody>
              <a:bodyPr wrap="none" rtlCol="0">
                <a:spAutoFit/>
              </a:bodyPr>
              <a:lstStyle/>
              <a:p>
                <a:pPr algn="ctr" defTabSz="457178">
                  <a:defRPr/>
                </a:pPr>
                <a:r>
                  <a:rPr lang="en-US" sz="1000" dirty="0">
                    <a:solidFill>
                      <a:srgbClr val="000000"/>
                    </a:solidFill>
                    <a:latin typeface="Arial"/>
                  </a:rPr>
                  <a:t>14</a:t>
                </a:r>
              </a:p>
            </p:txBody>
          </p:sp>
          <p:cxnSp>
            <p:nvCxnSpPr>
              <p:cNvPr id="56" name="Straight Connector 55">
                <a:extLst>
                  <a:ext uri="{FF2B5EF4-FFF2-40B4-BE49-F238E27FC236}">
                    <a16:creationId xmlns:a16="http://schemas.microsoft.com/office/drawing/2014/main" id="{B1F995FD-87DA-EAA5-CDEF-BF8E1BE4292C}"/>
                  </a:ext>
                </a:extLst>
              </p:cNvPr>
              <p:cNvCxnSpPr>
                <a:cxnSpLocks/>
              </p:cNvCxnSpPr>
              <p:nvPr/>
            </p:nvCxnSpPr>
            <p:spPr>
              <a:xfrm flipV="1">
                <a:off x="10913391" y="5659746"/>
                <a:ext cx="0" cy="185457"/>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a:extLst>
                  <a:ext uri="{FF2B5EF4-FFF2-40B4-BE49-F238E27FC236}">
                    <a16:creationId xmlns:a16="http://schemas.microsoft.com/office/drawing/2014/main" id="{202DAD93-142D-C607-46F7-1E4EE8264C11}"/>
                  </a:ext>
                </a:extLst>
              </p:cNvPr>
              <p:cNvCxnSpPr/>
              <p:nvPr/>
            </p:nvCxnSpPr>
            <p:spPr>
              <a:xfrm>
                <a:off x="661856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8" name="Straight Arrow Connector 87">
                <a:extLst>
                  <a:ext uri="{FF2B5EF4-FFF2-40B4-BE49-F238E27FC236}">
                    <a16:creationId xmlns:a16="http://schemas.microsoft.com/office/drawing/2014/main" id="{445D2CB3-11CE-1BCB-DBF2-956B9D591A1F}"/>
                  </a:ext>
                </a:extLst>
              </p:cNvPr>
              <p:cNvCxnSpPr/>
              <p:nvPr/>
            </p:nvCxnSpPr>
            <p:spPr>
              <a:xfrm>
                <a:off x="6708676"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9" name="Straight Arrow Connector 88">
                <a:extLst>
                  <a:ext uri="{FF2B5EF4-FFF2-40B4-BE49-F238E27FC236}">
                    <a16:creationId xmlns:a16="http://schemas.microsoft.com/office/drawing/2014/main" id="{9C35498F-DD71-8C05-213A-02912491A866}"/>
                  </a:ext>
                </a:extLst>
              </p:cNvPr>
              <p:cNvCxnSpPr/>
              <p:nvPr/>
            </p:nvCxnSpPr>
            <p:spPr>
              <a:xfrm>
                <a:off x="6796071"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0" name="Straight Arrow Connector 89">
                <a:extLst>
                  <a:ext uri="{FF2B5EF4-FFF2-40B4-BE49-F238E27FC236}">
                    <a16:creationId xmlns:a16="http://schemas.microsoft.com/office/drawing/2014/main" id="{15243440-D8BF-94EA-D3C1-FCF9222E91F1}"/>
                  </a:ext>
                </a:extLst>
              </p:cNvPr>
              <p:cNvCxnSpPr>
                <a:cxnSpLocks/>
              </p:cNvCxnSpPr>
              <p:nvPr/>
            </p:nvCxnSpPr>
            <p:spPr>
              <a:xfrm>
                <a:off x="697632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2" name="Straight Arrow Connector 91">
                <a:extLst>
                  <a:ext uri="{FF2B5EF4-FFF2-40B4-BE49-F238E27FC236}">
                    <a16:creationId xmlns:a16="http://schemas.microsoft.com/office/drawing/2014/main" id="{B8C67622-4807-2A6F-8235-3D21B954B0CB}"/>
                  </a:ext>
                </a:extLst>
              </p:cNvPr>
              <p:cNvCxnSpPr>
                <a:cxnSpLocks/>
              </p:cNvCxnSpPr>
              <p:nvPr/>
            </p:nvCxnSpPr>
            <p:spPr>
              <a:xfrm>
                <a:off x="7333965"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3" name="Straight Arrow Connector 92">
                <a:extLst>
                  <a:ext uri="{FF2B5EF4-FFF2-40B4-BE49-F238E27FC236}">
                    <a16:creationId xmlns:a16="http://schemas.microsoft.com/office/drawing/2014/main" id="{7D2EED18-DCD6-7443-E547-9823FA6F5D35}"/>
                  </a:ext>
                </a:extLst>
              </p:cNvPr>
              <p:cNvCxnSpPr>
                <a:cxnSpLocks/>
              </p:cNvCxnSpPr>
              <p:nvPr/>
            </p:nvCxnSpPr>
            <p:spPr>
              <a:xfrm>
                <a:off x="769184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4" name="Straight Arrow Connector 93">
                <a:extLst>
                  <a:ext uri="{FF2B5EF4-FFF2-40B4-BE49-F238E27FC236}">
                    <a16:creationId xmlns:a16="http://schemas.microsoft.com/office/drawing/2014/main" id="{011570A7-BBA6-5FA3-5B67-A168943378E9}"/>
                  </a:ext>
                </a:extLst>
              </p:cNvPr>
              <p:cNvCxnSpPr>
                <a:cxnSpLocks/>
              </p:cNvCxnSpPr>
              <p:nvPr/>
            </p:nvCxnSpPr>
            <p:spPr>
              <a:xfrm>
                <a:off x="804960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95" name="Straight Arrow Connector 94">
                <a:extLst>
                  <a:ext uri="{FF2B5EF4-FFF2-40B4-BE49-F238E27FC236}">
                    <a16:creationId xmlns:a16="http://schemas.microsoft.com/office/drawing/2014/main" id="{369D6242-9212-2DBE-B89B-752EB590E885}"/>
                  </a:ext>
                </a:extLst>
              </p:cNvPr>
              <p:cNvCxnSpPr>
                <a:cxnSpLocks/>
              </p:cNvCxnSpPr>
              <p:nvPr/>
            </p:nvCxnSpPr>
            <p:spPr>
              <a:xfrm>
                <a:off x="8407369" y="5378059"/>
                <a:ext cx="0" cy="238350"/>
              </a:xfrm>
              <a:prstGeom prst="straightConnector1">
                <a:avLst/>
              </a:prstGeom>
              <a:ln w="19050">
                <a:solidFill>
                  <a:srgbClr val="D85C00"/>
                </a:solidFill>
                <a:tailEnd type="triangle"/>
              </a:ln>
              <a:effectLst/>
            </p:spPr>
            <p:style>
              <a:lnRef idx="2">
                <a:schemeClr val="accent1"/>
              </a:lnRef>
              <a:fillRef idx="0">
                <a:schemeClr val="accent1"/>
              </a:fillRef>
              <a:effectRef idx="1">
                <a:schemeClr val="accent1"/>
              </a:effectRef>
              <a:fontRef idx="minor">
                <a:schemeClr val="tx1"/>
              </a:fontRef>
            </p:style>
          </p:cxnSp>
        </p:grpSp>
      </p:grpSp>
    </p:spTree>
    <p:extLst>
      <p:ext uri="{BB962C8B-B14F-4D97-AF65-F5344CB8AC3E}">
        <p14:creationId xmlns:p14="http://schemas.microsoft.com/office/powerpoint/2010/main" val="3391901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7038475" y="944206"/>
            <a:ext cx="0" cy="2573421"/>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114" name="Freeform 113"/>
          <p:cNvSpPr/>
          <p:nvPr/>
        </p:nvSpPr>
        <p:spPr>
          <a:xfrm>
            <a:off x="1419014" y="1126894"/>
            <a:ext cx="9025951" cy="699813"/>
          </a:xfrm>
          <a:custGeom>
            <a:avLst/>
            <a:gdLst>
              <a:gd name="connsiteX0" fmla="*/ 0 w 8961156"/>
              <a:gd name="connsiteY0" fmla="*/ 0 h 699813"/>
              <a:gd name="connsiteX1" fmla="*/ 90713 w 8961156"/>
              <a:gd name="connsiteY1" fmla="*/ 0 h 699813"/>
              <a:gd name="connsiteX2" fmla="*/ 90713 w 8961156"/>
              <a:gd name="connsiteY2" fmla="*/ 12960 h 699813"/>
              <a:gd name="connsiteX3" fmla="*/ 174946 w 8961156"/>
              <a:gd name="connsiteY3" fmla="*/ 12960 h 699813"/>
              <a:gd name="connsiteX4" fmla="*/ 200864 w 8961156"/>
              <a:gd name="connsiteY4" fmla="*/ 38879 h 699813"/>
              <a:gd name="connsiteX5" fmla="*/ 349893 w 8961156"/>
              <a:gd name="connsiteY5" fmla="*/ 32399 h 699813"/>
              <a:gd name="connsiteX6" fmla="*/ 382291 w 8961156"/>
              <a:gd name="connsiteY6" fmla="*/ 38879 h 699813"/>
              <a:gd name="connsiteX7" fmla="*/ 505401 w 8961156"/>
              <a:gd name="connsiteY7" fmla="*/ 38879 h 699813"/>
              <a:gd name="connsiteX8" fmla="*/ 518360 w 8961156"/>
              <a:gd name="connsiteY8" fmla="*/ 58318 h 699813"/>
              <a:gd name="connsiteX9" fmla="*/ 647950 w 8961156"/>
              <a:gd name="connsiteY9" fmla="*/ 58318 h 699813"/>
              <a:gd name="connsiteX10" fmla="*/ 706266 w 8961156"/>
              <a:gd name="connsiteY10" fmla="*/ 58318 h 699813"/>
              <a:gd name="connsiteX11" fmla="*/ 745143 w 8961156"/>
              <a:gd name="connsiteY11" fmla="*/ 71278 h 699813"/>
              <a:gd name="connsiteX12" fmla="*/ 816417 w 8961156"/>
              <a:gd name="connsiteY12" fmla="*/ 71278 h 699813"/>
              <a:gd name="connsiteX13" fmla="*/ 829376 w 8961156"/>
              <a:gd name="connsiteY13" fmla="*/ 77757 h 699813"/>
              <a:gd name="connsiteX14" fmla="*/ 900651 w 8961156"/>
              <a:gd name="connsiteY14" fmla="*/ 84237 h 699813"/>
              <a:gd name="connsiteX15" fmla="*/ 913610 w 8961156"/>
              <a:gd name="connsiteY15" fmla="*/ 90717 h 699813"/>
              <a:gd name="connsiteX16" fmla="*/ 971926 w 8961156"/>
              <a:gd name="connsiteY16" fmla="*/ 97197 h 699813"/>
              <a:gd name="connsiteX17" fmla="*/ 984885 w 8961156"/>
              <a:gd name="connsiteY17" fmla="*/ 103676 h 699813"/>
              <a:gd name="connsiteX18" fmla="*/ 1075598 w 8961156"/>
              <a:gd name="connsiteY18" fmla="*/ 103676 h 699813"/>
              <a:gd name="connsiteX19" fmla="*/ 1095036 w 8961156"/>
              <a:gd name="connsiteY19" fmla="*/ 123116 h 699813"/>
              <a:gd name="connsiteX20" fmla="*/ 1172790 w 8961156"/>
              <a:gd name="connsiteY20" fmla="*/ 123116 h 699813"/>
              <a:gd name="connsiteX21" fmla="*/ 1172790 w 8961156"/>
              <a:gd name="connsiteY21" fmla="*/ 123116 h 699813"/>
              <a:gd name="connsiteX22" fmla="*/ 1257024 w 8961156"/>
              <a:gd name="connsiteY22" fmla="*/ 149035 h 699813"/>
              <a:gd name="connsiteX23" fmla="*/ 1302380 w 8961156"/>
              <a:gd name="connsiteY23" fmla="*/ 155514 h 699813"/>
              <a:gd name="connsiteX24" fmla="*/ 1509725 w 8961156"/>
              <a:gd name="connsiteY24" fmla="*/ 161994 h 699813"/>
              <a:gd name="connsiteX25" fmla="*/ 1516204 w 8961156"/>
              <a:gd name="connsiteY25" fmla="*/ 181433 h 699813"/>
              <a:gd name="connsiteX26" fmla="*/ 1574520 w 8961156"/>
              <a:gd name="connsiteY26" fmla="*/ 187913 h 699813"/>
              <a:gd name="connsiteX27" fmla="*/ 1580999 w 8961156"/>
              <a:gd name="connsiteY27" fmla="*/ 194393 h 699813"/>
              <a:gd name="connsiteX28" fmla="*/ 1691151 w 8961156"/>
              <a:gd name="connsiteY28" fmla="*/ 194393 h 699813"/>
              <a:gd name="connsiteX29" fmla="*/ 1697630 w 8961156"/>
              <a:gd name="connsiteY29" fmla="*/ 200872 h 699813"/>
              <a:gd name="connsiteX30" fmla="*/ 2079921 w 8961156"/>
              <a:gd name="connsiteY30" fmla="*/ 200872 h 699813"/>
              <a:gd name="connsiteX31" fmla="*/ 2086401 w 8961156"/>
              <a:gd name="connsiteY31" fmla="*/ 226791 h 699813"/>
              <a:gd name="connsiteX32" fmla="*/ 2365019 w 8961156"/>
              <a:gd name="connsiteY32" fmla="*/ 220312 h 699813"/>
              <a:gd name="connsiteX33" fmla="*/ 2371499 w 8961156"/>
              <a:gd name="connsiteY33" fmla="*/ 233271 h 699813"/>
              <a:gd name="connsiteX34" fmla="*/ 2436294 w 8961156"/>
              <a:gd name="connsiteY34" fmla="*/ 239751 h 699813"/>
              <a:gd name="connsiteX35" fmla="*/ 2442773 w 8961156"/>
              <a:gd name="connsiteY35" fmla="*/ 246231 h 699813"/>
              <a:gd name="connsiteX36" fmla="*/ 2494609 w 8961156"/>
              <a:gd name="connsiteY36" fmla="*/ 246231 h 699813"/>
              <a:gd name="connsiteX37" fmla="*/ 2552925 w 8961156"/>
              <a:gd name="connsiteY37" fmla="*/ 272150 h 699813"/>
              <a:gd name="connsiteX38" fmla="*/ 2617720 w 8961156"/>
              <a:gd name="connsiteY38" fmla="*/ 272150 h 699813"/>
              <a:gd name="connsiteX39" fmla="*/ 2637159 w 8961156"/>
              <a:gd name="connsiteY39" fmla="*/ 291589 h 699813"/>
              <a:gd name="connsiteX40" fmla="*/ 3336945 w 8961156"/>
              <a:gd name="connsiteY40" fmla="*/ 285109 h 699813"/>
              <a:gd name="connsiteX41" fmla="*/ 3343425 w 8961156"/>
              <a:gd name="connsiteY41" fmla="*/ 304548 h 699813"/>
              <a:gd name="connsiteX42" fmla="*/ 3401740 w 8961156"/>
              <a:gd name="connsiteY42" fmla="*/ 291589 h 699813"/>
              <a:gd name="connsiteX43" fmla="*/ 3414699 w 8961156"/>
              <a:gd name="connsiteY43" fmla="*/ 311028 h 699813"/>
              <a:gd name="connsiteX44" fmla="*/ 3745154 w 8961156"/>
              <a:gd name="connsiteY44" fmla="*/ 311028 h 699813"/>
              <a:gd name="connsiteX45" fmla="*/ 3764593 w 8961156"/>
              <a:gd name="connsiteY45" fmla="*/ 317508 h 699813"/>
              <a:gd name="connsiteX46" fmla="*/ 3971937 w 8961156"/>
              <a:gd name="connsiteY46" fmla="*/ 317508 h 699813"/>
              <a:gd name="connsiteX47" fmla="*/ 3971937 w 8961156"/>
              <a:gd name="connsiteY47" fmla="*/ 323988 h 699813"/>
              <a:gd name="connsiteX48" fmla="*/ 4341269 w 8961156"/>
              <a:gd name="connsiteY48" fmla="*/ 330467 h 699813"/>
              <a:gd name="connsiteX49" fmla="*/ 4341269 w 8961156"/>
              <a:gd name="connsiteY49" fmla="*/ 336947 h 699813"/>
              <a:gd name="connsiteX50" fmla="*/ 4347748 w 8961156"/>
              <a:gd name="connsiteY50" fmla="*/ 336947 h 699813"/>
              <a:gd name="connsiteX51" fmla="*/ 5112330 w 8961156"/>
              <a:gd name="connsiteY51" fmla="*/ 336947 h 699813"/>
              <a:gd name="connsiteX52" fmla="*/ 5112330 w 8961156"/>
              <a:gd name="connsiteY52" fmla="*/ 349907 h 699813"/>
              <a:gd name="connsiteX53" fmla="*/ 5157686 w 8961156"/>
              <a:gd name="connsiteY53" fmla="*/ 349907 h 699813"/>
              <a:gd name="connsiteX54" fmla="*/ 5177125 w 8961156"/>
              <a:gd name="connsiteY54" fmla="*/ 356386 h 699813"/>
              <a:gd name="connsiteX55" fmla="*/ 5494621 w 8961156"/>
              <a:gd name="connsiteY55" fmla="*/ 362866 h 699813"/>
              <a:gd name="connsiteX56" fmla="*/ 5552936 w 8961156"/>
              <a:gd name="connsiteY56" fmla="*/ 401745 h 699813"/>
              <a:gd name="connsiteX57" fmla="*/ 6149051 w 8961156"/>
              <a:gd name="connsiteY57" fmla="*/ 395265 h 699813"/>
              <a:gd name="connsiteX58" fmla="*/ 6162010 w 8961156"/>
              <a:gd name="connsiteY58" fmla="*/ 414704 h 699813"/>
              <a:gd name="connsiteX59" fmla="*/ 6265682 w 8961156"/>
              <a:gd name="connsiteY59" fmla="*/ 414704 h 699813"/>
              <a:gd name="connsiteX60" fmla="*/ 6272161 w 8961156"/>
              <a:gd name="connsiteY60" fmla="*/ 421184 h 699813"/>
              <a:gd name="connsiteX61" fmla="*/ 6557260 w 8961156"/>
              <a:gd name="connsiteY61" fmla="*/ 427664 h 699813"/>
              <a:gd name="connsiteX62" fmla="*/ 6563739 w 8961156"/>
              <a:gd name="connsiteY62" fmla="*/ 440623 h 699813"/>
              <a:gd name="connsiteX63" fmla="*/ 6848837 w 8961156"/>
              <a:gd name="connsiteY63" fmla="*/ 440623 h 699813"/>
              <a:gd name="connsiteX64" fmla="*/ 6881235 w 8961156"/>
              <a:gd name="connsiteY64" fmla="*/ 473022 h 699813"/>
              <a:gd name="connsiteX65" fmla="*/ 7082100 w 8961156"/>
              <a:gd name="connsiteY65" fmla="*/ 479502 h 699813"/>
              <a:gd name="connsiteX66" fmla="*/ 7082100 w 8961156"/>
              <a:gd name="connsiteY66" fmla="*/ 505420 h 699813"/>
              <a:gd name="connsiteX67" fmla="*/ 7587501 w 8961156"/>
              <a:gd name="connsiteY67" fmla="*/ 498941 h 699813"/>
              <a:gd name="connsiteX68" fmla="*/ 7587501 w 8961156"/>
              <a:gd name="connsiteY68" fmla="*/ 537819 h 699813"/>
              <a:gd name="connsiteX69" fmla="*/ 7911476 w 8961156"/>
              <a:gd name="connsiteY69" fmla="*/ 550779 h 699813"/>
              <a:gd name="connsiteX70" fmla="*/ 7917956 w 8961156"/>
              <a:gd name="connsiteY70" fmla="*/ 583177 h 699813"/>
              <a:gd name="connsiteX71" fmla="*/ 8060505 w 8961156"/>
              <a:gd name="connsiteY71" fmla="*/ 583177 h 699813"/>
              <a:gd name="connsiteX72" fmla="*/ 8047546 w 8961156"/>
              <a:gd name="connsiteY72" fmla="*/ 660934 h 699813"/>
              <a:gd name="connsiteX73" fmla="*/ 8066984 w 8961156"/>
              <a:gd name="connsiteY73" fmla="*/ 667414 h 699813"/>
              <a:gd name="connsiteX74" fmla="*/ 8079943 w 8961156"/>
              <a:gd name="connsiteY74" fmla="*/ 699813 h 699813"/>
              <a:gd name="connsiteX75" fmla="*/ 8961156 w 8961156"/>
              <a:gd name="connsiteY75" fmla="*/ 693333 h 699813"/>
              <a:gd name="connsiteX0" fmla="*/ 0 w 9025951"/>
              <a:gd name="connsiteY0" fmla="*/ 0 h 699813"/>
              <a:gd name="connsiteX1" fmla="*/ 90713 w 9025951"/>
              <a:gd name="connsiteY1" fmla="*/ 0 h 699813"/>
              <a:gd name="connsiteX2" fmla="*/ 90713 w 9025951"/>
              <a:gd name="connsiteY2" fmla="*/ 12960 h 699813"/>
              <a:gd name="connsiteX3" fmla="*/ 174946 w 9025951"/>
              <a:gd name="connsiteY3" fmla="*/ 12960 h 699813"/>
              <a:gd name="connsiteX4" fmla="*/ 200864 w 9025951"/>
              <a:gd name="connsiteY4" fmla="*/ 38879 h 699813"/>
              <a:gd name="connsiteX5" fmla="*/ 349893 w 9025951"/>
              <a:gd name="connsiteY5" fmla="*/ 32399 h 699813"/>
              <a:gd name="connsiteX6" fmla="*/ 382291 w 9025951"/>
              <a:gd name="connsiteY6" fmla="*/ 38879 h 699813"/>
              <a:gd name="connsiteX7" fmla="*/ 505401 w 9025951"/>
              <a:gd name="connsiteY7" fmla="*/ 38879 h 699813"/>
              <a:gd name="connsiteX8" fmla="*/ 518360 w 9025951"/>
              <a:gd name="connsiteY8" fmla="*/ 58318 h 699813"/>
              <a:gd name="connsiteX9" fmla="*/ 647950 w 9025951"/>
              <a:gd name="connsiteY9" fmla="*/ 58318 h 699813"/>
              <a:gd name="connsiteX10" fmla="*/ 706266 w 9025951"/>
              <a:gd name="connsiteY10" fmla="*/ 58318 h 699813"/>
              <a:gd name="connsiteX11" fmla="*/ 745143 w 9025951"/>
              <a:gd name="connsiteY11" fmla="*/ 71278 h 699813"/>
              <a:gd name="connsiteX12" fmla="*/ 816417 w 9025951"/>
              <a:gd name="connsiteY12" fmla="*/ 71278 h 699813"/>
              <a:gd name="connsiteX13" fmla="*/ 829376 w 9025951"/>
              <a:gd name="connsiteY13" fmla="*/ 77757 h 699813"/>
              <a:gd name="connsiteX14" fmla="*/ 900651 w 9025951"/>
              <a:gd name="connsiteY14" fmla="*/ 84237 h 699813"/>
              <a:gd name="connsiteX15" fmla="*/ 913610 w 9025951"/>
              <a:gd name="connsiteY15" fmla="*/ 90717 h 699813"/>
              <a:gd name="connsiteX16" fmla="*/ 971926 w 9025951"/>
              <a:gd name="connsiteY16" fmla="*/ 97197 h 699813"/>
              <a:gd name="connsiteX17" fmla="*/ 984885 w 9025951"/>
              <a:gd name="connsiteY17" fmla="*/ 103676 h 699813"/>
              <a:gd name="connsiteX18" fmla="*/ 1075598 w 9025951"/>
              <a:gd name="connsiteY18" fmla="*/ 103676 h 699813"/>
              <a:gd name="connsiteX19" fmla="*/ 1095036 w 9025951"/>
              <a:gd name="connsiteY19" fmla="*/ 123116 h 699813"/>
              <a:gd name="connsiteX20" fmla="*/ 1172790 w 9025951"/>
              <a:gd name="connsiteY20" fmla="*/ 123116 h 699813"/>
              <a:gd name="connsiteX21" fmla="*/ 1172790 w 9025951"/>
              <a:gd name="connsiteY21" fmla="*/ 123116 h 699813"/>
              <a:gd name="connsiteX22" fmla="*/ 1257024 w 9025951"/>
              <a:gd name="connsiteY22" fmla="*/ 149035 h 699813"/>
              <a:gd name="connsiteX23" fmla="*/ 1302380 w 9025951"/>
              <a:gd name="connsiteY23" fmla="*/ 155514 h 699813"/>
              <a:gd name="connsiteX24" fmla="*/ 1509725 w 9025951"/>
              <a:gd name="connsiteY24" fmla="*/ 161994 h 699813"/>
              <a:gd name="connsiteX25" fmla="*/ 1516204 w 9025951"/>
              <a:gd name="connsiteY25" fmla="*/ 181433 h 699813"/>
              <a:gd name="connsiteX26" fmla="*/ 1574520 w 9025951"/>
              <a:gd name="connsiteY26" fmla="*/ 187913 h 699813"/>
              <a:gd name="connsiteX27" fmla="*/ 1580999 w 9025951"/>
              <a:gd name="connsiteY27" fmla="*/ 194393 h 699813"/>
              <a:gd name="connsiteX28" fmla="*/ 1691151 w 9025951"/>
              <a:gd name="connsiteY28" fmla="*/ 194393 h 699813"/>
              <a:gd name="connsiteX29" fmla="*/ 1697630 w 9025951"/>
              <a:gd name="connsiteY29" fmla="*/ 200872 h 699813"/>
              <a:gd name="connsiteX30" fmla="*/ 2079921 w 9025951"/>
              <a:gd name="connsiteY30" fmla="*/ 200872 h 699813"/>
              <a:gd name="connsiteX31" fmla="*/ 2086401 w 9025951"/>
              <a:gd name="connsiteY31" fmla="*/ 226791 h 699813"/>
              <a:gd name="connsiteX32" fmla="*/ 2365019 w 9025951"/>
              <a:gd name="connsiteY32" fmla="*/ 220312 h 699813"/>
              <a:gd name="connsiteX33" fmla="*/ 2371499 w 9025951"/>
              <a:gd name="connsiteY33" fmla="*/ 233271 h 699813"/>
              <a:gd name="connsiteX34" fmla="*/ 2436294 w 9025951"/>
              <a:gd name="connsiteY34" fmla="*/ 239751 h 699813"/>
              <a:gd name="connsiteX35" fmla="*/ 2442773 w 9025951"/>
              <a:gd name="connsiteY35" fmla="*/ 246231 h 699813"/>
              <a:gd name="connsiteX36" fmla="*/ 2494609 w 9025951"/>
              <a:gd name="connsiteY36" fmla="*/ 246231 h 699813"/>
              <a:gd name="connsiteX37" fmla="*/ 2552925 w 9025951"/>
              <a:gd name="connsiteY37" fmla="*/ 272150 h 699813"/>
              <a:gd name="connsiteX38" fmla="*/ 2617720 w 9025951"/>
              <a:gd name="connsiteY38" fmla="*/ 272150 h 699813"/>
              <a:gd name="connsiteX39" fmla="*/ 2637159 w 9025951"/>
              <a:gd name="connsiteY39" fmla="*/ 291589 h 699813"/>
              <a:gd name="connsiteX40" fmla="*/ 3336945 w 9025951"/>
              <a:gd name="connsiteY40" fmla="*/ 285109 h 699813"/>
              <a:gd name="connsiteX41" fmla="*/ 3343425 w 9025951"/>
              <a:gd name="connsiteY41" fmla="*/ 304548 h 699813"/>
              <a:gd name="connsiteX42" fmla="*/ 3401740 w 9025951"/>
              <a:gd name="connsiteY42" fmla="*/ 291589 h 699813"/>
              <a:gd name="connsiteX43" fmla="*/ 3414699 w 9025951"/>
              <a:gd name="connsiteY43" fmla="*/ 311028 h 699813"/>
              <a:gd name="connsiteX44" fmla="*/ 3745154 w 9025951"/>
              <a:gd name="connsiteY44" fmla="*/ 311028 h 699813"/>
              <a:gd name="connsiteX45" fmla="*/ 3764593 w 9025951"/>
              <a:gd name="connsiteY45" fmla="*/ 317508 h 699813"/>
              <a:gd name="connsiteX46" fmla="*/ 3971937 w 9025951"/>
              <a:gd name="connsiteY46" fmla="*/ 317508 h 699813"/>
              <a:gd name="connsiteX47" fmla="*/ 3971937 w 9025951"/>
              <a:gd name="connsiteY47" fmla="*/ 323988 h 699813"/>
              <a:gd name="connsiteX48" fmla="*/ 4341269 w 9025951"/>
              <a:gd name="connsiteY48" fmla="*/ 330467 h 699813"/>
              <a:gd name="connsiteX49" fmla="*/ 4341269 w 9025951"/>
              <a:gd name="connsiteY49" fmla="*/ 336947 h 699813"/>
              <a:gd name="connsiteX50" fmla="*/ 4347748 w 9025951"/>
              <a:gd name="connsiteY50" fmla="*/ 336947 h 699813"/>
              <a:gd name="connsiteX51" fmla="*/ 5112330 w 9025951"/>
              <a:gd name="connsiteY51" fmla="*/ 336947 h 699813"/>
              <a:gd name="connsiteX52" fmla="*/ 5112330 w 9025951"/>
              <a:gd name="connsiteY52" fmla="*/ 349907 h 699813"/>
              <a:gd name="connsiteX53" fmla="*/ 5157686 w 9025951"/>
              <a:gd name="connsiteY53" fmla="*/ 349907 h 699813"/>
              <a:gd name="connsiteX54" fmla="*/ 5177125 w 9025951"/>
              <a:gd name="connsiteY54" fmla="*/ 356386 h 699813"/>
              <a:gd name="connsiteX55" fmla="*/ 5494621 w 9025951"/>
              <a:gd name="connsiteY55" fmla="*/ 362866 h 699813"/>
              <a:gd name="connsiteX56" fmla="*/ 5552936 w 9025951"/>
              <a:gd name="connsiteY56" fmla="*/ 401745 h 699813"/>
              <a:gd name="connsiteX57" fmla="*/ 6149051 w 9025951"/>
              <a:gd name="connsiteY57" fmla="*/ 395265 h 699813"/>
              <a:gd name="connsiteX58" fmla="*/ 6162010 w 9025951"/>
              <a:gd name="connsiteY58" fmla="*/ 414704 h 699813"/>
              <a:gd name="connsiteX59" fmla="*/ 6265682 w 9025951"/>
              <a:gd name="connsiteY59" fmla="*/ 414704 h 699813"/>
              <a:gd name="connsiteX60" fmla="*/ 6272161 w 9025951"/>
              <a:gd name="connsiteY60" fmla="*/ 421184 h 699813"/>
              <a:gd name="connsiteX61" fmla="*/ 6557260 w 9025951"/>
              <a:gd name="connsiteY61" fmla="*/ 427664 h 699813"/>
              <a:gd name="connsiteX62" fmla="*/ 6563739 w 9025951"/>
              <a:gd name="connsiteY62" fmla="*/ 440623 h 699813"/>
              <a:gd name="connsiteX63" fmla="*/ 6848837 w 9025951"/>
              <a:gd name="connsiteY63" fmla="*/ 440623 h 699813"/>
              <a:gd name="connsiteX64" fmla="*/ 6881235 w 9025951"/>
              <a:gd name="connsiteY64" fmla="*/ 473022 h 699813"/>
              <a:gd name="connsiteX65" fmla="*/ 7082100 w 9025951"/>
              <a:gd name="connsiteY65" fmla="*/ 479502 h 699813"/>
              <a:gd name="connsiteX66" fmla="*/ 7082100 w 9025951"/>
              <a:gd name="connsiteY66" fmla="*/ 505420 h 699813"/>
              <a:gd name="connsiteX67" fmla="*/ 7587501 w 9025951"/>
              <a:gd name="connsiteY67" fmla="*/ 498941 h 699813"/>
              <a:gd name="connsiteX68" fmla="*/ 7587501 w 9025951"/>
              <a:gd name="connsiteY68" fmla="*/ 537819 h 699813"/>
              <a:gd name="connsiteX69" fmla="*/ 7911476 w 9025951"/>
              <a:gd name="connsiteY69" fmla="*/ 550779 h 699813"/>
              <a:gd name="connsiteX70" fmla="*/ 7917956 w 9025951"/>
              <a:gd name="connsiteY70" fmla="*/ 583177 h 699813"/>
              <a:gd name="connsiteX71" fmla="*/ 8060505 w 9025951"/>
              <a:gd name="connsiteY71" fmla="*/ 583177 h 699813"/>
              <a:gd name="connsiteX72" fmla="*/ 8047546 w 9025951"/>
              <a:gd name="connsiteY72" fmla="*/ 660934 h 699813"/>
              <a:gd name="connsiteX73" fmla="*/ 8066984 w 9025951"/>
              <a:gd name="connsiteY73" fmla="*/ 667414 h 699813"/>
              <a:gd name="connsiteX74" fmla="*/ 8079943 w 9025951"/>
              <a:gd name="connsiteY74" fmla="*/ 699813 h 699813"/>
              <a:gd name="connsiteX75" fmla="*/ 9025951 w 9025951"/>
              <a:gd name="connsiteY75" fmla="*/ 686853 h 699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9025951" h="699813">
                <a:moveTo>
                  <a:pt x="0" y="0"/>
                </a:moveTo>
                <a:lnTo>
                  <a:pt x="90713" y="0"/>
                </a:lnTo>
                <a:lnTo>
                  <a:pt x="90713" y="12960"/>
                </a:lnTo>
                <a:lnTo>
                  <a:pt x="174946" y="12960"/>
                </a:lnTo>
                <a:lnTo>
                  <a:pt x="200864" y="38879"/>
                </a:lnTo>
                <a:lnTo>
                  <a:pt x="349893" y="32399"/>
                </a:lnTo>
                <a:lnTo>
                  <a:pt x="382291" y="38879"/>
                </a:lnTo>
                <a:lnTo>
                  <a:pt x="505401" y="38879"/>
                </a:lnTo>
                <a:lnTo>
                  <a:pt x="518360" y="58318"/>
                </a:lnTo>
                <a:lnTo>
                  <a:pt x="647950" y="58318"/>
                </a:lnTo>
                <a:lnTo>
                  <a:pt x="706266" y="58318"/>
                </a:lnTo>
                <a:lnTo>
                  <a:pt x="745143" y="71278"/>
                </a:lnTo>
                <a:lnTo>
                  <a:pt x="816417" y="71278"/>
                </a:lnTo>
                <a:lnTo>
                  <a:pt x="829376" y="77757"/>
                </a:lnTo>
                <a:lnTo>
                  <a:pt x="900651" y="84237"/>
                </a:lnTo>
                <a:lnTo>
                  <a:pt x="913610" y="90717"/>
                </a:lnTo>
                <a:lnTo>
                  <a:pt x="971926" y="97197"/>
                </a:lnTo>
                <a:lnTo>
                  <a:pt x="984885" y="103676"/>
                </a:lnTo>
                <a:lnTo>
                  <a:pt x="1075598" y="103676"/>
                </a:lnTo>
                <a:lnTo>
                  <a:pt x="1095036" y="123116"/>
                </a:lnTo>
                <a:lnTo>
                  <a:pt x="1172790" y="123116"/>
                </a:lnTo>
                <a:lnTo>
                  <a:pt x="1172790" y="123116"/>
                </a:lnTo>
                <a:lnTo>
                  <a:pt x="1257024" y="149035"/>
                </a:lnTo>
                <a:lnTo>
                  <a:pt x="1302380" y="155514"/>
                </a:lnTo>
                <a:lnTo>
                  <a:pt x="1509725" y="161994"/>
                </a:lnTo>
                <a:lnTo>
                  <a:pt x="1516204" y="181433"/>
                </a:lnTo>
                <a:lnTo>
                  <a:pt x="1574520" y="187913"/>
                </a:lnTo>
                <a:lnTo>
                  <a:pt x="1580999" y="194393"/>
                </a:lnTo>
                <a:lnTo>
                  <a:pt x="1691151" y="194393"/>
                </a:lnTo>
                <a:lnTo>
                  <a:pt x="1697630" y="200872"/>
                </a:lnTo>
                <a:lnTo>
                  <a:pt x="2079921" y="200872"/>
                </a:lnTo>
                <a:lnTo>
                  <a:pt x="2086401" y="226791"/>
                </a:lnTo>
                <a:lnTo>
                  <a:pt x="2365019" y="220312"/>
                </a:lnTo>
                <a:lnTo>
                  <a:pt x="2371499" y="233271"/>
                </a:lnTo>
                <a:lnTo>
                  <a:pt x="2436294" y="239751"/>
                </a:lnTo>
                <a:lnTo>
                  <a:pt x="2442773" y="246231"/>
                </a:lnTo>
                <a:lnTo>
                  <a:pt x="2494609" y="246231"/>
                </a:lnTo>
                <a:lnTo>
                  <a:pt x="2552925" y="272150"/>
                </a:lnTo>
                <a:lnTo>
                  <a:pt x="2617720" y="272150"/>
                </a:lnTo>
                <a:lnTo>
                  <a:pt x="2637159" y="291589"/>
                </a:lnTo>
                <a:lnTo>
                  <a:pt x="3336945" y="285109"/>
                </a:lnTo>
                <a:lnTo>
                  <a:pt x="3343425" y="304548"/>
                </a:lnTo>
                <a:lnTo>
                  <a:pt x="3401740" y="291589"/>
                </a:lnTo>
                <a:lnTo>
                  <a:pt x="3414699" y="311028"/>
                </a:lnTo>
                <a:lnTo>
                  <a:pt x="3745154" y="311028"/>
                </a:lnTo>
                <a:lnTo>
                  <a:pt x="3764593" y="317508"/>
                </a:lnTo>
                <a:lnTo>
                  <a:pt x="3971937" y="317508"/>
                </a:lnTo>
                <a:lnTo>
                  <a:pt x="3971937" y="323988"/>
                </a:lnTo>
                <a:lnTo>
                  <a:pt x="4341269" y="330467"/>
                </a:lnTo>
                <a:lnTo>
                  <a:pt x="4341269" y="336947"/>
                </a:lnTo>
                <a:lnTo>
                  <a:pt x="4347748" y="336947"/>
                </a:lnTo>
                <a:lnTo>
                  <a:pt x="5112330" y="336947"/>
                </a:lnTo>
                <a:lnTo>
                  <a:pt x="5112330" y="349907"/>
                </a:lnTo>
                <a:lnTo>
                  <a:pt x="5157686" y="349907"/>
                </a:lnTo>
                <a:lnTo>
                  <a:pt x="5177125" y="356386"/>
                </a:lnTo>
                <a:lnTo>
                  <a:pt x="5494621" y="362866"/>
                </a:lnTo>
                <a:lnTo>
                  <a:pt x="5552936" y="401745"/>
                </a:lnTo>
                <a:lnTo>
                  <a:pt x="6149051" y="395265"/>
                </a:lnTo>
                <a:lnTo>
                  <a:pt x="6162010" y="414704"/>
                </a:lnTo>
                <a:lnTo>
                  <a:pt x="6265682" y="414704"/>
                </a:lnTo>
                <a:lnTo>
                  <a:pt x="6272161" y="421184"/>
                </a:lnTo>
                <a:lnTo>
                  <a:pt x="6557260" y="427664"/>
                </a:lnTo>
                <a:lnTo>
                  <a:pt x="6563739" y="440623"/>
                </a:lnTo>
                <a:lnTo>
                  <a:pt x="6848837" y="440623"/>
                </a:lnTo>
                <a:lnTo>
                  <a:pt x="6881235" y="473022"/>
                </a:lnTo>
                <a:lnTo>
                  <a:pt x="7082100" y="479502"/>
                </a:lnTo>
                <a:lnTo>
                  <a:pt x="7082100" y="505420"/>
                </a:lnTo>
                <a:lnTo>
                  <a:pt x="7587501" y="498941"/>
                </a:lnTo>
                <a:lnTo>
                  <a:pt x="7587501" y="537819"/>
                </a:lnTo>
                <a:lnTo>
                  <a:pt x="7911476" y="550779"/>
                </a:lnTo>
                <a:lnTo>
                  <a:pt x="7917956" y="583177"/>
                </a:lnTo>
                <a:lnTo>
                  <a:pt x="8060505" y="583177"/>
                </a:lnTo>
                <a:lnTo>
                  <a:pt x="8047546" y="660934"/>
                </a:lnTo>
                <a:lnTo>
                  <a:pt x="8066984" y="667414"/>
                </a:lnTo>
                <a:lnTo>
                  <a:pt x="8079943" y="699813"/>
                </a:lnTo>
                <a:lnTo>
                  <a:pt x="9025951" y="686853"/>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115" name="Freeform 114"/>
          <p:cNvSpPr/>
          <p:nvPr/>
        </p:nvSpPr>
        <p:spPr>
          <a:xfrm>
            <a:off x="1419012" y="1126895"/>
            <a:ext cx="8630701" cy="1140435"/>
          </a:xfrm>
          <a:custGeom>
            <a:avLst/>
            <a:gdLst>
              <a:gd name="connsiteX0" fmla="*/ 0 w 8630701"/>
              <a:gd name="connsiteY0" fmla="*/ 0 h 1140435"/>
              <a:gd name="connsiteX1" fmla="*/ 187905 w 8630701"/>
              <a:gd name="connsiteY1" fmla="*/ 0 h 1140435"/>
              <a:gd name="connsiteX2" fmla="*/ 213823 w 8630701"/>
              <a:gd name="connsiteY2" fmla="*/ 32399 h 1140435"/>
              <a:gd name="connsiteX3" fmla="*/ 362852 w 8630701"/>
              <a:gd name="connsiteY3" fmla="*/ 38879 h 1140435"/>
              <a:gd name="connsiteX4" fmla="*/ 401729 w 8630701"/>
              <a:gd name="connsiteY4" fmla="*/ 45359 h 1140435"/>
              <a:gd name="connsiteX5" fmla="*/ 518360 w 8630701"/>
              <a:gd name="connsiteY5" fmla="*/ 45359 h 1140435"/>
              <a:gd name="connsiteX6" fmla="*/ 524840 w 8630701"/>
              <a:gd name="connsiteY6" fmla="*/ 58318 h 1140435"/>
              <a:gd name="connsiteX7" fmla="*/ 835856 w 8630701"/>
              <a:gd name="connsiteY7" fmla="*/ 58318 h 1140435"/>
              <a:gd name="connsiteX8" fmla="*/ 842336 w 8630701"/>
              <a:gd name="connsiteY8" fmla="*/ 64798 h 1140435"/>
              <a:gd name="connsiteX9" fmla="*/ 1120954 w 8630701"/>
              <a:gd name="connsiteY9" fmla="*/ 64798 h 1140435"/>
              <a:gd name="connsiteX10" fmla="*/ 1133913 w 8630701"/>
              <a:gd name="connsiteY10" fmla="*/ 90717 h 1140435"/>
              <a:gd name="connsiteX11" fmla="*/ 1347737 w 8630701"/>
              <a:gd name="connsiteY11" fmla="*/ 90717 h 1140435"/>
              <a:gd name="connsiteX12" fmla="*/ 1354216 w 8630701"/>
              <a:gd name="connsiteY12" fmla="*/ 110156 h 1140435"/>
              <a:gd name="connsiteX13" fmla="*/ 1548602 w 8630701"/>
              <a:gd name="connsiteY13" fmla="*/ 103676 h 1140435"/>
              <a:gd name="connsiteX14" fmla="*/ 1568040 w 8630701"/>
              <a:gd name="connsiteY14" fmla="*/ 110156 h 1140435"/>
              <a:gd name="connsiteX15" fmla="*/ 1678192 w 8630701"/>
              <a:gd name="connsiteY15" fmla="*/ 103676 h 1140435"/>
              <a:gd name="connsiteX16" fmla="*/ 1678192 w 8630701"/>
              <a:gd name="connsiteY16" fmla="*/ 110156 h 1140435"/>
              <a:gd name="connsiteX17" fmla="*/ 1781864 w 8630701"/>
              <a:gd name="connsiteY17" fmla="*/ 110156 h 1140435"/>
              <a:gd name="connsiteX18" fmla="*/ 1801302 w 8630701"/>
              <a:gd name="connsiteY18" fmla="*/ 123116 h 1140435"/>
              <a:gd name="connsiteX19" fmla="*/ 1930892 w 8630701"/>
              <a:gd name="connsiteY19" fmla="*/ 123116 h 1140435"/>
              <a:gd name="connsiteX20" fmla="*/ 1943851 w 8630701"/>
              <a:gd name="connsiteY20" fmla="*/ 129595 h 1140435"/>
              <a:gd name="connsiteX21" fmla="*/ 2060483 w 8630701"/>
              <a:gd name="connsiteY21" fmla="*/ 129595 h 1140435"/>
              <a:gd name="connsiteX22" fmla="*/ 2073442 w 8630701"/>
              <a:gd name="connsiteY22" fmla="*/ 149035 h 1140435"/>
              <a:gd name="connsiteX23" fmla="*/ 2449253 w 8630701"/>
              <a:gd name="connsiteY23" fmla="*/ 149035 h 1140435"/>
              <a:gd name="connsiteX24" fmla="*/ 2455732 w 8630701"/>
              <a:gd name="connsiteY24" fmla="*/ 168474 h 1140435"/>
              <a:gd name="connsiteX25" fmla="*/ 2520527 w 8630701"/>
              <a:gd name="connsiteY25" fmla="*/ 181433 h 1140435"/>
              <a:gd name="connsiteX26" fmla="*/ 2520527 w 8630701"/>
              <a:gd name="connsiteY26" fmla="*/ 181433 h 1140435"/>
              <a:gd name="connsiteX27" fmla="*/ 2546446 w 8630701"/>
              <a:gd name="connsiteY27" fmla="*/ 207352 h 1140435"/>
              <a:gd name="connsiteX28" fmla="*/ 2676036 w 8630701"/>
              <a:gd name="connsiteY28" fmla="*/ 207352 h 1140435"/>
              <a:gd name="connsiteX29" fmla="*/ 2688995 w 8630701"/>
              <a:gd name="connsiteY29" fmla="*/ 213832 h 1140435"/>
              <a:gd name="connsiteX30" fmla="*/ 2844503 w 8630701"/>
              <a:gd name="connsiteY30" fmla="*/ 226791 h 1140435"/>
              <a:gd name="connsiteX31" fmla="*/ 2883380 w 8630701"/>
              <a:gd name="connsiteY31" fmla="*/ 213832 h 1140435"/>
              <a:gd name="connsiteX32" fmla="*/ 2974093 w 8630701"/>
              <a:gd name="connsiteY32" fmla="*/ 213832 h 1140435"/>
              <a:gd name="connsiteX33" fmla="*/ 3032408 w 8630701"/>
              <a:gd name="connsiteY33" fmla="*/ 239751 h 1140435"/>
              <a:gd name="connsiteX34" fmla="*/ 3298068 w 8630701"/>
              <a:gd name="connsiteY34" fmla="*/ 246231 h 1140435"/>
              <a:gd name="connsiteX35" fmla="*/ 3317507 w 8630701"/>
              <a:gd name="connsiteY35" fmla="*/ 272150 h 1140435"/>
              <a:gd name="connsiteX36" fmla="*/ 3641482 w 8630701"/>
              <a:gd name="connsiteY36" fmla="*/ 272150 h 1140435"/>
              <a:gd name="connsiteX37" fmla="*/ 3660921 w 8630701"/>
              <a:gd name="connsiteY37" fmla="*/ 298069 h 1140435"/>
              <a:gd name="connsiteX38" fmla="*/ 3796990 w 8630701"/>
              <a:gd name="connsiteY38" fmla="*/ 291589 h 1140435"/>
              <a:gd name="connsiteX39" fmla="*/ 3816429 w 8630701"/>
              <a:gd name="connsiteY39" fmla="*/ 311028 h 1140435"/>
              <a:gd name="connsiteX40" fmla="*/ 4004334 w 8630701"/>
              <a:gd name="connsiteY40" fmla="*/ 311028 h 1140435"/>
              <a:gd name="connsiteX41" fmla="*/ 4010814 w 8630701"/>
              <a:gd name="connsiteY41" fmla="*/ 323988 h 1140435"/>
              <a:gd name="connsiteX42" fmla="*/ 4166322 w 8630701"/>
              <a:gd name="connsiteY42" fmla="*/ 323988 h 1140435"/>
              <a:gd name="connsiteX43" fmla="*/ 4166322 w 8630701"/>
              <a:gd name="connsiteY43" fmla="*/ 323988 h 1140435"/>
              <a:gd name="connsiteX44" fmla="*/ 4237597 w 8630701"/>
              <a:gd name="connsiteY44" fmla="*/ 349907 h 1140435"/>
              <a:gd name="connsiteX45" fmla="*/ 4341269 w 8630701"/>
              <a:gd name="connsiteY45" fmla="*/ 349907 h 1140435"/>
              <a:gd name="connsiteX46" fmla="*/ 4380146 w 8630701"/>
              <a:gd name="connsiteY46" fmla="*/ 382305 h 1140435"/>
              <a:gd name="connsiteX47" fmla="*/ 4393105 w 8630701"/>
              <a:gd name="connsiteY47" fmla="*/ 382305 h 1140435"/>
              <a:gd name="connsiteX48" fmla="*/ 4464379 w 8630701"/>
              <a:gd name="connsiteY48" fmla="*/ 375826 h 1140435"/>
              <a:gd name="connsiteX49" fmla="*/ 4470859 w 8630701"/>
              <a:gd name="connsiteY49" fmla="*/ 408224 h 1140435"/>
              <a:gd name="connsiteX50" fmla="*/ 4632846 w 8630701"/>
              <a:gd name="connsiteY50" fmla="*/ 401745 h 1140435"/>
              <a:gd name="connsiteX51" fmla="*/ 4645805 w 8630701"/>
              <a:gd name="connsiteY51" fmla="*/ 414704 h 1140435"/>
              <a:gd name="connsiteX52" fmla="*/ 4723559 w 8630701"/>
              <a:gd name="connsiteY52" fmla="*/ 414704 h 1140435"/>
              <a:gd name="connsiteX53" fmla="*/ 4736518 w 8630701"/>
              <a:gd name="connsiteY53" fmla="*/ 414704 h 1140435"/>
              <a:gd name="connsiteX54" fmla="*/ 4749477 w 8630701"/>
              <a:gd name="connsiteY54" fmla="*/ 421184 h 1140435"/>
              <a:gd name="connsiteX55" fmla="*/ 4833711 w 8630701"/>
              <a:gd name="connsiteY55" fmla="*/ 421184 h 1140435"/>
              <a:gd name="connsiteX56" fmla="*/ 4859629 w 8630701"/>
              <a:gd name="connsiteY56" fmla="*/ 440623 h 1140435"/>
              <a:gd name="connsiteX57" fmla="*/ 5002178 w 8630701"/>
              <a:gd name="connsiteY57" fmla="*/ 440623 h 1140435"/>
              <a:gd name="connsiteX58" fmla="*/ 5028096 w 8630701"/>
              <a:gd name="connsiteY58" fmla="*/ 460062 h 1140435"/>
              <a:gd name="connsiteX59" fmla="*/ 5073453 w 8630701"/>
              <a:gd name="connsiteY59" fmla="*/ 479502 h 1140435"/>
              <a:gd name="connsiteX60" fmla="*/ 5254879 w 8630701"/>
              <a:gd name="connsiteY60" fmla="*/ 473022 h 1140435"/>
              <a:gd name="connsiteX61" fmla="*/ 5267838 w 8630701"/>
              <a:gd name="connsiteY61" fmla="*/ 485981 h 1140435"/>
              <a:gd name="connsiteX62" fmla="*/ 5501100 w 8630701"/>
              <a:gd name="connsiteY62" fmla="*/ 485981 h 1140435"/>
              <a:gd name="connsiteX63" fmla="*/ 5533498 w 8630701"/>
              <a:gd name="connsiteY63" fmla="*/ 492461 h 1140435"/>
              <a:gd name="connsiteX64" fmla="*/ 5578854 w 8630701"/>
              <a:gd name="connsiteY64" fmla="*/ 531339 h 1140435"/>
              <a:gd name="connsiteX65" fmla="*/ 5591813 w 8630701"/>
              <a:gd name="connsiteY65" fmla="*/ 544299 h 1140435"/>
              <a:gd name="connsiteX66" fmla="*/ 5611252 w 8630701"/>
              <a:gd name="connsiteY66" fmla="*/ 550779 h 1140435"/>
              <a:gd name="connsiteX67" fmla="*/ 5630690 w 8630701"/>
              <a:gd name="connsiteY67" fmla="*/ 563738 h 1140435"/>
              <a:gd name="connsiteX68" fmla="*/ 5650129 w 8630701"/>
              <a:gd name="connsiteY68" fmla="*/ 570218 h 1140435"/>
              <a:gd name="connsiteX69" fmla="*/ 5663088 w 8630701"/>
              <a:gd name="connsiteY69" fmla="*/ 576698 h 1140435"/>
              <a:gd name="connsiteX70" fmla="*/ 5740842 w 8630701"/>
              <a:gd name="connsiteY70" fmla="*/ 602617 h 1140435"/>
              <a:gd name="connsiteX71" fmla="*/ 5812116 w 8630701"/>
              <a:gd name="connsiteY71" fmla="*/ 602617 h 1140435"/>
              <a:gd name="connsiteX72" fmla="*/ 5818596 w 8630701"/>
              <a:gd name="connsiteY72" fmla="*/ 609096 h 1140435"/>
              <a:gd name="connsiteX73" fmla="*/ 5870432 w 8630701"/>
              <a:gd name="connsiteY73" fmla="*/ 609096 h 1140435"/>
              <a:gd name="connsiteX74" fmla="*/ 5902829 w 8630701"/>
              <a:gd name="connsiteY74" fmla="*/ 647975 h 1140435"/>
              <a:gd name="connsiteX75" fmla="*/ 5948186 w 8630701"/>
              <a:gd name="connsiteY75" fmla="*/ 680374 h 1140435"/>
              <a:gd name="connsiteX76" fmla="*/ 5974104 w 8630701"/>
              <a:gd name="connsiteY76" fmla="*/ 706293 h 1140435"/>
              <a:gd name="connsiteX77" fmla="*/ 6285120 w 8630701"/>
              <a:gd name="connsiteY77" fmla="*/ 706293 h 1140435"/>
              <a:gd name="connsiteX78" fmla="*/ 6285120 w 8630701"/>
              <a:gd name="connsiteY78" fmla="*/ 732212 h 1140435"/>
              <a:gd name="connsiteX79" fmla="*/ 6771083 w 8630701"/>
              <a:gd name="connsiteY79" fmla="*/ 738691 h 1140435"/>
              <a:gd name="connsiteX80" fmla="*/ 6784042 w 8630701"/>
              <a:gd name="connsiteY80" fmla="*/ 751651 h 1140435"/>
              <a:gd name="connsiteX81" fmla="*/ 6874755 w 8630701"/>
              <a:gd name="connsiteY81" fmla="*/ 751651 h 1140435"/>
              <a:gd name="connsiteX82" fmla="*/ 6874755 w 8630701"/>
              <a:gd name="connsiteY82" fmla="*/ 751651 h 1140435"/>
              <a:gd name="connsiteX83" fmla="*/ 6894194 w 8630701"/>
              <a:gd name="connsiteY83" fmla="*/ 777570 h 1140435"/>
              <a:gd name="connsiteX84" fmla="*/ 7140415 w 8630701"/>
              <a:gd name="connsiteY84" fmla="*/ 797009 h 1140435"/>
              <a:gd name="connsiteX85" fmla="*/ 7140415 w 8630701"/>
              <a:gd name="connsiteY85" fmla="*/ 835887 h 1140435"/>
              <a:gd name="connsiteX86" fmla="*/ 7270005 w 8630701"/>
              <a:gd name="connsiteY86" fmla="*/ 822928 h 1140435"/>
              <a:gd name="connsiteX87" fmla="*/ 7270005 w 8630701"/>
              <a:gd name="connsiteY87" fmla="*/ 861806 h 1140435"/>
              <a:gd name="connsiteX88" fmla="*/ 7924435 w 8630701"/>
              <a:gd name="connsiteY88" fmla="*/ 861806 h 1140435"/>
              <a:gd name="connsiteX89" fmla="*/ 7924435 w 8630701"/>
              <a:gd name="connsiteY89" fmla="*/ 907165 h 1140435"/>
              <a:gd name="connsiteX90" fmla="*/ 7963312 w 8630701"/>
              <a:gd name="connsiteY90" fmla="*/ 913644 h 1140435"/>
              <a:gd name="connsiteX91" fmla="*/ 7976271 w 8630701"/>
              <a:gd name="connsiteY91" fmla="*/ 965482 h 1140435"/>
              <a:gd name="connsiteX92" fmla="*/ 8041066 w 8630701"/>
              <a:gd name="connsiteY92" fmla="*/ 965482 h 1140435"/>
              <a:gd name="connsiteX93" fmla="*/ 8034587 w 8630701"/>
              <a:gd name="connsiteY93" fmla="*/ 1036760 h 1140435"/>
              <a:gd name="connsiteX94" fmla="*/ 8196575 w 8630701"/>
              <a:gd name="connsiteY94" fmla="*/ 1036760 h 1140435"/>
              <a:gd name="connsiteX95" fmla="*/ 8203054 w 8630701"/>
              <a:gd name="connsiteY95" fmla="*/ 1140435 h 1140435"/>
              <a:gd name="connsiteX96" fmla="*/ 8630701 w 8630701"/>
              <a:gd name="connsiteY96" fmla="*/ 1127476 h 11404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8630701" h="1140435">
                <a:moveTo>
                  <a:pt x="0" y="0"/>
                </a:moveTo>
                <a:lnTo>
                  <a:pt x="187905" y="0"/>
                </a:lnTo>
                <a:lnTo>
                  <a:pt x="213823" y="32399"/>
                </a:lnTo>
                <a:lnTo>
                  <a:pt x="362852" y="38879"/>
                </a:lnTo>
                <a:lnTo>
                  <a:pt x="401729" y="45359"/>
                </a:lnTo>
                <a:lnTo>
                  <a:pt x="518360" y="45359"/>
                </a:lnTo>
                <a:lnTo>
                  <a:pt x="524840" y="58318"/>
                </a:lnTo>
                <a:lnTo>
                  <a:pt x="835856" y="58318"/>
                </a:lnTo>
                <a:lnTo>
                  <a:pt x="842336" y="64798"/>
                </a:lnTo>
                <a:lnTo>
                  <a:pt x="1120954" y="64798"/>
                </a:lnTo>
                <a:lnTo>
                  <a:pt x="1133913" y="90717"/>
                </a:lnTo>
                <a:lnTo>
                  <a:pt x="1347737" y="90717"/>
                </a:lnTo>
                <a:lnTo>
                  <a:pt x="1354216" y="110156"/>
                </a:lnTo>
                <a:lnTo>
                  <a:pt x="1548602" y="103676"/>
                </a:lnTo>
                <a:lnTo>
                  <a:pt x="1568040" y="110156"/>
                </a:lnTo>
                <a:lnTo>
                  <a:pt x="1678192" y="103676"/>
                </a:lnTo>
                <a:lnTo>
                  <a:pt x="1678192" y="110156"/>
                </a:lnTo>
                <a:lnTo>
                  <a:pt x="1781864" y="110156"/>
                </a:lnTo>
                <a:lnTo>
                  <a:pt x="1801302" y="123116"/>
                </a:lnTo>
                <a:lnTo>
                  <a:pt x="1930892" y="123116"/>
                </a:lnTo>
                <a:lnTo>
                  <a:pt x="1943851" y="129595"/>
                </a:lnTo>
                <a:lnTo>
                  <a:pt x="2060483" y="129595"/>
                </a:lnTo>
                <a:lnTo>
                  <a:pt x="2073442" y="149035"/>
                </a:lnTo>
                <a:lnTo>
                  <a:pt x="2449253" y="149035"/>
                </a:lnTo>
                <a:lnTo>
                  <a:pt x="2455732" y="168474"/>
                </a:lnTo>
                <a:lnTo>
                  <a:pt x="2520527" y="181433"/>
                </a:lnTo>
                <a:lnTo>
                  <a:pt x="2520527" y="181433"/>
                </a:lnTo>
                <a:lnTo>
                  <a:pt x="2546446" y="207352"/>
                </a:lnTo>
                <a:lnTo>
                  <a:pt x="2676036" y="207352"/>
                </a:lnTo>
                <a:lnTo>
                  <a:pt x="2688995" y="213832"/>
                </a:lnTo>
                <a:lnTo>
                  <a:pt x="2844503" y="226791"/>
                </a:lnTo>
                <a:lnTo>
                  <a:pt x="2883380" y="213832"/>
                </a:lnTo>
                <a:lnTo>
                  <a:pt x="2974093" y="213832"/>
                </a:lnTo>
                <a:lnTo>
                  <a:pt x="3032408" y="239751"/>
                </a:lnTo>
                <a:lnTo>
                  <a:pt x="3298068" y="246231"/>
                </a:lnTo>
                <a:lnTo>
                  <a:pt x="3317507" y="272150"/>
                </a:lnTo>
                <a:lnTo>
                  <a:pt x="3641482" y="272150"/>
                </a:lnTo>
                <a:lnTo>
                  <a:pt x="3660921" y="298069"/>
                </a:lnTo>
                <a:lnTo>
                  <a:pt x="3796990" y="291589"/>
                </a:lnTo>
                <a:lnTo>
                  <a:pt x="3816429" y="311028"/>
                </a:lnTo>
                <a:lnTo>
                  <a:pt x="4004334" y="311028"/>
                </a:lnTo>
                <a:lnTo>
                  <a:pt x="4010814" y="323988"/>
                </a:lnTo>
                <a:lnTo>
                  <a:pt x="4166322" y="323988"/>
                </a:lnTo>
                <a:lnTo>
                  <a:pt x="4166322" y="323988"/>
                </a:lnTo>
                <a:lnTo>
                  <a:pt x="4237597" y="349907"/>
                </a:lnTo>
                <a:lnTo>
                  <a:pt x="4341269" y="349907"/>
                </a:lnTo>
                <a:lnTo>
                  <a:pt x="4380146" y="382305"/>
                </a:lnTo>
                <a:lnTo>
                  <a:pt x="4393105" y="382305"/>
                </a:lnTo>
                <a:lnTo>
                  <a:pt x="4464379" y="375826"/>
                </a:lnTo>
                <a:lnTo>
                  <a:pt x="4470859" y="408224"/>
                </a:lnTo>
                <a:lnTo>
                  <a:pt x="4632846" y="401745"/>
                </a:lnTo>
                <a:lnTo>
                  <a:pt x="4645805" y="414704"/>
                </a:lnTo>
                <a:lnTo>
                  <a:pt x="4723559" y="414704"/>
                </a:lnTo>
                <a:lnTo>
                  <a:pt x="4736518" y="414704"/>
                </a:lnTo>
                <a:lnTo>
                  <a:pt x="4749477" y="421184"/>
                </a:lnTo>
                <a:lnTo>
                  <a:pt x="4833711" y="421184"/>
                </a:lnTo>
                <a:lnTo>
                  <a:pt x="4859629" y="440623"/>
                </a:lnTo>
                <a:lnTo>
                  <a:pt x="5002178" y="440623"/>
                </a:lnTo>
                <a:lnTo>
                  <a:pt x="5028096" y="460062"/>
                </a:lnTo>
                <a:lnTo>
                  <a:pt x="5073453" y="479502"/>
                </a:lnTo>
                <a:lnTo>
                  <a:pt x="5254879" y="473022"/>
                </a:lnTo>
                <a:lnTo>
                  <a:pt x="5267838" y="485981"/>
                </a:lnTo>
                <a:lnTo>
                  <a:pt x="5501100" y="485981"/>
                </a:lnTo>
                <a:lnTo>
                  <a:pt x="5533498" y="492461"/>
                </a:lnTo>
                <a:cubicBezTo>
                  <a:pt x="5548617" y="505420"/>
                  <a:pt x="5563971" y="518109"/>
                  <a:pt x="5578854" y="531339"/>
                </a:cubicBezTo>
                <a:cubicBezTo>
                  <a:pt x="5583420" y="535398"/>
                  <a:pt x="5586575" y="541156"/>
                  <a:pt x="5591813" y="544299"/>
                </a:cubicBezTo>
                <a:cubicBezTo>
                  <a:pt x="5597670" y="547813"/>
                  <a:pt x="5605143" y="547724"/>
                  <a:pt x="5611252" y="550779"/>
                </a:cubicBezTo>
                <a:cubicBezTo>
                  <a:pt x="5618217" y="554262"/>
                  <a:pt x="5623725" y="560255"/>
                  <a:pt x="5630690" y="563738"/>
                </a:cubicBezTo>
                <a:cubicBezTo>
                  <a:pt x="5636799" y="566793"/>
                  <a:pt x="5643787" y="567681"/>
                  <a:pt x="5650129" y="570218"/>
                </a:cubicBezTo>
                <a:cubicBezTo>
                  <a:pt x="5654613" y="572012"/>
                  <a:pt x="5658768" y="574538"/>
                  <a:pt x="5663088" y="576698"/>
                </a:cubicBezTo>
                <a:lnTo>
                  <a:pt x="5740842" y="602617"/>
                </a:lnTo>
                <a:lnTo>
                  <a:pt x="5812116" y="602617"/>
                </a:lnTo>
                <a:lnTo>
                  <a:pt x="5818596" y="609096"/>
                </a:lnTo>
                <a:lnTo>
                  <a:pt x="5870432" y="609096"/>
                </a:lnTo>
                <a:lnTo>
                  <a:pt x="5902829" y="647975"/>
                </a:lnTo>
                <a:cubicBezTo>
                  <a:pt x="5917948" y="658775"/>
                  <a:pt x="5934299" y="668030"/>
                  <a:pt x="5948186" y="680374"/>
                </a:cubicBezTo>
                <a:cubicBezTo>
                  <a:pt x="5988399" y="716120"/>
                  <a:pt x="5938939" y="688709"/>
                  <a:pt x="5974104" y="706293"/>
                </a:cubicBezTo>
                <a:lnTo>
                  <a:pt x="6285120" y="706293"/>
                </a:lnTo>
                <a:lnTo>
                  <a:pt x="6285120" y="732212"/>
                </a:lnTo>
                <a:lnTo>
                  <a:pt x="6771083" y="738691"/>
                </a:lnTo>
                <a:lnTo>
                  <a:pt x="6784042" y="751651"/>
                </a:lnTo>
                <a:lnTo>
                  <a:pt x="6874755" y="751651"/>
                </a:lnTo>
                <a:lnTo>
                  <a:pt x="6874755" y="751651"/>
                </a:lnTo>
                <a:lnTo>
                  <a:pt x="6894194" y="777570"/>
                </a:lnTo>
                <a:lnTo>
                  <a:pt x="7140415" y="797009"/>
                </a:lnTo>
                <a:lnTo>
                  <a:pt x="7140415" y="835887"/>
                </a:lnTo>
                <a:lnTo>
                  <a:pt x="7270005" y="822928"/>
                </a:lnTo>
                <a:lnTo>
                  <a:pt x="7270005" y="861806"/>
                </a:lnTo>
                <a:lnTo>
                  <a:pt x="7924435" y="861806"/>
                </a:lnTo>
                <a:lnTo>
                  <a:pt x="7924435" y="907165"/>
                </a:lnTo>
                <a:lnTo>
                  <a:pt x="7963312" y="913644"/>
                </a:lnTo>
                <a:lnTo>
                  <a:pt x="7976271" y="965482"/>
                </a:lnTo>
                <a:lnTo>
                  <a:pt x="8041066" y="965482"/>
                </a:lnTo>
                <a:lnTo>
                  <a:pt x="8034587" y="1036760"/>
                </a:lnTo>
                <a:lnTo>
                  <a:pt x="8196575" y="1036760"/>
                </a:lnTo>
                <a:lnTo>
                  <a:pt x="8203054" y="1140435"/>
                </a:lnTo>
                <a:lnTo>
                  <a:pt x="8630701" y="1127476"/>
                </a:lnTo>
              </a:path>
            </a:pathLst>
          </a:custGeom>
          <a:ln w="28575"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 name="Title 1">
            <a:extLst>
              <a:ext uri="{FF2B5EF4-FFF2-40B4-BE49-F238E27FC236}">
                <a16:creationId xmlns:a16="http://schemas.microsoft.com/office/drawing/2014/main" id="{7969709B-903A-6A00-03FD-250337E85D6C}"/>
              </a:ext>
            </a:extLst>
          </p:cNvPr>
          <p:cNvSpPr>
            <a:spLocks noGrp="1"/>
          </p:cNvSpPr>
          <p:nvPr>
            <p:ph type="title"/>
          </p:nvPr>
        </p:nvSpPr>
        <p:spPr>
          <a:xfrm>
            <a:off x="760544" y="46627"/>
            <a:ext cx="10972800" cy="615036"/>
          </a:xfrm>
        </p:spPr>
        <p:txBody>
          <a:bodyPr>
            <a:normAutofit/>
          </a:bodyPr>
          <a:lstStyle/>
          <a:p>
            <a:r>
              <a:rPr lang="en-US" dirty="0">
                <a:solidFill>
                  <a:srgbClr val="B31B1B"/>
                </a:solidFill>
              </a:rPr>
              <a:t>AMPLIFY: IRC-Assessed PFS</a:t>
            </a:r>
            <a:r>
              <a:rPr lang="en-US" baseline="30000" dirty="0">
                <a:solidFill>
                  <a:srgbClr val="B31B1B"/>
                </a:solidFill>
              </a:rPr>
              <a:t>1,2</a:t>
            </a:r>
          </a:p>
        </p:txBody>
      </p:sp>
      <p:sp>
        <p:nvSpPr>
          <p:cNvPr id="3" name="Slide Number Placeholder 2">
            <a:extLst>
              <a:ext uri="{FF2B5EF4-FFF2-40B4-BE49-F238E27FC236}">
                <a16:creationId xmlns:a16="http://schemas.microsoft.com/office/drawing/2014/main" id="{D31CBCFC-EC43-2E01-AEC9-6E46147E621B}"/>
              </a:ext>
            </a:extLst>
          </p:cNvPr>
          <p:cNvSpPr>
            <a:spLocks noGrp="1"/>
          </p:cNvSpPr>
          <p:nvPr>
            <p:ph type="sldNum" sz="quarter" idx="4294967295"/>
          </p:nvPr>
        </p:nvSpPr>
        <p:spPr>
          <a:xfrm>
            <a:off x="15443201" y="8265487"/>
            <a:ext cx="766335" cy="486833"/>
          </a:xfrm>
          <a:prstGeom prst="rect">
            <a:avLst/>
          </a:prstGeom>
        </p:spPr>
        <p:txBody>
          <a:bodyPr vert="horz" lIns="121920" tIns="60960" rIns="121920" bIns="60960" rtlCol="0" anchor="ctr"/>
          <a:lstStyle>
            <a:defPPr>
              <a:defRPr lang="en-US"/>
            </a:defPPr>
            <a:lvl1pPr marL="0" algn="r" defTabSz="1219170" rtl="0" eaLnBrk="1" latinLnBrk="0" hangingPunct="1">
              <a:defRPr sz="1244" kern="1200">
                <a:solidFill>
                  <a:srgbClr val="595959"/>
                </a:solidFill>
                <a:latin typeface="Arial"/>
                <a:ea typeface="+mn-ea"/>
                <a:cs typeface="Arial"/>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defTabSz="914377">
              <a:defRPr/>
            </a:pPr>
            <a:fld id="{081D65DC-5E42-4244-8C6D-0DA3C782411A}" type="slidenum">
              <a:rPr lang="en-US"/>
              <a:pPr defTabSz="914377">
                <a:defRPr/>
              </a:pPr>
              <a:t>24</a:t>
            </a:fld>
            <a:endParaRPr lang="en-US" sz="933" dirty="0">
              <a:solidFill>
                <a:srgbClr val="558FCC"/>
              </a:solidFill>
            </a:endParaRPr>
          </a:p>
        </p:txBody>
      </p:sp>
      <p:sp>
        <p:nvSpPr>
          <p:cNvPr id="5" name="Rectangle 4"/>
          <p:cNvSpPr/>
          <p:nvPr/>
        </p:nvSpPr>
        <p:spPr>
          <a:xfrm>
            <a:off x="556271" y="4784007"/>
            <a:ext cx="10432667" cy="398859"/>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77">
              <a:defRPr/>
            </a:pPr>
            <a:r>
              <a:rPr lang="en-US" sz="1600" b="1" dirty="0">
                <a:solidFill>
                  <a:srgbClr val="FFFFFF"/>
                </a:solidFill>
                <a:latin typeface="Arial"/>
              </a:rPr>
              <a:t>Median PFS was NR for AV and AVO, and was 47.6 mo for FCR/BR</a:t>
            </a:r>
          </a:p>
        </p:txBody>
      </p:sp>
      <p:sp>
        <p:nvSpPr>
          <p:cNvPr id="7" name="TextBox 6"/>
          <p:cNvSpPr txBox="1"/>
          <p:nvPr/>
        </p:nvSpPr>
        <p:spPr>
          <a:xfrm>
            <a:off x="583239" y="5207957"/>
            <a:ext cx="10379211" cy="461665"/>
          </a:xfrm>
          <a:prstGeom prst="rect">
            <a:avLst/>
          </a:prstGeom>
          <a:noFill/>
        </p:spPr>
        <p:txBody>
          <a:bodyPr wrap="square" rtlCol="0">
            <a:spAutoFit/>
          </a:bodyPr>
          <a:lstStyle/>
          <a:p>
            <a:pPr defTabSz="609570">
              <a:defRPr/>
            </a:pPr>
            <a:r>
              <a:rPr lang="en-US" sz="800" dirty="0">
                <a:solidFill>
                  <a:srgbClr val="193348"/>
                </a:solidFill>
                <a:latin typeface="Calibri"/>
                <a:cs typeface="Arial"/>
              </a:rPr>
              <a:t>ITT population. Median follow-up from randomization: 40.8 months (range, 0-59 months).</a:t>
            </a:r>
          </a:p>
          <a:p>
            <a:pPr defTabSz="609585"/>
            <a:r>
              <a:rPr lang="en-US" sz="800" baseline="30000" dirty="0">
                <a:solidFill>
                  <a:srgbClr val="193348"/>
                </a:solidFill>
                <a:latin typeface="Calibri"/>
                <a:cs typeface="Arial"/>
              </a:rPr>
              <a:t>a</a:t>
            </a:r>
            <a:r>
              <a:rPr lang="en-US" sz="800" dirty="0">
                <a:solidFill>
                  <a:srgbClr val="193348"/>
                </a:solidFill>
                <a:latin typeface="Calibri"/>
                <a:cs typeface="Arial"/>
              </a:rPr>
              <a:t>Hazard ratio (95% CI) computed using a Cox proportional-hazards model stratified by the randomization strata. </a:t>
            </a:r>
            <a:r>
              <a:rPr lang="en-US" sz="800" i="1" dirty="0">
                <a:solidFill>
                  <a:srgbClr val="193348"/>
                </a:solidFill>
                <a:latin typeface="Calibri"/>
                <a:cs typeface="Arial"/>
              </a:rPr>
              <a:t>P</a:t>
            </a:r>
            <a:r>
              <a:rPr lang="en-US" sz="800" dirty="0">
                <a:solidFill>
                  <a:srgbClr val="193348"/>
                </a:solidFill>
                <a:latin typeface="Calibri"/>
                <a:cs typeface="Arial"/>
              </a:rPr>
              <a:t>-value based on stratified log-rank test. </a:t>
            </a:r>
            <a:r>
              <a:rPr lang="en-US" sz="800" dirty="0">
                <a:solidFill>
                  <a:srgbClr val="2D2E2D"/>
                </a:solidFill>
                <a:latin typeface="Calibri"/>
              </a:rPr>
              <a:t>A hazard ratio and corresponding 95% confidence interval is not shown for any comparison that violated the proportional-hazards assumption.</a:t>
            </a:r>
          </a:p>
        </p:txBody>
      </p:sp>
      <p:sp>
        <p:nvSpPr>
          <p:cNvPr id="8" name="TextBox 7">
            <a:extLst>
              <a:ext uri="{FF2B5EF4-FFF2-40B4-BE49-F238E27FC236}">
                <a16:creationId xmlns:a16="http://schemas.microsoft.com/office/drawing/2014/main" id="{8E996250-B898-BBE4-1492-8E02F430445F}"/>
              </a:ext>
            </a:extLst>
          </p:cNvPr>
          <p:cNvSpPr txBox="1"/>
          <p:nvPr/>
        </p:nvSpPr>
        <p:spPr>
          <a:xfrm rot="16200000">
            <a:off x="-455358" y="2158145"/>
            <a:ext cx="2391837"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b="1" dirty="0">
                <a:solidFill>
                  <a:srgbClr val="000000"/>
                </a:solidFill>
                <a:latin typeface="Arial" panose="020B0604020202020204" pitchFamily="34" charset="0"/>
                <a:cs typeface="Arial" panose="020B0604020202020204" pitchFamily="34" charset="0"/>
              </a:rPr>
              <a:t>PFS (%)</a:t>
            </a:r>
          </a:p>
        </p:txBody>
      </p:sp>
      <p:grpSp>
        <p:nvGrpSpPr>
          <p:cNvPr id="102" name="Group 101"/>
          <p:cNvGrpSpPr/>
          <p:nvPr/>
        </p:nvGrpSpPr>
        <p:grpSpPr>
          <a:xfrm>
            <a:off x="731974" y="976710"/>
            <a:ext cx="488815" cy="2643794"/>
            <a:chOff x="731972" y="1262400"/>
            <a:chExt cx="488815" cy="2643793"/>
          </a:xfrm>
        </p:grpSpPr>
        <p:sp>
          <p:nvSpPr>
            <p:cNvPr id="10" name="TextBox 9">
              <a:extLst>
                <a:ext uri="{FF2B5EF4-FFF2-40B4-BE49-F238E27FC236}">
                  <a16:creationId xmlns:a16="http://schemas.microsoft.com/office/drawing/2014/main" id="{C347F67E-04D2-05CF-81D6-59F1AAF13025}"/>
                </a:ext>
              </a:extLst>
            </p:cNvPr>
            <p:cNvSpPr txBox="1"/>
            <p:nvPr/>
          </p:nvSpPr>
          <p:spPr>
            <a:xfrm>
              <a:off x="731972" y="1262400"/>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100</a:t>
              </a:r>
            </a:p>
          </p:txBody>
        </p:sp>
        <p:sp>
          <p:nvSpPr>
            <p:cNvPr id="11" name="TextBox 10">
              <a:extLst>
                <a:ext uri="{FF2B5EF4-FFF2-40B4-BE49-F238E27FC236}">
                  <a16:creationId xmlns:a16="http://schemas.microsoft.com/office/drawing/2014/main" id="{E5E43DAF-3546-54E0-9BC2-E91FA10B2C17}"/>
                </a:ext>
              </a:extLst>
            </p:cNvPr>
            <p:cNvSpPr txBox="1"/>
            <p:nvPr/>
          </p:nvSpPr>
          <p:spPr>
            <a:xfrm>
              <a:off x="731972" y="1735759"/>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80</a:t>
              </a:r>
            </a:p>
          </p:txBody>
        </p:sp>
        <p:sp>
          <p:nvSpPr>
            <p:cNvPr id="12" name="TextBox 11">
              <a:extLst>
                <a:ext uri="{FF2B5EF4-FFF2-40B4-BE49-F238E27FC236}">
                  <a16:creationId xmlns:a16="http://schemas.microsoft.com/office/drawing/2014/main" id="{BDE8CF77-FE9B-A063-2965-511F5358AF26}"/>
                </a:ext>
              </a:extLst>
            </p:cNvPr>
            <p:cNvSpPr txBox="1"/>
            <p:nvPr/>
          </p:nvSpPr>
          <p:spPr>
            <a:xfrm>
              <a:off x="731972" y="2209118"/>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60</a:t>
              </a:r>
            </a:p>
          </p:txBody>
        </p:sp>
        <p:sp>
          <p:nvSpPr>
            <p:cNvPr id="13" name="TextBox 12">
              <a:extLst>
                <a:ext uri="{FF2B5EF4-FFF2-40B4-BE49-F238E27FC236}">
                  <a16:creationId xmlns:a16="http://schemas.microsoft.com/office/drawing/2014/main" id="{10150071-9109-C512-4AF0-BFE441558006}"/>
                </a:ext>
              </a:extLst>
            </p:cNvPr>
            <p:cNvSpPr txBox="1"/>
            <p:nvPr/>
          </p:nvSpPr>
          <p:spPr>
            <a:xfrm>
              <a:off x="731972" y="2682477"/>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40</a:t>
              </a:r>
            </a:p>
          </p:txBody>
        </p:sp>
        <p:sp>
          <p:nvSpPr>
            <p:cNvPr id="14" name="TextBox 13">
              <a:extLst>
                <a:ext uri="{FF2B5EF4-FFF2-40B4-BE49-F238E27FC236}">
                  <a16:creationId xmlns:a16="http://schemas.microsoft.com/office/drawing/2014/main" id="{D9494D45-670E-984B-353A-38B6C610E0AC}"/>
                </a:ext>
              </a:extLst>
            </p:cNvPr>
            <p:cNvSpPr txBox="1"/>
            <p:nvPr/>
          </p:nvSpPr>
          <p:spPr>
            <a:xfrm>
              <a:off x="731972" y="3155836"/>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20</a:t>
              </a:r>
            </a:p>
          </p:txBody>
        </p:sp>
        <p:sp>
          <p:nvSpPr>
            <p:cNvPr id="15" name="TextBox 14">
              <a:extLst>
                <a:ext uri="{FF2B5EF4-FFF2-40B4-BE49-F238E27FC236}">
                  <a16:creationId xmlns:a16="http://schemas.microsoft.com/office/drawing/2014/main" id="{BDE9CBF4-6693-974B-677E-FCEA8A763BC8}"/>
                </a:ext>
              </a:extLst>
            </p:cNvPr>
            <p:cNvSpPr txBox="1"/>
            <p:nvPr/>
          </p:nvSpPr>
          <p:spPr>
            <a:xfrm>
              <a:off x="731972" y="3629194"/>
              <a:ext cx="488815"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200" dirty="0">
                  <a:solidFill>
                    <a:srgbClr val="000000"/>
                  </a:solidFill>
                  <a:latin typeface="Arial" panose="020B0604020202020204" pitchFamily="34" charset="0"/>
                  <a:cs typeface="Arial" panose="020B0604020202020204" pitchFamily="34" charset="0"/>
                </a:rPr>
                <a:t>0</a:t>
              </a:r>
            </a:p>
          </p:txBody>
        </p:sp>
      </p:grpSp>
      <p:sp>
        <p:nvSpPr>
          <p:cNvPr id="16" name="TextBox 15">
            <a:extLst>
              <a:ext uri="{FF2B5EF4-FFF2-40B4-BE49-F238E27FC236}">
                <a16:creationId xmlns:a16="http://schemas.microsoft.com/office/drawing/2014/main" id="{94B8ADFA-7A1F-4D2C-E824-6E43C44942DC}"/>
              </a:ext>
            </a:extLst>
          </p:cNvPr>
          <p:cNvSpPr txBox="1"/>
          <p:nvPr/>
        </p:nvSpPr>
        <p:spPr>
          <a:xfrm>
            <a:off x="5629710" y="3833095"/>
            <a:ext cx="1234471"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54">
              <a:defRPr/>
            </a:pPr>
            <a:r>
              <a:rPr lang="en-US" sz="1200" b="1" dirty="0">
                <a:solidFill>
                  <a:srgbClr val="000000"/>
                </a:solidFill>
                <a:latin typeface="Arial" panose="020B0604020202020204" pitchFamily="34" charset="0"/>
                <a:cs typeface="Arial" panose="020B0604020202020204" pitchFamily="34" charset="0"/>
              </a:rPr>
              <a:t>Months</a:t>
            </a:r>
          </a:p>
        </p:txBody>
      </p:sp>
      <p:sp>
        <p:nvSpPr>
          <p:cNvPr id="17" name="TextBox 16">
            <a:extLst>
              <a:ext uri="{FF2B5EF4-FFF2-40B4-BE49-F238E27FC236}">
                <a16:creationId xmlns:a16="http://schemas.microsoft.com/office/drawing/2014/main" id="{E5FB3F00-1F4C-83C3-3FFC-E774AFF512AD}"/>
              </a:ext>
            </a:extLst>
          </p:cNvPr>
          <p:cNvSpPr txBox="1"/>
          <p:nvPr/>
        </p:nvSpPr>
        <p:spPr>
          <a:xfrm>
            <a:off x="-99289" y="3870278"/>
            <a:ext cx="12635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000" b="1" dirty="0">
                <a:solidFill>
                  <a:srgbClr val="193348"/>
                </a:solidFill>
                <a:latin typeface="Arial" panose="020B0604020202020204" pitchFamily="34" charset="0"/>
                <a:cs typeface="Arial" panose="020B0604020202020204" pitchFamily="34" charset="0"/>
              </a:rPr>
              <a:t>No. at risk</a:t>
            </a:r>
          </a:p>
        </p:txBody>
      </p:sp>
      <p:sp>
        <p:nvSpPr>
          <p:cNvPr id="18" name="TextBox 17">
            <a:extLst>
              <a:ext uri="{FF2B5EF4-FFF2-40B4-BE49-F238E27FC236}">
                <a16:creationId xmlns:a16="http://schemas.microsoft.com/office/drawing/2014/main" id="{1EBF5BA8-E729-AEA7-DD63-52A8A72BED12}"/>
              </a:ext>
            </a:extLst>
          </p:cNvPr>
          <p:cNvSpPr txBox="1"/>
          <p:nvPr/>
        </p:nvSpPr>
        <p:spPr>
          <a:xfrm>
            <a:off x="181615" y="4060423"/>
            <a:ext cx="982661" cy="553998"/>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285744">
              <a:defRPr/>
            </a:pPr>
            <a:r>
              <a:rPr lang="en-US" sz="1000" b="1" dirty="0">
                <a:solidFill>
                  <a:srgbClr val="346691"/>
                </a:solidFill>
                <a:latin typeface="Arial" panose="020B0604020202020204" pitchFamily="34" charset="0"/>
                <a:cs typeface="Arial" panose="020B0604020202020204" pitchFamily="34" charset="0"/>
              </a:rPr>
              <a:t>AV</a:t>
            </a:r>
          </a:p>
          <a:p>
            <a:pPr algn="r" defTabSz="285744">
              <a:defRPr/>
            </a:pPr>
            <a:r>
              <a:rPr lang="en-US" sz="1000" b="1" dirty="0">
                <a:solidFill>
                  <a:srgbClr val="D85C00"/>
                </a:solidFill>
                <a:latin typeface="Arial" panose="020B0604020202020204" pitchFamily="34" charset="0"/>
                <a:cs typeface="Arial" panose="020B0604020202020204" pitchFamily="34" charset="0"/>
              </a:rPr>
              <a:t>AVO</a:t>
            </a:r>
          </a:p>
          <a:p>
            <a:pPr algn="r" defTabSz="285744">
              <a:defRPr/>
            </a:pPr>
            <a:r>
              <a:rPr lang="en-US" sz="1000" b="1" dirty="0">
                <a:solidFill>
                  <a:srgbClr val="008000"/>
                </a:solidFill>
                <a:latin typeface="Arial" panose="020B0604020202020204" pitchFamily="34" charset="0"/>
                <a:cs typeface="Arial" panose="020B0604020202020204" pitchFamily="34" charset="0"/>
              </a:rPr>
              <a:t>FCR/BR</a:t>
            </a:r>
          </a:p>
        </p:txBody>
      </p:sp>
      <p:grpSp>
        <p:nvGrpSpPr>
          <p:cNvPr id="107" name="Group 106"/>
          <p:cNvGrpSpPr/>
          <p:nvPr/>
        </p:nvGrpSpPr>
        <p:grpSpPr>
          <a:xfrm>
            <a:off x="1172861" y="4048629"/>
            <a:ext cx="9861123" cy="553998"/>
            <a:chOff x="1172860" y="4334316"/>
            <a:chExt cx="9861123" cy="553997"/>
          </a:xfrm>
        </p:grpSpPr>
        <p:sp>
          <p:nvSpPr>
            <p:cNvPr id="20" name="TextBox 19">
              <a:extLst>
                <a:ext uri="{FF2B5EF4-FFF2-40B4-BE49-F238E27FC236}">
                  <a16:creationId xmlns:a16="http://schemas.microsoft.com/office/drawing/2014/main" id="{EAF8EB5C-5CD8-7A37-1059-F9C35815C3B2}"/>
                </a:ext>
              </a:extLst>
            </p:cNvPr>
            <p:cNvSpPr txBox="1"/>
            <p:nvPr/>
          </p:nvSpPr>
          <p:spPr>
            <a:xfrm>
              <a:off x="1172860"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291</a:t>
              </a:r>
            </a:p>
            <a:p>
              <a:pPr algn="ctr" defTabSz="285744">
                <a:defRPr/>
              </a:pPr>
              <a:r>
                <a:rPr lang="en-US" sz="1000" dirty="0">
                  <a:solidFill>
                    <a:srgbClr val="000000"/>
                  </a:solidFill>
                  <a:latin typeface="Arial" panose="020B0604020202020204" pitchFamily="34" charset="0"/>
                  <a:cs typeface="Arial" panose="020B0604020202020204" pitchFamily="34" charset="0"/>
                </a:rPr>
                <a:t>286</a:t>
              </a:r>
            </a:p>
            <a:p>
              <a:pPr algn="ctr" defTabSz="285744">
                <a:defRPr/>
              </a:pPr>
              <a:r>
                <a:rPr lang="en-US" sz="1000" dirty="0">
                  <a:solidFill>
                    <a:srgbClr val="000000"/>
                  </a:solidFill>
                  <a:latin typeface="Arial" panose="020B0604020202020204" pitchFamily="34" charset="0"/>
                  <a:cs typeface="Arial" panose="020B0604020202020204" pitchFamily="34" charset="0"/>
                </a:rPr>
                <a:t>290</a:t>
              </a:r>
            </a:p>
          </p:txBody>
        </p:sp>
        <p:sp>
          <p:nvSpPr>
            <p:cNvPr id="22" name="TextBox 21">
              <a:extLst>
                <a:ext uri="{FF2B5EF4-FFF2-40B4-BE49-F238E27FC236}">
                  <a16:creationId xmlns:a16="http://schemas.microsoft.com/office/drawing/2014/main" id="{F8348C67-E470-402A-76C2-4CA061B144CE}"/>
                </a:ext>
              </a:extLst>
            </p:cNvPr>
            <p:cNvSpPr txBox="1"/>
            <p:nvPr/>
          </p:nvSpPr>
          <p:spPr>
            <a:xfrm>
              <a:off x="2106851"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282</a:t>
              </a:r>
            </a:p>
            <a:p>
              <a:pPr algn="ctr" defTabSz="285744">
                <a:defRPr/>
              </a:pPr>
              <a:r>
                <a:rPr lang="en-US" sz="1000" dirty="0">
                  <a:solidFill>
                    <a:srgbClr val="000000"/>
                  </a:solidFill>
                  <a:latin typeface="Arial" panose="020B0604020202020204" pitchFamily="34" charset="0"/>
                  <a:cs typeface="Arial" panose="020B0604020202020204" pitchFamily="34" charset="0"/>
                </a:rPr>
                <a:t>272</a:t>
              </a:r>
            </a:p>
            <a:p>
              <a:pPr algn="ctr" defTabSz="285744">
                <a:defRPr/>
              </a:pPr>
              <a:r>
                <a:rPr lang="en-US" sz="1000" dirty="0">
                  <a:solidFill>
                    <a:srgbClr val="000000"/>
                  </a:solidFill>
                  <a:latin typeface="Arial" panose="020B0604020202020204" pitchFamily="34" charset="0"/>
                  <a:cs typeface="Arial" panose="020B0604020202020204" pitchFamily="34" charset="0"/>
                </a:rPr>
                <a:t>236</a:t>
              </a:r>
            </a:p>
          </p:txBody>
        </p:sp>
        <p:sp>
          <p:nvSpPr>
            <p:cNvPr id="24" name="TextBox 23">
              <a:extLst>
                <a:ext uri="{FF2B5EF4-FFF2-40B4-BE49-F238E27FC236}">
                  <a16:creationId xmlns:a16="http://schemas.microsoft.com/office/drawing/2014/main" id="{A8ED7D44-E9A3-36CF-515E-3C0800B8407B}"/>
                </a:ext>
              </a:extLst>
            </p:cNvPr>
            <p:cNvSpPr txBox="1"/>
            <p:nvPr/>
          </p:nvSpPr>
          <p:spPr>
            <a:xfrm>
              <a:off x="3040841"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269</a:t>
              </a:r>
            </a:p>
            <a:p>
              <a:pPr algn="ctr" defTabSz="285744">
                <a:defRPr/>
              </a:pPr>
              <a:r>
                <a:rPr lang="en-US" sz="1000" dirty="0">
                  <a:solidFill>
                    <a:srgbClr val="000000"/>
                  </a:solidFill>
                  <a:latin typeface="Arial" panose="020B0604020202020204" pitchFamily="34" charset="0"/>
                  <a:cs typeface="Arial" panose="020B0604020202020204" pitchFamily="34" charset="0"/>
                </a:rPr>
                <a:t>258</a:t>
              </a:r>
            </a:p>
            <a:p>
              <a:pPr algn="ctr" defTabSz="285744">
                <a:defRPr/>
              </a:pPr>
              <a:r>
                <a:rPr lang="en-US" sz="1000" dirty="0">
                  <a:solidFill>
                    <a:srgbClr val="000000"/>
                  </a:solidFill>
                  <a:latin typeface="Arial" panose="020B0604020202020204" pitchFamily="34" charset="0"/>
                  <a:cs typeface="Arial" panose="020B0604020202020204" pitchFamily="34" charset="0"/>
                </a:rPr>
                <a:t>208</a:t>
              </a:r>
            </a:p>
          </p:txBody>
        </p:sp>
        <p:sp>
          <p:nvSpPr>
            <p:cNvPr id="27" name="TextBox 26">
              <a:extLst>
                <a:ext uri="{FF2B5EF4-FFF2-40B4-BE49-F238E27FC236}">
                  <a16:creationId xmlns:a16="http://schemas.microsoft.com/office/drawing/2014/main" id="{4BA156DF-4C52-3273-295F-0D3ADD487200}"/>
                </a:ext>
              </a:extLst>
            </p:cNvPr>
            <p:cNvSpPr txBox="1"/>
            <p:nvPr/>
          </p:nvSpPr>
          <p:spPr>
            <a:xfrm>
              <a:off x="3974833"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251</a:t>
              </a:r>
            </a:p>
            <a:p>
              <a:pPr algn="ctr" defTabSz="285744">
                <a:defRPr/>
              </a:pPr>
              <a:r>
                <a:rPr lang="en-US" sz="1000" dirty="0">
                  <a:solidFill>
                    <a:srgbClr val="000000"/>
                  </a:solidFill>
                  <a:latin typeface="Arial" panose="020B0604020202020204" pitchFamily="34" charset="0"/>
                  <a:cs typeface="Arial" panose="020B0604020202020204" pitchFamily="34" charset="0"/>
                </a:rPr>
                <a:t>237</a:t>
              </a:r>
            </a:p>
            <a:p>
              <a:pPr algn="ctr" defTabSz="285744">
                <a:defRPr/>
              </a:pPr>
              <a:r>
                <a:rPr lang="en-US" sz="1000" dirty="0">
                  <a:solidFill>
                    <a:srgbClr val="000000"/>
                  </a:solidFill>
                  <a:latin typeface="Arial" panose="020B0604020202020204" pitchFamily="34" charset="0"/>
                  <a:cs typeface="Arial" panose="020B0604020202020204" pitchFamily="34" charset="0"/>
                </a:rPr>
                <a:t>189</a:t>
              </a:r>
            </a:p>
          </p:txBody>
        </p:sp>
        <p:sp>
          <p:nvSpPr>
            <p:cNvPr id="29" name="TextBox 28">
              <a:extLst>
                <a:ext uri="{FF2B5EF4-FFF2-40B4-BE49-F238E27FC236}">
                  <a16:creationId xmlns:a16="http://schemas.microsoft.com/office/drawing/2014/main" id="{F978537F-4851-113E-25DE-399169FCA13F}"/>
                </a:ext>
              </a:extLst>
            </p:cNvPr>
            <p:cNvSpPr txBox="1"/>
            <p:nvPr/>
          </p:nvSpPr>
          <p:spPr>
            <a:xfrm>
              <a:off x="4908824"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237</a:t>
              </a:r>
            </a:p>
            <a:p>
              <a:pPr algn="ctr" defTabSz="285744">
                <a:defRPr/>
              </a:pPr>
              <a:r>
                <a:rPr lang="en-US" sz="1000" dirty="0">
                  <a:solidFill>
                    <a:srgbClr val="000000"/>
                  </a:solidFill>
                  <a:latin typeface="Arial" panose="020B0604020202020204" pitchFamily="34" charset="0"/>
                  <a:cs typeface="Arial" panose="020B0604020202020204" pitchFamily="34" charset="0"/>
                </a:rPr>
                <a:t>225</a:t>
              </a:r>
            </a:p>
            <a:p>
              <a:pPr algn="ctr" defTabSz="285744">
                <a:defRPr/>
              </a:pPr>
              <a:r>
                <a:rPr lang="en-US" sz="1000" dirty="0">
                  <a:solidFill>
                    <a:srgbClr val="000000"/>
                  </a:solidFill>
                  <a:latin typeface="Arial" panose="020B0604020202020204" pitchFamily="34" charset="0"/>
                  <a:cs typeface="Arial" panose="020B0604020202020204" pitchFamily="34" charset="0"/>
                </a:rPr>
                <a:t>170</a:t>
              </a:r>
            </a:p>
          </p:txBody>
        </p:sp>
        <p:sp>
          <p:nvSpPr>
            <p:cNvPr id="31" name="TextBox 30">
              <a:extLst>
                <a:ext uri="{FF2B5EF4-FFF2-40B4-BE49-F238E27FC236}">
                  <a16:creationId xmlns:a16="http://schemas.microsoft.com/office/drawing/2014/main" id="{B0BAA6D6-B0CB-999A-C87C-5F0DBB8ED6C0}"/>
                </a:ext>
              </a:extLst>
            </p:cNvPr>
            <p:cNvSpPr txBox="1"/>
            <p:nvPr/>
          </p:nvSpPr>
          <p:spPr>
            <a:xfrm>
              <a:off x="5842815"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219</a:t>
              </a:r>
            </a:p>
            <a:p>
              <a:pPr algn="ctr" defTabSz="285744">
                <a:defRPr/>
              </a:pPr>
              <a:r>
                <a:rPr lang="en-US" sz="1000" dirty="0">
                  <a:solidFill>
                    <a:srgbClr val="000000"/>
                  </a:solidFill>
                  <a:latin typeface="Arial" panose="020B0604020202020204" pitchFamily="34" charset="0"/>
                  <a:cs typeface="Arial" panose="020B0604020202020204" pitchFamily="34" charset="0"/>
                </a:rPr>
                <a:t>219</a:t>
              </a:r>
            </a:p>
            <a:p>
              <a:pPr algn="ctr" defTabSz="285744">
                <a:defRPr/>
              </a:pPr>
              <a:r>
                <a:rPr lang="en-US" sz="1000" dirty="0">
                  <a:solidFill>
                    <a:srgbClr val="000000"/>
                  </a:solidFill>
                  <a:latin typeface="Arial" panose="020B0604020202020204" pitchFamily="34" charset="0"/>
                  <a:cs typeface="Arial" panose="020B0604020202020204" pitchFamily="34" charset="0"/>
                </a:rPr>
                <a:t>154</a:t>
              </a:r>
            </a:p>
          </p:txBody>
        </p:sp>
        <p:sp>
          <p:nvSpPr>
            <p:cNvPr id="33" name="TextBox 32">
              <a:extLst>
                <a:ext uri="{FF2B5EF4-FFF2-40B4-BE49-F238E27FC236}">
                  <a16:creationId xmlns:a16="http://schemas.microsoft.com/office/drawing/2014/main" id="{0F519057-30F4-C0EA-63F7-BC7196D88C8D}"/>
                </a:ext>
              </a:extLst>
            </p:cNvPr>
            <p:cNvSpPr txBox="1"/>
            <p:nvPr/>
          </p:nvSpPr>
          <p:spPr>
            <a:xfrm>
              <a:off x="6776806"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177</a:t>
              </a:r>
            </a:p>
            <a:p>
              <a:pPr algn="ctr" defTabSz="285744">
                <a:defRPr/>
              </a:pPr>
              <a:r>
                <a:rPr lang="en-US" sz="1000" dirty="0">
                  <a:solidFill>
                    <a:srgbClr val="000000"/>
                  </a:solidFill>
                  <a:latin typeface="Arial" panose="020B0604020202020204" pitchFamily="34" charset="0"/>
                  <a:cs typeface="Arial" panose="020B0604020202020204" pitchFamily="34" charset="0"/>
                </a:rPr>
                <a:t>191</a:t>
              </a:r>
            </a:p>
            <a:p>
              <a:pPr algn="ctr" defTabSz="285744">
                <a:defRPr/>
              </a:pPr>
              <a:r>
                <a:rPr lang="en-US" sz="1000" dirty="0">
                  <a:solidFill>
                    <a:srgbClr val="000000"/>
                  </a:solidFill>
                  <a:latin typeface="Arial" panose="020B0604020202020204" pitchFamily="34" charset="0"/>
                  <a:cs typeface="Arial" panose="020B0604020202020204" pitchFamily="34" charset="0"/>
                </a:rPr>
                <a:t>127</a:t>
              </a:r>
            </a:p>
          </p:txBody>
        </p:sp>
        <p:sp>
          <p:nvSpPr>
            <p:cNvPr id="35" name="TextBox 34">
              <a:extLst>
                <a:ext uri="{FF2B5EF4-FFF2-40B4-BE49-F238E27FC236}">
                  <a16:creationId xmlns:a16="http://schemas.microsoft.com/office/drawing/2014/main" id="{5B5A744E-D6E0-8F45-F219-12E38B1FB8AF}"/>
                </a:ext>
              </a:extLst>
            </p:cNvPr>
            <p:cNvSpPr txBox="1"/>
            <p:nvPr/>
          </p:nvSpPr>
          <p:spPr>
            <a:xfrm>
              <a:off x="7710798"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102</a:t>
              </a:r>
            </a:p>
            <a:p>
              <a:pPr algn="ctr" defTabSz="285744">
                <a:defRPr/>
              </a:pPr>
              <a:r>
                <a:rPr lang="en-US" sz="1000" dirty="0">
                  <a:solidFill>
                    <a:srgbClr val="000000"/>
                  </a:solidFill>
                  <a:latin typeface="Arial" panose="020B0604020202020204" pitchFamily="34" charset="0"/>
                  <a:cs typeface="Arial" panose="020B0604020202020204" pitchFamily="34" charset="0"/>
                </a:rPr>
                <a:t>116</a:t>
              </a:r>
            </a:p>
            <a:p>
              <a:pPr algn="ctr" defTabSz="285744">
                <a:defRPr/>
              </a:pPr>
              <a:r>
                <a:rPr lang="en-US" sz="1000" dirty="0">
                  <a:solidFill>
                    <a:srgbClr val="000000"/>
                  </a:solidFill>
                  <a:latin typeface="Arial" panose="020B0604020202020204" pitchFamily="34" charset="0"/>
                  <a:cs typeface="Arial" panose="020B0604020202020204" pitchFamily="34" charset="0"/>
                </a:rPr>
                <a:t>66</a:t>
              </a:r>
            </a:p>
          </p:txBody>
        </p:sp>
        <p:sp>
          <p:nvSpPr>
            <p:cNvPr id="36" name="TextBox 35">
              <a:extLst>
                <a:ext uri="{FF2B5EF4-FFF2-40B4-BE49-F238E27FC236}">
                  <a16:creationId xmlns:a16="http://schemas.microsoft.com/office/drawing/2014/main" id="{EE4EDDAC-5A7A-A679-8838-655683B79C0E}"/>
                </a:ext>
              </a:extLst>
            </p:cNvPr>
            <p:cNvSpPr txBox="1"/>
            <p:nvPr/>
          </p:nvSpPr>
          <p:spPr>
            <a:xfrm>
              <a:off x="8644788"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35</a:t>
              </a:r>
            </a:p>
            <a:p>
              <a:pPr algn="ctr" defTabSz="285744">
                <a:defRPr/>
              </a:pPr>
              <a:r>
                <a:rPr lang="en-US" sz="1000" dirty="0">
                  <a:solidFill>
                    <a:srgbClr val="000000"/>
                  </a:solidFill>
                  <a:latin typeface="Arial" panose="020B0604020202020204" pitchFamily="34" charset="0"/>
                  <a:cs typeface="Arial" panose="020B0604020202020204" pitchFamily="34" charset="0"/>
                </a:rPr>
                <a:t>51</a:t>
              </a:r>
            </a:p>
            <a:p>
              <a:pPr algn="ctr" defTabSz="285744">
                <a:defRPr/>
              </a:pPr>
              <a:r>
                <a:rPr lang="en-US" sz="1000" dirty="0">
                  <a:solidFill>
                    <a:srgbClr val="000000"/>
                  </a:solidFill>
                  <a:latin typeface="Arial" panose="020B0604020202020204" pitchFamily="34" charset="0"/>
                  <a:cs typeface="Arial" panose="020B0604020202020204" pitchFamily="34" charset="0"/>
                </a:rPr>
                <a:t>28</a:t>
              </a:r>
            </a:p>
          </p:txBody>
        </p:sp>
        <p:sp>
          <p:nvSpPr>
            <p:cNvPr id="39" name="TextBox 38">
              <a:extLst>
                <a:ext uri="{FF2B5EF4-FFF2-40B4-BE49-F238E27FC236}">
                  <a16:creationId xmlns:a16="http://schemas.microsoft.com/office/drawing/2014/main" id="{EC5A44B7-BECD-EB2F-B25A-E2EE2C37224A}"/>
                </a:ext>
              </a:extLst>
            </p:cNvPr>
            <p:cNvSpPr txBox="1"/>
            <p:nvPr/>
          </p:nvSpPr>
          <p:spPr>
            <a:xfrm>
              <a:off x="9578779"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3</a:t>
              </a:r>
            </a:p>
            <a:p>
              <a:pPr algn="ctr" defTabSz="285744">
                <a:defRPr/>
              </a:pPr>
              <a:r>
                <a:rPr lang="en-US" sz="1000" dirty="0">
                  <a:solidFill>
                    <a:srgbClr val="000000"/>
                  </a:solidFill>
                  <a:latin typeface="Arial" panose="020B0604020202020204" pitchFamily="34" charset="0"/>
                  <a:cs typeface="Arial" panose="020B0604020202020204" pitchFamily="34" charset="0"/>
                </a:rPr>
                <a:t>7</a:t>
              </a:r>
            </a:p>
            <a:p>
              <a:pPr algn="ctr" defTabSz="285744">
                <a:defRPr/>
              </a:pPr>
              <a:r>
                <a:rPr lang="en-US" sz="1000" dirty="0">
                  <a:solidFill>
                    <a:srgbClr val="000000"/>
                  </a:solidFill>
                  <a:latin typeface="Arial" panose="020B0604020202020204" pitchFamily="34" charset="0"/>
                  <a:cs typeface="Arial" panose="020B0604020202020204" pitchFamily="34" charset="0"/>
                </a:rPr>
                <a:t>6</a:t>
              </a:r>
            </a:p>
          </p:txBody>
        </p:sp>
        <p:sp>
          <p:nvSpPr>
            <p:cNvPr id="40" name="TextBox 39">
              <a:extLst>
                <a:ext uri="{FF2B5EF4-FFF2-40B4-BE49-F238E27FC236}">
                  <a16:creationId xmlns:a16="http://schemas.microsoft.com/office/drawing/2014/main" id="{A26D9135-A6D5-9A0D-A612-01A624E9348B}"/>
                </a:ext>
              </a:extLst>
            </p:cNvPr>
            <p:cNvSpPr txBox="1"/>
            <p:nvPr/>
          </p:nvSpPr>
          <p:spPr>
            <a:xfrm>
              <a:off x="10512775" y="4334316"/>
              <a:ext cx="521208" cy="553997"/>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dirty="0">
                  <a:solidFill>
                    <a:srgbClr val="000000"/>
                  </a:solidFill>
                  <a:latin typeface="Arial" panose="020B0604020202020204" pitchFamily="34" charset="0"/>
                  <a:cs typeface="Arial" panose="020B0604020202020204" pitchFamily="34" charset="0"/>
                </a:rPr>
                <a:t>0</a:t>
              </a:r>
            </a:p>
            <a:p>
              <a:pPr algn="ctr" defTabSz="285744">
                <a:defRPr/>
              </a:pPr>
              <a:r>
                <a:rPr lang="en-US" sz="1000" dirty="0">
                  <a:solidFill>
                    <a:srgbClr val="000000"/>
                  </a:solidFill>
                  <a:latin typeface="Arial" panose="020B0604020202020204" pitchFamily="34" charset="0"/>
                  <a:cs typeface="Arial" panose="020B0604020202020204" pitchFamily="34" charset="0"/>
                </a:rPr>
                <a:t>0</a:t>
              </a:r>
            </a:p>
            <a:p>
              <a:pPr algn="ctr" defTabSz="285744">
                <a:defRPr/>
              </a:pPr>
              <a:r>
                <a:rPr lang="en-US" sz="1000" dirty="0">
                  <a:solidFill>
                    <a:srgbClr val="000000"/>
                  </a:solidFill>
                  <a:latin typeface="Arial" panose="020B0604020202020204" pitchFamily="34" charset="0"/>
                  <a:cs typeface="Arial" panose="020B0604020202020204" pitchFamily="34" charset="0"/>
                </a:rPr>
                <a:t>0</a:t>
              </a:r>
            </a:p>
          </p:txBody>
        </p:sp>
      </p:grpSp>
      <p:grpSp>
        <p:nvGrpSpPr>
          <p:cNvPr id="101" name="Group 100"/>
          <p:cNvGrpSpPr/>
          <p:nvPr/>
        </p:nvGrpSpPr>
        <p:grpSpPr>
          <a:xfrm>
            <a:off x="1220982" y="1140978"/>
            <a:ext cx="87209" cy="2349833"/>
            <a:chOff x="1220981" y="1426668"/>
            <a:chExt cx="87209" cy="2349833"/>
          </a:xfrm>
        </p:grpSpPr>
        <p:cxnSp>
          <p:nvCxnSpPr>
            <p:cNvPr id="42" name="Straight Connector 41">
              <a:extLst>
                <a:ext uri="{FF2B5EF4-FFF2-40B4-BE49-F238E27FC236}">
                  <a16:creationId xmlns:a16="http://schemas.microsoft.com/office/drawing/2014/main" id="{E6685090-0DBD-503A-2B46-68181651DACB}"/>
                </a:ext>
              </a:extLst>
            </p:cNvPr>
            <p:cNvCxnSpPr>
              <a:cxnSpLocks/>
            </p:cNvCxnSpPr>
            <p:nvPr/>
          </p:nvCxnSpPr>
          <p:spPr>
            <a:xfrm flipH="1">
              <a:off x="1220981" y="1426668"/>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C167C52B-BA12-6ED6-B488-6C325D0E3A9E}"/>
                </a:ext>
              </a:extLst>
            </p:cNvPr>
            <p:cNvCxnSpPr>
              <a:cxnSpLocks/>
            </p:cNvCxnSpPr>
            <p:nvPr/>
          </p:nvCxnSpPr>
          <p:spPr>
            <a:xfrm flipH="1">
              <a:off x="1220981" y="2366602"/>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A3196FA6-9BD3-7CD5-BED6-35A5893A1575}"/>
                </a:ext>
              </a:extLst>
            </p:cNvPr>
            <p:cNvCxnSpPr>
              <a:cxnSpLocks/>
            </p:cNvCxnSpPr>
            <p:nvPr/>
          </p:nvCxnSpPr>
          <p:spPr>
            <a:xfrm flipH="1">
              <a:off x="1220981" y="3306536"/>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B6C51F3-AA53-1C2F-4CF9-1D02F0CC16C5}"/>
                </a:ext>
              </a:extLst>
            </p:cNvPr>
            <p:cNvCxnSpPr>
              <a:cxnSpLocks/>
            </p:cNvCxnSpPr>
            <p:nvPr/>
          </p:nvCxnSpPr>
          <p:spPr>
            <a:xfrm flipH="1">
              <a:off x="1220981" y="1896635"/>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4B8286C-5659-9363-6829-669C95B06176}"/>
                </a:ext>
              </a:extLst>
            </p:cNvPr>
            <p:cNvCxnSpPr>
              <a:cxnSpLocks/>
            </p:cNvCxnSpPr>
            <p:nvPr/>
          </p:nvCxnSpPr>
          <p:spPr>
            <a:xfrm flipH="1">
              <a:off x="1220981" y="2836569"/>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0545CE06-A2A6-83C4-B06D-88AC822F4F9C}"/>
                </a:ext>
              </a:extLst>
            </p:cNvPr>
            <p:cNvCxnSpPr>
              <a:cxnSpLocks/>
            </p:cNvCxnSpPr>
            <p:nvPr/>
          </p:nvCxnSpPr>
          <p:spPr>
            <a:xfrm flipH="1">
              <a:off x="1220981" y="3776501"/>
              <a:ext cx="87209" cy="0"/>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grpSp>
        <p:nvGrpSpPr>
          <p:cNvPr id="95" name="Group 94"/>
          <p:cNvGrpSpPr/>
          <p:nvPr/>
        </p:nvGrpSpPr>
        <p:grpSpPr>
          <a:xfrm>
            <a:off x="1290553" y="1057833"/>
            <a:ext cx="9624915" cy="2488220"/>
            <a:chOff x="2382100" y="1152894"/>
            <a:chExt cx="8612291" cy="4368747"/>
          </a:xfrm>
        </p:grpSpPr>
        <p:cxnSp>
          <p:nvCxnSpPr>
            <p:cNvPr id="96" name="Straight Connector 95">
              <a:extLst>
                <a:ext uri="{FF2B5EF4-FFF2-40B4-BE49-F238E27FC236}">
                  <a16:creationId xmlns:a16="http://schemas.microsoft.com/office/drawing/2014/main" id="{6CD2FC6E-D9B8-DA82-8F6E-6E5E423949F9}"/>
                </a:ext>
              </a:extLst>
            </p:cNvPr>
            <p:cNvCxnSpPr>
              <a:cxnSpLocks/>
            </p:cNvCxnSpPr>
            <p:nvPr/>
          </p:nvCxnSpPr>
          <p:spPr>
            <a:xfrm>
              <a:off x="2391491" y="1152894"/>
              <a:ext cx="0" cy="4362111"/>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9FF8705F-7CC0-4723-590F-DD6DE6240F6A}"/>
                </a:ext>
              </a:extLst>
            </p:cNvPr>
            <p:cNvCxnSpPr>
              <a:cxnSpLocks/>
            </p:cNvCxnSpPr>
            <p:nvPr/>
          </p:nvCxnSpPr>
          <p:spPr>
            <a:xfrm flipH="1">
              <a:off x="2382100" y="5521641"/>
              <a:ext cx="8612291" cy="0"/>
            </a:xfrm>
            <a:prstGeom prst="line">
              <a:avLst/>
            </a:prstGeom>
            <a:ln w="28575" cmpd="sng">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98" name="TextBox 97">
            <a:extLst>
              <a:ext uri="{FF2B5EF4-FFF2-40B4-BE49-F238E27FC236}">
                <a16:creationId xmlns:a16="http://schemas.microsoft.com/office/drawing/2014/main" id="{6EF26A66-2E62-BFD1-6B6A-F50419C19AAA}"/>
              </a:ext>
            </a:extLst>
          </p:cNvPr>
          <p:cNvSpPr txBox="1"/>
          <p:nvPr/>
        </p:nvSpPr>
        <p:spPr>
          <a:xfrm>
            <a:off x="10466976" y="1683280"/>
            <a:ext cx="675117"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400" b="1" dirty="0">
                <a:solidFill>
                  <a:srgbClr val="D85C00"/>
                </a:solidFill>
                <a:latin typeface="Arial" panose="020B0604020202020204" pitchFamily="34" charset="0"/>
                <a:cs typeface="Arial" panose="020B0604020202020204" pitchFamily="34" charset="0"/>
              </a:rPr>
              <a:t>AVO</a:t>
            </a:r>
          </a:p>
        </p:txBody>
      </p:sp>
      <p:grpSp>
        <p:nvGrpSpPr>
          <p:cNvPr id="104" name="Group 103"/>
          <p:cNvGrpSpPr/>
          <p:nvPr/>
        </p:nvGrpSpPr>
        <p:grpSpPr>
          <a:xfrm>
            <a:off x="1240155" y="3639080"/>
            <a:ext cx="9722295" cy="277000"/>
            <a:chOff x="1240155" y="3924772"/>
            <a:chExt cx="9722294" cy="277000"/>
          </a:xfrm>
        </p:grpSpPr>
        <p:sp>
          <p:nvSpPr>
            <p:cNvPr id="51" name="TextBox 50">
              <a:extLst>
                <a:ext uri="{FF2B5EF4-FFF2-40B4-BE49-F238E27FC236}">
                  <a16:creationId xmlns:a16="http://schemas.microsoft.com/office/drawing/2014/main" id="{6DDBFF72-9813-25B8-4A59-37F2B9555697}"/>
                </a:ext>
              </a:extLst>
            </p:cNvPr>
            <p:cNvSpPr txBox="1"/>
            <p:nvPr/>
          </p:nvSpPr>
          <p:spPr>
            <a:xfrm>
              <a:off x="1240155" y="3924773"/>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0</a:t>
              </a:r>
            </a:p>
          </p:txBody>
        </p:sp>
        <p:sp>
          <p:nvSpPr>
            <p:cNvPr id="53" name="TextBox 52">
              <a:extLst>
                <a:ext uri="{FF2B5EF4-FFF2-40B4-BE49-F238E27FC236}">
                  <a16:creationId xmlns:a16="http://schemas.microsoft.com/office/drawing/2014/main" id="{D160A367-1FAA-71FB-C3AC-5276A629EC5C}"/>
                </a:ext>
              </a:extLst>
            </p:cNvPr>
            <p:cNvSpPr txBox="1"/>
            <p:nvPr/>
          </p:nvSpPr>
          <p:spPr>
            <a:xfrm>
              <a:off x="2175808" y="3924773"/>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6</a:t>
              </a:r>
            </a:p>
          </p:txBody>
        </p:sp>
        <p:sp>
          <p:nvSpPr>
            <p:cNvPr id="55" name="TextBox 54">
              <a:extLst>
                <a:ext uri="{FF2B5EF4-FFF2-40B4-BE49-F238E27FC236}">
                  <a16:creationId xmlns:a16="http://schemas.microsoft.com/office/drawing/2014/main" id="{7DF7BD28-4860-3116-B86A-726C7130202D}"/>
                </a:ext>
              </a:extLst>
            </p:cNvPr>
            <p:cNvSpPr txBox="1"/>
            <p:nvPr/>
          </p:nvSpPr>
          <p:spPr>
            <a:xfrm>
              <a:off x="3111462"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12</a:t>
              </a:r>
            </a:p>
          </p:txBody>
        </p:sp>
        <p:sp>
          <p:nvSpPr>
            <p:cNvPr id="57" name="TextBox 56">
              <a:extLst>
                <a:ext uri="{FF2B5EF4-FFF2-40B4-BE49-F238E27FC236}">
                  <a16:creationId xmlns:a16="http://schemas.microsoft.com/office/drawing/2014/main" id="{3D0D763E-9DB0-21C6-C91F-BE47B34D5141}"/>
                </a:ext>
              </a:extLst>
            </p:cNvPr>
            <p:cNvSpPr txBox="1"/>
            <p:nvPr/>
          </p:nvSpPr>
          <p:spPr>
            <a:xfrm>
              <a:off x="4047113"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18</a:t>
              </a:r>
            </a:p>
          </p:txBody>
        </p:sp>
        <p:sp>
          <p:nvSpPr>
            <p:cNvPr id="59" name="TextBox 58">
              <a:extLst>
                <a:ext uri="{FF2B5EF4-FFF2-40B4-BE49-F238E27FC236}">
                  <a16:creationId xmlns:a16="http://schemas.microsoft.com/office/drawing/2014/main" id="{766F341A-DFAB-B2F3-D5D3-1DB0F9A538A6}"/>
                </a:ext>
              </a:extLst>
            </p:cNvPr>
            <p:cNvSpPr txBox="1"/>
            <p:nvPr/>
          </p:nvSpPr>
          <p:spPr>
            <a:xfrm>
              <a:off x="4982767"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24</a:t>
              </a:r>
            </a:p>
          </p:txBody>
        </p:sp>
        <p:sp>
          <p:nvSpPr>
            <p:cNvPr id="61" name="TextBox 60">
              <a:extLst>
                <a:ext uri="{FF2B5EF4-FFF2-40B4-BE49-F238E27FC236}">
                  <a16:creationId xmlns:a16="http://schemas.microsoft.com/office/drawing/2014/main" id="{1273EF03-F463-2F4F-3CF5-8AE5073255FD}"/>
                </a:ext>
              </a:extLst>
            </p:cNvPr>
            <p:cNvSpPr txBox="1"/>
            <p:nvPr/>
          </p:nvSpPr>
          <p:spPr>
            <a:xfrm>
              <a:off x="5918420"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30</a:t>
              </a:r>
            </a:p>
          </p:txBody>
        </p:sp>
        <p:sp>
          <p:nvSpPr>
            <p:cNvPr id="63" name="TextBox 62">
              <a:extLst>
                <a:ext uri="{FF2B5EF4-FFF2-40B4-BE49-F238E27FC236}">
                  <a16:creationId xmlns:a16="http://schemas.microsoft.com/office/drawing/2014/main" id="{DDDE9BAA-8F51-D263-EF2D-0AE1090691C1}"/>
                </a:ext>
              </a:extLst>
            </p:cNvPr>
            <p:cNvSpPr txBox="1"/>
            <p:nvPr/>
          </p:nvSpPr>
          <p:spPr>
            <a:xfrm>
              <a:off x="6854073"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36</a:t>
              </a:r>
            </a:p>
          </p:txBody>
        </p:sp>
        <p:sp>
          <p:nvSpPr>
            <p:cNvPr id="65" name="TextBox 64">
              <a:extLst>
                <a:ext uri="{FF2B5EF4-FFF2-40B4-BE49-F238E27FC236}">
                  <a16:creationId xmlns:a16="http://schemas.microsoft.com/office/drawing/2014/main" id="{89C542C1-6530-9FF3-2823-4D158E05759F}"/>
                </a:ext>
              </a:extLst>
            </p:cNvPr>
            <p:cNvSpPr txBox="1"/>
            <p:nvPr/>
          </p:nvSpPr>
          <p:spPr>
            <a:xfrm>
              <a:off x="7789727"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42</a:t>
              </a:r>
            </a:p>
          </p:txBody>
        </p:sp>
        <p:sp>
          <p:nvSpPr>
            <p:cNvPr id="67" name="TextBox 66">
              <a:extLst>
                <a:ext uri="{FF2B5EF4-FFF2-40B4-BE49-F238E27FC236}">
                  <a16:creationId xmlns:a16="http://schemas.microsoft.com/office/drawing/2014/main" id="{58CD994F-3F1E-DAE6-BC0E-9585B9947C29}"/>
                </a:ext>
              </a:extLst>
            </p:cNvPr>
            <p:cNvSpPr txBox="1"/>
            <p:nvPr/>
          </p:nvSpPr>
          <p:spPr>
            <a:xfrm>
              <a:off x="8725378"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48</a:t>
              </a:r>
            </a:p>
          </p:txBody>
        </p:sp>
        <p:sp>
          <p:nvSpPr>
            <p:cNvPr id="69" name="TextBox 68">
              <a:extLst>
                <a:ext uri="{FF2B5EF4-FFF2-40B4-BE49-F238E27FC236}">
                  <a16:creationId xmlns:a16="http://schemas.microsoft.com/office/drawing/2014/main" id="{CF20C98C-2872-1AB7-82C1-E09DDF5499BF}"/>
                </a:ext>
              </a:extLst>
            </p:cNvPr>
            <p:cNvSpPr txBox="1"/>
            <p:nvPr/>
          </p:nvSpPr>
          <p:spPr>
            <a:xfrm>
              <a:off x="9661032"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54</a:t>
              </a:r>
            </a:p>
          </p:txBody>
        </p:sp>
        <p:sp>
          <p:nvSpPr>
            <p:cNvPr id="71" name="TextBox 70">
              <a:extLst>
                <a:ext uri="{FF2B5EF4-FFF2-40B4-BE49-F238E27FC236}">
                  <a16:creationId xmlns:a16="http://schemas.microsoft.com/office/drawing/2014/main" id="{C63DF594-B054-317A-7788-814FD489825D}"/>
                </a:ext>
              </a:extLst>
            </p:cNvPr>
            <p:cNvSpPr txBox="1"/>
            <p:nvPr/>
          </p:nvSpPr>
          <p:spPr>
            <a:xfrm>
              <a:off x="10596689" y="3924772"/>
              <a:ext cx="365760" cy="276999"/>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200" dirty="0">
                  <a:solidFill>
                    <a:srgbClr val="000000"/>
                  </a:solidFill>
                  <a:latin typeface="Arial" panose="020B0604020202020204" pitchFamily="34" charset="0"/>
                  <a:cs typeface="Arial" panose="020B0604020202020204" pitchFamily="34" charset="0"/>
                </a:rPr>
                <a:t>60</a:t>
              </a:r>
            </a:p>
          </p:txBody>
        </p:sp>
      </p:grpSp>
      <p:grpSp>
        <p:nvGrpSpPr>
          <p:cNvPr id="103" name="Group 102"/>
          <p:cNvGrpSpPr/>
          <p:nvPr/>
        </p:nvGrpSpPr>
        <p:grpSpPr>
          <a:xfrm>
            <a:off x="1419480" y="3546053"/>
            <a:ext cx="9362469" cy="87476"/>
            <a:chOff x="1419480" y="3831742"/>
            <a:chExt cx="9362469" cy="87476"/>
          </a:xfrm>
        </p:grpSpPr>
        <p:cxnSp>
          <p:nvCxnSpPr>
            <p:cNvPr id="73" name="Straight Connector 72">
              <a:extLst>
                <a:ext uri="{FF2B5EF4-FFF2-40B4-BE49-F238E27FC236}">
                  <a16:creationId xmlns:a16="http://schemas.microsoft.com/office/drawing/2014/main" id="{0C5326D6-1362-EC7F-D08E-494AC5DA9F0F}"/>
                </a:ext>
              </a:extLst>
            </p:cNvPr>
            <p:cNvCxnSpPr>
              <a:cxnSpLocks/>
            </p:cNvCxnSpPr>
            <p:nvPr/>
          </p:nvCxnSpPr>
          <p:spPr>
            <a:xfrm flipV="1">
              <a:off x="1419480"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3ABCE15-B14A-D705-2407-61F9ECD49A42}"/>
                </a:ext>
              </a:extLst>
            </p:cNvPr>
            <p:cNvCxnSpPr>
              <a:cxnSpLocks/>
            </p:cNvCxnSpPr>
            <p:nvPr/>
          </p:nvCxnSpPr>
          <p:spPr>
            <a:xfrm flipV="1">
              <a:off x="2355727"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879B583-7B1F-A8ED-5AFC-05AFEE62FF21}"/>
                </a:ext>
              </a:extLst>
            </p:cNvPr>
            <p:cNvCxnSpPr>
              <a:cxnSpLocks/>
            </p:cNvCxnSpPr>
            <p:nvPr/>
          </p:nvCxnSpPr>
          <p:spPr>
            <a:xfrm flipV="1">
              <a:off x="3291974"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00BB7F23-AEF8-79E8-9523-15D4F67D8534}"/>
                </a:ext>
              </a:extLst>
            </p:cNvPr>
            <p:cNvCxnSpPr>
              <a:cxnSpLocks/>
            </p:cNvCxnSpPr>
            <p:nvPr/>
          </p:nvCxnSpPr>
          <p:spPr>
            <a:xfrm flipV="1">
              <a:off x="4228221"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99C2EC6-9BAF-D815-030C-936C9D73D7A8}"/>
                </a:ext>
              </a:extLst>
            </p:cNvPr>
            <p:cNvCxnSpPr>
              <a:cxnSpLocks/>
            </p:cNvCxnSpPr>
            <p:nvPr/>
          </p:nvCxnSpPr>
          <p:spPr>
            <a:xfrm flipV="1">
              <a:off x="5164468"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1A830650-331A-7B0A-1C2C-D3481A1ADAE3}"/>
                </a:ext>
              </a:extLst>
            </p:cNvPr>
            <p:cNvCxnSpPr>
              <a:cxnSpLocks/>
            </p:cNvCxnSpPr>
            <p:nvPr/>
          </p:nvCxnSpPr>
          <p:spPr>
            <a:xfrm flipV="1">
              <a:off x="6100715"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2156B51D-0256-6F96-1AFD-6D8A17E8F330}"/>
                </a:ext>
              </a:extLst>
            </p:cNvPr>
            <p:cNvCxnSpPr>
              <a:cxnSpLocks/>
            </p:cNvCxnSpPr>
            <p:nvPr/>
          </p:nvCxnSpPr>
          <p:spPr>
            <a:xfrm flipV="1">
              <a:off x="7036962"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8374D24D-CAD8-B190-9C3F-4C898FA67280}"/>
                </a:ext>
              </a:extLst>
            </p:cNvPr>
            <p:cNvCxnSpPr>
              <a:cxnSpLocks/>
            </p:cNvCxnSpPr>
            <p:nvPr/>
          </p:nvCxnSpPr>
          <p:spPr>
            <a:xfrm flipV="1">
              <a:off x="7973209"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43FAE8D6-D9FE-FBC5-7F46-B1ED78C213A8}"/>
                </a:ext>
              </a:extLst>
            </p:cNvPr>
            <p:cNvCxnSpPr>
              <a:cxnSpLocks/>
            </p:cNvCxnSpPr>
            <p:nvPr/>
          </p:nvCxnSpPr>
          <p:spPr>
            <a:xfrm flipV="1">
              <a:off x="8909456"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E8CB747B-39E5-4E4C-759E-BF6C827D7E4C}"/>
                </a:ext>
              </a:extLst>
            </p:cNvPr>
            <p:cNvCxnSpPr>
              <a:cxnSpLocks/>
            </p:cNvCxnSpPr>
            <p:nvPr/>
          </p:nvCxnSpPr>
          <p:spPr>
            <a:xfrm flipV="1">
              <a:off x="9845703"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7AB41A3F-5F81-77E0-2C22-69C48BE493A2}"/>
                </a:ext>
              </a:extLst>
            </p:cNvPr>
            <p:cNvCxnSpPr>
              <a:cxnSpLocks/>
            </p:cNvCxnSpPr>
            <p:nvPr/>
          </p:nvCxnSpPr>
          <p:spPr>
            <a:xfrm flipV="1">
              <a:off x="10781949" y="3831742"/>
              <a:ext cx="0" cy="87476"/>
            </a:xfrm>
            <a:prstGeom prst="line">
              <a:avLst/>
            </a:prstGeom>
            <a:ln w="28575" cmpd="sng">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108" name="TextBox 107">
            <a:extLst>
              <a:ext uri="{FF2B5EF4-FFF2-40B4-BE49-F238E27FC236}">
                <a16:creationId xmlns:a16="http://schemas.microsoft.com/office/drawing/2014/main" id="{6EF26A66-2E62-BFD1-6B6A-F50419C19AAA}"/>
              </a:ext>
            </a:extLst>
          </p:cNvPr>
          <p:cNvSpPr txBox="1"/>
          <p:nvPr/>
        </p:nvSpPr>
        <p:spPr>
          <a:xfrm>
            <a:off x="10072092" y="2088812"/>
            <a:ext cx="557720"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400" b="1" dirty="0">
                <a:solidFill>
                  <a:srgbClr val="346691"/>
                </a:solidFill>
                <a:latin typeface="Arial" panose="020B0604020202020204" pitchFamily="34" charset="0"/>
                <a:cs typeface="Arial" panose="020B0604020202020204" pitchFamily="34" charset="0"/>
              </a:rPr>
              <a:t>AV</a:t>
            </a:r>
          </a:p>
        </p:txBody>
      </p:sp>
      <p:sp>
        <p:nvSpPr>
          <p:cNvPr id="109" name="TextBox 108">
            <a:extLst>
              <a:ext uri="{FF2B5EF4-FFF2-40B4-BE49-F238E27FC236}">
                <a16:creationId xmlns:a16="http://schemas.microsoft.com/office/drawing/2014/main" id="{6EF26A66-2E62-BFD1-6B6A-F50419C19AAA}"/>
              </a:ext>
            </a:extLst>
          </p:cNvPr>
          <p:cNvSpPr txBox="1"/>
          <p:nvPr/>
        </p:nvSpPr>
        <p:spPr>
          <a:xfrm>
            <a:off x="10232180" y="2334262"/>
            <a:ext cx="984459" cy="307777"/>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400" b="1" dirty="0">
                <a:solidFill>
                  <a:srgbClr val="008000"/>
                </a:solidFill>
                <a:latin typeface="Arial" panose="020B0604020202020204" pitchFamily="34" charset="0"/>
                <a:cs typeface="Arial" panose="020B0604020202020204" pitchFamily="34" charset="0"/>
              </a:rPr>
              <a:t>FCR/BR</a:t>
            </a:r>
          </a:p>
        </p:txBody>
      </p:sp>
      <p:sp>
        <p:nvSpPr>
          <p:cNvPr id="110" name="TextBox 109">
            <a:extLst>
              <a:ext uri="{FF2B5EF4-FFF2-40B4-BE49-F238E27FC236}">
                <a16:creationId xmlns:a16="http://schemas.microsoft.com/office/drawing/2014/main" id="{6EF26A66-2E62-BFD1-6B6A-F50419C19AAA}"/>
              </a:ext>
            </a:extLst>
          </p:cNvPr>
          <p:cNvSpPr txBox="1"/>
          <p:nvPr/>
        </p:nvSpPr>
        <p:spPr>
          <a:xfrm>
            <a:off x="7015802" y="1969141"/>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200" b="1" dirty="0">
                <a:solidFill>
                  <a:srgbClr val="008000"/>
                </a:solidFill>
                <a:latin typeface="Arial" panose="020B0604020202020204" pitchFamily="34" charset="0"/>
                <a:cs typeface="Arial" panose="020B0604020202020204" pitchFamily="34" charset="0"/>
              </a:rPr>
              <a:t>66.5%</a:t>
            </a:r>
          </a:p>
        </p:txBody>
      </p:sp>
      <p:sp>
        <p:nvSpPr>
          <p:cNvPr id="111" name="TextBox 110">
            <a:extLst>
              <a:ext uri="{FF2B5EF4-FFF2-40B4-BE49-F238E27FC236}">
                <a16:creationId xmlns:a16="http://schemas.microsoft.com/office/drawing/2014/main" id="{6EF26A66-2E62-BFD1-6B6A-F50419C19AAA}"/>
              </a:ext>
            </a:extLst>
          </p:cNvPr>
          <p:cNvSpPr txBox="1"/>
          <p:nvPr/>
        </p:nvSpPr>
        <p:spPr>
          <a:xfrm>
            <a:off x="7107069" y="1492467"/>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200" b="1" dirty="0">
                <a:solidFill>
                  <a:srgbClr val="346691"/>
                </a:solidFill>
                <a:latin typeface="Arial" panose="020B0604020202020204" pitchFamily="34" charset="0"/>
                <a:cs typeface="Arial" panose="020B0604020202020204" pitchFamily="34" charset="0"/>
              </a:rPr>
              <a:t>76.5%</a:t>
            </a:r>
          </a:p>
        </p:txBody>
      </p:sp>
      <p:sp>
        <p:nvSpPr>
          <p:cNvPr id="112" name="TextBox 111">
            <a:extLst>
              <a:ext uri="{FF2B5EF4-FFF2-40B4-BE49-F238E27FC236}">
                <a16:creationId xmlns:a16="http://schemas.microsoft.com/office/drawing/2014/main" id="{6EF26A66-2E62-BFD1-6B6A-F50419C19AAA}"/>
              </a:ext>
            </a:extLst>
          </p:cNvPr>
          <p:cNvSpPr txBox="1"/>
          <p:nvPr/>
        </p:nvSpPr>
        <p:spPr>
          <a:xfrm>
            <a:off x="7029118" y="1242683"/>
            <a:ext cx="867223" cy="276999"/>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285744">
              <a:defRPr/>
            </a:pPr>
            <a:r>
              <a:rPr lang="en-US" sz="1200" b="1" dirty="0">
                <a:solidFill>
                  <a:srgbClr val="D85C00"/>
                </a:solidFill>
                <a:latin typeface="Arial" panose="020B0604020202020204" pitchFamily="34" charset="0"/>
                <a:cs typeface="Arial" panose="020B0604020202020204" pitchFamily="34" charset="0"/>
              </a:rPr>
              <a:t>83.1%</a:t>
            </a:r>
          </a:p>
        </p:txBody>
      </p:sp>
      <p:sp>
        <p:nvSpPr>
          <p:cNvPr id="116" name="Freeform 115"/>
          <p:cNvSpPr/>
          <p:nvPr/>
        </p:nvSpPr>
        <p:spPr>
          <a:xfrm>
            <a:off x="1419012" y="1126894"/>
            <a:ext cx="8786211" cy="1321868"/>
          </a:xfrm>
          <a:custGeom>
            <a:avLst/>
            <a:gdLst>
              <a:gd name="connsiteX0" fmla="*/ 0 w 8786210"/>
              <a:gd name="connsiteY0" fmla="*/ 0 h 1321868"/>
              <a:gd name="connsiteX1" fmla="*/ 90713 w 8786210"/>
              <a:gd name="connsiteY1" fmla="*/ 0 h 1321868"/>
              <a:gd name="connsiteX2" fmla="*/ 116631 w 8786210"/>
              <a:gd name="connsiteY2" fmla="*/ 12960 h 1321868"/>
              <a:gd name="connsiteX3" fmla="*/ 168467 w 8786210"/>
              <a:gd name="connsiteY3" fmla="*/ 32399 h 1321868"/>
              <a:gd name="connsiteX4" fmla="*/ 226782 w 8786210"/>
              <a:gd name="connsiteY4" fmla="*/ 64798 h 1321868"/>
              <a:gd name="connsiteX5" fmla="*/ 382291 w 8786210"/>
              <a:gd name="connsiteY5" fmla="*/ 58318 h 1321868"/>
              <a:gd name="connsiteX6" fmla="*/ 414688 w 8786210"/>
              <a:gd name="connsiteY6" fmla="*/ 77757 h 1321868"/>
              <a:gd name="connsiteX7" fmla="*/ 531319 w 8786210"/>
              <a:gd name="connsiteY7" fmla="*/ 84237 h 1321868"/>
              <a:gd name="connsiteX8" fmla="*/ 557237 w 8786210"/>
              <a:gd name="connsiteY8" fmla="*/ 97197 h 1321868"/>
              <a:gd name="connsiteX9" fmla="*/ 719225 w 8786210"/>
              <a:gd name="connsiteY9" fmla="*/ 103676 h 1321868"/>
              <a:gd name="connsiteX10" fmla="*/ 719225 w 8786210"/>
              <a:gd name="connsiteY10" fmla="*/ 103676 h 1321868"/>
              <a:gd name="connsiteX11" fmla="*/ 777540 w 8786210"/>
              <a:gd name="connsiteY11" fmla="*/ 123116 h 1321868"/>
              <a:gd name="connsiteX12" fmla="*/ 965446 w 8786210"/>
              <a:gd name="connsiteY12" fmla="*/ 123116 h 1321868"/>
              <a:gd name="connsiteX13" fmla="*/ 984885 w 8786210"/>
              <a:gd name="connsiteY13" fmla="*/ 142555 h 1321868"/>
              <a:gd name="connsiteX14" fmla="*/ 1179270 w 8786210"/>
              <a:gd name="connsiteY14" fmla="*/ 149035 h 1321868"/>
              <a:gd name="connsiteX15" fmla="*/ 1211667 w 8786210"/>
              <a:gd name="connsiteY15" fmla="*/ 155514 h 1321868"/>
              <a:gd name="connsiteX16" fmla="*/ 1302380 w 8786210"/>
              <a:gd name="connsiteY16" fmla="*/ 168474 h 1321868"/>
              <a:gd name="connsiteX17" fmla="*/ 1302380 w 8786210"/>
              <a:gd name="connsiteY17" fmla="*/ 168474 h 1321868"/>
              <a:gd name="connsiteX18" fmla="*/ 1373655 w 8786210"/>
              <a:gd name="connsiteY18" fmla="*/ 213832 h 1321868"/>
              <a:gd name="connsiteX19" fmla="*/ 1444930 w 8786210"/>
              <a:gd name="connsiteY19" fmla="*/ 220312 h 1321868"/>
              <a:gd name="connsiteX20" fmla="*/ 1464368 w 8786210"/>
              <a:gd name="connsiteY20" fmla="*/ 226791 h 1321868"/>
              <a:gd name="connsiteX21" fmla="*/ 1529163 w 8786210"/>
              <a:gd name="connsiteY21" fmla="*/ 246231 h 1321868"/>
              <a:gd name="connsiteX22" fmla="*/ 1749466 w 8786210"/>
              <a:gd name="connsiteY22" fmla="*/ 239751 h 1321868"/>
              <a:gd name="connsiteX23" fmla="*/ 1730028 w 8786210"/>
              <a:gd name="connsiteY23" fmla="*/ 252710 h 1321868"/>
              <a:gd name="connsiteX24" fmla="*/ 1833700 w 8786210"/>
              <a:gd name="connsiteY24" fmla="*/ 265670 h 1321868"/>
              <a:gd name="connsiteX25" fmla="*/ 1853138 w 8786210"/>
              <a:gd name="connsiteY25" fmla="*/ 278629 h 1321868"/>
              <a:gd name="connsiteX26" fmla="*/ 2060483 w 8786210"/>
              <a:gd name="connsiteY26" fmla="*/ 278629 h 1321868"/>
              <a:gd name="connsiteX27" fmla="*/ 2125278 w 8786210"/>
              <a:gd name="connsiteY27" fmla="*/ 291589 h 1321868"/>
              <a:gd name="connsiteX28" fmla="*/ 2196552 w 8786210"/>
              <a:gd name="connsiteY28" fmla="*/ 298069 h 1321868"/>
              <a:gd name="connsiteX29" fmla="*/ 2261347 w 8786210"/>
              <a:gd name="connsiteY29" fmla="*/ 304548 h 1321868"/>
              <a:gd name="connsiteX30" fmla="*/ 2326142 w 8786210"/>
              <a:gd name="connsiteY30" fmla="*/ 336947 h 1321868"/>
              <a:gd name="connsiteX31" fmla="*/ 2455732 w 8786210"/>
              <a:gd name="connsiteY31" fmla="*/ 336947 h 1321868"/>
              <a:gd name="connsiteX32" fmla="*/ 2501089 w 8786210"/>
              <a:gd name="connsiteY32" fmla="*/ 349907 h 1321868"/>
              <a:gd name="connsiteX33" fmla="*/ 2611241 w 8786210"/>
              <a:gd name="connsiteY33" fmla="*/ 349907 h 1321868"/>
              <a:gd name="connsiteX34" fmla="*/ 2637159 w 8786210"/>
              <a:gd name="connsiteY34" fmla="*/ 362866 h 1321868"/>
              <a:gd name="connsiteX35" fmla="*/ 2721392 w 8786210"/>
              <a:gd name="connsiteY35" fmla="*/ 369346 h 1321868"/>
              <a:gd name="connsiteX36" fmla="*/ 2753790 w 8786210"/>
              <a:gd name="connsiteY36" fmla="*/ 375826 h 1321868"/>
              <a:gd name="connsiteX37" fmla="*/ 2889859 w 8786210"/>
              <a:gd name="connsiteY37" fmla="*/ 382305 h 1321868"/>
              <a:gd name="connsiteX38" fmla="*/ 2896339 w 8786210"/>
              <a:gd name="connsiteY38" fmla="*/ 414704 h 1321868"/>
              <a:gd name="connsiteX39" fmla="*/ 2896339 w 8786210"/>
              <a:gd name="connsiteY39" fmla="*/ 414704 h 1321868"/>
              <a:gd name="connsiteX40" fmla="*/ 2980572 w 8786210"/>
              <a:gd name="connsiteY40" fmla="*/ 421184 h 1321868"/>
              <a:gd name="connsiteX41" fmla="*/ 3278630 w 8786210"/>
              <a:gd name="connsiteY41" fmla="*/ 414704 h 1321868"/>
              <a:gd name="connsiteX42" fmla="*/ 3298068 w 8786210"/>
              <a:gd name="connsiteY42" fmla="*/ 440623 h 1321868"/>
              <a:gd name="connsiteX43" fmla="*/ 3356384 w 8786210"/>
              <a:gd name="connsiteY43" fmla="*/ 434143 h 1321868"/>
              <a:gd name="connsiteX44" fmla="*/ 3356384 w 8786210"/>
              <a:gd name="connsiteY44" fmla="*/ 434143 h 1321868"/>
              <a:gd name="connsiteX45" fmla="*/ 3388781 w 8786210"/>
              <a:gd name="connsiteY45" fmla="*/ 466542 h 1321868"/>
              <a:gd name="connsiteX46" fmla="*/ 3518371 w 8786210"/>
              <a:gd name="connsiteY46" fmla="*/ 460062 h 1321868"/>
              <a:gd name="connsiteX47" fmla="*/ 3544289 w 8786210"/>
              <a:gd name="connsiteY47" fmla="*/ 466542 h 1321868"/>
              <a:gd name="connsiteX48" fmla="*/ 3576687 w 8786210"/>
              <a:gd name="connsiteY48" fmla="*/ 485981 h 1321868"/>
              <a:gd name="connsiteX49" fmla="*/ 3693318 w 8786210"/>
              <a:gd name="connsiteY49" fmla="*/ 485981 h 1321868"/>
              <a:gd name="connsiteX50" fmla="*/ 3719236 w 8786210"/>
              <a:gd name="connsiteY50" fmla="*/ 492461 h 1321868"/>
              <a:gd name="connsiteX51" fmla="*/ 3816429 w 8786210"/>
              <a:gd name="connsiteY51" fmla="*/ 498941 h 1321868"/>
              <a:gd name="connsiteX52" fmla="*/ 3829388 w 8786210"/>
              <a:gd name="connsiteY52" fmla="*/ 518380 h 1321868"/>
              <a:gd name="connsiteX53" fmla="*/ 3958978 w 8786210"/>
              <a:gd name="connsiteY53" fmla="*/ 518380 h 1321868"/>
              <a:gd name="connsiteX54" fmla="*/ 3978416 w 8786210"/>
              <a:gd name="connsiteY54" fmla="*/ 531339 h 1321868"/>
              <a:gd name="connsiteX55" fmla="*/ 4004334 w 8786210"/>
              <a:gd name="connsiteY55" fmla="*/ 537819 h 1321868"/>
              <a:gd name="connsiteX56" fmla="*/ 4010814 w 8786210"/>
              <a:gd name="connsiteY56" fmla="*/ 563738 h 1321868"/>
              <a:gd name="connsiteX57" fmla="*/ 4108006 w 8786210"/>
              <a:gd name="connsiteY57" fmla="*/ 563738 h 1321868"/>
              <a:gd name="connsiteX58" fmla="*/ 4120965 w 8786210"/>
              <a:gd name="connsiteY58" fmla="*/ 576698 h 1321868"/>
              <a:gd name="connsiteX59" fmla="*/ 4185760 w 8786210"/>
              <a:gd name="connsiteY59" fmla="*/ 576698 h 1321868"/>
              <a:gd name="connsiteX60" fmla="*/ 4211678 w 8786210"/>
              <a:gd name="connsiteY60" fmla="*/ 583177 h 1321868"/>
              <a:gd name="connsiteX61" fmla="*/ 4334789 w 8786210"/>
              <a:gd name="connsiteY61" fmla="*/ 589657 h 1321868"/>
              <a:gd name="connsiteX62" fmla="*/ 4347748 w 8786210"/>
              <a:gd name="connsiteY62" fmla="*/ 609096 h 1321868"/>
              <a:gd name="connsiteX63" fmla="*/ 4619887 w 8786210"/>
              <a:gd name="connsiteY63" fmla="*/ 615576 h 1321868"/>
              <a:gd name="connsiteX64" fmla="*/ 4645805 w 8786210"/>
              <a:gd name="connsiteY64" fmla="*/ 628536 h 1321868"/>
              <a:gd name="connsiteX65" fmla="*/ 4704121 w 8786210"/>
              <a:gd name="connsiteY65" fmla="*/ 635015 h 1321868"/>
              <a:gd name="connsiteX66" fmla="*/ 4730039 w 8786210"/>
              <a:gd name="connsiteY66" fmla="*/ 647975 h 1321868"/>
              <a:gd name="connsiteX67" fmla="*/ 4976260 w 8786210"/>
              <a:gd name="connsiteY67" fmla="*/ 641495 h 1321868"/>
              <a:gd name="connsiteX68" fmla="*/ 4989219 w 8786210"/>
              <a:gd name="connsiteY68" fmla="*/ 660934 h 1321868"/>
              <a:gd name="connsiteX69" fmla="*/ 5092891 w 8786210"/>
              <a:gd name="connsiteY69" fmla="*/ 660934 h 1321868"/>
              <a:gd name="connsiteX70" fmla="*/ 5105850 w 8786210"/>
              <a:gd name="connsiteY70" fmla="*/ 673894 h 1321868"/>
              <a:gd name="connsiteX71" fmla="*/ 5339112 w 8786210"/>
              <a:gd name="connsiteY71" fmla="*/ 680374 h 1321868"/>
              <a:gd name="connsiteX72" fmla="*/ 5352072 w 8786210"/>
              <a:gd name="connsiteY72" fmla="*/ 706293 h 1321868"/>
              <a:gd name="connsiteX73" fmla="*/ 5423346 w 8786210"/>
              <a:gd name="connsiteY73" fmla="*/ 719252 h 1321868"/>
              <a:gd name="connsiteX74" fmla="*/ 5423346 w 8786210"/>
              <a:gd name="connsiteY74" fmla="*/ 719252 h 1321868"/>
              <a:gd name="connsiteX75" fmla="*/ 5436305 w 8786210"/>
              <a:gd name="connsiteY75" fmla="*/ 738691 h 1321868"/>
              <a:gd name="connsiteX76" fmla="*/ 5494621 w 8786210"/>
              <a:gd name="connsiteY76" fmla="*/ 732212 h 1321868"/>
              <a:gd name="connsiteX77" fmla="*/ 5501100 w 8786210"/>
              <a:gd name="connsiteY77" fmla="*/ 751651 h 1321868"/>
              <a:gd name="connsiteX78" fmla="*/ 5559416 w 8786210"/>
              <a:gd name="connsiteY78" fmla="*/ 771090 h 1321868"/>
              <a:gd name="connsiteX79" fmla="*/ 5624211 w 8786210"/>
              <a:gd name="connsiteY79" fmla="*/ 803489 h 1321868"/>
              <a:gd name="connsiteX80" fmla="*/ 5928748 w 8786210"/>
              <a:gd name="connsiteY80" fmla="*/ 803489 h 1321868"/>
              <a:gd name="connsiteX81" fmla="*/ 5928748 w 8786210"/>
              <a:gd name="connsiteY81" fmla="*/ 822928 h 1321868"/>
              <a:gd name="connsiteX82" fmla="*/ 6239764 w 8786210"/>
              <a:gd name="connsiteY82" fmla="*/ 822928 h 1321868"/>
              <a:gd name="connsiteX83" fmla="*/ 6239764 w 8786210"/>
              <a:gd name="connsiteY83" fmla="*/ 822928 h 1321868"/>
              <a:gd name="connsiteX84" fmla="*/ 6259202 w 8786210"/>
              <a:gd name="connsiteY84" fmla="*/ 868286 h 1321868"/>
              <a:gd name="connsiteX85" fmla="*/ 6356395 w 8786210"/>
              <a:gd name="connsiteY85" fmla="*/ 874766 h 1321868"/>
              <a:gd name="connsiteX86" fmla="*/ 6356395 w 8786210"/>
              <a:gd name="connsiteY86" fmla="*/ 874766 h 1321868"/>
              <a:gd name="connsiteX87" fmla="*/ 6356395 w 8786210"/>
              <a:gd name="connsiteY87" fmla="*/ 887725 h 1321868"/>
              <a:gd name="connsiteX88" fmla="*/ 6421190 w 8786210"/>
              <a:gd name="connsiteY88" fmla="*/ 881246 h 1321868"/>
              <a:gd name="connsiteX89" fmla="*/ 6427669 w 8786210"/>
              <a:gd name="connsiteY89" fmla="*/ 900685 h 1321868"/>
              <a:gd name="connsiteX90" fmla="*/ 6479506 w 8786210"/>
              <a:gd name="connsiteY90" fmla="*/ 907165 h 1321868"/>
              <a:gd name="connsiteX91" fmla="*/ 6596137 w 8786210"/>
              <a:gd name="connsiteY91" fmla="*/ 920124 h 1321868"/>
              <a:gd name="connsiteX92" fmla="*/ 6602616 w 8786210"/>
              <a:gd name="connsiteY92" fmla="*/ 939563 h 1321868"/>
              <a:gd name="connsiteX93" fmla="*/ 6699809 w 8786210"/>
              <a:gd name="connsiteY93" fmla="*/ 952523 h 1321868"/>
              <a:gd name="connsiteX94" fmla="*/ 6719247 w 8786210"/>
              <a:gd name="connsiteY94" fmla="*/ 1004361 h 1321868"/>
              <a:gd name="connsiteX95" fmla="*/ 6719247 w 8786210"/>
              <a:gd name="connsiteY95" fmla="*/ 1004361 h 1321868"/>
              <a:gd name="connsiteX96" fmla="*/ 6758124 w 8786210"/>
              <a:gd name="connsiteY96" fmla="*/ 1017320 h 1321868"/>
              <a:gd name="connsiteX97" fmla="*/ 6771083 w 8786210"/>
              <a:gd name="connsiteY97" fmla="*/ 1043239 h 1321868"/>
              <a:gd name="connsiteX98" fmla="*/ 6848837 w 8786210"/>
              <a:gd name="connsiteY98" fmla="*/ 1049719 h 1321868"/>
              <a:gd name="connsiteX99" fmla="*/ 6848837 w 8786210"/>
              <a:gd name="connsiteY99" fmla="*/ 1075638 h 1321868"/>
              <a:gd name="connsiteX100" fmla="*/ 6933071 w 8786210"/>
              <a:gd name="connsiteY100" fmla="*/ 1069158 h 1321868"/>
              <a:gd name="connsiteX101" fmla="*/ 6952509 w 8786210"/>
              <a:gd name="connsiteY101" fmla="*/ 1101557 h 1321868"/>
              <a:gd name="connsiteX102" fmla="*/ 7205210 w 8786210"/>
              <a:gd name="connsiteY102" fmla="*/ 1108037 h 1321868"/>
              <a:gd name="connsiteX103" fmla="*/ 7198731 w 8786210"/>
              <a:gd name="connsiteY103" fmla="*/ 1133956 h 1321868"/>
              <a:gd name="connsiteX104" fmla="*/ 7289444 w 8786210"/>
              <a:gd name="connsiteY104" fmla="*/ 1133956 h 1321868"/>
              <a:gd name="connsiteX105" fmla="*/ 7289444 w 8786210"/>
              <a:gd name="connsiteY105" fmla="*/ 1172834 h 1321868"/>
              <a:gd name="connsiteX106" fmla="*/ 7419034 w 8786210"/>
              <a:gd name="connsiteY106" fmla="*/ 1179314 h 1321868"/>
              <a:gd name="connsiteX107" fmla="*/ 7425513 w 8786210"/>
              <a:gd name="connsiteY107" fmla="*/ 1211713 h 1321868"/>
              <a:gd name="connsiteX108" fmla="*/ 7606940 w 8786210"/>
              <a:gd name="connsiteY108" fmla="*/ 1211713 h 1321868"/>
              <a:gd name="connsiteX109" fmla="*/ 7606940 w 8786210"/>
              <a:gd name="connsiteY109" fmla="*/ 1282990 h 1321868"/>
              <a:gd name="connsiteX110" fmla="*/ 7684694 w 8786210"/>
              <a:gd name="connsiteY110" fmla="*/ 1270030 h 1321868"/>
              <a:gd name="connsiteX111" fmla="*/ 7697653 w 8786210"/>
              <a:gd name="connsiteY111" fmla="*/ 1321868 h 1321868"/>
              <a:gd name="connsiteX112" fmla="*/ 8786210 w 8786210"/>
              <a:gd name="connsiteY112" fmla="*/ 1315389 h 1321868"/>
              <a:gd name="connsiteX0" fmla="*/ 0 w 8786210"/>
              <a:gd name="connsiteY0" fmla="*/ 0 h 1321868"/>
              <a:gd name="connsiteX1" fmla="*/ 90713 w 8786210"/>
              <a:gd name="connsiteY1" fmla="*/ 0 h 1321868"/>
              <a:gd name="connsiteX2" fmla="*/ 116631 w 8786210"/>
              <a:gd name="connsiteY2" fmla="*/ 12960 h 1321868"/>
              <a:gd name="connsiteX3" fmla="*/ 168467 w 8786210"/>
              <a:gd name="connsiteY3" fmla="*/ 32399 h 1321868"/>
              <a:gd name="connsiteX4" fmla="*/ 226782 w 8786210"/>
              <a:gd name="connsiteY4" fmla="*/ 64798 h 1321868"/>
              <a:gd name="connsiteX5" fmla="*/ 382291 w 8786210"/>
              <a:gd name="connsiteY5" fmla="*/ 58318 h 1321868"/>
              <a:gd name="connsiteX6" fmla="*/ 414688 w 8786210"/>
              <a:gd name="connsiteY6" fmla="*/ 77757 h 1321868"/>
              <a:gd name="connsiteX7" fmla="*/ 531319 w 8786210"/>
              <a:gd name="connsiteY7" fmla="*/ 84237 h 1321868"/>
              <a:gd name="connsiteX8" fmla="*/ 557237 w 8786210"/>
              <a:gd name="connsiteY8" fmla="*/ 97197 h 1321868"/>
              <a:gd name="connsiteX9" fmla="*/ 719225 w 8786210"/>
              <a:gd name="connsiteY9" fmla="*/ 103676 h 1321868"/>
              <a:gd name="connsiteX10" fmla="*/ 719225 w 8786210"/>
              <a:gd name="connsiteY10" fmla="*/ 103676 h 1321868"/>
              <a:gd name="connsiteX11" fmla="*/ 777540 w 8786210"/>
              <a:gd name="connsiteY11" fmla="*/ 123116 h 1321868"/>
              <a:gd name="connsiteX12" fmla="*/ 965446 w 8786210"/>
              <a:gd name="connsiteY12" fmla="*/ 123116 h 1321868"/>
              <a:gd name="connsiteX13" fmla="*/ 984885 w 8786210"/>
              <a:gd name="connsiteY13" fmla="*/ 142555 h 1321868"/>
              <a:gd name="connsiteX14" fmla="*/ 1179270 w 8786210"/>
              <a:gd name="connsiteY14" fmla="*/ 149035 h 1321868"/>
              <a:gd name="connsiteX15" fmla="*/ 1211667 w 8786210"/>
              <a:gd name="connsiteY15" fmla="*/ 155514 h 1321868"/>
              <a:gd name="connsiteX16" fmla="*/ 1302380 w 8786210"/>
              <a:gd name="connsiteY16" fmla="*/ 168474 h 1321868"/>
              <a:gd name="connsiteX17" fmla="*/ 1302380 w 8786210"/>
              <a:gd name="connsiteY17" fmla="*/ 168474 h 1321868"/>
              <a:gd name="connsiteX18" fmla="*/ 1373655 w 8786210"/>
              <a:gd name="connsiteY18" fmla="*/ 213832 h 1321868"/>
              <a:gd name="connsiteX19" fmla="*/ 1444930 w 8786210"/>
              <a:gd name="connsiteY19" fmla="*/ 220312 h 1321868"/>
              <a:gd name="connsiteX20" fmla="*/ 1464368 w 8786210"/>
              <a:gd name="connsiteY20" fmla="*/ 226791 h 1321868"/>
              <a:gd name="connsiteX21" fmla="*/ 1529163 w 8786210"/>
              <a:gd name="connsiteY21" fmla="*/ 246231 h 1321868"/>
              <a:gd name="connsiteX22" fmla="*/ 1749466 w 8786210"/>
              <a:gd name="connsiteY22" fmla="*/ 239751 h 1321868"/>
              <a:gd name="connsiteX23" fmla="*/ 1730028 w 8786210"/>
              <a:gd name="connsiteY23" fmla="*/ 252710 h 1321868"/>
              <a:gd name="connsiteX24" fmla="*/ 1833700 w 8786210"/>
              <a:gd name="connsiteY24" fmla="*/ 265670 h 1321868"/>
              <a:gd name="connsiteX25" fmla="*/ 1853138 w 8786210"/>
              <a:gd name="connsiteY25" fmla="*/ 278629 h 1321868"/>
              <a:gd name="connsiteX26" fmla="*/ 2060483 w 8786210"/>
              <a:gd name="connsiteY26" fmla="*/ 278629 h 1321868"/>
              <a:gd name="connsiteX27" fmla="*/ 2125278 w 8786210"/>
              <a:gd name="connsiteY27" fmla="*/ 291589 h 1321868"/>
              <a:gd name="connsiteX28" fmla="*/ 2196552 w 8786210"/>
              <a:gd name="connsiteY28" fmla="*/ 298069 h 1321868"/>
              <a:gd name="connsiteX29" fmla="*/ 2261347 w 8786210"/>
              <a:gd name="connsiteY29" fmla="*/ 304548 h 1321868"/>
              <a:gd name="connsiteX30" fmla="*/ 2326142 w 8786210"/>
              <a:gd name="connsiteY30" fmla="*/ 336947 h 1321868"/>
              <a:gd name="connsiteX31" fmla="*/ 2455732 w 8786210"/>
              <a:gd name="connsiteY31" fmla="*/ 336947 h 1321868"/>
              <a:gd name="connsiteX32" fmla="*/ 2501089 w 8786210"/>
              <a:gd name="connsiteY32" fmla="*/ 349907 h 1321868"/>
              <a:gd name="connsiteX33" fmla="*/ 2611241 w 8786210"/>
              <a:gd name="connsiteY33" fmla="*/ 349907 h 1321868"/>
              <a:gd name="connsiteX34" fmla="*/ 2637159 w 8786210"/>
              <a:gd name="connsiteY34" fmla="*/ 362866 h 1321868"/>
              <a:gd name="connsiteX35" fmla="*/ 2721392 w 8786210"/>
              <a:gd name="connsiteY35" fmla="*/ 369346 h 1321868"/>
              <a:gd name="connsiteX36" fmla="*/ 2753790 w 8786210"/>
              <a:gd name="connsiteY36" fmla="*/ 375826 h 1321868"/>
              <a:gd name="connsiteX37" fmla="*/ 2889859 w 8786210"/>
              <a:gd name="connsiteY37" fmla="*/ 382305 h 1321868"/>
              <a:gd name="connsiteX38" fmla="*/ 2896339 w 8786210"/>
              <a:gd name="connsiteY38" fmla="*/ 414704 h 1321868"/>
              <a:gd name="connsiteX39" fmla="*/ 2896339 w 8786210"/>
              <a:gd name="connsiteY39" fmla="*/ 414704 h 1321868"/>
              <a:gd name="connsiteX40" fmla="*/ 2980572 w 8786210"/>
              <a:gd name="connsiteY40" fmla="*/ 421184 h 1321868"/>
              <a:gd name="connsiteX41" fmla="*/ 3278630 w 8786210"/>
              <a:gd name="connsiteY41" fmla="*/ 414704 h 1321868"/>
              <a:gd name="connsiteX42" fmla="*/ 3298068 w 8786210"/>
              <a:gd name="connsiteY42" fmla="*/ 440623 h 1321868"/>
              <a:gd name="connsiteX43" fmla="*/ 3356384 w 8786210"/>
              <a:gd name="connsiteY43" fmla="*/ 434143 h 1321868"/>
              <a:gd name="connsiteX44" fmla="*/ 3356384 w 8786210"/>
              <a:gd name="connsiteY44" fmla="*/ 434143 h 1321868"/>
              <a:gd name="connsiteX45" fmla="*/ 3388781 w 8786210"/>
              <a:gd name="connsiteY45" fmla="*/ 466542 h 1321868"/>
              <a:gd name="connsiteX46" fmla="*/ 3518371 w 8786210"/>
              <a:gd name="connsiteY46" fmla="*/ 460062 h 1321868"/>
              <a:gd name="connsiteX47" fmla="*/ 3544289 w 8786210"/>
              <a:gd name="connsiteY47" fmla="*/ 466542 h 1321868"/>
              <a:gd name="connsiteX48" fmla="*/ 3576687 w 8786210"/>
              <a:gd name="connsiteY48" fmla="*/ 485981 h 1321868"/>
              <a:gd name="connsiteX49" fmla="*/ 3693318 w 8786210"/>
              <a:gd name="connsiteY49" fmla="*/ 485981 h 1321868"/>
              <a:gd name="connsiteX50" fmla="*/ 3719236 w 8786210"/>
              <a:gd name="connsiteY50" fmla="*/ 492461 h 1321868"/>
              <a:gd name="connsiteX51" fmla="*/ 3816429 w 8786210"/>
              <a:gd name="connsiteY51" fmla="*/ 498941 h 1321868"/>
              <a:gd name="connsiteX52" fmla="*/ 3829388 w 8786210"/>
              <a:gd name="connsiteY52" fmla="*/ 518380 h 1321868"/>
              <a:gd name="connsiteX53" fmla="*/ 3958978 w 8786210"/>
              <a:gd name="connsiteY53" fmla="*/ 518380 h 1321868"/>
              <a:gd name="connsiteX54" fmla="*/ 3978416 w 8786210"/>
              <a:gd name="connsiteY54" fmla="*/ 531339 h 1321868"/>
              <a:gd name="connsiteX55" fmla="*/ 4004334 w 8786210"/>
              <a:gd name="connsiteY55" fmla="*/ 537819 h 1321868"/>
              <a:gd name="connsiteX56" fmla="*/ 4010814 w 8786210"/>
              <a:gd name="connsiteY56" fmla="*/ 563738 h 1321868"/>
              <a:gd name="connsiteX57" fmla="*/ 4108006 w 8786210"/>
              <a:gd name="connsiteY57" fmla="*/ 563738 h 1321868"/>
              <a:gd name="connsiteX58" fmla="*/ 4120965 w 8786210"/>
              <a:gd name="connsiteY58" fmla="*/ 576698 h 1321868"/>
              <a:gd name="connsiteX59" fmla="*/ 4185760 w 8786210"/>
              <a:gd name="connsiteY59" fmla="*/ 576698 h 1321868"/>
              <a:gd name="connsiteX60" fmla="*/ 4211678 w 8786210"/>
              <a:gd name="connsiteY60" fmla="*/ 583177 h 1321868"/>
              <a:gd name="connsiteX61" fmla="*/ 4334789 w 8786210"/>
              <a:gd name="connsiteY61" fmla="*/ 589657 h 1321868"/>
              <a:gd name="connsiteX62" fmla="*/ 4347748 w 8786210"/>
              <a:gd name="connsiteY62" fmla="*/ 609096 h 1321868"/>
              <a:gd name="connsiteX63" fmla="*/ 4619887 w 8786210"/>
              <a:gd name="connsiteY63" fmla="*/ 615576 h 1321868"/>
              <a:gd name="connsiteX64" fmla="*/ 4645805 w 8786210"/>
              <a:gd name="connsiteY64" fmla="*/ 628536 h 1321868"/>
              <a:gd name="connsiteX65" fmla="*/ 4704121 w 8786210"/>
              <a:gd name="connsiteY65" fmla="*/ 635015 h 1321868"/>
              <a:gd name="connsiteX66" fmla="*/ 4730039 w 8786210"/>
              <a:gd name="connsiteY66" fmla="*/ 647975 h 1321868"/>
              <a:gd name="connsiteX67" fmla="*/ 4976260 w 8786210"/>
              <a:gd name="connsiteY67" fmla="*/ 641495 h 1321868"/>
              <a:gd name="connsiteX68" fmla="*/ 4989219 w 8786210"/>
              <a:gd name="connsiteY68" fmla="*/ 660934 h 1321868"/>
              <a:gd name="connsiteX69" fmla="*/ 5092891 w 8786210"/>
              <a:gd name="connsiteY69" fmla="*/ 660934 h 1321868"/>
              <a:gd name="connsiteX70" fmla="*/ 5105850 w 8786210"/>
              <a:gd name="connsiteY70" fmla="*/ 673894 h 1321868"/>
              <a:gd name="connsiteX71" fmla="*/ 5339112 w 8786210"/>
              <a:gd name="connsiteY71" fmla="*/ 680374 h 1321868"/>
              <a:gd name="connsiteX72" fmla="*/ 5352072 w 8786210"/>
              <a:gd name="connsiteY72" fmla="*/ 706293 h 1321868"/>
              <a:gd name="connsiteX73" fmla="*/ 5423346 w 8786210"/>
              <a:gd name="connsiteY73" fmla="*/ 719252 h 1321868"/>
              <a:gd name="connsiteX74" fmla="*/ 5423346 w 8786210"/>
              <a:gd name="connsiteY74" fmla="*/ 719252 h 1321868"/>
              <a:gd name="connsiteX75" fmla="*/ 5436305 w 8786210"/>
              <a:gd name="connsiteY75" fmla="*/ 738691 h 1321868"/>
              <a:gd name="connsiteX76" fmla="*/ 5494621 w 8786210"/>
              <a:gd name="connsiteY76" fmla="*/ 732212 h 1321868"/>
              <a:gd name="connsiteX77" fmla="*/ 5501100 w 8786210"/>
              <a:gd name="connsiteY77" fmla="*/ 751651 h 1321868"/>
              <a:gd name="connsiteX78" fmla="*/ 5559416 w 8786210"/>
              <a:gd name="connsiteY78" fmla="*/ 771090 h 1321868"/>
              <a:gd name="connsiteX79" fmla="*/ 5624211 w 8786210"/>
              <a:gd name="connsiteY79" fmla="*/ 803489 h 1321868"/>
              <a:gd name="connsiteX80" fmla="*/ 5928748 w 8786210"/>
              <a:gd name="connsiteY80" fmla="*/ 803489 h 1321868"/>
              <a:gd name="connsiteX81" fmla="*/ 5928748 w 8786210"/>
              <a:gd name="connsiteY81" fmla="*/ 822928 h 1321868"/>
              <a:gd name="connsiteX82" fmla="*/ 6239764 w 8786210"/>
              <a:gd name="connsiteY82" fmla="*/ 822928 h 1321868"/>
              <a:gd name="connsiteX83" fmla="*/ 6239764 w 8786210"/>
              <a:gd name="connsiteY83" fmla="*/ 822928 h 1321868"/>
              <a:gd name="connsiteX84" fmla="*/ 6259202 w 8786210"/>
              <a:gd name="connsiteY84" fmla="*/ 868286 h 1321868"/>
              <a:gd name="connsiteX85" fmla="*/ 6356395 w 8786210"/>
              <a:gd name="connsiteY85" fmla="*/ 874766 h 1321868"/>
              <a:gd name="connsiteX86" fmla="*/ 6356395 w 8786210"/>
              <a:gd name="connsiteY86" fmla="*/ 874766 h 1321868"/>
              <a:gd name="connsiteX87" fmla="*/ 6356395 w 8786210"/>
              <a:gd name="connsiteY87" fmla="*/ 887725 h 1321868"/>
              <a:gd name="connsiteX88" fmla="*/ 6421190 w 8786210"/>
              <a:gd name="connsiteY88" fmla="*/ 881246 h 1321868"/>
              <a:gd name="connsiteX89" fmla="*/ 6427669 w 8786210"/>
              <a:gd name="connsiteY89" fmla="*/ 900685 h 1321868"/>
              <a:gd name="connsiteX90" fmla="*/ 6479506 w 8786210"/>
              <a:gd name="connsiteY90" fmla="*/ 907165 h 1321868"/>
              <a:gd name="connsiteX91" fmla="*/ 6596137 w 8786210"/>
              <a:gd name="connsiteY91" fmla="*/ 920124 h 1321868"/>
              <a:gd name="connsiteX92" fmla="*/ 6602616 w 8786210"/>
              <a:gd name="connsiteY92" fmla="*/ 939563 h 1321868"/>
              <a:gd name="connsiteX93" fmla="*/ 6699809 w 8786210"/>
              <a:gd name="connsiteY93" fmla="*/ 952523 h 1321868"/>
              <a:gd name="connsiteX94" fmla="*/ 6719247 w 8786210"/>
              <a:gd name="connsiteY94" fmla="*/ 1004361 h 1321868"/>
              <a:gd name="connsiteX95" fmla="*/ 6719247 w 8786210"/>
              <a:gd name="connsiteY95" fmla="*/ 1004361 h 1321868"/>
              <a:gd name="connsiteX96" fmla="*/ 6758124 w 8786210"/>
              <a:gd name="connsiteY96" fmla="*/ 1017320 h 1321868"/>
              <a:gd name="connsiteX97" fmla="*/ 6771083 w 8786210"/>
              <a:gd name="connsiteY97" fmla="*/ 1043239 h 1321868"/>
              <a:gd name="connsiteX98" fmla="*/ 6848837 w 8786210"/>
              <a:gd name="connsiteY98" fmla="*/ 1049719 h 1321868"/>
              <a:gd name="connsiteX99" fmla="*/ 6848837 w 8786210"/>
              <a:gd name="connsiteY99" fmla="*/ 1075638 h 1321868"/>
              <a:gd name="connsiteX100" fmla="*/ 6933071 w 8786210"/>
              <a:gd name="connsiteY100" fmla="*/ 1069158 h 1321868"/>
              <a:gd name="connsiteX101" fmla="*/ 6952509 w 8786210"/>
              <a:gd name="connsiteY101" fmla="*/ 1101557 h 1321868"/>
              <a:gd name="connsiteX102" fmla="*/ 7205210 w 8786210"/>
              <a:gd name="connsiteY102" fmla="*/ 1108037 h 1321868"/>
              <a:gd name="connsiteX103" fmla="*/ 7198731 w 8786210"/>
              <a:gd name="connsiteY103" fmla="*/ 1133956 h 1321868"/>
              <a:gd name="connsiteX104" fmla="*/ 7289444 w 8786210"/>
              <a:gd name="connsiteY104" fmla="*/ 1133956 h 1321868"/>
              <a:gd name="connsiteX105" fmla="*/ 7289444 w 8786210"/>
              <a:gd name="connsiteY105" fmla="*/ 1172834 h 1321868"/>
              <a:gd name="connsiteX106" fmla="*/ 7419034 w 8786210"/>
              <a:gd name="connsiteY106" fmla="*/ 1179314 h 1321868"/>
              <a:gd name="connsiteX107" fmla="*/ 7425513 w 8786210"/>
              <a:gd name="connsiteY107" fmla="*/ 1211713 h 1321868"/>
              <a:gd name="connsiteX108" fmla="*/ 7606940 w 8786210"/>
              <a:gd name="connsiteY108" fmla="*/ 1211713 h 1321868"/>
              <a:gd name="connsiteX109" fmla="*/ 7606940 w 8786210"/>
              <a:gd name="connsiteY109" fmla="*/ 1270031 h 1321868"/>
              <a:gd name="connsiteX110" fmla="*/ 7684694 w 8786210"/>
              <a:gd name="connsiteY110" fmla="*/ 1270030 h 1321868"/>
              <a:gd name="connsiteX111" fmla="*/ 7697653 w 8786210"/>
              <a:gd name="connsiteY111" fmla="*/ 1321868 h 1321868"/>
              <a:gd name="connsiteX112" fmla="*/ 8786210 w 8786210"/>
              <a:gd name="connsiteY112" fmla="*/ 1315389 h 13218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8786210" h="1321868">
                <a:moveTo>
                  <a:pt x="0" y="0"/>
                </a:moveTo>
                <a:lnTo>
                  <a:pt x="90713" y="0"/>
                </a:lnTo>
                <a:lnTo>
                  <a:pt x="116631" y="12960"/>
                </a:lnTo>
                <a:lnTo>
                  <a:pt x="168467" y="32399"/>
                </a:lnTo>
                <a:lnTo>
                  <a:pt x="226782" y="64798"/>
                </a:lnTo>
                <a:lnTo>
                  <a:pt x="382291" y="58318"/>
                </a:lnTo>
                <a:lnTo>
                  <a:pt x="414688" y="77757"/>
                </a:lnTo>
                <a:lnTo>
                  <a:pt x="531319" y="84237"/>
                </a:lnTo>
                <a:lnTo>
                  <a:pt x="557237" y="97197"/>
                </a:lnTo>
                <a:lnTo>
                  <a:pt x="719225" y="103676"/>
                </a:lnTo>
                <a:lnTo>
                  <a:pt x="719225" y="103676"/>
                </a:lnTo>
                <a:lnTo>
                  <a:pt x="777540" y="123116"/>
                </a:lnTo>
                <a:lnTo>
                  <a:pt x="965446" y="123116"/>
                </a:lnTo>
                <a:lnTo>
                  <a:pt x="984885" y="142555"/>
                </a:lnTo>
                <a:lnTo>
                  <a:pt x="1179270" y="149035"/>
                </a:lnTo>
                <a:lnTo>
                  <a:pt x="1211667" y="155514"/>
                </a:lnTo>
                <a:lnTo>
                  <a:pt x="1302380" y="168474"/>
                </a:lnTo>
                <a:lnTo>
                  <a:pt x="1302380" y="168474"/>
                </a:lnTo>
                <a:lnTo>
                  <a:pt x="1373655" y="213832"/>
                </a:lnTo>
                <a:lnTo>
                  <a:pt x="1444930" y="220312"/>
                </a:lnTo>
                <a:lnTo>
                  <a:pt x="1464368" y="226791"/>
                </a:lnTo>
                <a:lnTo>
                  <a:pt x="1529163" y="246231"/>
                </a:lnTo>
                <a:lnTo>
                  <a:pt x="1749466" y="239751"/>
                </a:lnTo>
                <a:lnTo>
                  <a:pt x="1730028" y="252710"/>
                </a:lnTo>
                <a:lnTo>
                  <a:pt x="1833700" y="265670"/>
                </a:lnTo>
                <a:lnTo>
                  <a:pt x="1853138" y="278629"/>
                </a:lnTo>
                <a:lnTo>
                  <a:pt x="2060483" y="278629"/>
                </a:lnTo>
                <a:lnTo>
                  <a:pt x="2125278" y="291589"/>
                </a:lnTo>
                <a:lnTo>
                  <a:pt x="2196552" y="298069"/>
                </a:lnTo>
                <a:lnTo>
                  <a:pt x="2261347" y="304548"/>
                </a:lnTo>
                <a:lnTo>
                  <a:pt x="2326142" y="336947"/>
                </a:lnTo>
                <a:lnTo>
                  <a:pt x="2455732" y="336947"/>
                </a:lnTo>
                <a:lnTo>
                  <a:pt x="2501089" y="349907"/>
                </a:lnTo>
                <a:lnTo>
                  <a:pt x="2611241" y="349907"/>
                </a:lnTo>
                <a:lnTo>
                  <a:pt x="2637159" y="362866"/>
                </a:lnTo>
                <a:lnTo>
                  <a:pt x="2721392" y="369346"/>
                </a:lnTo>
                <a:lnTo>
                  <a:pt x="2753790" y="375826"/>
                </a:lnTo>
                <a:lnTo>
                  <a:pt x="2889859" y="382305"/>
                </a:lnTo>
                <a:lnTo>
                  <a:pt x="2896339" y="414704"/>
                </a:lnTo>
                <a:lnTo>
                  <a:pt x="2896339" y="414704"/>
                </a:lnTo>
                <a:lnTo>
                  <a:pt x="2980572" y="421184"/>
                </a:lnTo>
                <a:lnTo>
                  <a:pt x="3278630" y="414704"/>
                </a:lnTo>
                <a:lnTo>
                  <a:pt x="3298068" y="440623"/>
                </a:lnTo>
                <a:lnTo>
                  <a:pt x="3356384" y="434143"/>
                </a:lnTo>
                <a:lnTo>
                  <a:pt x="3356384" y="434143"/>
                </a:lnTo>
                <a:lnTo>
                  <a:pt x="3388781" y="466542"/>
                </a:lnTo>
                <a:lnTo>
                  <a:pt x="3518371" y="460062"/>
                </a:lnTo>
                <a:lnTo>
                  <a:pt x="3544289" y="466542"/>
                </a:lnTo>
                <a:lnTo>
                  <a:pt x="3576687" y="485981"/>
                </a:lnTo>
                <a:lnTo>
                  <a:pt x="3693318" y="485981"/>
                </a:lnTo>
                <a:lnTo>
                  <a:pt x="3719236" y="492461"/>
                </a:lnTo>
                <a:lnTo>
                  <a:pt x="3816429" y="498941"/>
                </a:lnTo>
                <a:lnTo>
                  <a:pt x="3829388" y="518380"/>
                </a:lnTo>
                <a:lnTo>
                  <a:pt x="3958978" y="518380"/>
                </a:lnTo>
                <a:lnTo>
                  <a:pt x="3978416" y="531339"/>
                </a:lnTo>
                <a:lnTo>
                  <a:pt x="4004334" y="537819"/>
                </a:lnTo>
                <a:lnTo>
                  <a:pt x="4010814" y="563738"/>
                </a:lnTo>
                <a:lnTo>
                  <a:pt x="4108006" y="563738"/>
                </a:lnTo>
                <a:lnTo>
                  <a:pt x="4120965" y="576698"/>
                </a:lnTo>
                <a:lnTo>
                  <a:pt x="4185760" y="576698"/>
                </a:lnTo>
                <a:lnTo>
                  <a:pt x="4211678" y="583177"/>
                </a:lnTo>
                <a:lnTo>
                  <a:pt x="4334789" y="589657"/>
                </a:lnTo>
                <a:lnTo>
                  <a:pt x="4347748" y="609096"/>
                </a:lnTo>
                <a:lnTo>
                  <a:pt x="4619887" y="615576"/>
                </a:lnTo>
                <a:lnTo>
                  <a:pt x="4645805" y="628536"/>
                </a:lnTo>
                <a:lnTo>
                  <a:pt x="4704121" y="635015"/>
                </a:lnTo>
                <a:lnTo>
                  <a:pt x="4730039" y="647975"/>
                </a:lnTo>
                <a:lnTo>
                  <a:pt x="4976260" y="641495"/>
                </a:lnTo>
                <a:lnTo>
                  <a:pt x="4989219" y="660934"/>
                </a:lnTo>
                <a:lnTo>
                  <a:pt x="5092891" y="660934"/>
                </a:lnTo>
                <a:lnTo>
                  <a:pt x="5105850" y="673894"/>
                </a:lnTo>
                <a:lnTo>
                  <a:pt x="5339112" y="680374"/>
                </a:lnTo>
                <a:lnTo>
                  <a:pt x="5352072" y="706293"/>
                </a:lnTo>
                <a:lnTo>
                  <a:pt x="5423346" y="719252"/>
                </a:lnTo>
                <a:lnTo>
                  <a:pt x="5423346" y="719252"/>
                </a:lnTo>
                <a:lnTo>
                  <a:pt x="5436305" y="738691"/>
                </a:lnTo>
                <a:lnTo>
                  <a:pt x="5494621" y="732212"/>
                </a:lnTo>
                <a:lnTo>
                  <a:pt x="5501100" y="751651"/>
                </a:lnTo>
                <a:lnTo>
                  <a:pt x="5559416" y="771090"/>
                </a:lnTo>
                <a:lnTo>
                  <a:pt x="5624211" y="803489"/>
                </a:lnTo>
                <a:lnTo>
                  <a:pt x="5928748" y="803489"/>
                </a:lnTo>
                <a:lnTo>
                  <a:pt x="5928748" y="822928"/>
                </a:lnTo>
                <a:lnTo>
                  <a:pt x="6239764" y="822928"/>
                </a:lnTo>
                <a:lnTo>
                  <a:pt x="6239764" y="822928"/>
                </a:lnTo>
                <a:lnTo>
                  <a:pt x="6259202" y="868286"/>
                </a:lnTo>
                <a:lnTo>
                  <a:pt x="6356395" y="874766"/>
                </a:lnTo>
                <a:lnTo>
                  <a:pt x="6356395" y="874766"/>
                </a:lnTo>
                <a:lnTo>
                  <a:pt x="6356395" y="887725"/>
                </a:lnTo>
                <a:lnTo>
                  <a:pt x="6421190" y="881246"/>
                </a:lnTo>
                <a:lnTo>
                  <a:pt x="6427669" y="900685"/>
                </a:lnTo>
                <a:lnTo>
                  <a:pt x="6479506" y="907165"/>
                </a:lnTo>
                <a:lnTo>
                  <a:pt x="6596137" y="920124"/>
                </a:lnTo>
                <a:lnTo>
                  <a:pt x="6602616" y="939563"/>
                </a:lnTo>
                <a:lnTo>
                  <a:pt x="6699809" y="952523"/>
                </a:lnTo>
                <a:lnTo>
                  <a:pt x="6719247" y="1004361"/>
                </a:lnTo>
                <a:lnTo>
                  <a:pt x="6719247" y="1004361"/>
                </a:lnTo>
                <a:lnTo>
                  <a:pt x="6758124" y="1017320"/>
                </a:lnTo>
                <a:lnTo>
                  <a:pt x="6771083" y="1043239"/>
                </a:lnTo>
                <a:lnTo>
                  <a:pt x="6848837" y="1049719"/>
                </a:lnTo>
                <a:lnTo>
                  <a:pt x="6848837" y="1075638"/>
                </a:lnTo>
                <a:lnTo>
                  <a:pt x="6933071" y="1069158"/>
                </a:lnTo>
                <a:lnTo>
                  <a:pt x="6952509" y="1101557"/>
                </a:lnTo>
                <a:lnTo>
                  <a:pt x="7205210" y="1108037"/>
                </a:lnTo>
                <a:lnTo>
                  <a:pt x="7198731" y="1133956"/>
                </a:lnTo>
                <a:lnTo>
                  <a:pt x="7289444" y="1133956"/>
                </a:lnTo>
                <a:lnTo>
                  <a:pt x="7289444" y="1172834"/>
                </a:lnTo>
                <a:lnTo>
                  <a:pt x="7419034" y="1179314"/>
                </a:lnTo>
                <a:lnTo>
                  <a:pt x="7425513" y="1211713"/>
                </a:lnTo>
                <a:lnTo>
                  <a:pt x="7606940" y="1211713"/>
                </a:lnTo>
                <a:lnTo>
                  <a:pt x="7606940" y="1270031"/>
                </a:lnTo>
                <a:lnTo>
                  <a:pt x="7684694" y="1270030"/>
                </a:lnTo>
                <a:lnTo>
                  <a:pt x="7697653" y="1321868"/>
                </a:lnTo>
                <a:lnTo>
                  <a:pt x="8786210" y="1315389"/>
                </a:lnTo>
              </a:path>
            </a:pathLst>
          </a:custGeom>
          <a:ln w="28575" cmpd="sng">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9" name="Text Placeholder 8">
            <a:extLst>
              <a:ext uri="{FF2B5EF4-FFF2-40B4-BE49-F238E27FC236}">
                <a16:creationId xmlns:a16="http://schemas.microsoft.com/office/drawing/2014/main" id="{9C0D2A2E-77B6-BA5C-9C6E-A3381D7AD0D6}"/>
              </a:ext>
            </a:extLst>
          </p:cNvPr>
          <p:cNvSpPr>
            <a:spLocks noGrp="1"/>
          </p:cNvSpPr>
          <p:nvPr>
            <p:ph type="body" sz="quarter" idx="13"/>
          </p:nvPr>
        </p:nvSpPr>
        <p:spPr>
          <a:xfrm>
            <a:off x="532365" y="6263157"/>
            <a:ext cx="11488411" cy="364067"/>
          </a:xfrm>
        </p:spPr>
        <p:txBody>
          <a:bodyPr>
            <a:normAutofit/>
          </a:bodyPr>
          <a:lstStyle/>
          <a:p>
            <a:r>
              <a:rPr lang="en-US" kern="100" dirty="0">
                <a:latin typeface="+mn-lt"/>
                <a:ea typeface="Aptos" panose="020B0004020202020204" pitchFamily="34" charset="0"/>
                <a:cs typeface="Times New Roman" panose="02020603050405020304" pitchFamily="18" charset="0"/>
              </a:rPr>
              <a:t>1. Brown JR. </a:t>
            </a:r>
            <a:r>
              <a:rPr lang="en-US" i="1" kern="100" dirty="0">
                <a:latin typeface="+mn-lt"/>
                <a:ea typeface="Aptos" panose="020B0004020202020204" pitchFamily="34" charset="0"/>
                <a:cs typeface="Times New Roman" panose="02020603050405020304" pitchFamily="18" charset="0"/>
              </a:rPr>
              <a:t>N Engl J Med</a:t>
            </a:r>
            <a:r>
              <a:rPr lang="en-US" kern="100" dirty="0">
                <a:latin typeface="+mn-lt"/>
                <a:ea typeface="Aptos" panose="020B0004020202020204" pitchFamily="34" charset="0"/>
                <a:cs typeface="Times New Roman" panose="02020603050405020304" pitchFamily="18" charset="0"/>
              </a:rPr>
              <a:t>. 2025;392(8):748-762. 2. </a:t>
            </a:r>
            <a:r>
              <a:rPr lang="en-US" dirty="0">
                <a:latin typeface="+mn-lt"/>
              </a:rPr>
              <a:t>Brown J, et al. ASH 2024. Oral session 1009. </a:t>
            </a:r>
          </a:p>
        </p:txBody>
      </p:sp>
      <p:graphicFrame>
        <p:nvGraphicFramePr>
          <p:cNvPr id="23" name="Table 22">
            <a:extLst>
              <a:ext uri="{FF2B5EF4-FFF2-40B4-BE49-F238E27FC236}">
                <a16:creationId xmlns:a16="http://schemas.microsoft.com/office/drawing/2014/main" id="{286CC64B-72C2-E70D-99EB-6A9D2267E009}"/>
              </a:ext>
            </a:extLst>
          </p:cNvPr>
          <p:cNvGraphicFramePr>
            <a:graphicFrameLocks noGrp="1"/>
          </p:cNvGraphicFramePr>
          <p:nvPr/>
        </p:nvGraphicFramePr>
        <p:xfrm>
          <a:off x="1676291" y="2005543"/>
          <a:ext cx="2991045" cy="1173480"/>
        </p:xfrm>
        <a:graphic>
          <a:graphicData uri="http://schemas.openxmlformats.org/drawingml/2006/table">
            <a:tbl>
              <a:tblPr firstRow="1" bandRow="1">
                <a:tableStyleId>{2D5ABB26-0587-4C30-8999-92F81FD0307C}</a:tableStyleId>
              </a:tblPr>
              <a:tblGrid>
                <a:gridCol w="797491">
                  <a:extLst>
                    <a:ext uri="{9D8B030D-6E8A-4147-A177-3AD203B41FA5}">
                      <a16:colId xmlns:a16="http://schemas.microsoft.com/office/drawing/2014/main" val="20000"/>
                    </a:ext>
                  </a:extLst>
                </a:gridCol>
                <a:gridCol w="1084217">
                  <a:extLst>
                    <a:ext uri="{9D8B030D-6E8A-4147-A177-3AD203B41FA5}">
                      <a16:colId xmlns:a16="http://schemas.microsoft.com/office/drawing/2014/main" val="20001"/>
                    </a:ext>
                  </a:extLst>
                </a:gridCol>
                <a:gridCol w="1109337">
                  <a:extLst>
                    <a:ext uri="{9D8B030D-6E8A-4147-A177-3AD203B41FA5}">
                      <a16:colId xmlns:a16="http://schemas.microsoft.com/office/drawing/2014/main" val="20002"/>
                    </a:ext>
                  </a:extLst>
                </a:gridCol>
              </a:tblGrid>
              <a:tr h="167640">
                <a:tc rowSpan="2">
                  <a:txBody>
                    <a:bodyPr/>
                    <a:lstStyle/>
                    <a:p>
                      <a:endParaRPr lang="en-US" sz="1100" dirty="0"/>
                    </a:p>
                  </a:txBody>
                  <a:tcPr marL="0" marR="0" marT="0" marB="0">
                    <a:lnB w="12700" cap="flat" cmpd="sng" algn="ctr">
                      <a:solidFill>
                        <a:scrgbClr r="0" g="0" b="0"/>
                      </a:solidFill>
                      <a:prstDash val="solid"/>
                      <a:round/>
                      <a:headEnd type="none" w="med" len="med"/>
                      <a:tailEnd type="none" w="med" len="med"/>
                    </a:lnB>
                  </a:tcPr>
                </a:tc>
                <a:tc gridSpan="2">
                  <a:txBody>
                    <a:bodyPr/>
                    <a:lstStyle/>
                    <a:p>
                      <a:pPr algn="ctr"/>
                      <a:endParaRPr lang="en-US" sz="1100" b="1" i="1" dirty="0">
                        <a:solidFill>
                          <a:schemeClr val="tx1"/>
                        </a:solidFill>
                      </a:endParaRPr>
                    </a:p>
                  </a:txBody>
                  <a:tcPr marL="0" marR="0" marT="0" marB="0" anchor="ctr">
                    <a:lnB w="12700" cap="flat" cmpd="sng" algn="ctr">
                      <a:solidFill>
                        <a:scrgbClr r="0" g="0" b="0"/>
                      </a:solidFill>
                      <a:prstDash val="solid"/>
                      <a:round/>
                      <a:headEnd type="none" w="med" len="med"/>
                      <a:tailEnd type="none" w="med" len="med"/>
                    </a:lnB>
                    <a:noFill/>
                  </a:tcPr>
                </a:tc>
                <a:tc hMerge="1">
                  <a:txBody>
                    <a:bodyPr/>
                    <a:lstStyle/>
                    <a:p>
                      <a:pPr algn="ctr"/>
                      <a:endParaRPr lang="en-US" sz="900" b="1" dirty="0">
                        <a:solidFill>
                          <a:schemeClr val="bg1"/>
                        </a:solidFill>
                      </a:endParaRPr>
                    </a:p>
                  </a:txBody>
                  <a:tcPr marL="0" marR="0" marT="0" marB="0" anchor="ctr">
                    <a:lnB w="12700" cap="flat" cmpd="sng" algn="ctr">
                      <a:solidFill>
                        <a:scrgbClr r="0" g="0" b="0"/>
                      </a:solidFill>
                      <a:prstDash val="solid"/>
                      <a:round/>
                      <a:headEnd type="none" w="med" len="med"/>
                      <a:tailEnd type="none" w="med" len="med"/>
                    </a:lnB>
                    <a:solidFill>
                      <a:schemeClr val="accent1"/>
                    </a:solidFill>
                  </a:tcPr>
                </a:tc>
                <a:extLst>
                  <a:ext uri="{0D108BD9-81ED-4DB2-BD59-A6C34878D82A}">
                    <a16:rowId xmlns:a16="http://schemas.microsoft.com/office/drawing/2014/main" val="10000"/>
                  </a:ext>
                </a:extLst>
              </a:tr>
              <a:tr h="502920">
                <a:tc vMerge="1">
                  <a:txBody>
                    <a:bodyPr/>
                    <a:lstStyle/>
                    <a:p>
                      <a:endParaRPr lang="en-US" sz="900" dirty="0"/>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AV vs FCR/BR</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n = 581</a:t>
                      </a:r>
                    </a:p>
                  </a:txBody>
                  <a:tcPr marL="0" marR="0" marT="0" marB="0" anchor="b">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346691"/>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AVO vs </a:t>
                      </a:r>
                    </a:p>
                    <a:p>
                      <a:pPr marL="0" marR="0" indent="0" algn="ctr" defTabSz="609585" rtl="0" eaLnBrk="1" fontAlgn="auto" latinLnBrk="0" hangingPunct="1">
                        <a:lnSpc>
                          <a:spcPct val="100000"/>
                        </a:lnSpc>
                        <a:spcBef>
                          <a:spcPts val="0"/>
                        </a:spcBef>
                        <a:spcAft>
                          <a:spcPts val="0"/>
                        </a:spcAft>
                        <a:buClrTx/>
                        <a:buSzTx/>
                        <a:buFontTx/>
                        <a:buNone/>
                        <a:tabLst/>
                        <a:defRPr/>
                      </a:pPr>
                      <a:r>
                        <a:rPr lang="en-US" sz="1100" b="1" dirty="0">
                          <a:solidFill>
                            <a:schemeClr val="bg1"/>
                          </a:solidFill>
                        </a:rPr>
                        <a:t>FCR/BR</a:t>
                      </a:r>
                    </a:p>
                    <a:p>
                      <a:pPr algn="ctr"/>
                      <a:r>
                        <a:rPr lang="en-US" sz="1100" b="1" dirty="0">
                          <a:solidFill>
                            <a:schemeClr val="bg1"/>
                          </a:solidFill>
                        </a:rPr>
                        <a:t>n = 576</a:t>
                      </a:r>
                    </a:p>
                  </a:txBody>
                  <a:tcPr marL="0" marR="0" marT="0" marB="0" anchor="ct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D85C00"/>
                    </a:solidFill>
                  </a:tcPr>
                </a:tc>
                <a:extLst>
                  <a:ext uri="{0D108BD9-81ED-4DB2-BD59-A6C34878D82A}">
                    <a16:rowId xmlns:a16="http://schemas.microsoft.com/office/drawing/2014/main" val="10001"/>
                  </a:ext>
                </a:extLst>
              </a:tr>
              <a:tr h="502920">
                <a:tc>
                  <a:txBody>
                    <a:bodyPr/>
                    <a:lstStyle/>
                    <a:p>
                      <a:r>
                        <a:rPr lang="en-US" sz="1100" b="1" dirty="0"/>
                        <a:t>HR</a:t>
                      </a:r>
                      <a:r>
                        <a:rPr lang="en-US" sz="1100" b="1" baseline="30000" dirty="0"/>
                        <a:t>a</a:t>
                      </a:r>
                      <a:r>
                        <a:rPr lang="en-US" sz="1100" b="1" dirty="0"/>
                        <a:t> </a:t>
                      </a:r>
                    </a:p>
                    <a:p>
                      <a:r>
                        <a:rPr lang="en-US" sz="1100" baseline="0" dirty="0"/>
                        <a:t>(95% CI)</a:t>
                      </a:r>
                    </a:p>
                    <a:p>
                      <a:r>
                        <a:rPr lang="en-US" sz="1100" i="1" baseline="0" dirty="0"/>
                        <a:t>P-Value</a:t>
                      </a:r>
                      <a:r>
                        <a:rPr lang="en-US" sz="1100" b="1" i="1" baseline="30000" dirty="0"/>
                        <a:t>b</a:t>
                      </a:r>
                      <a:endParaRPr lang="en-US" sz="1100" i="1" dirty="0"/>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b="1" dirty="0"/>
                        <a:t>0.65</a:t>
                      </a:r>
                    </a:p>
                    <a:p>
                      <a:pPr algn="ctr"/>
                      <a:r>
                        <a:rPr lang="en-US" sz="1100" dirty="0"/>
                        <a:t>(0.49–0.87)</a:t>
                      </a:r>
                    </a:p>
                    <a:p>
                      <a:pPr algn="ctr"/>
                      <a:r>
                        <a:rPr lang="en-US" sz="1100" i="1" dirty="0"/>
                        <a:t>P = 0.004</a:t>
                      </a:r>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1100" b="1" dirty="0"/>
                        <a:t>–</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i="1" dirty="0"/>
                        <a:t>–</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i="1" dirty="0"/>
                        <a:t>P &lt; 0.0001</a:t>
                      </a:r>
                    </a:p>
                  </a:txBody>
                  <a:tcPr marL="0" marR="0" marT="0" marB="0">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26" name="TextBox 25">
            <a:extLst>
              <a:ext uri="{FF2B5EF4-FFF2-40B4-BE49-F238E27FC236}">
                <a16:creationId xmlns:a16="http://schemas.microsoft.com/office/drawing/2014/main" id="{E65741D8-15ED-370D-6FB9-D069C7A6BB7F}"/>
              </a:ext>
            </a:extLst>
          </p:cNvPr>
          <p:cNvSpPr txBox="1"/>
          <p:nvPr/>
        </p:nvSpPr>
        <p:spPr>
          <a:xfrm>
            <a:off x="556271" y="5623743"/>
            <a:ext cx="10763039" cy="338554"/>
          </a:xfrm>
          <a:prstGeom prst="rect">
            <a:avLst/>
          </a:prstGeom>
          <a:noFill/>
        </p:spPr>
        <p:txBody>
          <a:bodyPr wrap="square">
            <a:spAutoFit/>
          </a:bodyPr>
          <a:lstStyle/>
          <a:p>
            <a:pPr defTabSz="609570">
              <a:defRPr/>
            </a:pPr>
            <a:r>
              <a:rPr lang="en-US" sz="800" dirty="0">
                <a:solidFill>
                  <a:srgbClr val="555555">
                    <a:lumMod val="50000"/>
                    <a:lumOff val="50000"/>
                  </a:srgbClr>
                </a:solidFill>
                <a:latin typeface="Arial"/>
                <a:cs typeface="Arial"/>
              </a:rPr>
              <a:t>AV, acalabrutinib-venetoclax; AVO, acalabrutinib-venetoclax-obinutuzumab; BR, bendamustine-rituximab; CI, confidence interval; FCR, fludarabine-cyclophosphamide-rituximab; HR, hazard ratio; IRC, independent review committee; ITT, intent-to-treat; NR, not reached; PFS, progression-free survival.</a:t>
            </a:r>
          </a:p>
        </p:txBody>
      </p:sp>
      <p:sp>
        <p:nvSpPr>
          <p:cNvPr id="4" name="TextBox 3">
            <a:extLst>
              <a:ext uri="{FF2B5EF4-FFF2-40B4-BE49-F238E27FC236}">
                <a16:creationId xmlns:a16="http://schemas.microsoft.com/office/drawing/2014/main" id="{C6E07C6B-5A44-4F5E-3BB9-6F5E831F6FA1}"/>
              </a:ext>
            </a:extLst>
          </p:cNvPr>
          <p:cNvSpPr txBox="1"/>
          <p:nvPr/>
        </p:nvSpPr>
        <p:spPr>
          <a:xfrm>
            <a:off x="8839536" y="46627"/>
            <a:ext cx="3022832" cy="1200329"/>
          </a:xfrm>
          <a:prstGeom prst="rect">
            <a:avLst/>
          </a:prstGeom>
          <a:noFill/>
        </p:spPr>
        <p:txBody>
          <a:bodyPr wrap="square" rtlCol="0">
            <a:spAutoFit/>
          </a:bodyPr>
          <a:lstStyle/>
          <a:p>
            <a:pPr defTabSz="609585"/>
            <a:r>
              <a:rPr lang="en-US" sz="2400" dirty="0">
                <a:solidFill>
                  <a:srgbClr val="2D2E2D"/>
                </a:solidFill>
                <a:latin typeface="Calibri"/>
              </a:rPr>
              <a:t>EOT</a:t>
            </a:r>
          </a:p>
          <a:p>
            <a:pPr defTabSz="609585"/>
            <a:r>
              <a:rPr lang="en-US" sz="2400" dirty="0">
                <a:solidFill>
                  <a:srgbClr val="2D2E2D"/>
                </a:solidFill>
                <a:latin typeface="Calibri"/>
              </a:rPr>
              <a:t>34% MRD4 Rate AV</a:t>
            </a:r>
          </a:p>
          <a:p>
            <a:pPr defTabSz="609585"/>
            <a:r>
              <a:rPr lang="en-US" sz="2400" dirty="0">
                <a:solidFill>
                  <a:srgbClr val="2D2E2D"/>
                </a:solidFill>
                <a:latin typeface="Calibri"/>
              </a:rPr>
              <a:t>68% MRD4 Rate AVO</a:t>
            </a:r>
          </a:p>
        </p:txBody>
      </p:sp>
    </p:spTree>
    <p:extLst>
      <p:ext uri="{BB962C8B-B14F-4D97-AF65-F5344CB8AC3E}">
        <p14:creationId xmlns:p14="http://schemas.microsoft.com/office/powerpoint/2010/main" val="6062943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Freeform 215"/>
          <p:cNvSpPr/>
          <p:nvPr/>
        </p:nvSpPr>
        <p:spPr>
          <a:xfrm>
            <a:off x="6892324" y="2900405"/>
            <a:ext cx="4572000" cy="758568"/>
          </a:xfrm>
          <a:custGeom>
            <a:avLst/>
            <a:gdLst>
              <a:gd name="connsiteX0" fmla="*/ 0 w 4572000"/>
              <a:gd name="connsiteY0" fmla="*/ 0 h 758568"/>
              <a:gd name="connsiteX1" fmla="*/ 58352 w 4572000"/>
              <a:gd name="connsiteY1" fmla="*/ 0 h 758568"/>
              <a:gd name="connsiteX2" fmla="*/ 58352 w 4572000"/>
              <a:gd name="connsiteY2" fmla="*/ 24027 h 758568"/>
              <a:gd name="connsiteX3" fmla="*/ 85811 w 4572000"/>
              <a:gd name="connsiteY3" fmla="*/ 17163 h 758568"/>
              <a:gd name="connsiteX4" fmla="*/ 82379 w 4572000"/>
              <a:gd name="connsiteY4" fmla="*/ 44622 h 758568"/>
              <a:gd name="connsiteX5" fmla="*/ 144162 w 4572000"/>
              <a:gd name="connsiteY5" fmla="*/ 41190 h 758568"/>
              <a:gd name="connsiteX6" fmla="*/ 144162 w 4572000"/>
              <a:gd name="connsiteY6" fmla="*/ 68649 h 758568"/>
              <a:gd name="connsiteX7" fmla="*/ 181919 w 4572000"/>
              <a:gd name="connsiteY7" fmla="*/ 65217 h 758568"/>
              <a:gd name="connsiteX8" fmla="*/ 185352 w 4572000"/>
              <a:gd name="connsiteY8" fmla="*/ 82379 h 758568"/>
              <a:gd name="connsiteX9" fmla="*/ 538892 w 4572000"/>
              <a:gd name="connsiteY9" fmla="*/ 75514 h 758568"/>
              <a:gd name="connsiteX10" fmla="*/ 538892 w 4572000"/>
              <a:gd name="connsiteY10" fmla="*/ 96109 h 758568"/>
              <a:gd name="connsiteX11" fmla="*/ 610973 w 4572000"/>
              <a:gd name="connsiteY11" fmla="*/ 96109 h 758568"/>
              <a:gd name="connsiteX12" fmla="*/ 610973 w 4572000"/>
              <a:gd name="connsiteY12" fmla="*/ 109838 h 758568"/>
              <a:gd name="connsiteX13" fmla="*/ 950784 w 4572000"/>
              <a:gd name="connsiteY13" fmla="*/ 106406 h 758568"/>
              <a:gd name="connsiteX14" fmla="*/ 950784 w 4572000"/>
              <a:gd name="connsiteY14" fmla="*/ 123568 h 758568"/>
              <a:gd name="connsiteX15" fmla="*/ 1019433 w 4572000"/>
              <a:gd name="connsiteY15" fmla="*/ 127000 h 758568"/>
              <a:gd name="connsiteX16" fmla="*/ 1022865 w 4572000"/>
              <a:gd name="connsiteY16" fmla="*/ 137298 h 758568"/>
              <a:gd name="connsiteX17" fmla="*/ 1307757 w 4572000"/>
              <a:gd name="connsiteY17" fmla="*/ 133865 h 758568"/>
              <a:gd name="connsiteX18" fmla="*/ 1307757 w 4572000"/>
              <a:gd name="connsiteY18" fmla="*/ 133865 h 758568"/>
              <a:gd name="connsiteX19" fmla="*/ 1314622 w 4572000"/>
              <a:gd name="connsiteY19" fmla="*/ 151027 h 758568"/>
              <a:gd name="connsiteX20" fmla="*/ 1342081 w 4572000"/>
              <a:gd name="connsiteY20" fmla="*/ 151027 h 758568"/>
              <a:gd name="connsiteX21" fmla="*/ 1352379 w 4572000"/>
              <a:gd name="connsiteY21" fmla="*/ 168190 h 758568"/>
              <a:gd name="connsiteX22" fmla="*/ 1778000 w 4572000"/>
              <a:gd name="connsiteY22" fmla="*/ 161325 h 758568"/>
              <a:gd name="connsiteX23" fmla="*/ 1778000 w 4572000"/>
              <a:gd name="connsiteY23" fmla="*/ 178487 h 758568"/>
              <a:gd name="connsiteX24" fmla="*/ 2217352 w 4572000"/>
              <a:gd name="connsiteY24" fmla="*/ 175054 h 758568"/>
              <a:gd name="connsiteX25" fmla="*/ 2217352 w 4572000"/>
              <a:gd name="connsiteY25" fmla="*/ 195649 h 758568"/>
              <a:gd name="connsiteX26" fmla="*/ 2316892 w 4572000"/>
              <a:gd name="connsiteY26" fmla="*/ 195649 h 758568"/>
              <a:gd name="connsiteX27" fmla="*/ 2320325 w 4572000"/>
              <a:gd name="connsiteY27" fmla="*/ 205946 h 758568"/>
              <a:gd name="connsiteX28" fmla="*/ 2687595 w 4572000"/>
              <a:gd name="connsiteY28" fmla="*/ 205946 h 758568"/>
              <a:gd name="connsiteX29" fmla="*/ 2687595 w 4572000"/>
              <a:gd name="connsiteY29" fmla="*/ 219676 h 758568"/>
              <a:gd name="connsiteX30" fmla="*/ 2917568 w 4572000"/>
              <a:gd name="connsiteY30" fmla="*/ 219676 h 758568"/>
              <a:gd name="connsiteX31" fmla="*/ 2910703 w 4572000"/>
              <a:gd name="connsiteY31" fmla="*/ 243703 h 758568"/>
              <a:gd name="connsiteX32" fmla="*/ 2969054 w 4572000"/>
              <a:gd name="connsiteY32" fmla="*/ 236838 h 758568"/>
              <a:gd name="connsiteX33" fmla="*/ 2969054 w 4572000"/>
              <a:gd name="connsiteY33" fmla="*/ 254000 h 758568"/>
              <a:gd name="connsiteX34" fmla="*/ 3068595 w 4572000"/>
              <a:gd name="connsiteY34" fmla="*/ 250568 h 758568"/>
              <a:gd name="connsiteX35" fmla="*/ 3075460 w 4572000"/>
              <a:gd name="connsiteY35" fmla="*/ 274595 h 758568"/>
              <a:gd name="connsiteX36" fmla="*/ 3164703 w 4572000"/>
              <a:gd name="connsiteY36" fmla="*/ 267730 h 758568"/>
              <a:gd name="connsiteX37" fmla="*/ 3164703 w 4572000"/>
              <a:gd name="connsiteY37" fmla="*/ 326081 h 758568"/>
              <a:gd name="connsiteX38" fmla="*/ 3312298 w 4572000"/>
              <a:gd name="connsiteY38" fmla="*/ 322649 h 758568"/>
              <a:gd name="connsiteX39" fmla="*/ 3315730 w 4572000"/>
              <a:gd name="connsiteY39" fmla="*/ 339811 h 758568"/>
              <a:gd name="connsiteX40" fmla="*/ 3377514 w 4572000"/>
              <a:gd name="connsiteY40" fmla="*/ 336379 h 758568"/>
              <a:gd name="connsiteX41" fmla="*/ 3377514 w 4572000"/>
              <a:gd name="connsiteY41" fmla="*/ 367271 h 758568"/>
              <a:gd name="connsiteX42" fmla="*/ 3645244 w 4572000"/>
              <a:gd name="connsiteY42" fmla="*/ 367271 h 758568"/>
              <a:gd name="connsiteX43" fmla="*/ 3645244 w 4572000"/>
              <a:gd name="connsiteY43" fmla="*/ 405027 h 758568"/>
              <a:gd name="connsiteX44" fmla="*/ 3717325 w 4572000"/>
              <a:gd name="connsiteY44" fmla="*/ 401595 h 758568"/>
              <a:gd name="connsiteX45" fmla="*/ 3717325 w 4572000"/>
              <a:gd name="connsiteY45" fmla="*/ 439352 h 758568"/>
              <a:gd name="connsiteX46" fmla="*/ 3785973 w 4572000"/>
              <a:gd name="connsiteY46" fmla="*/ 439352 h 758568"/>
              <a:gd name="connsiteX47" fmla="*/ 3785973 w 4572000"/>
              <a:gd name="connsiteY47" fmla="*/ 487406 h 758568"/>
              <a:gd name="connsiteX48" fmla="*/ 4232190 w 4572000"/>
              <a:gd name="connsiteY48" fmla="*/ 487406 h 758568"/>
              <a:gd name="connsiteX49" fmla="*/ 4235622 w 4572000"/>
              <a:gd name="connsiteY49" fmla="*/ 580081 h 758568"/>
              <a:gd name="connsiteX50" fmla="*/ 4359190 w 4572000"/>
              <a:gd name="connsiteY50" fmla="*/ 583514 h 758568"/>
              <a:gd name="connsiteX51" fmla="*/ 4359190 w 4572000"/>
              <a:gd name="connsiteY51" fmla="*/ 758568 h 758568"/>
              <a:gd name="connsiteX52" fmla="*/ 4572000 w 4572000"/>
              <a:gd name="connsiteY52" fmla="*/ 751703 h 758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4572000" h="758568">
                <a:moveTo>
                  <a:pt x="0" y="0"/>
                </a:moveTo>
                <a:lnTo>
                  <a:pt x="58352" y="0"/>
                </a:lnTo>
                <a:lnTo>
                  <a:pt x="58352" y="24027"/>
                </a:lnTo>
                <a:lnTo>
                  <a:pt x="85811" y="17163"/>
                </a:lnTo>
                <a:lnTo>
                  <a:pt x="82379" y="44622"/>
                </a:lnTo>
                <a:lnTo>
                  <a:pt x="144162" y="41190"/>
                </a:lnTo>
                <a:lnTo>
                  <a:pt x="144162" y="68649"/>
                </a:lnTo>
                <a:lnTo>
                  <a:pt x="181919" y="65217"/>
                </a:lnTo>
                <a:lnTo>
                  <a:pt x="185352" y="82379"/>
                </a:lnTo>
                <a:lnTo>
                  <a:pt x="538892" y="75514"/>
                </a:lnTo>
                <a:lnTo>
                  <a:pt x="538892" y="96109"/>
                </a:lnTo>
                <a:lnTo>
                  <a:pt x="610973" y="96109"/>
                </a:lnTo>
                <a:lnTo>
                  <a:pt x="610973" y="109838"/>
                </a:lnTo>
                <a:lnTo>
                  <a:pt x="950784" y="106406"/>
                </a:lnTo>
                <a:lnTo>
                  <a:pt x="950784" y="123568"/>
                </a:lnTo>
                <a:lnTo>
                  <a:pt x="1019433" y="127000"/>
                </a:lnTo>
                <a:lnTo>
                  <a:pt x="1022865" y="137298"/>
                </a:lnTo>
                <a:lnTo>
                  <a:pt x="1307757" y="133865"/>
                </a:lnTo>
                <a:lnTo>
                  <a:pt x="1307757" y="133865"/>
                </a:lnTo>
                <a:lnTo>
                  <a:pt x="1314622" y="151027"/>
                </a:lnTo>
                <a:lnTo>
                  <a:pt x="1342081" y="151027"/>
                </a:lnTo>
                <a:lnTo>
                  <a:pt x="1352379" y="168190"/>
                </a:lnTo>
                <a:lnTo>
                  <a:pt x="1778000" y="161325"/>
                </a:lnTo>
                <a:lnTo>
                  <a:pt x="1778000" y="178487"/>
                </a:lnTo>
                <a:lnTo>
                  <a:pt x="2217352" y="175054"/>
                </a:lnTo>
                <a:lnTo>
                  <a:pt x="2217352" y="195649"/>
                </a:lnTo>
                <a:lnTo>
                  <a:pt x="2316892" y="195649"/>
                </a:lnTo>
                <a:lnTo>
                  <a:pt x="2320325" y="205946"/>
                </a:lnTo>
                <a:lnTo>
                  <a:pt x="2687595" y="205946"/>
                </a:lnTo>
                <a:lnTo>
                  <a:pt x="2687595" y="219676"/>
                </a:lnTo>
                <a:lnTo>
                  <a:pt x="2917568" y="219676"/>
                </a:lnTo>
                <a:lnTo>
                  <a:pt x="2910703" y="243703"/>
                </a:lnTo>
                <a:lnTo>
                  <a:pt x="2969054" y="236838"/>
                </a:lnTo>
                <a:lnTo>
                  <a:pt x="2969054" y="254000"/>
                </a:lnTo>
                <a:lnTo>
                  <a:pt x="3068595" y="250568"/>
                </a:lnTo>
                <a:lnTo>
                  <a:pt x="3075460" y="274595"/>
                </a:lnTo>
                <a:lnTo>
                  <a:pt x="3164703" y="267730"/>
                </a:lnTo>
                <a:lnTo>
                  <a:pt x="3164703" y="326081"/>
                </a:lnTo>
                <a:lnTo>
                  <a:pt x="3312298" y="322649"/>
                </a:lnTo>
                <a:lnTo>
                  <a:pt x="3315730" y="339811"/>
                </a:lnTo>
                <a:lnTo>
                  <a:pt x="3377514" y="336379"/>
                </a:lnTo>
                <a:lnTo>
                  <a:pt x="3377514" y="367271"/>
                </a:lnTo>
                <a:lnTo>
                  <a:pt x="3645244" y="367271"/>
                </a:lnTo>
                <a:lnTo>
                  <a:pt x="3645244" y="405027"/>
                </a:lnTo>
                <a:lnTo>
                  <a:pt x="3717325" y="401595"/>
                </a:lnTo>
                <a:lnTo>
                  <a:pt x="3717325" y="439352"/>
                </a:lnTo>
                <a:lnTo>
                  <a:pt x="3785973" y="439352"/>
                </a:lnTo>
                <a:lnTo>
                  <a:pt x="3785973" y="487406"/>
                </a:lnTo>
                <a:lnTo>
                  <a:pt x="4232190" y="487406"/>
                </a:lnTo>
                <a:lnTo>
                  <a:pt x="4235622" y="580081"/>
                </a:lnTo>
                <a:lnTo>
                  <a:pt x="4359190" y="583514"/>
                </a:lnTo>
                <a:lnTo>
                  <a:pt x="4359190" y="758568"/>
                </a:lnTo>
                <a:lnTo>
                  <a:pt x="4572000" y="75170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17" name="Freeform 216"/>
          <p:cNvSpPr/>
          <p:nvPr/>
        </p:nvSpPr>
        <p:spPr>
          <a:xfrm>
            <a:off x="6892324" y="2900406"/>
            <a:ext cx="4455299" cy="425623"/>
          </a:xfrm>
          <a:custGeom>
            <a:avLst/>
            <a:gdLst>
              <a:gd name="connsiteX0" fmla="*/ 0 w 4455298"/>
              <a:gd name="connsiteY0" fmla="*/ 3433 h 425622"/>
              <a:gd name="connsiteX1" fmla="*/ 102973 w 4455298"/>
              <a:gd name="connsiteY1" fmla="*/ 0 h 425622"/>
              <a:gd name="connsiteX2" fmla="*/ 96108 w 4455298"/>
              <a:gd name="connsiteY2" fmla="*/ 20595 h 425622"/>
              <a:gd name="connsiteX3" fmla="*/ 257433 w 4455298"/>
              <a:gd name="connsiteY3" fmla="*/ 24027 h 425622"/>
              <a:gd name="connsiteX4" fmla="*/ 257433 w 4455298"/>
              <a:gd name="connsiteY4" fmla="*/ 34325 h 425622"/>
              <a:gd name="connsiteX5" fmla="*/ 370703 w 4455298"/>
              <a:gd name="connsiteY5" fmla="*/ 34325 h 425622"/>
              <a:gd name="connsiteX6" fmla="*/ 370703 w 4455298"/>
              <a:gd name="connsiteY6" fmla="*/ 51487 h 425622"/>
              <a:gd name="connsiteX7" fmla="*/ 466811 w 4455298"/>
              <a:gd name="connsiteY7" fmla="*/ 51487 h 425622"/>
              <a:gd name="connsiteX8" fmla="*/ 466811 w 4455298"/>
              <a:gd name="connsiteY8" fmla="*/ 68649 h 425622"/>
              <a:gd name="connsiteX9" fmla="*/ 528595 w 4455298"/>
              <a:gd name="connsiteY9" fmla="*/ 68649 h 425622"/>
              <a:gd name="connsiteX10" fmla="*/ 532027 w 4455298"/>
              <a:gd name="connsiteY10" fmla="*/ 78946 h 425622"/>
              <a:gd name="connsiteX11" fmla="*/ 641865 w 4455298"/>
              <a:gd name="connsiteY11" fmla="*/ 82379 h 425622"/>
              <a:gd name="connsiteX12" fmla="*/ 641865 w 4455298"/>
              <a:gd name="connsiteY12" fmla="*/ 102973 h 425622"/>
              <a:gd name="connsiteX13" fmla="*/ 731108 w 4455298"/>
              <a:gd name="connsiteY13" fmla="*/ 99541 h 425622"/>
              <a:gd name="connsiteX14" fmla="*/ 734541 w 4455298"/>
              <a:gd name="connsiteY14" fmla="*/ 109838 h 425622"/>
              <a:gd name="connsiteX15" fmla="*/ 792892 w 4455298"/>
              <a:gd name="connsiteY15" fmla="*/ 109838 h 425622"/>
              <a:gd name="connsiteX16" fmla="*/ 796325 w 4455298"/>
              <a:gd name="connsiteY16" fmla="*/ 120136 h 425622"/>
              <a:gd name="connsiteX17" fmla="*/ 830649 w 4455298"/>
              <a:gd name="connsiteY17" fmla="*/ 123568 h 425622"/>
              <a:gd name="connsiteX18" fmla="*/ 834081 w 4455298"/>
              <a:gd name="connsiteY18" fmla="*/ 144163 h 425622"/>
              <a:gd name="connsiteX19" fmla="*/ 1002271 w 4455298"/>
              <a:gd name="connsiteY19" fmla="*/ 144163 h 425622"/>
              <a:gd name="connsiteX20" fmla="*/ 1002271 w 4455298"/>
              <a:gd name="connsiteY20" fmla="*/ 164757 h 425622"/>
              <a:gd name="connsiteX21" fmla="*/ 1105244 w 4455298"/>
              <a:gd name="connsiteY21" fmla="*/ 164757 h 425622"/>
              <a:gd name="connsiteX22" fmla="*/ 1105244 w 4455298"/>
              <a:gd name="connsiteY22" fmla="*/ 175054 h 425622"/>
              <a:gd name="connsiteX23" fmla="*/ 1348946 w 4455298"/>
              <a:gd name="connsiteY23" fmla="*/ 171622 h 425622"/>
              <a:gd name="connsiteX24" fmla="*/ 1352379 w 4455298"/>
              <a:gd name="connsiteY24" fmla="*/ 205946 h 425622"/>
              <a:gd name="connsiteX25" fmla="*/ 1760838 w 4455298"/>
              <a:gd name="connsiteY25" fmla="*/ 205946 h 425622"/>
              <a:gd name="connsiteX26" fmla="*/ 1760838 w 4455298"/>
              <a:gd name="connsiteY26" fmla="*/ 205946 h 425622"/>
              <a:gd name="connsiteX27" fmla="*/ 1767703 w 4455298"/>
              <a:gd name="connsiteY27" fmla="*/ 219676 h 425622"/>
              <a:gd name="connsiteX28" fmla="*/ 1815757 w 4455298"/>
              <a:gd name="connsiteY28" fmla="*/ 219676 h 425622"/>
              <a:gd name="connsiteX29" fmla="*/ 1815757 w 4455298"/>
              <a:gd name="connsiteY29" fmla="*/ 236838 h 425622"/>
              <a:gd name="connsiteX30" fmla="*/ 2014838 w 4455298"/>
              <a:gd name="connsiteY30" fmla="*/ 240271 h 425622"/>
              <a:gd name="connsiteX31" fmla="*/ 2011406 w 4455298"/>
              <a:gd name="connsiteY31" fmla="*/ 257433 h 425622"/>
              <a:gd name="connsiteX32" fmla="*/ 2745946 w 4455298"/>
              <a:gd name="connsiteY32" fmla="*/ 254000 h 425622"/>
              <a:gd name="connsiteX33" fmla="*/ 2745946 w 4455298"/>
              <a:gd name="connsiteY33" fmla="*/ 254000 h 425622"/>
              <a:gd name="connsiteX34" fmla="*/ 2752811 w 4455298"/>
              <a:gd name="connsiteY34" fmla="*/ 274595 h 425622"/>
              <a:gd name="connsiteX35" fmla="*/ 2938162 w 4455298"/>
              <a:gd name="connsiteY35" fmla="*/ 274595 h 425622"/>
              <a:gd name="connsiteX36" fmla="*/ 2934730 w 4455298"/>
              <a:gd name="connsiteY36" fmla="*/ 291757 h 425622"/>
              <a:gd name="connsiteX37" fmla="*/ 3593757 w 4455298"/>
              <a:gd name="connsiteY37" fmla="*/ 288325 h 425622"/>
              <a:gd name="connsiteX38" fmla="*/ 3590325 w 4455298"/>
              <a:gd name="connsiteY38" fmla="*/ 326081 h 425622"/>
              <a:gd name="connsiteX39" fmla="*/ 4036541 w 4455298"/>
              <a:gd name="connsiteY39" fmla="*/ 332946 h 425622"/>
              <a:gd name="connsiteX40" fmla="*/ 4036541 w 4455298"/>
              <a:gd name="connsiteY40" fmla="*/ 425622 h 425622"/>
              <a:gd name="connsiteX41" fmla="*/ 4455298 w 4455298"/>
              <a:gd name="connsiteY41" fmla="*/ 425622 h 425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4455298" h="425622">
                <a:moveTo>
                  <a:pt x="0" y="3433"/>
                </a:moveTo>
                <a:lnTo>
                  <a:pt x="102973" y="0"/>
                </a:lnTo>
                <a:lnTo>
                  <a:pt x="96108" y="20595"/>
                </a:lnTo>
                <a:lnTo>
                  <a:pt x="257433" y="24027"/>
                </a:lnTo>
                <a:lnTo>
                  <a:pt x="257433" y="34325"/>
                </a:lnTo>
                <a:lnTo>
                  <a:pt x="370703" y="34325"/>
                </a:lnTo>
                <a:lnTo>
                  <a:pt x="370703" y="51487"/>
                </a:lnTo>
                <a:lnTo>
                  <a:pt x="466811" y="51487"/>
                </a:lnTo>
                <a:lnTo>
                  <a:pt x="466811" y="68649"/>
                </a:lnTo>
                <a:lnTo>
                  <a:pt x="528595" y="68649"/>
                </a:lnTo>
                <a:lnTo>
                  <a:pt x="532027" y="78946"/>
                </a:lnTo>
                <a:lnTo>
                  <a:pt x="641865" y="82379"/>
                </a:lnTo>
                <a:lnTo>
                  <a:pt x="641865" y="102973"/>
                </a:lnTo>
                <a:lnTo>
                  <a:pt x="731108" y="99541"/>
                </a:lnTo>
                <a:lnTo>
                  <a:pt x="734541" y="109838"/>
                </a:lnTo>
                <a:lnTo>
                  <a:pt x="792892" y="109838"/>
                </a:lnTo>
                <a:lnTo>
                  <a:pt x="796325" y="120136"/>
                </a:lnTo>
                <a:lnTo>
                  <a:pt x="830649" y="123568"/>
                </a:lnTo>
                <a:lnTo>
                  <a:pt x="834081" y="144163"/>
                </a:lnTo>
                <a:lnTo>
                  <a:pt x="1002271" y="144163"/>
                </a:lnTo>
                <a:lnTo>
                  <a:pt x="1002271" y="164757"/>
                </a:lnTo>
                <a:lnTo>
                  <a:pt x="1105244" y="164757"/>
                </a:lnTo>
                <a:lnTo>
                  <a:pt x="1105244" y="175054"/>
                </a:lnTo>
                <a:lnTo>
                  <a:pt x="1348946" y="171622"/>
                </a:lnTo>
                <a:lnTo>
                  <a:pt x="1352379" y="205946"/>
                </a:lnTo>
                <a:lnTo>
                  <a:pt x="1760838" y="205946"/>
                </a:lnTo>
                <a:lnTo>
                  <a:pt x="1760838" y="205946"/>
                </a:lnTo>
                <a:lnTo>
                  <a:pt x="1767703" y="219676"/>
                </a:lnTo>
                <a:lnTo>
                  <a:pt x="1815757" y="219676"/>
                </a:lnTo>
                <a:lnTo>
                  <a:pt x="1815757" y="236838"/>
                </a:lnTo>
                <a:lnTo>
                  <a:pt x="2014838" y="240271"/>
                </a:lnTo>
                <a:lnTo>
                  <a:pt x="2011406" y="257433"/>
                </a:lnTo>
                <a:lnTo>
                  <a:pt x="2745946" y="254000"/>
                </a:lnTo>
                <a:lnTo>
                  <a:pt x="2745946" y="254000"/>
                </a:lnTo>
                <a:lnTo>
                  <a:pt x="2752811" y="274595"/>
                </a:lnTo>
                <a:lnTo>
                  <a:pt x="2938162" y="274595"/>
                </a:lnTo>
                <a:lnTo>
                  <a:pt x="2934730" y="291757"/>
                </a:lnTo>
                <a:lnTo>
                  <a:pt x="3593757" y="288325"/>
                </a:lnTo>
                <a:lnTo>
                  <a:pt x="3590325" y="326081"/>
                </a:lnTo>
                <a:lnTo>
                  <a:pt x="4036541" y="332946"/>
                </a:lnTo>
                <a:lnTo>
                  <a:pt x="4036541" y="425622"/>
                </a:lnTo>
                <a:lnTo>
                  <a:pt x="4455298" y="425622"/>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13" name="Freeform 212"/>
          <p:cNvSpPr/>
          <p:nvPr/>
        </p:nvSpPr>
        <p:spPr>
          <a:xfrm>
            <a:off x="790621" y="2894169"/>
            <a:ext cx="4504028" cy="926563"/>
          </a:xfrm>
          <a:custGeom>
            <a:avLst/>
            <a:gdLst>
              <a:gd name="connsiteX0" fmla="*/ 0 w 4504028"/>
              <a:gd name="connsiteY0" fmla="*/ 0 h 926563"/>
              <a:gd name="connsiteX1" fmla="*/ 214648 w 4504028"/>
              <a:gd name="connsiteY1" fmla="*/ 0 h 926563"/>
              <a:gd name="connsiteX2" fmla="*/ 214648 w 4504028"/>
              <a:gd name="connsiteY2" fmla="*/ 0 h 926563"/>
              <a:gd name="connsiteX3" fmla="*/ 225380 w 4504028"/>
              <a:gd name="connsiteY3" fmla="*/ 14310 h 926563"/>
              <a:gd name="connsiteX4" fmla="*/ 436450 w 4504028"/>
              <a:gd name="connsiteY4" fmla="*/ 14310 h 926563"/>
              <a:gd name="connsiteX5" fmla="*/ 432873 w 4504028"/>
              <a:gd name="connsiteY5" fmla="*/ 32197 h 926563"/>
              <a:gd name="connsiteX6" fmla="*/ 583126 w 4504028"/>
              <a:gd name="connsiteY6" fmla="*/ 28620 h 926563"/>
              <a:gd name="connsiteX7" fmla="*/ 583126 w 4504028"/>
              <a:gd name="connsiteY7" fmla="*/ 39352 h 926563"/>
              <a:gd name="connsiteX8" fmla="*/ 629634 w 4504028"/>
              <a:gd name="connsiteY8" fmla="*/ 42930 h 926563"/>
              <a:gd name="connsiteX9" fmla="*/ 629634 w 4504028"/>
              <a:gd name="connsiteY9" fmla="*/ 57239 h 926563"/>
              <a:gd name="connsiteX10" fmla="*/ 812084 w 4504028"/>
              <a:gd name="connsiteY10" fmla="*/ 64394 h 926563"/>
              <a:gd name="connsiteX11" fmla="*/ 812084 w 4504028"/>
              <a:gd name="connsiteY11" fmla="*/ 75127 h 926563"/>
              <a:gd name="connsiteX12" fmla="*/ 1051774 w 4504028"/>
              <a:gd name="connsiteY12" fmla="*/ 75127 h 926563"/>
              <a:gd name="connsiteX13" fmla="*/ 1058929 w 4504028"/>
              <a:gd name="connsiteY13" fmla="*/ 93014 h 926563"/>
              <a:gd name="connsiteX14" fmla="*/ 1080394 w 4504028"/>
              <a:gd name="connsiteY14" fmla="*/ 103746 h 926563"/>
              <a:gd name="connsiteX15" fmla="*/ 1280732 w 4504028"/>
              <a:gd name="connsiteY15" fmla="*/ 107324 h 926563"/>
              <a:gd name="connsiteX16" fmla="*/ 1273577 w 4504028"/>
              <a:gd name="connsiteY16" fmla="*/ 135944 h 926563"/>
              <a:gd name="connsiteX17" fmla="*/ 1323662 w 4504028"/>
              <a:gd name="connsiteY17" fmla="*/ 135944 h 926563"/>
              <a:gd name="connsiteX18" fmla="*/ 1327239 w 4504028"/>
              <a:gd name="connsiteY18" fmla="*/ 160986 h 926563"/>
              <a:gd name="connsiteX19" fmla="*/ 1470338 w 4504028"/>
              <a:gd name="connsiteY19" fmla="*/ 157408 h 926563"/>
              <a:gd name="connsiteX20" fmla="*/ 1470338 w 4504028"/>
              <a:gd name="connsiteY20" fmla="*/ 178873 h 926563"/>
              <a:gd name="connsiteX21" fmla="*/ 1549042 w 4504028"/>
              <a:gd name="connsiteY21" fmla="*/ 182451 h 926563"/>
              <a:gd name="connsiteX22" fmla="*/ 1552619 w 4504028"/>
              <a:gd name="connsiteY22" fmla="*/ 196761 h 926563"/>
              <a:gd name="connsiteX23" fmla="*/ 1588394 w 4504028"/>
              <a:gd name="connsiteY23" fmla="*/ 196761 h 926563"/>
              <a:gd name="connsiteX24" fmla="*/ 1591972 w 4504028"/>
              <a:gd name="connsiteY24" fmla="*/ 214648 h 926563"/>
              <a:gd name="connsiteX25" fmla="*/ 1731493 w 4504028"/>
              <a:gd name="connsiteY25" fmla="*/ 214648 h 926563"/>
              <a:gd name="connsiteX26" fmla="*/ 1727915 w 4504028"/>
              <a:gd name="connsiteY26" fmla="*/ 225380 h 926563"/>
              <a:gd name="connsiteX27" fmla="*/ 1792310 w 4504028"/>
              <a:gd name="connsiteY27" fmla="*/ 225380 h 926563"/>
              <a:gd name="connsiteX28" fmla="*/ 1799465 w 4504028"/>
              <a:gd name="connsiteY28" fmla="*/ 243268 h 926563"/>
              <a:gd name="connsiteX29" fmla="*/ 1960450 w 4504028"/>
              <a:gd name="connsiteY29" fmla="*/ 243268 h 926563"/>
              <a:gd name="connsiteX30" fmla="*/ 1964028 w 4504028"/>
              <a:gd name="connsiteY30" fmla="*/ 279042 h 926563"/>
              <a:gd name="connsiteX31" fmla="*/ 2014112 w 4504028"/>
              <a:gd name="connsiteY31" fmla="*/ 275465 h 926563"/>
              <a:gd name="connsiteX32" fmla="*/ 2017690 w 4504028"/>
              <a:gd name="connsiteY32" fmla="*/ 286197 h 926563"/>
              <a:gd name="connsiteX33" fmla="*/ 2096394 w 4504028"/>
              <a:gd name="connsiteY33" fmla="*/ 286197 h 926563"/>
              <a:gd name="connsiteX34" fmla="*/ 2096394 w 4504028"/>
              <a:gd name="connsiteY34" fmla="*/ 296930 h 926563"/>
              <a:gd name="connsiteX35" fmla="*/ 2167943 w 4504028"/>
              <a:gd name="connsiteY35" fmla="*/ 296930 h 926563"/>
              <a:gd name="connsiteX36" fmla="*/ 2171521 w 4504028"/>
              <a:gd name="connsiteY36" fmla="*/ 314817 h 926563"/>
              <a:gd name="connsiteX37" fmla="*/ 2218028 w 4504028"/>
              <a:gd name="connsiteY37" fmla="*/ 314817 h 926563"/>
              <a:gd name="connsiteX38" fmla="*/ 2218028 w 4504028"/>
              <a:gd name="connsiteY38" fmla="*/ 329127 h 926563"/>
              <a:gd name="connsiteX39" fmla="*/ 2253803 w 4504028"/>
              <a:gd name="connsiteY39" fmla="*/ 332704 h 926563"/>
              <a:gd name="connsiteX40" fmla="*/ 2257380 w 4504028"/>
              <a:gd name="connsiteY40" fmla="*/ 347014 h 926563"/>
              <a:gd name="connsiteX41" fmla="*/ 2303887 w 4504028"/>
              <a:gd name="connsiteY41" fmla="*/ 343437 h 926563"/>
              <a:gd name="connsiteX42" fmla="*/ 2303887 w 4504028"/>
              <a:gd name="connsiteY42" fmla="*/ 357746 h 926563"/>
              <a:gd name="connsiteX43" fmla="*/ 2339662 w 4504028"/>
              <a:gd name="connsiteY43" fmla="*/ 361324 h 926563"/>
              <a:gd name="connsiteX44" fmla="*/ 2339662 w 4504028"/>
              <a:gd name="connsiteY44" fmla="*/ 372056 h 926563"/>
              <a:gd name="connsiteX45" fmla="*/ 2432676 w 4504028"/>
              <a:gd name="connsiteY45" fmla="*/ 379211 h 926563"/>
              <a:gd name="connsiteX46" fmla="*/ 2432676 w 4504028"/>
              <a:gd name="connsiteY46" fmla="*/ 389944 h 926563"/>
              <a:gd name="connsiteX47" fmla="*/ 2475605 w 4504028"/>
              <a:gd name="connsiteY47" fmla="*/ 389944 h 926563"/>
              <a:gd name="connsiteX48" fmla="*/ 2482760 w 4504028"/>
              <a:gd name="connsiteY48" fmla="*/ 400676 h 926563"/>
              <a:gd name="connsiteX49" fmla="*/ 2504225 w 4504028"/>
              <a:gd name="connsiteY49" fmla="*/ 400676 h 926563"/>
              <a:gd name="connsiteX50" fmla="*/ 2507803 w 4504028"/>
              <a:gd name="connsiteY50" fmla="*/ 411408 h 926563"/>
              <a:gd name="connsiteX51" fmla="*/ 2540000 w 4504028"/>
              <a:gd name="connsiteY51" fmla="*/ 414986 h 926563"/>
              <a:gd name="connsiteX52" fmla="*/ 2540000 w 4504028"/>
              <a:gd name="connsiteY52" fmla="*/ 429296 h 926563"/>
              <a:gd name="connsiteX53" fmla="*/ 2618704 w 4504028"/>
              <a:gd name="connsiteY53" fmla="*/ 432873 h 926563"/>
              <a:gd name="connsiteX54" fmla="*/ 2629436 w 4504028"/>
              <a:gd name="connsiteY54" fmla="*/ 450761 h 926563"/>
              <a:gd name="connsiteX55" fmla="*/ 2647324 w 4504028"/>
              <a:gd name="connsiteY55" fmla="*/ 450761 h 926563"/>
              <a:gd name="connsiteX56" fmla="*/ 2647324 w 4504028"/>
              <a:gd name="connsiteY56" fmla="*/ 468648 h 926563"/>
              <a:gd name="connsiteX57" fmla="*/ 2693831 w 4504028"/>
              <a:gd name="connsiteY57" fmla="*/ 468648 h 926563"/>
              <a:gd name="connsiteX58" fmla="*/ 2708141 w 4504028"/>
              <a:gd name="connsiteY58" fmla="*/ 475803 h 926563"/>
              <a:gd name="connsiteX59" fmla="*/ 2761803 w 4504028"/>
              <a:gd name="connsiteY59" fmla="*/ 479380 h 926563"/>
              <a:gd name="connsiteX60" fmla="*/ 2761803 w 4504028"/>
              <a:gd name="connsiteY60" fmla="*/ 490113 h 926563"/>
              <a:gd name="connsiteX61" fmla="*/ 2890591 w 4504028"/>
              <a:gd name="connsiteY61" fmla="*/ 497268 h 926563"/>
              <a:gd name="connsiteX62" fmla="*/ 2890591 w 4504028"/>
              <a:gd name="connsiteY62" fmla="*/ 497268 h 926563"/>
              <a:gd name="connsiteX63" fmla="*/ 2915634 w 4504028"/>
              <a:gd name="connsiteY63" fmla="*/ 518732 h 926563"/>
              <a:gd name="connsiteX64" fmla="*/ 2915634 w 4504028"/>
              <a:gd name="connsiteY64" fmla="*/ 547352 h 926563"/>
              <a:gd name="connsiteX65" fmla="*/ 2915634 w 4504028"/>
              <a:gd name="connsiteY65" fmla="*/ 547352 h 926563"/>
              <a:gd name="connsiteX66" fmla="*/ 2940676 w 4504028"/>
              <a:gd name="connsiteY66" fmla="*/ 565239 h 926563"/>
              <a:gd name="connsiteX67" fmla="*/ 2976450 w 4504028"/>
              <a:gd name="connsiteY67" fmla="*/ 565239 h 926563"/>
              <a:gd name="connsiteX68" fmla="*/ 2980028 w 4504028"/>
              <a:gd name="connsiteY68" fmla="*/ 586704 h 926563"/>
              <a:gd name="connsiteX69" fmla="*/ 2997915 w 4504028"/>
              <a:gd name="connsiteY69" fmla="*/ 593859 h 926563"/>
              <a:gd name="connsiteX70" fmla="*/ 3001493 w 4504028"/>
              <a:gd name="connsiteY70" fmla="*/ 611746 h 926563"/>
              <a:gd name="connsiteX71" fmla="*/ 3076619 w 4504028"/>
              <a:gd name="connsiteY71" fmla="*/ 611746 h 926563"/>
              <a:gd name="connsiteX72" fmla="*/ 3080197 w 4504028"/>
              <a:gd name="connsiteY72" fmla="*/ 636789 h 926563"/>
              <a:gd name="connsiteX73" fmla="*/ 3094507 w 4504028"/>
              <a:gd name="connsiteY73" fmla="*/ 636789 h 926563"/>
              <a:gd name="connsiteX74" fmla="*/ 3101662 w 4504028"/>
              <a:gd name="connsiteY74" fmla="*/ 651099 h 926563"/>
              <a:gd name="connsiteX75" fmla="*/ 3119549 w 4504028"/>
              <a:gd name="connsiteY75" fmla="*/ 658254 h 926563"/>
              <a:gd name="connsiteX76" fmla="*/ 3137436 w 4504028"/>
              <a:gd name="connsiteY76" fmla="*/ 704761 h 926563"/>
              <a:gd name="connsiteX77" fmla="*/ 3359239 w 4504028"/>
              <a:gd name="connsiteY77" fmla="*/ 697606 h 926563"/>
              <a:gd name="connsiteX78" fmla="*/ 3362817 w 4504028"/>
              <a:gd name="connsiteY78" fmla="*/ 708338 h 926563"/>
              <a:gd name="connsiteX79" fmla="*/ 3559577 w 4504028"/>
              <a:gd name="connsiteY79" fmla="*/ 704761 h 926563"/>
              <a:gd name="connsiteX80" fmla="*/ 3559577 w 4504028"/>
              <a:gd name="connsiteY80" fmla="*/ 729803 h 926563"/>
              <a:gd name="connsiteX81" fmla="*/ 3810000 w 4504028"/>
              <a:gd name="connsiteY81" fmla="*/ 736958 h 926563"/>
              <a:gd name="connsiteX82" fmla="*/ 3813577 w 4504028"/>
              <a:gd name="connsiteY82" fmla="*/ 772732 h 926563"/>
              <a:gd name="connsiteX83" fmla="*/ 4164169 w 4504028"/>
              <a:gd name="connsiteY83" fmla="*/ 779887 h 926563"/>
              <a:gd name="connsiteX84" fmla="*/ 4171324 w 4504028"/>
              <a:gd name="connsiteY84" fmla="*/ 844282 h 926563"/>
              <a:gd name="connsiteX85" fmla="*/ 4221408 w 4504028"/>
              <a:gd name="connsiteY85" fmla="*/ 847859 h 926563"/>
              <a:gd name="connsiteX86" fmla="*/ 4217831 w 4504028"/>
              <a:gd name="connsiteY86" fmla="*/ 922986 h 926563"/>
              <a:gd name="connsiteX87" fmla="*/ 4504028 w 4504028"/>
              <a:gd name="connsiteY87" fmla="*/ 926563 h 926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4504028" h="926563">
                <a:moveTo>
                  <a:pt x="0" y="0"/>
                </a:moveTo>
                <a:lnTo>
                  <a:pt x="214648" y="0"/>
                </a:lnTo>
                <a:lnTo>
                  <a:pt x="214648" y="0"/>
                </a:lnTo>
                <a:lnTo>
                  <a:pt x="225380" y="14310"/>
                </a:lnTo>
                <a:lnTo>
                  <a:pt x="436450" y="14310"/>
                </a:lnTo>
                <a:lnTo>
                  <a:pt x="432873" y="32197"/>
                </a:lnTo>
                <a:lnTo>
                  <a:pt x="583126" y="28620"/>
                </a:lnTo>
                <a:lnTo>
                  <a:pt x="583126" y="39352"/>
                </a:lnTo>
                <a:lnTo>
                  <a:pt x="629634" y="42930"/>
                </a:lnTo>
                <a:lnTo>
                  <a:pt x="629634" y="57239"/>
                </a:lnTo>
                <a:lnTo>
                  <a:pt x="812084" y="64394"/>
                </a:lnTo>
                <a:lnTo>
                  <a:pt x="812084" y="75127"/>
                </a:lnTo>
                <a:lnTo>
                  <a:pt x="1051774" y="75127"/>
                </a:lnTo>
                <a:lnTo>
                  <a:pt x="1058929" y="93014"/>
                </a:lnTo>
                <a:lnTo>
                  <a:pt x="1080394" y="103746"/>
                </a:lnTo>
                <a:lnTo>
                  <a:pt x="1280732" y="107324"/>
                </a:lnTo>
                <a:lnTo>
                  <a:pt x="1273577" y="135944"/>
                </a:lnTo>
                <a:lnTo>
                  <a:pt x="1323662" y="135944"/>
                </a:lnTo>
                <a:lnTo>
                  <a:pt x="1327239" y="160986"/>
                </a:lnTo>
                <a:lnTo>
                  <a:pt x="1470338" y="157408"/>
                </a:lnTo>
                <a:lnTo>
                  <a:pt x="1470338" y="178873"/>
                </a:lnTo>
                <a:lnTo>
                  <a:pt x="1549042" y="182451"/>
                </a:lnTo>
                <a:lnTo>
                  <a:pt x="1552619" y="196761"/>
                </a:lnTo>
                <a:lnTo>
                  <a:pt x="1588394" y="196761"/>
                </a:lnTo>
                <a:lnTo>
                  <a:pt x="1591972" y="214648"/>
                </a:lnTo>
                <a:lnTo>
                  <a:pt x="1731493" y="214648"/>
                </a:lnTo>
                <a:lnTo>
                  <a:pt x="1727915" y="225380"/>
                </a:lnTo>
                <a:lnTo>
                  <a:pt x="1792310" y="225380"/>
                </a:lnTo>
                <a:lnTo>
                  <a:pt x="1799465" y="243268"/>
                </a:lnTo>
                <a:lnTo>
                  <a:pt x="1960450" y="243268"/>
                </a:lnTo>
                <a:lnTo>
                  <a:pt x="1964028" y="279042"/>
                </a:lnTo>
                <a:lnTo>
                  <a:pt x="2014112" y="275465"/>
                </a:lnTo>
                <a:lnTo>
                  <a:pt x="2017690" y="286197"/>
                </a:lnTo>
                <a:lnTo>
                  <a:pt x="2096394" y="286197"/>
                </a:lnTo>
                <a:lnTo>
                  <a:pt x="2096394" y="296930"/>
                </a:lnTo>
                <a:lnTo>
                  <a:pt x="2167943" y="296930"/>
                </a:lnTo>
                <a:lnTo>
                  <a:pt x="2171521" y="314817"/>
                </a:lnTo>
                <a:lnTo>
                  <a:pt x="2218028" y="314817"/>
                </a:lnTo>
                <a:lnTo>
                  <a:pt x="2218028" y="329127"/>
                </a:lnTo>
                <a:lnTo>
                  <a:pt x="2253803" y="332704"/>
                </a:lnTo>
                <a:lnTo>
                  <a:pt x="2257380" y="347014"/>
                </a:lnTo>
                <a:lnTo>
                  <a:pt x="2303887" y="343437"/>
                </a:lnTo>
                <a:lnTo>
                  <a:pt x="2303887" y="357746"/>
                </a:lnTo>
                <a:lnTo>
                  <a:pt x="2339662" y="361324"/>
                </a:lnTo>
                <a:lnTo>
                  <a:pt x="2339662" y="372056"/>
                </a:lnTo>
                <a:lnTo>
                  <a:pt x="2432676" y="379211"/>
                </a:lnTo>
                <a:lnTo>
                  <a:pt x="2432676" y="389944"/>
                </a:lnTo>
                <a:lnTo>
                  <a:pt x="2475605" y="389944"/>
                </a:lnTo>
                <a:lnTo>
                  <a:pt x="2482760" y="400676"/>
                </a:lnTo>
                <a:lnTo>
                  <a:pt x="2504225" y="400676"/>
                </a:lnTo>
                <a:lnTo>
                  <a:pt x="2507803" y="411408"/>
                </a:lnTo>
                <a:lnTo>
                  <a:pt x="2540000" y="414986"/>
                </a:lnTo>
                <a:lnTo>
                  <a:pt x="2540000" y="429296"/>
                </a:lnTo>
                <a:lnTo>
                  <a:pt x="2618704" y="432873"/>
                </a:lnTo>
                <a:lnTo>
                  <a:pt x="2629436" y="450761"/>
                </a:lnTo>
                <a:lnTo>
                  <a:pt x="2647324" y="450761"/>
                </a:lnTo>
                <a:lnTo>
                  <a:pt x="2647324" y="468648"/>
                </a:lnTo>
                <a:lnTo>
                  <a:pt x="2693831" y="468648"/>
                </a:lnTo>
                <a:lnTo>
                  <a:pt x="2708141" y="475803"/>
                </a:lnTo>
                <a:lnTo>
                  <a:pt x="2761803" y="479380"/>
                </a:lnTo>
                <a:lnTo>
                  <a:pt x="2761803" y="490113"/>
                </a:lnTo>
                <a:lnTo>
                  <a:pt x="2890591" y="497268"/>
                </a:lnTo>
                <a:lnTo>
                  <a:pt x="2890591" y="497268"/>
                </a:lnTo>
                <a:lnTo>
                  <a:pt x="2915634" y="518732"/>
                </a:lnTo>
                <a:lnTo>
                  <a:pt x="2915634" y="547352"/>
                </a:lnTo>
                <a:lnTo>
                  <a:pt x="2915634" y="547352"/>
                </a:lnTo>
                <a:lnTo>
                  <a:pt x="2940676" y="565239"/>
                </a:lnTo>
                <a:lnTo>
                  <a:pt x="2976450" y="565239"/>
                </a:lnTo>
                <a:lnTo>
                  <a:pt x="2980028" y="586704"/>
                </a:lnTo>
                <a:lnTo>
                  <a:pt x="2997915" y="593859"/>
                </a:lnTo>
                <a:lnTo>
                  <a:pt x="3001493" y="611746"/>
                </a:lnTo>
                <a:lnTo>
                  <a:pt x="3076619" y="611746"/>
                </a:lnTo>
                <a:lnTo>
                  <a:pt x="3080197" y="636789"/>
                </a:lnTo>
                <a:lnTo>
                  <a:pt x="3094507" y="636789"/>
                </a:lnTo>
                <a:lnTo>
                  <a:pt x="3101662" y="651099"/>
                </a:lnTo>
                <a:lnTo>
                  <a:pt x="3119549" y="658254"/>
                </a:lnTo>
                <a:lnTo>
                  <a:pt x="3137436" y="704761"/>
                </a:lnTo>
                <a:lnTo>
                  <a:pt x="3359239" y="697606"/>
                </a:lnTo>
                <a:lnTo>
                  <a:pt x="3362817" y="708338"/>
                </a:lnTo>
                <a:lnTo>
                  <a:pt x="3559577" y="704761"/>
                </a:lnTo>
                <a:lnTo>
                  <a:pt x="3559577" y="729803"/>
                </a:lnTo>
                <a:lnTo>
                  <a:pt x="3810000" y="736958"/>
                </a:lnTo>
                <a:lnTo>
                  <a:pt x="3813577" y="772732"/>
                </a:lnTo>
                <a:lnTo>
                  <a:pt x="4164169" y="779887"/>
                </a:lnTo>
                <a:lnTo>
                  <a:pt x="4171324" y="844282"/>
                </a:lnTo>
                <a:lnTo>
                  <a:pt x="4221408" y="847859"/>
                </a:lnTo>
                <a:lnTo>
                  <a:pt x="4217831" y="922986"/>
                </a:lnTo>
                <a:lnTo>
                  <a:pt x="4504028" y="926563"/>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14" name="Freeform 213"/>
          <p:cNvSpPr/>
          <p:nvPr/>
        </p:nvSpPr>
        <p:spPr>
          <a:xfrm>
            <a:off x="779889" y="2894170"/>
            <a:ext cx="4743719" cy="558085"/>
          </a:xfrm>
          <a:custGeom>
            <a:avLst/>
            <a:gdLst>
              <a:gd name="connsiteX0" fmla="*/ 0 w 4743719"/>
              <a:gd name="connsiteY0" fmla="*/ 0 h 558085"/>
              <a:gd name="connsiteX1" fmla="*/ 57240 w 4743719"/>
              <a:gd name="connsiteY1" fmla="*/ 0 h 558085"/>
              <a:gd name="connsiteX2" fmla="*/ 57240 w 4743719"/>
              <a:gd name="connsiteY2" fmla="*/ 25042 h 558085"/>
              <a:gd name="connsiteX3" fmla="*/ 100169 w 4743719"/>
              <a:gd name="connsiteY3" fmla="*/ 17887 h 558085"/>
              <a:gd name="connsiteX4" fmla="*/ 114479 w 4743719"/>
              <a:gd name="connsiteY4" fmla="*/ 25042 h 558085"/>
              <a:gd name="connsiteX5" fmla="*/ 193183 w 4743719"/>
              <a:gd name="connsiteY5" fmla="*/ 28620 h 558085"/>
              <a:gd name="connsiteX6" fmla="*/ 193183 w 4743719"/>
              <a:gd name="connsiteY6" fmla="*/ 39352 h 558085"/>
              <a:gd name="connsiteX7" fmla="*/ 271888 w 4743719"/>
              <a:gd name="connsiteY7" fmla="*/ 42930 h 558085"/>
              <a:gd name="connsiteX8" fmla="*/ 279043 w 4743719"/>
              <a:gd name="connsiteY8" fmla="*/ 50085 h 558085"/>
              <a:gd name="connsiteX9" fmla="*/ 400676 w 4743719"/>
              <a:gd name="connsiteY9" fmla="*/ 53662 h 558085"/>
              <a:gd name="connsiteX10" fmla="*/ 400676 w 4743719"/>
              <a:gd name="connsiteY10" fmla="*/ 67972 h 558085"/>
              <a:gd name="connsiteX11" fmla="*/ 440028 w 4743719"/>
              <a:gd name="connsiteY11" fmla="*/ 67972 h 558085"/>
              <a:gd name="connsiteX12" fmla="*/ 447183 w 4743719"/>
              <a:gd name="connsiteY12" fmla="*/ 78704 h 558085"/>
              <a:gd name="connsiteX13" fmla="*/ 525888 w 4743719"/>
              <a:gd name="connsiteY13" fmla="*/ 75127 h 558085"/>
              <a:gd name="connsiteX14" fmla="*/ 525888 w 4743719"/>
              <a:gd name="connsiteY14" fmla="*/ 89437 h 558085"/>
              <a:gd name="connsiteX15" fmla="*/ 579550 w 4743719"/>
              <a:gd name="connsiteY15" fmla="*/ 89437 h 558085"/>
              <a:gd name="connsiteX16" fmla="*/ 586705 w 4743719"/>
              <a:gd name="connsiteY16" fmla="*/ 114479 h 558085"/>
              <a:gd name="connsiteX17" fmla="*/ 668986 w 4743719"/>
              <a:gd name="connsiteY17" fmla="*/ 114479 h 558085"/>
              <a:gd name="connsiteX18" fmla="*/ 672564 w 4743719"/>
              <a:gd name="connsiteY18" fmla="*/ 143099 h 558085"/>
              <a:gd name="connsiteX19" fmla="*/ 804930 w 4743719"/>
              <a:gd name="connsiteY19" fmla="*/ 139521 h 558085"/>
              <a:gd name="connsiteX20" fmla="*/ 808507 w 4743719"/>
              <a:gd name="connsiteY20" fmla="*/ 153831 h 558085"/>
              <a:gd name="connsiteX21" fmla="*/ 908676 w 4743719"/>
              <a:gd name="connsiteY21" fmla="*/ 146676 h 558085"/>
              <a:gd name="connsiteX22" fmla="*/ 915831 w 4743719"/>
              <a:gd name="connsiteY22" fmla="*/ 160986 h 558085"/>
              <a:gd name="connsiteX23" fmla="*/ 1080395 w 4743719"/>
              <a:gd name="connsiteY23" fmla="*/ 157408 h 558085"/>
              <a:gd name="connsiteX24" fmla="*/ 1087550 w 4743719"/>
              <a:gd name="connsiteY24" fmla="*/ 175296 h 558085"/>
              <a:gd name="connsiteX25" fmla="*/ 1252113 w 4743719"/>
              <a:gd name="connsiteY25" fmla="*/ 171718 h 558085"/>
              <a:gd name="connsiteX26" fmla="*/ 1259268 w 4743719"/>
              <a:gd name="connsiteY26" fmla="*/ 178873 h 558085"/>
              <a:gd name="connsiteX27" fmla="*/ 1284310 w 4743719"/>
              <a:gd name="connsiteY27" fmla="*/ 182451 h 558085"/>
              <a:gd name="connsiteX28" fmla="*/ 1287888 w 4743719"/>
              <a:gd name="connsiteY28" fmla="*/ 193183 h 558085"/>
              <a:gd name="connsiteX29" fmla="*/ 1345127 w 4743719"/>
              <a:gd name="connsiteY29" fmla="*/ 196761 h 558085"/>
              <a:gd name="connsiteX30" fmla="*/ 1352282 w 4743719"/>
              <a:gd name="connsiteY30" fmla="*/ 211070 h 558085"/>
              <a:gd name="connsiteX31" fmla="*/ 1373747 w 4743719"/>
              <a:gd name="connsiteY31" fmla="*/ 207493 h 558085"/>
              <a:gd name="connsiteX32" fmla="*/ 1377324 w 4743719"/>
              <a:gd name="connsiteY32" fmla="*/ 228958 h 558085"/>
              <a:gd name="connsiteX33" fmla="*/ 2053465 w 4743719"/>
              <a:gd name="connsiteY33" fmla="*/ 225380 h 558085"/>
              <a:gd name="connsiteX34" fmla="*/ 2057043 w 4743719"/>
              <a:gd name="connsiteY34" fmla="*/ 243268 h 558085"/>
              <a:gd name="connsiteX35" fmla="*/ 2107127 w 4743719"/>
              <a:gd name="connsiteY35" fmla="*/ 239690 h 558085"/>
              <a:gd name="connsiteX36" fmla="*/ 2110705 w 4743719"/>
              <a:gd name="connsiteY36" fmla="*/ 250423 h 558085"/>
              <a:gd name="connsiteX37" fmla="*/ 2278845 w 4743719"/>
              <a:gd name="connsiteY37" fmla="*/ 250423 h 558085"/>
              <a:gd name="connsiteX38" fmla="*/ 2289578 w 4743719"/>
              <a:gd name="connsiteY38" fmla="*/ 264732 h 558085"/>
              <a:gd name="connsiteX39" fmla="*/ 2700986 w 4743719"/>
              <a:gd name="connsiteY39" fmla="*/ 261155 h 558085"/>
              <a:gd name="connsiteX40" fmla="*/ 2700986 w 4743719"/>
              <a:gd name="connsiteY40" fmla="*/ 271887 h 558085"/>
              <a:gd name="connsiteX41" fmla="*/ 2808310 w 4743719"/>
              <a:gd name="connsiteY41" fmla="*/ 268310 h 558085"/>
              <a:gd name="connsiteX42" fmla="*/ 2811888 w 4743719"/>
              <a:gd name="connsiteY42" fmla="*/ 279042 h 558085"/>
              <a:gd name="connsiteX43" fmla="*/ 2879859 w 4743719"/>
              <a:gd name="connsiteY43" fmla="*/ 279042 h 558085"/>
              <a:gd name="connsiteX44" fmla="*/ 2879859 w 4743719"/>
              <a:gd name="connsiteY44" fmla="*/ 300507 h 558085"/>
              <a:gd name="connsiteX45" fmla="*/ 3144592 w 4743719"/>
              <a:gd name="connsiteY45" fmla="*/ 300507 h 558085"/>
              <a:gd name="connsiteX46" fmla="*/ 3151747 w 4743719"/>
              <a:gd name="connsiteY46" fmla="*/ 325549 h 558085"/>
              <a:gd name="connsiteX47" fmla="*/ 3266226 w 4743719"/>
              <a:gd name="connsiteY47" fmla="*/ 318394 h 558085"/>
              <a:gd name="connsiteX48" fmla="*/ 3273381 w 4743719"/>
              <a:gd name="connsiteY48" fmla="*/ 332704 h 558085"/>
              <a:gd name="connsiteX49" fmla="*/ 3441521 w 4743719"/>
              <a:gd name="connsiteY49" fmla="*/ 336282 h 558085"/>
              <a:gd name="connsiteX50" fmla="*/ 3448676 w 4743719"/>
              <a:gd name="connsiteY50" fmla="*/ 354169 h 558085"/>
              <a:gd name="connsiteX51" fmla="*/ 3631127 w 4743719"/>
              <a:gd name="connsiteY51" fmla="*/ 357746 h 558085"/>
              <a:gd name="connsiteX52" fmla="*/ 3631127 w 4743719"/>
              <a:gd name="connsiteY52" fmla="*/ 382789 h 558085"/>
              <a:gd name="connsiteX53" fmla="*/ 3720564 w 4743719"/>
              <a:gd name="connsiteY53" fmla="*/ 382789 h 558085"/>
              <a:gd name="connsiteX54" fmla="*/ 3724141 w 4743719"/>
              <a:gd name="connsiteY54" fmla="*/ 404254 h 558085"/>
              <a:gd name="connsiteX55" fmla="*/ 4160592 w 4743719"/>
              <a:gd name="connsiteY55" fmla="*/ 404254 h 558085"/>
              <a:gd name="connsiteX56" fmla="*/ 4164169 w 4743719"/>
              <a:gd name="connsiteY56" fmla="*/ 447183 h 558085"/>
              <a:gd name="connsiteX57" fmla="*/ 4207099 w 4743719"/>
              <a:gd name="connsiteY57" fmla="*/ 450761 h 558085"/>
              <a:gd name="connsiteX58" fmla="*/ 4214254 w 4743719"/>
              <a:gd name="connsiteY58" fmla="*/ 479380 h 558085"/>
              <a:gd name="connsiteX59" fmla="*/ 4232141 w 4743719"/>
              <a:gd name="connsiteY59" fmla="*/ 479380 h 558085"/>
              <a:gd name="connsiteX60" fmla="*/ 4232141 w 4743719"/>
              <a:gd name="connsiteY60" fmla="*/ 511577 h 558085"/>
              <a:gd name="connsiteX61" fmla="*/ 4250028 w 4743719"/>
              <a:gd name="connsiteY61" fmla="*/ 518732 h 558085"/>
              <a:gd name="connsiteX62" fmla="*/ 4257183 w 4743719"/>
              <a:gd name="connsiteY62" fmla="*/ 554507 h 558085"/>
              <a:gd name="connsiteX63" fmla="*/ 4743719 w 4743719"/>
              <a:gd name="connsiteY63" fmla="*/ 558085 h 558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4743719" h="558085">
                <a:moveTo>
                  <a:pt x="0" y="0"/>
                </a:moveTo>
                <a:lnTo>
                  <a:pt x="57240" y="0"/>
                </a:lnTo>
                <a:lnTo>
                  <a:pt x="57240" y="25042"/>
                </a:lnTo>
                <a:lnTo>
                  <a:pt x="100169" y="17887"/>
                </a:lnTo>
                <a:lnTo>
                  <a:pt x="114479" y="25042"/>
                </a:lnTo>
                <a:lnTo>
                  <a:pt x="193183" y="28620"/>
                </a:lnTo>
                <a:lnTo>
                  <a:pt x="193183" y="39352"/>
                </a:lnTo>
                <a:lnTo>
                  <a:pt x="271888" y="42930"/>
                </a:lnTo>
                <a:lnTo>
                  <a:pt x="279043" y="50085"/>
                </a:lnTo>
                <a:lnTo>
                  <a:pt x="400676" y="53662"/>
                </a:lnTo>
                <a:lnTo>
                  <a:pt x="400676" y="67972"/>
                </a:lnTo>
                <a:lnTo>
                  <a:pt x="440028" y="67972"/>
                </a:lnTo>
                <a:lnTo>
                  <a:pt x="447183" y="78704"/>
                </a:lnTo>
                <a:lnTo>
                  <a:pt x="525888" y="75127"/>
                </a:lnTo>
                <a:lnTo>
                  <a:pt x="525888" y="89437"/>
                </a:lnTo>
                <a:lnTo>
                  <a:pt x="579550" y="89437"/>
                </a:lnTo>
                <a:lnTo>
                  <a:pt x="586705" y="114479"/>
                </a:lnTo>
                <a:lnTo>
                  <a:pt x="668986" y="114479"/>
                </a:lnTo>
                <a:lnTo>
                  <a:pt x="672564" y="143099"/>
                </a:lnTo>
                <a:lnTo>
                  <a:pt x="804930" y="139521"/>
                </a:lnTo>
                <a:lnTo>
                  <a:pt x="808507" y="153831"/>
                </a:lnTo>
                <a:lnTo>
                  <a:pt x="908676" y="146676"/>
                </a:lnTo>
                <a:lnTo>
                  <a:pt x="915831" y="160986"/>
                </a:lnTo>
                <a:lnTo>
                  <a:pt x="1080395" y="157408"/>
                </a:lnTo>
                <a:lnTo>
                  <a:pt x="1087550" y="175296"/>
                </a:lnTo>
                <a:lnTo>
                  <a:pt x="1252113" y="171718"/>
                </a:lnTo>
                <a:lnTo>
                  <a:pt x="1259268" y="178873"/>
                </a:lnTo>
                <a:lnTo>
                  <a:pt x="1284310" y="182451"/>
                </a:lnTo>
                <a:lnTo>
                  <a:pt x="1287888" y="193183"/>
                </a:lnTo>
                <a:lnTo>
                  <a:pt x="1345127" y="196761"/>
                </a:lnTo>
                <a:lnTo>
                  <a:pt x="1352282" y="211070"/>
                </a:lnTo>
                <a:lnTo>
                  <a:pt x="1373747" y="207493"/>
                </a:lnTo>
                <a:lnTo>
                  <a:pt x="1377324" y="228958"/>
                </a:lnTo>
                <a:lnTo>
                  <a:pt x="2053465" y="225380"/>
                </a:lnTo>
                <a:lnTo>
                  <a:pt x="2057043" y="243268"/>
                </a:lnTo>
                <a:lnTo>
                  <a:pt x="2107127" y="239690"/>
                </a:lnTo>
                <a:lnTo>
                  <a:pt x="2110705" y="250423"/>
                </a:lnTo>
                <a:lnTo>
                  <a:pt x="2278845" y="250423"/>
                </a:lnTo>
                <a:lnTo>
                  <a:pt x="2289578" y="264732"/>
                </a:lnTo>
                <a:lnTo>
                  <a:pt x="2700986" y="261155"/>
                </a:lnTo>
                <a:lnTo>
                  <a:pt x="2700986" y="271887"/>
                </a:lnTo>
                <a:lnTo>
                  <a:pt x="2808310" y="268310"/>
                </a:lnTo>
                <a:lnTo>
                  <a:pt x="2811888" y="279042"/>
                </a:lnTo>
                <a:lnTo>
                  <a:pt x="2879859" y="279042"/>
                </a:lnTo>
                <a:lnTo>
                  <a:pt x="2879859" y="300507"/>
                </a:lnTo>
                <a:lnTo>
                  <a:pt x="3144592" y="300507"/>
                </a:lnTo>
                <a:lnTo>
                  <a:pt x="3151747" y="325549"/>
                </a:lnTo>
                <a:lnTo>
                  <a:pt x="3266226" y="318394"/>
                </a:lnTo>
                <a:lnTo>
                  <a:pt x="3273381" y="332704"/>
                </a:lnTo>
                <a:lnTo>
                  <a:pt x="3441521" y="336282"/>
                </a:lnTo>
                <a:lnTo>
                  <a:pt x="3448676" y="354169"/>
                </a:lnTo>
                <a:lnTo>
                  <a:pt x="3631127" y="357746"/>
                </a:lnTo>
                <a:lnTo>
                  <a:pt x="3631127" y="382789"/>
                </a:lnTo>
                <a:lnTo>
                  <a:pt x="3720564" y="382789"/>
                </a:lnTo>
                <a:lnTo>
                  <a:pt x="3724141" y="404254"/>
                </a:lnTo>
                <a:lnTo>
                  <a:pt x="4160592" y="404254"/>
                </a:lnTo>
                <a:lnTo>
                  <a:pt x="4164169" y="447183"/>
                </a:lnTo>
                <a:lnTo>
                  <a:pt x="4207099" y="450761"/>
                </a:lnTo>
                <a:lnTo>
                  <a:pt x="4214254" y="479380"/>
                </a:lnTo>
                <a:lnTo>
                  <a:pt x="4232141" y="479380"/>
                </a:lnTo>
                <a:lnTo>
                  <a:pt x="4232141" y="511577"/>
                </a:lnTo>
                <a:lnTo>
                  <a:pt x="4250028" y="518732"/>
                </a:lnTo>
                <a:lnTo>
                  <a:pt x="4257183" y="554507"/>
                </a:lnTo>
                <a:lnTo>
                  <a:pt x="4743719" y="558085"/>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 name="Title 1">
            <a:extLst>
              <a:ext uri="{FF2B5EF4-FFF2-40B4-BE49-F238E27FC236}">
                <a16:creationId xmlns:a16="http://schemas.microsoft.com/office/drawing/2014/main" id="{1BDEB3DC-C695-67C1-8696-57E6040172EF}"/>
              </a:ext>
            </a:extLst>
          </p:cNvPr>
          <p:cNvSpPr>
            <a:spLocks noGrp="1"/>
          </p:cNvSpPr>
          <p:nvPr>
            <p:ph type="title"/>
          </p:nvPr>
        </p:nvSpPr>
        <p:spPr>
          <a:xfrm>
            <a:off x="598105" y="-446275"/>
            <a:ext cx="10866220" cy="1250147"/>
          </a:xfrm>
        </p:spPr>
        <p:txBody>
          <a:bodyPr>
            <a:normAutofit/>
          </a:bodyPr>
          <a:lstStyle/>
          <a:p>
            <a:r>
              <a:rPr lang="en-US" dirty="0"/>
              <a:t>AMPLIFY: PFS and IGHV Status</a:t>
            </a:r>
            <a:r>
              <a:rPr lang="en-US" baseline="30000" dirty="0"/>
              <a:t>1,2</a:t>
            </a:r>
          </a:p>
        </p:txBody>
      </p:sp>
      <p:sp>
        <p:nvSpPr>
          <p:cNvPr id="5" name="TextBox 4">
            <a:extLst>
              <a:ext uri="{FF2B5EF4-FFF2-40B4-BE49-F238E27FC236}">
                <a16:creationId xmlns:a16="http://schemas.microsoft.com/office/drawing/2014/main" id="{BB5E0586-4278-D7FB-AEBF-E0F3A88BDCAD}"/>
              </a:ext>
            </a:extLst>
          </p:cNvPr>
          <p:cNvSpPr txBox="1"/>
          <p:nvPr/>
        </p:nvSpPr>
        <p:spPr>
          <a:xfrm>
            <a:off x="-16658" y="6461944"/>
            <a:ext cx="10846807" cy="215444"/>
          </a:xfrm>
          <a:prstGeom prst="rect">
            <a:avLst/>
          </a:prstGeom>
          <a:noFill/>
        </p:spPr>
        <p:txBody>
          <a:bodyPr wrap="square" rtlCol="0">
            <a:spAutoFit/>
          </a:bodyPr>
          <a:lstStyle/>
          <a:p>
            <a:pPr defTabSz="609585"/>
            <a:r>
              <a:rPr lang="en-US" sz="800" kern="100" dirty="0">
                <a:solidFill>
                  <a:srgbClr val="555555">
                    <a:lumMod val="50000"/>
                    <a:lumOff val="50000"/>
                  </a:srgbClr>
                </a:solidFill>
                <a:latin typeface="Calibri"/>
                <a:ea typeface="Aptos" panose="020B0004020202020204" pitchFamily="34" charset="0"/>
                <a:cs typeface="Times New Roman" panose="02020603050405020304" pitchFamily="18" charset="0"/>
              </a:rPr>
              <a:t>1. Brown JR. </a:t>
            </a:r>
            <a:r>
              <a:rPr lang="en-US" sz="800" i="1" kern="100" dirty="0">
                <a:solidFill>
                  <a:srgbClr val="555555">
                    <a:lumMod val="50000"/>
                    <a:lumOff val="50000"/>
                  </a:srgbClr>
                </a:solidFill>
                <a:latin typeface="Calibri"/>
                <a:ea typeface="Aptos" panose="020B0004020202020204" pitchFamily="34" charset="0"/>
                <a:cs typeface="Times New Roman" panose="02020603050405020304" pitchFamily="18" charset="0"/>
              </a:rPr>
              <a:t>N Engl J Med</a:t>
            </a:r>
            <a:r>
              <a:rPr lang="en-US" sz="800" kern="100" dirty="0">
                <a:solidFill>
                  <a:srgbClr val="555555">
                    <a:lumMod val="50000"/>
                    <a:lumOff val="50000"/>
                  </a:srgbClr>
                </a:solidFill>
                <a:latin typeface="Calibri"/>
                <a:ea typeface="Aptos" panose="020B0004020202020204" pitchFamily="34" charset="0"/>
                <a:cs typeface="Times New Roman" panose="02020603050405020304" pitchFamily="18" charset="0"/>
              </a:rPr>
              <a:t>. 2025;392(8):748-762. 2. </a:t>
            </a:r>
            <a:r>
              <a:rPr lang="en-US" sz="800" dirty="0">
                <a:solidFill>
                  <a:srgbClr val="555555">
                    <a:lumMod val="50000"/>
                    <a:lumOff val="50000"/>
                  </a:srgbClr>
                </a:solidFill>
                <a:latin typeface="Calibri"/>
              </a:rPr>
              <a:t>Brown J, et al. ASH 2024. Oral session 1009. </a:t>
            </a:r>
          </a:p>
        </p:txBody>
      </p:sp>
      <p:grpSp>
        <p:nvGrpSpPr>
          <p:cNvPr id="6" name="Group 5"/>
          <p:cNvGrpSpPr/>
          <p:nvPr/>
        </p:nvGrpSpPr>
        <p:grpSpPr>
          <a:xfrm>
            <a:off x="704788" y="2853113"/>
            <a:ext cx="5072085" cy="1847667"/>
            <a:chOff x="946187" y="2445468"/>
            <a:chExt cx="4932083" cy="2490216"/>
          </a:xfrm>
        </p:grpSpPr>
        <p:sp>
          <p:nvSpPr>
            <p:cNvPr id="8" name="Freeform 7">
              <a:extLst>
                <a:ext uri="{FF2B5EF4-FFF2-40B4-BE49-F238E27FC236}">
                  <a16:creationId xmlns:a16="http://schemas.microsoft.com/office/drawing/2014/main" id="{7A5B9D72-EE73-F3D1-4575-CEF274F9BD58}"/>
                </a:ext>
              </a:extLst>
            </p:cNvPr>
            <p:cNvSpPr/>
            <p:nvPr/>
          </p:nvSpPr>
          <p:spPr>
            <a:xfrm>
              <a:off x="953423" y="2445468"/>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9" name="Freeform 8">
              <a:extLst>
                <a:ext uri="{FF2B5EF4-FFF2-40B4-BE49-F238E27FC236}">
                  <a16:creationId xmlns:a16="http://schemas.microsoft.com/office/drawing/2014/main" id="{C5D0ACFE-7DD8-30FE-3A6C-0A44EAE11355}"/>
                </a:ext>
              </a:extLst>
            </p:cNvPr>
            <p:cNvSpPr/>
            <p:nvPr/>
          </p:nvSpPr>
          <p:spPr>
            <a:xfrm rot="10800000" flipV="1">
              <a:off x="946187" y="4935684"/>
              <a:ext cx="4932083"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grpSp>
      <p:sp>
        <p:nvSpPr>
          <p:cNvPr id="11" name="TextBox 10">
            <a:extLst>
              <a:ext uri="{FF2B5EF4-FFF2-40B4-BE49-F238E27FC236}">
                <a16:creationId xmlns:a16="http://schemas.microsoft.com/office/drawing/2014/main" id="{891233EE-B7A1-A0E9-7E46-B445F187CF02}"/>
              </a:ext>
            </a:extLst>
          </p:cNvPr>
          <p:cNvSpPr txBox="1"/>
          <p:nvPr/>
        </p:nvSpPr>
        <p:spPr>
          <a:xfrm>
            <a:off x="2923780" y="4912349"/>
            <a:ext cx="64152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000000"/>
                </a:solidFill>
                <a:latin typeface="Arial"/>
                <a:cs typeface="Arial"/>
                <a:sym typeface="Arial"/>
                <a:rtl val="0"/>
              </a:rPr>
              <a:t>Months</a:t>
            </a:r>
          </a:p>
        </p:txBody>
      </p:sp>
      <p:grpSp>
        <p:nvGrpSpPr>
          <p:cNvPr id="120" name="Group 119"/>
          <p:cNvGrpSpPr/>
          <p:nvPr/>
        </p:nvGrpSpPr>
        <p:grpSpPr>
          <a:xfrm>
            <a:off x="797053" y="4702591"/>
            <a:ext cx="4906692" cy="70799"/>
            <a:chOff x="797052" y="4272246"/>
            <a:chExt cx="4906692" cy="70799"/>
          </a:xfrm>
        </p:grpSpPr>
        <p:sp>
          <p:nvSpPr>
            <p:cNvPr id="24" name="Freeform 23">
              <a:extLst>
                <a:ext uri="{FF2B5EF4-FFF2-40B4-BE49-F238E27FC236}">
                  <a16:creationId xmlns:a16="http://schemas.microsoft.com/office/drawing/2014/main" id="{E07A6C6E-BAEA-105A-5DBC-A42CF7AC020D}"/>
                </a:ext>
              </a:extLst>
            </p:cNvPr>
            <p:cNvSpPr/>
            <p:nvPr/>
          </p:nvSpPr>
          <p:spPr>
            <a:xfrm flipV="1">
              <a:off x="797052" y="4272246"/>
              <a:ext cx="0" cy="70799"/>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26" name="Freeform 25">
              <a:extLst>
                <a:ext uri="{FF2B5EF4-FFF2-40B4-BE49-F238E27FC236}">
                  <a16:creationId xmlns:a16="http://schemas.microsoft.com/office/drawing/2014/main" id="{BA7CD138-0525-2126-A516-4670BEFCD28F}"/>
                </a:ext>
              </a:extLst>
            </p:cNvPr>
            <p:cNvSpPr/>
            <p:nvPr/>
          </p:nvSpPr>
          <p:spPr>
            <a:xfrm flipV="1">
              <a:off x="1287721" y="4272246"/>
              <a:ext cx="0" cy="70799"/>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28" name="Freeform 27">
              <a:extLst>
                <a:ext uri="{FF2B5EF4-FFF2-40B4-BE49-F238E27FC236}">
                  <a16:creationId xmlns:a16="http://schemas.microsoft.com/office/drawing/2014/main" id="{A1BC75C9-DE67-C020-73E8-0DA973A58105}"/>
                </a:ext>
              </a:extLst>
            </p:cNvPr>
            <p:cNvSpPr/>
            <p:nvPr/>
          </p:nvSpPr>
          <p:spPr>
            <a:xfrm flipV="1">
              <a:off x="1778390" y="4272246"/>
              <a:ext cx="0" cy="70799"/>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30" name="Freeform 29">
              <a:extLst>
                <a:ext uri="{FF2B5EF4-FFF2-40B4-BE49-F238E27FC236}">
                  <a16:creationId xmlns:a16="http://schemas.microsoft.com/office/drawing/2014/main" id="{E759A924-4370-0833-4CE0-2B45E92713DF}"/>
                </a:ext>
              </a:extLst>
            </p:cNvPr>
            <p:cNvSpPr/>
            <p:nvPr/>
          </p:nvSpPr>
          <p:spPr>
            <a:xfrm flipV="1">
              <a:off x="2269059" y="4272246"/>
              <a:ext cx="0" cy="70799"/>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32" name="Freeform 31">
              <a:extLst>
                <a:ext uri="{FF2B5EF4-FFF2-40B4-BE49-F238E27FC236}">
                  <a16:creationId xmlns:a16="http://schemas.microsoft.com/office/drawing/2014/main" id="{70B97D3F-5C68-ED8D-2B78-03256324B01B}"/>
                </a:ext>
              </a:extLst>
            </p:cNvPr>
            <p:cNvSpPr/>
            <p:nvPr/>
          </p:nvSpPr>
          <p:spPr>
            <a:xfrm flipV="1">
              <a:off x="2759728" y="4272246"/>
              <a:ext cx="0" cy="70799"/>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34" name="Freeform 33">
              <a:extLst>
                <a:ext uri="{FF2B5EF4-FFF2-40B4-BE49-F238E27FC236}">
                  <a16:creationId xmlns:a16="http://schemas.microsoft.com/office/drawing/2014/main" id="{3E677E96-AA34-4A6A-904D-909AC30F8CD9}"/>
                </a:ext>
              </a:extLst>
            </p:cNvPr>
            <p:cNvSpPr/>
            <p:nvPr/>
          </p:nvSpPr>
          <p:spPr>
            <a:xfrm flipV="1">
              <a:off x="3250397" y="4272246"/>
              <a:ext cx="0" cy="70799"/>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36" name="Freeform 35">
              <a:extLst>
                <a:ext uri="{FF2B5EF4-FFF2-40B4-BE49-F238E27FC236}">
                  <a16:creationId xmlns:a16="http://schemas.microsoft.com/office/drawing/2014/main" id="{00092D21-C71E-B75E-49FC-D6A597D57E34}"/>
                </a:ext>
              </a:extLst>
            </p:cNvPr>
            <p:cNvSpPr/>
            <p:nvPr/>
          </p:nvSpPr>
          <p:spPr>
            <a:xfrm flipV="1">
              <a:off x="3741066" y="4272246"/>
              <a:ext cx="0" cy="70799"/>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38" name="Freeform 37">
              <a:extLst>
                <a:ext uri="{FF2B5EF4-FFF2-40B4-BE49-F238E27FC236}">
                  <a16:creationId xmlns:a16="http://schemas.microsoft.com/office/drawing/2014/main" id="{F43F8A31-A62A-A151-9951-3ACDE7FE43F8}"/>
                </a:ext>
              </a:extLst>
            </p:cNvPr>
            <p:cNvSpPr/>
            <p:nvPr/>
          </p:nvSpPr>
          <p:spPr>
            <a:xfrm flipV="1">
              <a:off x="4231735" y="4272246"/>
              <a:ext cx="0" cy="70799"/>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40" name="Freeform 39">
              <a:extLst>
                <a:ext uri="{FF2B5EF4-FFF2-40B4-BE49-F238E27FC236}">
                  <a16:creationId xmlns:a16="http://schemas.microsoft.com/office/drawing/2014/main" id="{0F9658B4-5C32-818A-1156-A22A6D48377A}"/>
                </a:ext>
              </a:extLst>
            </p:cNvPr>
            <p:cNvSpPr/>
            <p:nvPr/>
          </p:nvSpPr>
          <p:spPr>
            <a:xfrm flipV="1">
              <a:off x="4722404" y="4272246"/>
              <a:ext cx="0" cy="70799"/>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42" name="Freeform 41">
              <a:extLst>
                <a:ext uri="{FF2B5EF4-FFF2-40B4-BE49-F238E27FC236}">
                  <a16:creationId xmlns:a16="http://schemas.microsoft.com/office/drawing/2014/main" id="{FC732772-BE50-9E71-6CC5-EA66A0C0619E}"/>
                </a:ext>
              </a:extLst>
            </p:cNvPr>
            <p:cNvSpPr/>
            <p:nvPr/>
          </p:nvSpPr>
          <p:spPr>
            <a:xfrm flipV="1">
              <a:off x="5213073" y="4272246"/>
              <a:ext cx="0" cy="70799"/>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44" name="Freeform 43">
              <a:extLst>
                <a:ext uri="{FF2B5EF4-FFF2-40B4-BE49-F238E27FC236}">
                  <a16:creationId xmlns:a16="http://schemas.microsoft.com/office/drawing/2014/main" id="{0C1EF7ED-6205-ED4B-AC32-BE470D7CCCCD}"/>
                </a:ext>
              </a:extLst>
            </p:cNvPr>
            <p:cNvSpPr/>
            <p:nvPr/>
          </p:nvSpPr>
          <p:spPr>
            <a:xfrm flipV="1">
              <a:off x="5703744" y="4272246"/>
              <a:ext cx="0" cy="70799"/>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grpSp>
      <p:grpSp>
        <p:nvGrpSpPr>
          <p:cNvPr id="3" name="Group 2"/>
          <p:cNvGrpSpPr/>
          <p:nvPr/>
        </p:nvGrpSpPr>
        <p:grpSpPr>
          <a:xfrm>
            <a:off x="675583" y="4747582"/>
            <a:ext cx="5190374" cy="246223"/>
            <a:chOff x="675582" y="4317218"/>
            <a:chExt cx="5190373" cy="246221"/>
          </a:xfrm>
        </p:grpSpPr>
        <p:sp>
          <p:nvSpPr>
            <p:cNvPr id="46" name="TextBox 45">
              <a:extLst>
                <a:ext uri="{FF2B5EF4-FFF2-40B4-BE49-F238E27FC236}">
                  <a16:creationId xmlns:a16="http://schemas.microsoft.com/office/drawing/2014/main" id="{46135B66-B1D4-46BF-F1FF-C7ECC5402325}"/>
                </a:ext>
              </a:extLst>
            </p:cNvPr>
            <p:cNvSpPr txBox="1"/>
            <p:nvPr/>
          </p:nvSpPr>
          <p:spPr>
            <a:xfrm>
              <a:off x="675582"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0</a:t>
              </a:r>
            </a:p>
          </p:txBody>
        </p:sp>
        <p:sp>
          <p:nvSpPr>
            <p:cNvPr id="48" name="TextBox 47">
              <a:extLst>
                <a:ext uri="{FF2B5EF4-FFF2-40B4-BE49-F238E27FC236}">
                  <a16:creationId xmlns:a16="http://schemas.microsoft.com/office/drawing/2014/main" id="{6F187726-0787-FA3C-FA32-C5DC25FA33CD}"/>
                </a:ext>
              </a:extLst>
            </p:cNvPr>
            <p:cNvSpPr txBox="1"/>
            <p:nvPr/>
          </p:nvSpPr>
          <p:spPr>
            <a:xfrm>
              <a:off x="1165574"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6</a:t>
              </a:r>
            </a:p>
          </p:txBody>
        </p:sp>
        <p:sp>
          <p:nvSpPr>
            <p:cNvPr id="50" name="TextBox 49">
              <a:extLst>
                <a:ext uri="{FF2B5EF4-FFF2-40B4-BE49-F238E27FC236}">
                  <a16:creationId xmlns:a16="http://schemas.microsoft.com/office/drawing/2014/main" id="{C34C54AB-D6FD-CB89-4F15-968EEB95DE37}"/>
                </a:ext>
              </a:extLst>
            </p:cNvPr>
            <p:cNvSpPr txBox="1"/>
            <p:nvPr/>
          </p:nvSpPr>
          <p:spPr>
            <a:xfrm>
              <a:off x="1620297"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12</a:t>
              </a:r>
            </a:p>
          </p:txBody>
        </p:sp>
        <p:sp>
          <p:nvSpPr>
            <p:cNvPr id="52" name="TextBox 51">
              <a:extLst>
                <a:ext uri="{FF2B5EF4-FFF2-40B4-BE49-F238E27FC236}">
                  <a16:creationId xmlns:a16="http://schemas.microsoft.com/office/drawing/2014/main" id="{4C05177E-0EB2-7837-AA0E-0DAAF40EA290}"/>
                </a:ext>
              </a:extLst>
            </p:cNvPr>
            <p:cNvSpPr txBox="1"/>
            <p:nvPr/>
          </p:nvSpPr>
          <p:spPr>
            <a:xfrm>
              <a:off x="2110290"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18</a:t>
              </a:r>
            </a:p>
          </p:txBody>
        </p:sp>
        <p:sp>
          <p:nvSpPr>
            <p:cNvPr id="54" name="TextBox 53">
              <a:extLst>
                <a:ext uri="{FF2B5EF4-FFF2-40B4-BE49-F238E27FC236}">
                  <a16:creationId xmlns:a16="http://schemas.microsoft.com/office/drawing/2014/main" id="{48907484-08E0-62E6-9269-624C8393C8F8}"/>
                </a:ext>
              </a:extLst>
            </p:cNvPr>
            <p:cNvSpPr txBox="1"/>
            <p:nvPr/>
          </p:nvSpPr>
          <p:spPr>
            <a:xfrm>
              <a:off x="2600279"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24</a:t>
              </a:r>
            </a:p>
          </p:txBody>
        </p:sp>
        <p:sp>
          <p:nvSpPr>
            <p:cNvPr id="56" name="TextBox 55">
              <a:extLst>
                <a:ext uri="{FF2B5EF4-FFF2-40B4-BE49-F238E27FC236}">
                  <a16:creationId xmlns:a16="http://schemas.microsoft.com/office/drawing/2014/main" id="{37366E1E-59C3-181D-E9B9-CC5CD165EBE9}"/>
                </a:ext>
              </a:extLst>
            </p:cNvPr>
            <p:cNvSpPr txBox="1"/>
            <p:nvPr/>
          </p:nvSpPr>
          <p:spPr>
            <a:xfrm>
              <a:off x="3090270"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30</a:t>
              </a:r>
            </a:p>
          </p:txBody>
        </p:sp>
        <p:sp>
          <p:nvSpPr>
            <p:cNvPr id="58" name="TextBox 57">
              <a:extLst>
                <a:ext uri="{FF2B5EF4-FFF2-40B4-BE49-F238E27FC236}">
                  <a16:creationId xmlns:a16="http://schemas.microsoft.com/office/drawing/2014/main" id="{7C9B0970-FEDA-DF81-AA56-52FC37DF9F0F}"/>
                </a:ext>
              </a:extLst>
            </p:cNvPr>
            <p:cNvSpPr txBox="1"/>
            <p:nvPr/>
          </p:nvSpPr>
          <p:spPr>
            <a:xfrm>
              <a:off x="358026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36</a:t>
              </a:r>
            </a:p>
          </p:txBody>
        </p:sp>
        <p:sp>
          <p:nvSpPr>
            <p:cNvPr id="60" name="TextBox 59">
              <a:extLst>
                <a:ext uri="{FF2B5EF4-FFF2-40B4-BE49-F238E27FC236}">
                  <a16:creationId xmlns:a16="http://schemas.microsoft.com/office/drawing/2014/main" id="{6DE335C8-FB15-058B-6F33-B51DB1A5ACCE}"/>
                </a:ext>
              </a:extLst>
            </p:cNvPr>
            <p:cNvSpPr txBox="1"/>
            <p:nvPr/>
          </p:nvSpPr>
          <p:spPr>
            <a:xfrm>
              <a:off x="4070252"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42</a:t>
              </a:r>
            </a:p>
          </p:txBody>
        </p:sp>
        <p:sp>
          <p:nvSpPr>
            <p:cNvPr id="62" name="TextBox 61">
              <a:extLst>
                <a:ext uri="{FF2B5EF4-FFF2-40B4-BE49-F238E27FC236}">
                  <a16:creationId xmlns:a16="http://schemas.microsoft.com/office/drawing/2014/main" id="{F5B292C8-C92E-DBFD-AD6C-9626DCE43939}"/>
                </a:ext>
              </a:extLst>
            </p:cNvPr>
            <p:cNvSpPr txBox="1"/>
            <p:nvPr/>
          </p:nvSpPr>
          <p:spPr>
            <a:xfrm>
              <a:off x="45602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48</a:t>
              </a:r>
            </a:p>
          </p:txBody>
        </p:sp>
        <p:sp>
          <p:nvSpPr>
            <p:cNvPr id="64" name="TextBox 63">
              <a:extLst>
                <a:ext uri="{FF2B5EF4-FFF2-40B4-BE49-F238E27FC236}">
                  <a16:creationId xmlns:a16="http://schemas.microsoft.com/office/drawing/2014/main" id="{E2B9B5FD-199F-3526-7AFF-2F575AFBF715}"/>
                </a:ext>
              </a:extLst>
            </p:cNvPr>
            <p:cNvSpPr txBox="1"/>
            <p:nvPr/>
          </p:nvSpPr>
          <p:spPr>
            <a:xfrm>
              <a:off x="5050236"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54</a:t>
              </a:r>
            </a:p>
          </p:txBody>
        </p:sp>
        <p:sp>
          <p:nvSpPr>
            <p:cNvPr id="66" name="TextBox 65">
              <a:extLst>
                <a:ext uri="{FF2B5EF4-FFF2-40B4-BE49-F238E27FC236}">
                  <a16:creationId xmlns:a16="http://schemas.microsoft.com/office/drawing/2014/main" id="{33586311-C05A-AA79-E099-E3452D79562B}"/>
                </a:ext>
              </a:extLst>
            </p:cNvPr>
            <p:cNvSpPr txBox="1"/>
            <p:nvPr/>
          </p:nvSpPr>
          <p:spPr>
            <a:xfrm>
              <a:off x="5540225" y="4317219"/>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60</a:t>
              </a:r>
            </a:p>
          </p:txBody>
        </p:sp>
      </p:grpSp>
      <p:grpSp>
        <p:nvGrpSpPr>
          <p:cNvPr id="209" name="Group 208"/>
          <p:cNvGrpSpPr/>
          <p:nvPr/>
        </p:nvGrpSpPr>
        <p:grpSpPr>
          <a:xfrm>
            <a:off x="47257" y="5016782"/>
            <a:ext cx="5763707" cy="601949"/>
            <a:chOff x="47256" y="4586447"/>
            <a:chExt cx="5763706" cy="601951"/>
          </a:xfrm>
        </p:grpSpPr>
        <p:grpSp>
          <p:nvGrpSpPr>
            <p:cNvPr id="136" name="Group 135"/>
            <p:cNvGrpSpPr/>
            <p:nvPr/>
          </p:nvGrpSpPr>
          <p:grpSpPr>
            <a:xfrm>
              <a:off x="47256" y="4586447"/>
              <a:ext cx="594608" cy="601951"/>
              <a:chOff x="177210" y="4586447"/>
              <a:chExt cx="594608" cy="601951"/>
            </a:xfrm>
          </p:grpSpPr>
          <p:sp>
            <p:nvSpPr>
              <p:cNvPr id="13" name="TextBox 12">
                <a:extLst>
                  <a:ext uri="{FF2B5EF4-FFF2-40B4-BE49-F238E27FC236}">
                    <a16:creationId xmlns:a16="http://schemas.microsoft.com/office/drawing/2014/main" id="{3FD4D642-49FE-A923-12B2-3FC5C733C6B2}"/>
                  </a:ext>
                </a:extLst>
              </p:cNvPr>
              <p:cNvSpPr txBox="1"/>
              <p:nvPr/>
            </p:nvSpPr>
            <p:spPr>
              <a:xfrm>
                <a:off x="399921" y="4586447"/>
                <a:ext cx="371897" cy="184666"/>
              </a:xfrm>
              <a:prstGeom prst="rect">
                <a:avLst/>
              </a:prstGeom>
              <a:noFill/>
            </p:spPr>
            <p:txBody>
              <a:bodyPr wrap="non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600" b="1" dirty="0">
                    <a:solidFill>
                      <a:srgbClr val="000000"/>
                    </a:solidFill>
                    <a:latin typeface="Arial"/>
                    <a:cs typeface="Arial"/>
                    <a:sym typeface="Arial"/>
                    <a:rtl val="0"/>
                  </a:rPr>
                  <a:t>No. at risk</a:t>
                </a:r>
              </a:p>
            </p:txBody>
          </p:sp>
          <p:sp>
            <p:nvSpPr>
              <p:cNvPr id="14" name="TextBox 13">
                <a:extLst>
                  <a:ext uri="{FF2B5EF4-FFF2-40B4-BE49-F238E27FC236}">
                    <a16:creationId xmlns:a16="http://schemas.microsoft.com/office/drawing/2014/main" id="{E6FA9401-9A1F-D0AD-E17B-7ACCD878D63A}"/>
                  </a:ext>
                </a:extLst>
              </p:cNvPr>
              <p:cNvSpPr txBox="1"/>
              <p:nvPr/>
            </p:nvSpPr>
            <p:spPr>
              <a:xfrm>
                <a:off x="177210" y="4767769"/>
                <a:ext cx="594608" cy="420629"/>
              </a:xfrm>
              <a:prstGeom prst="rect">
                <a:avLst/>
              </a:prstGeom>
              <a:noFill/>
            </p:spPr>
            <p:txBody>
              <a:bodyPr wrap="squar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spcAft>
                    <a:spcPts val="200"/>
                  </a:spcAft>
                  <a:defRPr/>
                </a:pPr>
                <a:r>
                  <a:rPr lang="en-US" sz="600" b="1" dirty="0">
                    <a:solidFill>
                      <a:srgbClr val="346691"/>
                    </a:solidFill>
                    <a:latin typeface="Arial"/>
                    <a:cs typeface="Arial"/>
                    <a:sym typeface="Arial"/>
                    <a:rtl val="0"/>
                  </a:rPr>
                  <a:t>AV ulGHV</a:t>
                </a:r>
              </a:p>
              <a:p>
                <a:pPr algn="r" defTabSz="914318">
                  <a:spcAft>
                    <a:spcPts val="200"/>
                  </a:spcAft>
                  <a:defRPr/>
                </a:pPr>
                <a:r>
                  <a:rPr lang="en-US" sz="600" b="1" dirty="0">
                    <a:solidFill>
                      <a:srgbClr val="D85C00"/>
                    </a:solidFill>
                    <a:latin typeface="Arial"/>
                    <a:cs typeface="Arial"/>
                    <a:sym typeface="Arial"/>
                    <a:rtl val="0"/>
                  </a:rPr>
                  <a:t>AVO ulGHV</a:t>
                </a:r>
              </a:p>
              <a:p>
                <a:pPr algn="r" defTabSz="914318">
                  <a:spcAft>
                    <a:spcPts val="200"/>
                  </a:spcAft>
                  <a:defRPr/>
                </a:pPr>
                <a:r>
                  <a:rPr lang="en-US" sz="600" b="1" dirty="0">
                    <a:solidFill>
                      <a:srgbClr val="008000"/>
                    </a:solidFill>
                    <a:latin typeface="Arial"/>
                    <a:cs typeface="Arial"/>
                    <a:sym typeface="Arial"/>
                    <a:rtl val="0"/>
                  </a:rPr>
                  <a:t>FCR/BR ulGHV</a:t>
                </a:r>
              </a:p>
            </p:txBody>
          </p:sp>
        </p:grpSp>
        <p:grpSp>
          <p:nvGrpSpPr>
            <p:cNvPr id="139" name="Group 138"/>
            <p:cNvGrpSpPr/>
            <p:nvPr/>
          </p:nvGrpSpPr>
          <p:grpSpPr>
            <a:xfrm>
              <a:off x="651227" y="4765233"/>
              <a:ext cx="5159735" cy="420630"/>
              <a:chOff x="651227" y="4539685"/>
              <a:chExt cx="5159735" cy="420630"/>
            </a:xfrm>
          </p:grpSpPr>
          <p:sp>
            <p:nvSpPr>
              <p:cNvPr id="90" name="TextBox 89">
                <a:extLst>
                  <a:ext uri="{FF2B5EF4-FFF2-40B4-BE49-F238E27FC236}">
                    <a16:creationId xmlns:a16="http://schemas.microsoft.com/office/drawing/2014/main" id="{AAD19D0A-2569-E7C9-4553-226483AD9360}"/>
                  </a:ext>
                </a:extLst>
              </p:cNvPr>
              <p:cNvSpPr txBox="1"/>
              <p:nvPr/>
            </p:nvSpPr>
            <p:spPr>
              <a:xfrm>
                <a:off x="651227"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167</a:t>
                </a:r>
              </a:p>
              <a:p>
                <a:pPr algn="ctr" defTabSz="914318">
                  <a:spcAft>
                    <a:spcPts val="200"/>
                  </a:spcAft>
                  <a:defRPr/>
                </a:pPr>
                <a:r>
                  <a:rPr lang="en-US" sz="600" dirty="0">
                    <a:solidFill>
                      <a:srgbClr val="000000"/>
                    </a:solidFill>
                    <a:latin typeface="Arial"/>
                    <a:cs typeface="Arial"/>
                    <a:sym typeface="Arial"/>
                    <a:rtl val="0"/>
                  </a:rPr>
                  <a:t>169</a:t>
                </a:r>
              </a:p>
              <a:p>
                <a:pPr algn="ctr" defTabSz="914318">
                  <a:spcAft>
                    <a:spcPts val="200"/>
                  </a:spcAft>
                  <a:defRPr/>
                </a:pPr>
                <a:r>
                  <a:rPr lang="en-US" sz="600" dirty="0">
                    <a:solidFill>
                      <a:srgbClr val="000000"/>
                    </a:solidFill>
                    <a:latin typeface="Arial"/>
                    <a:cs typeface="Arial"/>
                    <a:sym typeface="Arial"/>
                    <a:rtl val="0"/>
                  </a:rPr>
                  <a:t>172</a:t>
                </a:r>
              </a:p>
            </p:txBody>
          </p:sp>
          <p:sp>
            <p:nvSpPr>
              <p:cNvPr id="92" name="TextBox 91">
                <a:extLst>
                  <a:ext uri="{FF2B5EF4-FFF2-40B4-BE49-F238E27FC236}">
                    <a16:creationId xmlns:a16="http://schemas.microsoft.com/office/drawing/2014/main" id="{5C84178A-C234-36C0-A6DA-A91F21B7BB17}"/>
                  </a:ext>
                </a:extLst>
              </p:cNvPr>
              <p:cNvSpPr txBox="1"/>
              <p:nvPr/>
            </p:nvSpPr>
            <p:spPr>
              <a:xfrm>
                <a:off x="1140078"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163</a:t>
                </a:r>
              </a:p>
              <a:p>
                <a:pPr algn="ctr" defTabSz="914318">
                  <a:spcAft>
                    <a:spcPts val="200"/>
                  </a:spcAft>
                  <a:defRPr/>
                </a:pPr>
                <a:r>
                  <a:rPr lang="en-US" sz="600" dirty="0">
                    <a:solidFill>
                      <a:srgbClr val="000000"/>
                    </a:solidFill>
                    <a:latin typeface="Arial"/>
                    <a:cs typeface="Arial"/>
                    <a:sym typeface="Arial"/>
                    <a:rtl val="0"/>
                  </a:rPr>
                  <a:t>161</a:t>
                </a:r>
              </a:p>
              <a:p>
                <a:pPr algn="ctr" defTabSz="914318">
                  <a:spcAft>
                    <a:spcPts val="200"/>
                  </a:spcAft>
                  <a:defRPr/>
                </a:pPr>
                <a:r>
                  <a:rPr lang="en-US" sz="600" dirty="0">
                    <a:solidFill>
                      <a:srgbClr val="000000"/>
                    </a:solidFill>
                    <a:latin typeface="Arial"/>
                    <a:cs typeface="Arial"/>
                    <a:sym typeface="Arial"/>
                    <a:rtl val="0"/>
                  </a:rPr>
                  <a:t>137</a:t>
                </a:r>
              </a:p>
            </p:txBody>
          </p:sp>
          <p:sp>
            <p:nvSpPr>
              <p:cNvPr id="94" name="TextBox 93">
                <a:extLst>
                  <a:ext uri="{FF2B5EF4-FFF2-40B4-BE49-F238E27FC236}">
                    <a16:creationId xmlns:a16="http://schemas.microsoft.com/office/drawing/2014/main" id="{9D52B2BC-E0D1-5C60-A6AB-8DC2044C07DD}"/>
                  </a:ext>
                </a:extLst>
              </p:cNvPr>
              <p:cNvSpPr txBox="1"/>
              <p:nvPr/>
            </p:nvSpPr>
            <p:spPr>
              <a:xfrm>
                <a:off x="1628928"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155</a:t>
                </a:r>
              </a:p>
              <a:p>
                <a:pPr algn="ctr" defTabSz="914318">
                  <a:spcAft>
                    <a:spcPts val="200"/>
                  </a:spcAft>
                  <a:defRPr/>
                </a:pPr>
                <a:r>
                  <a:rPr lang="en-US" sz="600" dirty="0">
                    <a:solidFill>
                      <a:srgbClr val="000000"/>
                    </a:solidFill>
                    <a:latin typeface="Arial"/>
                    <a:cs typeface="Arial"/>
                    <a:sym typeface="Arial"/>
                    <a:rtl val="0"/>
                  </a:rPr>
                  <a:t>152</a:t>
                </a:r>
              </a:p>
              <a:p>
                <a:pPr algn="ctr" defTabSz="914318">
                  <a:spcAft>
                    <a:spcPts val="200"/>
                  </a:spcAft>
                  <a:defRPr/>
                </a:pPr>
                <a:r>
                  <a:rPr lang="en-US" sz="600" dirty="0">
                    <a:solidFill>
                      <a:srgbClr val="000000"/>
                    </a:solidFill>
                    <a:latin typeface="Arial"/>
                    <a:cs typeface="Arial"/>
                    <a:sym typeface="Arial"/>
                    <a:rtl val="0"/>
                  </a:rPr>
                  <a:t>122</a:t>
                </a:r>
              </a:p>
            </p:txBody>
          </p:sp>
          <p:sp>
            <p:nvSpPr>
              <p:cNvPr id="96" name="TextBox 95">
                <a:extLst>
                  <a:ext uri="{FF2B5EF4-FFF2-40B4-BE49-F238E27FC236}">
                    <a16:creationId xmlns:a16="http://schemas.microsoft.com/office/drawing/2014/main" id="{D45F8002-DF48-0B2C-5315-7BAFC1DD4713}"/>
                  </a:ext>
                </a:extLst>
              </p:cNvPr>
              <p:cNvSpPr txBox="1"/>
              <p:nvPr/>
            </p:nvSpPr>
            <p:spPr>
              <a:xfrm>
                <a:off x="2117780"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141</a:t>
                </a:r>
              </a:p>
              <a:p>
                <a:pPr algn="ctr" defTabSz="914318">
                  <a:spcAft>
                    <a:spcPts val="200"/>
                  </a:spcAft>
                  <a:defRPr/>
                </a:pPr>
                <a:r>
                  <a:rPr lang="en-US" sz="600" dirty="0">
                    <a:solidFill>
                      <a:srgbClr val="000000"/>
                    </a:solidFill>
                    <a:latin typeface="Arial"/>
                    <a:cs typeface="Arial"/>
                    <a:sym typeface="Arial"/>
                    <a:rtl val="0"/>
                  </a:rPr>
                  <a:t>141</a:t>
                </a:r>
              </a:p>
              <a:p>
                <a:pPr algn="ctr" defTabSz="914318">
                  <a:spcAft>
                    <a:spcPts val="200"/>
                  </a:spcAft>
                  <a:defRPr/>
                </a:pPr>
                <a:r>
                  <a:rPr lang="en-US" sz="600" dirty="0">
                    <a:solidFill>
                      <a:srgbClr val="000000"/>
                    </a:solidFill>
                    <a:latin typeface="Arial"/>
                    <a:cs typeface="Arial"/>
                    <a:sym typeface="Arial"/>
                    <a:rtl val="0"/>
                  </a:rPr>
                  <a:t>108</a:t>
                </a:r>
              </a:p>
            </p:txBody>
          </p:sp>
          <p:sp>
            <p:nvSpPr>
              <p:cNvPr id="98" name="TextBox 97">
                <a:extLst>
                  <a:ext uri="{FF2B5EF4-FFF2-40B4-BE49-F238E27FC236}">
                    <a16:creationId xmlns:a16="http://schemas.microsoft.com/office/drawing/2014/main" id="{03D098D1-E415-FCA9-0E1F-8F35B4D3FB0B}"/>
                  </a:ext>
                </a:extLst>
              </p:cNvPr>
              <p:cNvSpPr txBox="1"/>
              <p:nvPr/>
            </p:nvSpPr>
            <p:spPr>
              <a:xfrm>
                <a:off x="2606631"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129</a:t>
                </a:r>
              </a:p>
              <a:p>
                <a:pPr algn="ctr" defTabSz="914318">
                  <a:spcAft>
                    <a:spcPts val="200"/>
                  </a:spcAft>
                  <a:defRPr/>
                </a:pPr>
                <a:r>
                  <a:rPr lang="en-US" sz="600" dirty="0">
                    <a:solidFill>
                      <a:srgbClr val="000000"/>
                    </a:solidFill>
                    <a:latin typeface="Arial"/>
                    <a:cs typeface="Arial"/>
                    <a:sym typeface="Arial"/>
                    <a:rtl val="0"/>
                  </a:rPr>
                  <a:t>136</a:t>
                </a:r>
              </a:p>
              <a:p>
                <a:pPr algn="ctr" defTabSz="914318">
                  <a:spcAft>
                    <a:spcPts val="200"/>
                  </a:spcAft>
                  <a:defRPr/>
                </a:pPr>
                <a:r>
                  <a:rPr lang="en-US" sz="600" dirty="0">
                    <a:solidFill>
                      <a:srgbClr val="000000"/>
                    </a:solidFill>
                    <a:latin typeface="Arial"/>
                    <a:cs typeface="Arial"/>
                    <a:sym typeface="Arial"/>
                    <a:rtl val="0"/>
                  </a:rPr>
                  <a:t>94</a:t>
                </a:r>
              </a:p>
            </p:txBody>
          </p:sp>
          <p:sp>
            <p:nvSpPr>
              <p:cNvPr id="100" name="TextBox 99">
                <a:extLst>
                  <a:ext uri="{FF2B5EF4-FFF2-40B4-BE49-F238E27FC236}">
                    <a16:creationId xmlns:a16="http://schemas.microsoft.com/office/drawing/2014/main" id="{6FE50689-09D7-57F3-829B-66D8518F4123}"/>
                  </a:ext>
                </a:extLst>
              </p:cNvPr>
              <p:cNvSpPr txBox="1"/>
              <p:nvPr/>
            </p:nvSpPr>
            <p:spPr>
              <a:xfrm>
                <a:off x="3095482"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114</a:t>
                </a:r>
              </a:p>
              <a:p>
                <a:pPr algn="ctr" defTabSz="914318">
                  <a:spcAft>
                    <a:spcPts val="200"/>
                  </a:spcAft>
                  <a:defRPr/>
                </a:pPr>
                <a:r>
                  <a:rPr lang="en-US" sz="600" dirty="0">
                    <a:solidFill>
                      <a:srgbClr val="000000"/>
                    </a:solidFill>
                    <a:latin typeface="Arial"/>
                    <a:cs typeface="Arial"/>
                    <a:sym typeface="Arial"/>
                    <a:rtl val="0"/>
                  </a:rPr>
                  <a:t>133</a:t>
                </a:r>
              </a:p>
              <a:p>
                <a:pPr algn="ctr" defTabSz="914318">
                  <a:spcAft>
                    <a:spcPts val="200"/>
                  </a:spcAft>
                  <a:defRPr/>
                </a:pPr>
                <a:r>
                  <a:rPr lang="en-US" sz="600" dirty="0">
                    <a:solidFill>
                      <a:srgbClr val="000000"/>
                    </a:solidFill>
                    <a:latin typeface="Arial"/>
                    <a:cs typeface="Arial"/>
                    <a:sym typeface="Arial"/>
                    <a:rtl val="0"/>
                  </a:rPr>
                  <a:t>82</a:t>
                </a:r>
              </a:p>
            </p:txBody>
          </p:sp>
          <p:sp>
            <p:nvSpPr>
              <p:cNvPr id="102" name="TextBox 101">
                <a:extLst>
                  <a:ext uri="{FF2B5EF4-FFF2-40B4-BE49-F238E27FC236}">
                    <a16:creationId xmlns:a16="http://schemas.microsoft.com/office/drawing/2014/main" id="{0E684EB5-EB69-5989-D8FB-00414AFA8EFC}"/>
                  </a:ext>
                </a:extLst>
              </p:cNvPr>
              <p:cNvSpPr txBox="1"/>
              <p:nvPr/>
            </p:nvSpPr>
            <p:spPr>
              <a:xfrm>
                <a:off x="3584332" y="4539685"/>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86</a:t>
                </a:r>
              </a:p>
              <a:p>
                <a:pPr algn="ctr" defTabSz="914318">
                  <a:spcAft>
                    <a:spcPts val="200"/>
                  </a:spcAft>
                  <a:defRPr/>
                </a:pPr>
                <a:r>
                  <a:rPr lang="en-US" sz="600" dirty="0">
                    <a:solidFill>
                      <a:srgbClr val="000000"/>
                    </a:solidFill>
                    <a:latin typeface="Arial"/>
                    <a:cs typeface="Arial"/>
                    <a:sym typeface="Arial"/>
                    <a:rtl val="0"/>
                  </a:rPr>
                  <a:t>118</a:t>
                </a:r>
              </a:p>
              <a:p>
                <a:pPr algn="ctr" defTabSz="914318">
                  <a:spcAft>
                    <a:spcPts val="200"/>
                  </a:spcAft>
                  <a:defRPr/>
                </a:pPr>
                <a:r>
                  <a:rPr lang="en-US" sz="600" dirty="0">
                    <a:solidFill>
                      <a:srgbClr val="000000"/>
                    </a:solidFill>
                    <a:latin typeface="Arial"/>
                    <a:cs typeface="Arial"/>
                    <a:sym typeface="Arial"/>
                    <a:rtl val="0"/>
                  </a:rPr>
                  <a:t>62</a:t>
                </a:r>
              </a:p>
            </p:txBody>
          </p:sp>
          <p:sp>
            <p:nvSpPr>
              <p:cNvPr id="104" name="TextBox 103">
                <a:extLst>
                  <a:ext uri="{FF2B5EF4-FFF2-40B4-BE49-F238E27FC236}">
                    <a16:creationId xmlns:a16="http://schemas.microsoft.com/office/drawing/2014/main" id="{5C26A496-6C7F-0DD3-D333-8FF8A2A85972}"/>
                  </a:ext>
                </a:extLst>
              </p:cNvPr>
              <p:cNvSpPr txBox="1"/>
              <p:nvPr/>
            </p:nvSpPr>
            <p:spPr>
              <a:xfrm>
                <a:off x="4094823" y="4539685"/>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48</a:t>
                </a:r>
              </a:p>
              <a:p>
                <a:pPr algn="ctr" defTabSz="914318">
                  <a:spcAft>
                    <a:spcPts val="200"/>
                  </a:spcAft>
                  <a:defRPr/>
                </a:pPr>
                <a:r>
                  <a:rPr lang="en-US" sz="600" dirty="0">
                    <a:solidFill>
                      <a:srgbClr val="000000"/>
                    </a:solidFill>
                    <a:latin typeface="Arial"/>
                    <a:cs typeface="Arial"/>
                    <a:sym typeface="Arial"/>
                    <a:rtl val="0"/>
                  </a:rPr>
                  <a:t>75</a:t>
                </a:r>
              </a:p>
              <a:p>
                <a:pPr algn="ctr" defTabSz="914318">
                  <a:spcAft>
                    <a:spcPts val="200"/>
                  </a:spcAft>
                  <a:defRPr/>
                </a:pPr>
                <a:r>
                  <a:rPr lang="en-US" sz="600" dirty="0">
                    <a:solidFill>
                      <a:srgbClr val="000000"/>
                    </a:solidFill>
                    <a:latin typeface="Arial"/>
                    <a:cs typeface="Arial"/>
                    <a:sym typeface="Arial"/>
                    <a:rtl val="0"/>
                  </a:rPr>
                  <a:t>38</a:t>
                </a:r>
              </a:p>
            </p:txBody>
          </p:sp>
          <p:sp>
            <p:nvSpPr>
              <p:cNvPr id="106" name="TextBox 105">
                <a:extLst>
                  <a:ext uri="{FF2B5EF4-FFF2-40B4-BE49-F238E27FC236}">
                    <a16:creationId xmlns:a16="http://schemas.microsoft.com/office/drawing/2014/main" id="{DB1F8567-A6F4-9D81-1A56-7F1F2A42CC74}"/>
                  </a:ext>
                </a:extLst>
              </p:cNvPr>
              <p:cNvSpPr txBox="1"/>
              <p:nvPr/>
            </p:nvSpPr>
            <p:spPr>
              <a:xfrm>
                <a:off x="4583675" y="4539685"/>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17</a:t>
                </a:r>
              </a:p>
              <a:p>
                <a:pPr algn="ctr" defTabSz="914318">
                  <a:spcAft>
                    <a:spcPts val="200"/>
                  </a:spcAft>
                  <a:defRPr/>
                </a:pPr>
                <a:r>
                  <a:rPr lang="en-US" sz="600" dirty="0">
                    <a:solidFill>
                      <a:srgbClr val="000000"/>
                    </a:solidFill>
                    <a:latin typeface="Arial"/>
                    <a:cs typeface="Arial"/>
                    <a:sym typeface="Arial"/>
                    <a:rtl val="0"/>
                  </a:rPr>
                  <a:t>36</a:t>
                </a:r>
              </a:p>
              <a:p>
                <a:pPr algn="ctr" defTabSz="914318">
                  <a:spcAft>
                    <a:spcPts val="200"/>
                  </a:spcAft>
                  <a:defRPr/>
                </a:pPr>
                <a:r>
                  <a:rPr lang="en-US" sz="600" dirty="0">
                    <a:solidFill>
                      <a:srgbClr val="000000"/>
                    </a:solidFill>
                    <a:latin typeface="Arial"/>
                    <a:cs typeface="Arial"/>
                    <a:sym typeface="Arial"/>
                    <a:rtl val="0"/>
                  </a:rPr>
                  <a:t>19</a:t>
                </a:r>
              </a:p>
            </p:txBody>
          </p:sp>
          <p:sp>
            <p:nvSpPr>
              <p:cNvPr id="108" name="TextBox 107">
                <a:extLst>
                  <a:ext uri="{FF2B5EF4-FFF2-40B4-BE49-F238E27FC236}">
                    <a16:creationId xmlns:a16="http://schemas.microsoft.com/office/drawing/2014/main" id="{3C847126-267A-BBFE-5D79-1D2D204EFACA}"/>
                  </a:ext>
                </a:extLst>
              </p:cNvPr>
              <p:cNvSpPr txBox="1"/>
              <p:nvPr/>
            </p:nvSpPr>
            <p:spPr>
              <a:xfrm>
                <a:off x="5094164" y="4539685"/>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a:t>
                </a:r>
              </a:p>
              <a:p>
                <a:pPr algn="ctr" defTabSz="914318">
                  <a:spcAft>
                    <a:spcPts val="200"/>
                  </a:spcAft>
                  <a:defRPr/>
                </a:pPr>
                <a:r>
                  <a:rPr lang="en-US" sz="600" dirty="0">
                    <a:solidFill>
                      <a:srgbClr val="000000"/>
                    </a:solidFill>
                    <a:latin typeface="Arial"/>
                    <a:cs typeface="Arial"/>
                    <a:sym typeface="Arial"/>
                    <a:rtl val="0"/>
                  </a:rPr>
                  <a:t>7</a:t>
                </a:r>
              </a:p>
              <a:p>
                <a:pPr algn="ctr" defTabSz="914318">
                  <a:spcAft>
                    <a:spcPts val="200"/>
                  </a:spcAft>
                  <a:defRPr/>
                </a:pPr>
                <a:r>
                  <a:rPr lang="en-US" sz="600" dirty="0">
                    <a:solidFill>
                      <a:srgbClr val="000000"/>
                    </a:solidFill>
                    <a:latin typeface="Arial"/>
                    <a:cs typeface="Arial"/>
                    <a:sym typeface="Arial"/>
                    <a:rtl val="0"/>
                  </a:rPr>
                  <a:t>4</a:t>
                </a:r>
              </a:p>
            </p:txBody>
          </p:sp>
          <p:sp>
            <p:nvSpPr>
              <p:cNvPr id="110" name="TextBox 109">
                <a:extLst>
                  <a:ext uri="{FF2B5EF4-FFF2-40B4-BE49-F238E27FC236}">
                    <a16:creationId xmlns:a16="http://schemas.microsoft.com/office/drawing/2014/main" id="{4E8C977C-6F96-DE53-572A-4A7750A96A65}"/>
                  </a:ext>
                </a:extLst>
              </p:cNvPr>
              <p:cNvSpPr txBox="1"/>
              <p:nvPr/>
            </p:nvSpPr>
            <p:spPr>
              <a:xfrm>
                <a:off x="5583014" y="4539685"/>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0</a:t>
                </a:r>
              </a:p>
              <a:p>
                <a:pPr algn="ctr" defTabSz="914318">
                  <a:spcAft>
                    <a:spcPts val="200"/>
                  </a:spcAft>
                  <a:defRPr/>
                </a:pPr>
                <a:r>
                  <a:rPr lang="en-US" sz="600" dirty="0">
                    <a:solidFill>
                      <a:srgbClr val="000000"/>
                    </a:solidFill>
                    <a:latin typeface="Arial"/>
                    <a:cs typeface="Arial"/>
                    <a:sym typeface="Arial"/>
                    <a:rtl val="0"/>
                  </a:rPr>
                  <a:t>0</a:t>
                </a:r>
              </a:p>
              <a:p>
                <a:pPr algn="ctr" defTabSz="914318">
                  <a:spcAft>
                    <a:spcPts val="200"/>
                  </a:spcAft>
                  <a:defRPr/>
                </a:pPr>
                <a:r>
                  <a:rPr lang="en-US" sz="600" dirty="0">
                    <a:solidFill>
                      <a:srgbClr val="000000"/>
                    </a:solidFill>
                    <a:latin typeface="Arial"/>
                    <a:cs typeface="Arial"/>
                    <a:sym typeface="Arial"/>
                    <a:rtl val="0"/>
                  </a:rPr>
                  <a:t>0</a:t>
                </a:r>
              </a:p>
            </p:txBody>
          </p:sp>
        </p:grpSp>
      </p:grpSp>
      <p:sp>
        <p:nvSpPr>
          <p:cNvPr id="118" name="TextBox 117">
            <a:extLst>
              <a:ext uri="{FF2B5EF4-FFF2-40B4-BE49-F238E27FC236}">
                <a16:creationId xmlns:a16="http://schemas.microsoft.com/office/drawing/2014/main" id="{63060FAD-4883-0226-B766-BE7C76305BEC}"/>
              </a:ext>
            </a:extLst>
          </p:cNvPr>
          <p:cNvSpPr txBox="1"/>
          <p:nvPr/>
        </p:nvSpPr>
        <p:spPr>
          <a:xfrm>
            <a:off x="5307481" y="3154911"/>
            <a:ext cx="100909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D85C00"/>
                </a:solidFill>
                <a:latin typeface="Arial"/>
                <a:cs typeface="Arial"/>
                <a:sym typeface="Arial"/>
                <a:rtl val="0"/>
              </a:rPr>
              <a:t>AVO - ulGHV</a:t>
            </a:r>
          </a:p>
        </p:txBody>
      </p:sp>
      <p:sp>
        <p:nvSpPr>
          <p:cNvPr id="119" name="TextBox 118">
            <a:extLst>
              <a:ext uri="{FF2B5EF4-FFF2-40B4-BE49-F238E27FC236}">
                <a16:creationId xmlns:a16="http://schemas.microsoft.com/office/drawing/2014/main" id="{376BE52C-4DC2-264E-7B9D-A88B4D655D2D}"/>
              </a:ext>
            </a:extLst>
          </p:cNvPr>
          <p:cNvSpPr txBox="1"/>
          <p:nvPr/>
        </p:nvSpPr>
        <p:spPr>
          <a:xfrm>
            <a:off x="5263531" y="3660713"/>
            <a:ext cx="87257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346691"/>
                </a:solidFill>
                <a:latin typeface="Arial"/>
                <a:cs typeface="Arial"/>
                <a:sym typeface="Arial"/>
                <a:rtl val="0"/>
              </a:rPr>
              <a:t>AV - ulGHV</a:t>
            </a:r>
          </a:p>
        </p:txBody>
      </p:sp>
      <p:sp>
        <p:nvSpPr>
          <p:cNvPr id="121" name="TextBox 120"/>
          <p:cNvSpPr txBox="1"/>
          <p:nvPr/>
        </p:nvSpPr>
        <p:spPr>
          <a:xfrm>
            <a:off x="328775" y="1113278"/>
            <a:ext cx="5074140" cy="338554"/>
          </a:xfrm>
          <a:prstGeom prst="rect">
            <a:avLst/>
          </a:prstGeom>
          <a:noFill/>
        </p:spPr>
        <p:txBody>
          <a:bodyPr wrap="square" rtlCol="0">
            <a:spAutoFit/>
          </a:bodyPr>
          <a:lstStyle/>
          <a:p>
            <a:pPr algn="ctr" defTabSz="609570">
              <a:defRPr/>
            </a:pPr>
            <a:r>
              <a:rPr lang="en-US" sz="1600" b="1" dirty="0">
                <a:solidFill>
                  <a:srgbClr val="000000">
                    <a:lumMod val="75000"/>
                    <a:lumOff val="25000"/>
                  </a:srgbClr>
                </a:solidFill>
                <a:latin typeface="Arial"/>
                <a:cs typeface="Arial"/>
              </a:rPr>
              <a:t>PFS in the u</a:t>
            </a:r>
            <a:r>
              <a:rPr lang="en-US" sz="1600" b="1" i="1" dirty="0">
                <a:solidFill>
                  <a:srgbClr val="000000">
                    <a:lumMod val="75000"/>
                    <a:lumOff val="25000"/>
                  </a:srgbClr>
                </a:solidFill>
                <a:latin typeface="Arial"/>
                <a:cs typeface="Arial"/>
              </a:rPr>
              <a:t>lGHV</a:t>
            </a:r>
            <a:r>
              <a:rPr lang="en-US" sz="1600" b="1" dirty="0">
                <a:solidFill>
                  <a:srgbClr val="000000">
                    <a:lumMod val="75000"/>
                    <a:lumOff val="25000"/>
                  </a:srgbClr>
                </a:solidFill>
                <a:latin typeface="Arial"/>
                <a:cs typeface="Arial"/>
              </a:rPr>
              <a:t> Subgroup</a:t>
            </a:r>
          </a:p>
        </p:txBody>
      </p:sp>
      <p:sp>
        <p:nvSpPr>
          <p:cNvPr id="122" name="TextBox 121"/>
          <p:cNvSpPr txBox="1"/>
          <p:nvPr/>
        </p:nvSpPr>
        <p:spPr>
          <a:xfrm>
            <a:off x="6779987" y="1113278"/>
            <a:ext cx="5074140" cy="338554"/>
          </a:xfrm>
          <a:prstGeom prst="rect">
            <a:avLst/>
          </a:prstGeom>
          <a:noFill/>
        </p:spPr>
        <p:txBody>
          <a:bodyPr wrap="square" rtlCol="0">
            <a:spAutoFit/>
          </a:bodyPr>
          <a:lstStyle/>
          <a:p>
            <a:pPr algn="ctr" defTabSz="609570">
              <a:defRPr/>
            </a:pPr>
            <a:r>
              <a:rPr lang="en-US" sz="1600" b="1" dirty="0">
                <a:solidFill>
                  <a:srgbClr val="000000">
                    <a:lumMod val="75000"/>
                    <a:lumOff val="25000"/>
                  </a:srgbClr>
                </a:solidFill>
                <a:latin typeface="Arial"/>
                <a:cs typeface="Arial"/>
              </a:rPr>
              <a:t>PFS in the m</a:t>
            </a:r>
            <a:r>
              <a:rPr lang="en-US" sz="1600" b="1" i="1" dirty="0">
                <a:solidFill>
                  <a:srgbClr val="000000">
                    <a:lumMod val="75000"/>
                    <a:lumOff val="25000"/>
                  </a:srgbClr>
                </a:solidFill>
                <a:latin typeface="Arial"/>
                <a:cs typeface="Arial"/>
              </a:rPr>
              <a:t>lGHV</a:t>
            </a:r>
            <a:r>
              <a:rPr lang="en-US" sz="1600" b="1" dirty="0">
                <a:solidFill>
                  <a:srgbClr val="000000">
                    <a:lumMod val="75000"/>
                    <a:lumOff val="25000"/>
                  </a:srgbClr>
                </a:solidFill>
                <a:latin typeface="Arial"/>
                <a:cs typeface="Arial"/>
              </a:rPr>
              <a:t> Subgroup</a:t>
            </a:r>
          </a:p>
        </p:txBody>
      </p:sp>
      <p:sp>
        <p:nvSpPr>
          <p:cNvPr id="10" name="TextBox 9">
            <a:extLst>
              <a:ext uri="{FF2B5EF4-FFF2-40B4-BE49-F238E27FC236}">
                <a16:creationId xmlns:a16="http://schemas.microsoft.com/office/drawing/2014/main" id="{B7A30CD5-F232-7629-6856-BC0CD08B847E}"/>
              </a:ext>
            </a:extLst>
          </p:cNvPr>
          <p:cNvSpPr txBox="1"/>
          <p:nvPr/>
        </p:nvSpPr>
        <p:spPr>
          <a:xfrm rot="16200000">
            <a:off x="-72666" y="3597622"/>
            <a:ext cx="66877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b="1" dirty="0">
                <a:solidFill>
                  <a:srgbClr val="000000"/>
                </a:solidFill>
                <a:latin typeface="Arial"/>
                <a:cs typeface="Arial"/>
                <a:sym typeface="Arial"/>
                <a:rtl val="0"/>
              </a:rPr>
              <a:t>PFS (%)</a:t>
            </a:r>
          </a:p>
        </p:txBody>
      </p:sp>
      <p:grpSp>
        <p:nvGrpSpPr>
          <p:cNvPr id="125" name="Group 124"/>
          <p:cNvGrpSpPr/>
          <p:nvPr/>
        </p:nvGrpSpPr>
        <p:grpSpPr>
          <a:xfrm>
            <a:off x="291170" y="2765441"/>
            <a:ext cx="396262" cy="2009046"/>
            <a:chOff x="291169" y="2335096"/>
            <a:chExt cx="396262" cy="2009045"/>
          </a:xfrm>
        </p:grpSpPr>
        <p:sp>
          <p:nvSpPr>
            <p:cNvPr id="112" name="TextBox 111">
              <a:extLst>
                <a:ext uri="{FF2B5EF4-FFF2-40B4-BE49-F238E27FC236}">
                  <a16:creationId xmlns:a16="http://schemas.microsoft.com/office/drawing/2014/main" id="{7CB9F4C3-E858-5B92-CE01-AFF393EF9D66}"/>
                </a:ext>
              </a:extLst>
            </p:cNvPr>
            <p:cNvSpPr txBox="1"/>
            <p:nvPr/>
          </p:nvSpPr>
          <p:spPr>
            <a:xfrm>
              <a:off x="291169" y="2335096"/>
              <a:ext cx="39626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100</a:t>
              </a:r>
            </a:p>
          </p:txBody>
        </p:sp>
        <p:sp>
          <p:nvSpPr>
            <p:cNvPr id="113" name="TextBox 112">
              <a:extLst>
                <a:ext uri="{FF2B5EF4-FFF2-40B4-BE49-F238E27FC236}">
                  <a16:creationId xmlns:a16="http://schemas.microsoft.com/office/drawing/2014/main" id="{808570FB-CF5E-32DE-869A-72AE2ECD103D}"/>
                </a:ext>
              </a:extLst>
            </p:cNvPr>
            <p:cNvSpPr txBox="1"/>
            <p:nvPr/>
          </p:nvSpPr>
          <p:spPr>
            <a:xfrm>
              <a:off x="361701" y="2687661"/>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80</a:t>
              </a:r>
            </a:p>
          </p:txBody>
        </p:sp>
        <p:sp>
          <p:nvSpPr>
            <p:cNvPr id="114" name="TextBox 113">
              <a:extLst>
                <a:ext uri="{FF2B5EF4-FFF2-40B4-BE49-F238E27FC236}">
                  <a16:creationId xmlns:a16="http://schemas.microsoft.com/office/drawing/2014/main" id="{CD07185F-6838-5BD4-ED81-5E0871B63E49}"/>
                </a:ext>
              </a:extLst>
            </p:cNvPr>
            <p:cNvSpPr txBox="1"/>
            <p:nvPr/>
          </p:nvSpPr>
          <p:spPr>
            <a:xfrm>
              <a:off x="361701" y="3040228"/>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60</a:t>
              </a:r>
            </a:p>
          </p:txBody>
        </p:sp>
        <p:sp>
          <p:nvSpPr>
            <p:cNvPr id="115" name="TextBox 114">
              <a:extLst>
                <a:ext uri="{FF2B5EF4-FFF2-40B4-BE49-F238E27FC236}">
                  <a16:creationId xmlns:a16="http://schemas.microsoft.com/office/drawing/2014/main" id="{1D928111-EE9F-E186-2DC8-9340800DC4FE}"/>
                </a:ext>
              </a:extLst>
            </p:cNvPr>
            <p:cNvSpPr txBox="1"/>
            <p:nvPr/>
          </p:nvSpPr>
          <p:spPr>
            <a:xfrm>
              <a:off x="361701" y="3392790"/>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40</a:t>
              </a:r>
            </a:p>
          </p:txBody>
        </p:sp>
        <p:sp>
          <p:nvSpPr>
            <p:cNvPr id="116" name="TextBox 115">
              <a:extLst>
                <a:ext uri="{FF2B5EF4-FFF2-40B4-BE49-F238E27FC236}">
                  <a16:creationId xmlns:a16="http://schemas.microsoft.com/office/drawing/2014/main" id="{E53AA22B-F012-33F7-DC80-DBCB153E8BDF}"/>
                </a:ext>
              </a:extLst>
            </p:cNvPr>
            <p:cNvSpPr txBox="1"/>
            <p:nvPr/>
          </p:nvSpPr>
          <p:spPr>
            <a:xfrm>
              <a:off x="361701" y="374535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20</a:t>
              </a:r>
            </a:p>
          </p:txBody>
        </p:sp>
        <p:sp>
          <p:nvSpPr>
            <p:cNvPr id="117" name="TextBox 116">
              <a:extLst>
                <a:ext uri="{FF2B5EF4-FFF2-40B4-BE49-F238E27FC236}">
                  <a16:creationId xmlns:a16="http://schemas.microsoft.com/office/drawing/2014/main" id="{7DC6B37A-0948-4C44-7804-87E2DC744A3E}"/>
                </a:ext>
              </a:extLst>
            </p:cNvPr>
            <p:cNvSpPr txBox="1"/>
            <p:nvPr/>
          </p:nvSpPr>
          <p:spPr>
            <a:xfrm>
              <a:off x="432233" y="4097920"/>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0</a:t>
              </a:r>
            </a:p>
          </p:txBody>
        </p:sp>
      </p:grpSp>
      <p:grpSp>
        <p:nvGrpSpPr>
          <p:cNvPr id="123" name="Group 122"/>
          <p:cNvGrpSpPr/>
          <p:nvPr/>
        </p:nvGrpSpPr>
        <p:grpSpPr>
          <a:xfrm>
            <a:off x="637659" y="2894428"/>
            <a:ext cx="67976" cy="1757489"/>
            <a:chOff x="637658" y="2464082"/>
            <a:chExt cx="67976" cy="1757489"/>
          </a:xfrm>
        </p:grpSpPr>
        <p:sp>
          <p:nvSpPr>
            <p:cNvPr id="17" name="Freeform 16">
              <a:extLst>
                <a:ext uri="{FF2B5EF4-FFF2-40B4-BE49-F238E27FC236}">
                  <a16:creationId xmlns:a16="http://schemas.microsoft.com/office/drawing/2014/main" id="{ED10FBF8-3081-8D76-2600-67A0A0519D64}"/>
                </a:ext>
              </a:extLst>
            </p:cNvPr>
            <p:cNvSpPr/>
            <p:nvPr/>
          </p:nvSpPr>
          <p:spPr>
            <a:xfrm rot="10800000" flipV="1">
              <a:off x="637658" y="2464082"/>
              <a:ext cx="67976"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8" name="Freeform 17">
              <a:extLst>
                <a:ext uri="{FF2B5EF4-FFF2-40B4-BE49-F238E27FC236}">
                  <a16:creationId xmlns:a16="http://schemas.microsoft.com/office/drawing/2014/main" id="{9B034292-212D-8945-FD4A-66DE36C3B799}"/>
                </a:ext>
              </a:extLst>
            </p:cNvPr>
            <p:cNvSpPr/>
            <p:nvPr/>
          </p:nvSpPr>
          <p:spPr>
            <a:xfrm rot="10800000" flipV="1">
              <a:off x="637658" y="3167078"/>
              <a:ext cx="67976"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 name="Freeform 18">
              <a:extLst>
                <a:ext uri="{FF2B5EF4-FFF2-40B4-BE49-F238E27FC236}">
                  <a16:creationId xmlns:a16="http://schemas.microsoft.com/office/drawing/2014/main" id="{6584FE0C-8044-B916-5C5A-A83C232A6D6B}"/>
                </a:ext>
              </a:extLst>
            </p:cNvPr>
            <p:cNvSpPr/>
            <p:nvPr/>
          </p:nvSpPr>
          <p:spPr>
            <a:xfrm rot="10800000" flipV="1">
              <a:off x="637658" y="2815580"/>
              <a:ext cx="67976"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20" name="Freeform 19">
              <a:extLst>
                <a:ext uri="{FF2B5EF4-FFF2-40B4-BE49-F238E27FC236}">
                  <a16:creationId xmlns:a16="http://schemas.microsoft.com/office/drawing/2014/main" id="{8D270561-2BDD-48AB-7E3B-9FB0BB3438BE}"/>
                </a:ext>
              </a:extLst>
            </p:cNvPr>
            <p:cNvSpPr/>
            <p:nvPr/>
          </p:nvSpPr>
          <p:spPr>
            <a:xfrm rot="10800000" flipV="1">
              <a:off x="637658" y="3518576"/>
              <a:ext cx="67976"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21" name="Freeform 20">
              <a:extLst>
                <a:ext uri="{FF2B5EF4-FFF2-40B4-BE49-F238E27FC236}">
                  <a16:creationId xmlns:a16="http://schemas.microsoft.com/office/drawing/2014/main" id="{B4F06C6F-A2FB-9155-EEB3-F3DB6E7AD4D4}"/>
                </a:ext>
              </a:extLst>
            </p:cNvPr>
            <p:cNvSpPr/>
            <p:nvPr/>
          </p:nvSpPr>
          <p:spPr>
            <a:xfrm rot="10800000" flipV="1">
              <a:off x="637658" y="3870074"/>
              <a:ext cx="67976"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22" name="Freeform 21">
              <a:extLst>
                <a:ext uri="{FF2B5EF4-FFF2-40B4-BE49-F238E27FC236}">
                  <a16:creationId xmlns:a16="http://schemas.microsoft.com/office/drawing/2014/main" id="{1DDD34A5-39DC-3586-AE72-ADD013F1E8A9}"/>
                </a:ext>
              </a:extLst>
            </p:cNvPr>
            <p:cNvSpPr/>
            <p:nvPr/>
          </p:nvSpPr>
          <p:spPr>
            <a:xfrm rot="10800000" flipV="1">
              <a:off x="637658" y="4221571"/>
              <a:ext cx="67976"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grpSp>
      <p:sp>
        <p:nvSpPr>
          <p:cNvPr id="126" name="TextBox 125">
            <a:extLst>
              <a:ext uri="{FF2B5EF4-FFF2-40B4-BE49-F238E27FC236}">
                <a16:creationId xmlns:a16="http://schemas.microsoft.com/office/drawing/2014/main" id="{63060FAD-4883-0226-B766-BE7C76305BEC}"/>
              </a:ext>
            </a:extLst>
          </p:cNvPr>
          <p:cNvSpPr txBox="1"/>
          <p:nvPr/>
        </p:nvSpPr>
        <p:spPr>
          <a:xfrm>
            <a:off x="5086903" y="4017172"/>
            <a:ext cx="128315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008000"/>
                </a:solidFill>
                <a:latin typeface="Arial"/>
                <a:cs typeface="Arial"/>
                <a:sym typeface="Arial"/>
                <a:rtl val="0"/>
              </a:rPr>
              <a:t>FCR/BR- ulGHV</a:t>
            </a:r>
          </a:p>
        </p:txBody>
      </p:sp>
      <p:graphicFrame>
        <p:nvGraphicFramePr>
          <p:cNvPr id="131" name="Table 130"/>
          <p:cNvGraphicFramePr>
            <a:graphicFrameLocks noGrp="1"/>
          </p:cNvGraphicFramePr>
          <p:nvPr/>
        </p:nvGraphicFramePr>
        <p:xfrm>
          <a:off x="1114583" y="1644632"/>
          <a:ext cx="3502527" cy="693872"/>
        </p:xfrm>
        <a:graphic>
          <a:graphicData uri="http://schemas.openxmlformats.org/drawingml/2006/table">
            <a:tbl>
              <a:tblPr firstRow="1" bandRow="1">
                <a:tableStyleId>{2D5ABB26-0587-4C30-8999-92F81FD0307C}</a:tableStyleId>
              </a:tblPr>
              <a:tblGrid>
                <a:gridCol w="780807">
                  <a:extLst>
                    <a:ext uri="{9D8B030D-6E8A-4147-A177-3AD203B41FA5}">
                      <a16:colId xmlns:a16="http://schemas.microsoft.com/office/drawing/2014/main" val="20000"/>
                    </a:ext>
                  </a:extLst>
                </a:gridCol>
                <a:gridCol w="907240">
                  <a:extLst>
                    <a:ext uri="{9D8B030D-6E8A-4147-A177-3AD203B41FA5}">
                      <a16:colId xmlns:a16="http://schemas.microsoft.com/office/drawing/2014/main" val="20001"/>
                    </a:ext>
                  </a:extLst>
                </a:gridCol>
                <a:gridCol w="907240">
                  <a:extLst>
                    <a:ext uri="{9D8B030D-6E8A-4147-A177-3AD203B41FA5}">
                      <a16:colId xmlns:a16="http://schemas.microsoft.com/office/drawing/2014/main" val="20002"/>
                    </a:ext>
                  </a:extLst>
                </a:gridCol>
                <a:gridCol w="907240">
                  <a:extLst>
                    <a:ext uri="{9D8B030D-6E8A-4147-A177-3AD203B41FA5}">
                      <a16:colId xmlns:a16="http://schemas.microsoft.com/office/drawing/2014/main" val="20003"/>
                    </a:ext>
                  </a:extLst>
                </a:gridCol>
              </a:tblGrid>
              <a:tr h="265960">
                <a:tc>
                  <a:txBody>
                    <a:bodyPr/>
                    <a:lstStyle/>
                    <a:p>
                      <a:endParaRPr lang="en-US" sz="800" dirty="0">
                        <a:solidFill>
                          <a:srgbClr val="000000"/>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800" b="1" dirty="0">
                          <a:solidFill>
                            <a:schemeClr val="bg2"/>
                          </a:solidFill>
                        </a:rPr>
                        <a:t>AVO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800" b="1" dirty="0">
                          <a:solidFill>
                            <a:schemeClr val="bg2"/>
                          </a:solidFill>
                        </a:rPr>
                        <a:t>AV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tc>
                  <a:txBody>
                    <a:bodyPr/>
                    <a:lstStyle/>
                    <a:p>
                      <a:pPr algn="ctr"/>
                      <a:r>
                        <a:rPr lang="en-US" sz="800" b="1" dirty="0">
                          <a:solidFill>
                            <a:schemeClr val="bg2"/>
                          </a:solidFill>
                        </a:rPr>
                        <a:t>FCR/BR - ulGHV</a:t>
                      </a: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3956">
                <a:tc>
                  <a:txBody>
                    <a:bodyPr/>
                    <a:lstStyle/>
                    <a:p>
                      <a:pPr marL="45720"/>
                      <a:r>
                        <a:rPr lang="en-US" sz="800" b="1" baseline="0" dirty="0">
                          <a:solidFill>
                            <a:srgbClr val="000000"/>
                          </a:solidFill>
                        </a:rPr>
                        <a:t>Events/N</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800" b="1" dirty="0">
                          <a:solidFill>
                            <a:srgbClr val="000000"/>
                          </a:solidFill>
                        </a:rPr>
                        <a:t>36/169</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chemeClr val="accent2">
                        <a:alpha val="10000"/>
                      </a:scheme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800" b="1" dirty="0">
                          <a:solidFill>
                            <a:srgbClr val="000000"/>
                          </a:solidFill>
                        </a:rPr>
                        <a:t>61/167</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346691">
                        <a:alpha val="10000"/>
                      </a:srgbClr>
                    </a:solidFill>
                  </a:tcPr>
                </a:tc>
                <a:tc>
                  <a:txBody>
                    <a:bodyPr/>
                    <a:lstStyle/>
                    <a:p>
                      <a:pPr algn="ctr"/>
                      <a:r>
                        <a:rPr lang="en-US" sz="800" b="1" dirty="0">
                          <a:solidFill>
                            <a:srgbClr val="000000"/>
                          </a:solidFill>
                        </a:rPr>
                        <a:t>67/172</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1"/>
                  </a:ext>
                </a:extLst>
              </a:tr>
              <a:tr h="213956">
                <a:tc>
                  <a:txBody>
                    <a:bodyPr/>
                    <a:lstStyle/>
                    <a:p>
                      <a:pPr marL="45720"/>
                      <a:r>
                        <a:rPr lang="en-US" sz="800" b="1" dirty="0">
                          <a:solidFill>
                            <a:srgbClr val="000000"/>
                          </a:solidFill>
                        </a:rPr>
                        <a:t>Median </a:t>
                      </a:r>
                      <a:r>
                        <a:rPr lang="en-US" sz="800" dirty="0">
                          <a:solidFill>
                            <a:srgbClr val="000000"/>
                          </a:solidFill>
                        </a:rPr>
                        <a:t>(mo)</a:t>
                      </a:r>
                      <a:endParaRPr lang="en-US" sz="800" baseline="30000"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1" dirty="0">
                          <a:solidFill>
                            <a:srgbClr val="000000"/>
                          </a:solidFill>
                        </a:rPr>
                        <a:t>NR</a:t>
                      </a:r>
                      <a:r>
                        <a:rPr lang="en-US" sz="800" b="1" baseline="0" dirty="0">
                          <a:solidFill>
                            <a:srgbClr val="000000"/>
                          </a:solidFill>
                        </a:rPr>
                        <a:t> </a:t>
                      </a:r>
                      <a:endParaRPr lang="en-US" sz="800" b="1"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800" b="1" dirty="0">
                          <a:solidFill>
                            <a:srgbClr val="000000"/>
                          </a:solidFill>
                        </a:rPr>
                        <a:t>51.5</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46691">
                        <a:alpha val="10000"/>
                      </a:srgbClr>
                    </a:solidFill>
                  </a:tcPr>
                </a:tc>
                <a:tc>
                  <a:txBody>
                    <a:bodyPr/>
                    <a:lstStyle/>
                    <a:p>
                      <a:pPr algn="ctr"/>
                      <a:r>
                        <a:rPr lang="en-US" sz="800" b="1" dirty="0">
                          <a:solidFill>
                            <a:srgbClr val="000000"/>
                          </a:solidFill>
                        </a:rPr>
                        <a:t>43.3</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8000">
                        <a:alpha val="10000"/>
                      </a:srgbClr>
                    </a:solidFill>
                  </a:tcPr>
                </a:tc>
                <a:extLst>
                  <a:ext uri="{0D108BD9-81ED-4DB2-BD59-A6C34878D82A}">
                    <a16:rowId xmlns:a16="http://schemas.microsoft.com/office/drawing/2014/main" val="10002"/>
                  </a:ext>
                </a:extLst>
              </a:tr>
            </a:tbl>
          </a:graphicData>
        </a:graphic>
      </p:graphicFrame>
      <p:graphicFrame>
        <p:nvGraphicFramePr>
          <p:cNvPr id="133" name="Table 132"/>
          <p:cNvGraphicFramePr>
            <a:graphicFrameLocks noGrp="1"/>
          </p:cNvGraphicFramePr>
          <p:nvPr/>
        </p:nvGraphicFramePr>
        <p:xfrm>
          <a:off x="7565795" y="1644632"/>
          <a:ext cx="3502527" cy="693872"/>
        </p:xfrm>
        <a:graphic>
          <a:graphicData uri="http://schemas.openxmlformats.org/drawingml/2006/table">
            <a:tbl>
              <a:tblPr firstRow="1" bandRow="1">
                <a:tableStyleId>{2D5ABB26-0587-4C30-8999-92F81FD0307C}</a:tableStyleId>
              </a:tblPr>
              <a:tblGrid>
                <a:gridCol w="780807">
                  <a:extLst>
                    <a:ext uri="{9D8B030D-6E8A-4147-A177-3AD203B41FA5}">
                      <a16:colId xmlns:a16="http://schemas.microsoft.com/office/drawing/2014/main" val="20000"/>
                    </a:ext>
                  </a:extLst>
                </a:gridCol>
                <a:gridCol w="907240">
                  <a:extLst>
                    <a:ext uri="{9D8B030D-6E8A-4147-A177-3AD203B41FA5}">
                      <a16:colId xmlns:a16="http://schemas.microsoft.com/office/drawing/2014/main" val="20001"/>
                    </a:ext>
                  </a:extLst>
                </a:gridCol>
                <a:gridCol w="907240">
                  <a:extLst>
                    <a:ext uri="{9D8B030D-6E8A-4147-A177-3AD203B41FA5}">
                      <a16:colId xmlns:a16="http://schemas.microsoft.com/office/drawing/2014/main" val="20002"/>
                    </a:ext>
                  </a:extLst>
                </a:gridCol>
                <a:gridCol w="907240">
                  <a:extLst>
                    <a:ext uri="{9D8B030D-6E8A-4147-A177-3AD203B41FA5}">
                      <a16:colId xmlns:a16="http://schemas.microsoft.com/office/drawing/2014/main" val="20003"/>
                    </a:ext>
                  </a:extLst>
                </a:gridCol>
              </a:tblGrid>
              <a:tr h="265960">
                <a:tc>
                  <a:txBody>
                    <a:bodyPr/>
                    <a:lstStyle/>
                    <a:p>
                      <a:endParaRPr lang="en-US" sz="800" dirty="0">
                        <a:solidFill>
                          <a:srgbClr val="000000"/>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tcPr>
                </a:tc>
                <a:tc>
                  <a:txBody>
                    <a:bodyPr/>
                    <a:lstStyle/>
                    <a:p>
                      <a:pPr algn="ctr"/>
                      <a:r>
                        <a:rPr lang="en-US" sz="800" b="1" dirty="0">
                          <a:solidFill>
                            <a:schemeClr val="bg2"/>
                          </a:solidFill>
                        </a:rPr>
                        <a:t>AVO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rgbClr val="D85C00"/>
                    </a:solidFill>
                  </a:tcPr>
                </a:tc>
                <a:tc>
                  <a:txBody>
                    <a:bodyPr/>
                    <a:lstStyle/>
                    <a:p>
                      <a:pPr algn="ctr"/>
                      <a:r>
                        <a:rPr lang="en-US" sz="800" b="1" dirty="0">
                          <a:solidFill>
                            <a:schemeClr val="bg2"/>
                          </a:solidFill>
                        </a:rPr>
                        <a:t>AV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1"/>
                    </a:solidFill>
                  </a:tcPr>
                </a:tc>
                <a:tc>
                  <a:txBody>
                    <a:bodyPr/>
                    <a:lstStyle/>
                    <a:p>
                      <a:pPr algn="ctr"/>
                      <a:r>
                        <a:rPr lang="en-US" sz="800" b="1" dirty="0">
                          <a:solidFill>
                            <a:schemeClr val="bg2"/>
                          </a:solidFill>
                        </a:rPr>
                        <a:t>FCR/BR - </a:t>
                      </a:r>
                      <a:r>
                        <a:rPr lang="en-US" sz="800" b="1" dirty="0" err="1">
                          <a:solidFill>
                            <a:schemeClr val="bg2"/>
                          </a:solidFill>
                        </a:rPr>
                        <a:t>mlGHV</a:t>
                      </a:r>
                      <a:endParaRPr lang="en-US" sz="800" b="1" dirty="0">
                        <a:solidFill>
                          <a:schemeClr val="bg2"/>
                        </a:solidFill>
                      </a:endParaRPr>
                    </a:p>
                  </a:txBody>
                  <a:tcPr marL="0" marR="0" marT="0" marB="0" anchor="ctr">
                    <a:lnT w="28575" cap="flat" cmpd="sng" algn="ctr">
                      <a:solidFill>
                        <a:scrgbClr r="0" g="0" b="0"/>
                      </a:solidFill>
                      <a:prstDash val="solid"/>
                      <a:round/>
                      <a:headEnd type="none" w="med" len="med"/>
                      <a:tailEnd type="none" w="med" len="med"/>
                    </a:lnT>
                    <a:lnB w="28575" cap="flat" cmpd="sng" algn="ctr">
                      <a:solidFill>
                        <a:scrgbClr r="0" g="0" b="0"/>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3956">
                <a:tc>
                  <a:txBody>
                    <a:bodyPr/>
                    <a:lstStyle/>
                    <a:p>
                      <a:pPr marL="45720"/>
                      <a:r>
                        <a:rPr lang="en-US" sz="800" b="1" baseline="0" dirty="0">
                          <a:solidFill>
                            <a:srgbClr val="000000"/>
                          </a:solidFill>
                        </a:rPr>
                        <a:t>Events/N</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800" b="1" dirty="0">
                          <a:solidFill>
                            <a:srgbClr val="000000"/>
                          </a:solidFill>
                        </a:rPr>
                        <a:t>20/117</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chemeClr val="accent2">
                        <a:alpha val="10000"/>
                      </a:schemeClr>
                    </a:solid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US" sz="800" b="1" dirty="0">
                          <a:solidFill>
                            <a:srgbClr val="000000"/>
                          </a:solidFill>
                        </a:rPr>
                        <a:t>28/124</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346691">
                        <a:alpha val="10000"/>
                      </a:srgbClr>
                    </a:solidFill>
                  </a:tcPr>
                </a:tc>
                <a:tc>
                  <a:txBody>
                    <a:bodyPr/>
                    <a:lstStyle/>
                    <a:p>
                      <a:pPr algn="ctr"/>
                      <a:r>
                        <a:rPr lang="en-US" sz="800" b="1" dirty="0">
                          <a:solidFill>
                            <a:srgbClr val="000000"/>
                          </a:solidFill>
                        </a:rPr>
                        <a:t>28/118</a:t>
                      </a:r>
                    </a:p>
                  </a:txBody>
                  <a:tcPr marL="0" marR="0" marT="0" marB="0" anchor="ctr">
                    <a:lnT w="28575" cap="flat" cmpd="sng" algn="ctr">
                      <a:solidFill>
                        <a:scrgbClr r="0" g="0" b="0"/>
                      </a:solidFill>
                      <a:prstDash val="solid"/>
                      <a:round/>
                      <a:headEnd type="none" w="med" len="med"/>
                      <a:tailEnd type="none" w="med" len="med"/>
                    </a:lnT>
                    <a:lnB w="28575" cap="flat" cmpd="sng" algn="ctr">
                      <a:no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1"/>
                  </a:ext>
                </a:extLst>
              </a:tr>
              <a:tr h="213956">
                <a:tc>
                  <a:txBody>
                    <a:bodyPr/>
                    <a:lstStyle/>
                    <a:p>
                      <a:pPr marL="45720"/>
                      <a:r>
                        <a:rPr lang="en-US" sz="800" b="1" dirty="0">
                          <a:solidFill>
                            <a:srgbClr val="000000"/>
                          </a:solidFill>
                        </a:rPr>
                        <a:t>Median </a:t>
                      </a:r>
                      <a:r>
                        <a:rPr lang="en-US" sz="800" dirty="0">
                          <a:solidFill>
                            <a:srgbClr val="000000"/>
                          </a:solidFill>
                        </a:rPr>
                        <a:t>(mo)</a:t>
                      </a:r>
                      <a:endParaRPr lang="en-US" sz="800" baseline="30000"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800" b="1" dirty="0">
                          <a:solidFill>
                            <a:srgbClr val="000000"/>
                          </a:solidFill>
                        </a:rPr>
                        <a:t>NR</a:t>
                      </a:r>
                      <a:r>
                        <a:rPr lang="en-US" sz="800" b="1" baseline="0" dirty="0">
                          <a:solidFill>
                            <a:srgbClr val="000000"/>
                          </a:solidFill>
                        </a:rPr>
                        <a:t> </a:t>
                      </a:r>
                      <a:endParaRPr lang="en-US" sz="800" b="1" dirty="0">
                        <a:solidFill>
                          <a:srgbClr val="000000"/>
                        </a:solidFill>
                      </a:endParaRP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chemeClr val="accent2">
                        <a:alpha val="10000"/>
                      </a:schemeClr>
                    </a:solidFill>
                  </a:tcPr>
                </a:tc>
                <a:tc>
                  <a:txBody>
                    <a:bodyPr/>
                    <a:lstStyle/>
                    <a:p>
                      <a:pPr algn="ctr"/>
                      <a:r>
                        <a:rPr lang="en-US" sz="800" b="1" dirty="0">
                          <a:solidFill>
                            <a:srgbClr val="000000"/>
                          </a:solidFill>
                        </a:rPr>
                        <a:t>NR</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346691">
                        <a:alpha val="10000"/>
                      </a:srgbClr>
                    </a:solidFill>
                  </a:tcPr>
                </a:tc>
                <a:tc>
                  <a:txBody>
                    <a:bodyPr/>
                    <a:lstStyle/>
                    <a:p>
                      <a:pPr algn="ctr"/>
                      <a:r>
                        <a:rPr lang="en-US" sz="800" b="1" dirty="0">
                          <a:solidFill>
                            <a:srgbClr val="000000"/>
                          </a:solidFill>
                        </a:rPr>
                        <a:t>NR</a:t>
                      </a:r>
                    </a:p>
                  </a:txBody>
                  <a:tcPr marL="0" marR="0" marT="0" marB="0" anchor="ctr">
                    <a:lnL>
                      <a:noFill/>
                    </a:lnL>
                    <a:lnR>
                      <a:noFill/>
                    </a:lnR>
                    <a:lnT w="28575" cap="flat" cmpd="sng" algn="ctr">
                      <a:noFill/>
                      <a:prstDash val="solid"/>
                      <a:round/>
                      <a:headEnd type="none" w="med" len="med"/>
                      <a:tailEnd type="none" w="med" len="med"/>
                    </a:lnT>
                    <a:lnB w="28575"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8000">
                        <a:alpha val="10000"/>
                      </a:srgbClr>
                    </a:solidFill>
                  </a:tcPr>
                </a:tc>
                <a:extLst>
                  <a:ext uri="{0D108BD9-81ED-4DB2-BD59-A6C34878D82A}">
                    <a16:rowId xmlns:a16="http://schemas.microsoft.com/office/drawing/2014/main" val="10002"/>
                  </a:ext>
                </a:extLst>
              </a:tr>
            </a:tbl>
          </a:graphicData>
        </a:graphic>
      </p:graphicFrame>
      <p:grpSp>
        <p:nvGrpSpPr>
          <p:cNvPr id="140" name="Group 139"/>
          <p:cNvGrpSpPr/>
          <p:nvPr/>
        </p:nvGrpSpPr>
        <p:grpSpPr>
          <a:xfrm>
            <a:off x="6798785" y="2853113"/>
            <a:ext cx="5132531" cy="1847667"/>
            <a:chOff x="946187" y="2445468"/>
            <a:chExt cx="4932083" cy="2490216"/>
          </a:xfrm>
        </p:grpSpPr>
        <p:sp>
          <p:nvSpPr>
            <p:cNvPr id="141" name="Freeform 140">
              <a:extLst>
                <a:ext uri="{FF2B5EF4-FFF2-40B4-BE49-F238E27FC236}">
                  <a16:creationId xmlns:a16="http://schemas.microsoft.com/office/drawing/2014/main" id="{7A5B9D72-EE73-F3D1-4575-CEF274F9BD58}"/>
                </a:ext>
              </a:extLst>
            </p:cNvPr>
            <p:cNvSpPr/>
            <p:nvPr/>
          </p:nvSpPr>
          <p:spPr>
            <a:xfrm>
              <a:off x="953423" y="2445468"/>
              <a:ext cx="3617" cy="2486400"/>
            </a:xfrm>
            <a:custGeom>
              <a:avLst/>
              <a:gdLst>
                <a:gd name="connsiteX0" fmla="*/ -92 w 3617"/>
                <a:gd name="connsiteY0" fmla="*/ -176 h 2486400"/>
                <a:gd name="connsiteX1" fmla="*/ -92 w 3617"/>
                <a:gd name="connsiteY1" fmla="*/ 2486225 h 2486400"/>
              </a:gdLst>
              <a:ahLst/>
              <a:cxnLst>
                <a:cxn ang="0">
                  <a:pos x="connsiteX0" y="connsiteY0"/>
                </a:cxn>
                <a:cxn ang="0">
                  <a:pos x="connsiteX1" y="connsiteY1"/>
                </a:cxn>
              </a:cxnLst>
              <a:rect l="l" t="t" r="r" b="b"/>
              <a:pathLst>
                <a:path w="3617" h="2486400">
                  <a:moveTo>
                    <a:pt x="-92" y="-176"/>
                  </a:moveTo>
                  <a:lnTo>
                    <a:pt x="-92" y="2486225"/>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42" name="Freeform 141">
              <a:extLst>
                <a:ext uri="{FF2B5EF4-FFF2-40B4-BE49-F238E27FC236}">
                  <a16:creationId xmlns:a16="http://schemas.microsoft.com/office/drawing/2014/main" id="{C5D0ACFE-7DD8-30FE-3A6C-0A44EAE11355}"/>
                </a:ext>
              </a:extLst>
            </p:cNvPr>
            <p:cNvSpPr/>
            <p:nvPr/>
          </p:nvSpPr>
          <p:spPr>
            <a:xfrm rot="10800000" flipV="1">
              <a:off x="946187" y="4935684"/>
              <a:ext cx="4932083" cy="0"/>
            </a:xfrm>
            <a:custGeom>
              <a:avLst/>
              <a:gdLst>
                <a:gd name="connsiteX0" fmla="*/ 194 w 4932084"/>
                <a:gd name="connsiteY0" fmla="*/ 692 h 0"/>
                <a:gd name="connsiteX1" fmla="*/ 4932279 w 4932084"/>
                <a:gd name="connsiteY1" fmla="*/ 693 h 0"/>
              </a:gdLst>
              <a:ahLst/>
              <a:cxnLst>
                <a:cxn ang="0">
                  <a:pos x="connsiteX0" y="connsiteY0"/>
                </a:cxn>
                <a:cxn ang="0">
                  <a:pos x="connsiteX1" y="connsiteY1"/>
                </a:cxn>
              </a:cxnLst>
              <a:rect l="l" t="t" r="r" b="b"/>
              <a:pathLst>
                <a:path w="4932084">
                  <a:moveTo>
                    <a:pt x="194" y="692"/>
                  </a:moveTo>
                  <a:lnTo>
                    <a:pt x="4932279" y="693"/>
                  </a:lnTo>
                </a:path>
              </a:pathLst>
            </a:custGeom>
            <a:noFill/>
            <a:ln w="28575" cap="flat" cmpd="sng">
              <a:solidFill>
                <a:schemeClr val="tx2"/>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grpSp>
      <p:sp>
        <p:nvSpPr>
          <p:cNvPr id="143" name="TextBox 142">
            <a:extLst>
              <a:ext uri="{FF2B5EF4-FFF2-40B4-BE49-F238E27FC236}">
                <a16:creationId xmlns:a16="http://schemas.microsoft.com/office/drawing/2014/main" id="{891233EE-B7A1-A0E9-7E46-B445F187CF02}"/>
              </a:ext>
            </a:extLst>
          </p:cNvPr>
          <p:cNvSpPr txBox="1"/>
          <p:nvPr/>
        </p:nvSpPr>
        <p:spPr>
          <a:xfrm>
            <a:off x="9017779" y="4912349"/>
            <a:ext cx="64152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000000"/>
                </a:solidFill>
                <a:latin typeface="Arial"/>
                <a:cs typeface="Arial"/>
                <a:sym typeface="Arial"/>
                <a:rtl val="0"/>
              </a:rPr>
              <a:t>Months</a:t>
            </a:r>
          </a:p>
        </p:txBody>
      </p:sp>
      <p:grpSp>
        <p:nvGrpSpPr>
          <p:cNvPr id="205" name="Group 204"/>
          <p:cNvGrpSpPr/>
          <p:nvPr/>
        </p:nvGrpSpPr>
        <p:grpSpPr>
          <a:xfrm>
            <a:off x="6879847" y="4702591"/>
            <a:ext cx="4981392" cy="70799"/>
            <a:chOff x="6879846" y="4272246"/>
            <a:chExt cx="4981392" cy="70799"/>
          </a:xfrm>
        </p:grpSpPr>
        <p:sp>
          <p:nvSpPr>
            <p:cNvPr id="148" name="Freeform 147">
              <a:extLst>
                <a:ext uri="{FF2B5EF4-FFF2-40B4-BE49-F238E27FC236}">
                  <a16:creationId xmlns:a16="http://schemas.microsoft.com/office/drawing/2014/main" id="{E07A6C6E-BAEA-105A-5DBC-A42CF7AC020D}"/>
                </a:ext>
              </a:extLst>
            </p:cNvPr>
            <p:cNvSpPr/>
            <p:nvPr/>
          </p:nvSpPr>
          <p:spPr>
            <a:xfrm flipV="1">
              <a:off x="6879846" y="4272246"/>
              <a:ext cx="0" cy="70799"/>
            </a:xfrm>
            <a:custGeom>
              <a:avLst/>
              <a:gdLst>
                <a:gd name="connsiteX0" fmla="*/ 202 w 0"/>
                <a:gd name="connsiteY0" fmla="*/ 693 h 34224"/>
                <a:gd name="connsiteX1" fmla="*/ 202 w 0"/>
                <a:gd name="connsiteY1" fmla="*/ 34917 h 34224"/>
              </a:gdLst>
              <a:ahLst/>
              <a:cxnLst>
                <a:cxn ang="0">
                  <a:pos x="connsiteX0" y="connsiteY0"/>
                </a:cxn>
                <a:cxn ang="0">
                  <a:pos x="connsiteX1" y="connsiteY1"/>
                </a:cxn>
              </a:cxnLst>
              <a:rect l="l" t="t" r="r" b="b"/>
              <a:pathLst>
                <a:path h="34224">
                  <a:moveTo>
                    <a:pt x="202" y="693"/>
                  </a:moveTo>
                  <a:lnTo>
                    <a:pt x="20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49" name="Freeform 148">
              <a:extLst>
                <a:ext uri="{FF2B5EF4-FFF2-40B4-BE49-F238E27FC236}">
                  <a16:creationId xmlns:a16="http://schemas.microsoft.com/office/drawing/2014/main" id="{BA7CD138-0525-2126-A516-4670BEFCD28F}"/>
                </a:ext>
              </a:extLst>
            </p:cNvPr>
            <p:cNvSpPr/>
            <p:nvPr/>
          </p:nvSpPr>
          <p:spPr>
            <a:xfrm flipV="1">
              <a:off x="7377985" y="4272246"/>
              <a:ext cx="0" cy="70799"/>
            </a:xfrm>
            <a:custGeom>
              <a:avLst/>
              <a:gdLst>
                <a:gd name="connsiteX0" fmla="*/ 336 w 0"/>
                <a:gd name="connsiteY0" fmla="*/ 693 h 34224"/>
                <a:gd name="connsiteX1" fmla="*/ 336 w 0"/>
                <a:gd name="connsiteY1" fmla="*/ 34917 h 34224"/>
              </a:gdLst>
              <a:ahLst/>
              <a:cxnLst>
                <a:cxn ang="0">
                  <a:pos x="connsiteX0" y="connsiteY0"/>
                </a:cxn>
                <a:cxn ang="0">
                  <a:pos x="connsiteX1" y="connsiteY1"/>
                </a:cxn>
              </a:cxnLst>
              <a:rect l="l" t="t" r="r" b="b"/>
              <a:pathLst>
                <a:path h="34224">
                  <a:moveTo>
                    <a:pt x="336" y="693"/>
                  </a:moveTo>
                  <a:lnTo>
                    <a:pt x="33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0" name="Freeform 149">
              <a:extLst>
                <a:ext uri="{FF2B5EF4-FFF2-40B4-BE49-F238E27FC236}">
                  <a16:creationId xmlns:a16="http://schemas.microsoft.com/office/drawing/2014/main" id="{A1BC75C9-DE67-C020-73E8-0DA973A58105}"/>
                </a:ext>
              </a:extLst>
            </p:cNvPr>
            <p:cNvSpPr/>
            <p:nvPr/>
          </p:nvSpPr>
          <p:spPr>
            <a:xfrm flipV="1">
              <a:off x="7876124" y="4272246"/>
              <a:ext cx="0" cy="70799"/>
            </a:xfrm>
            <a:custGeom>
              <a:avLst/>
              <a:gdLst>
                <a:gd name="connsiteX0" fmla="*/ 470 w 0"/>
                <a:gd name="connsiteY0" fmla="*/ 693 h 34224"/>
                <a:gd name="connsiteX1" fmla="*/ 470 w 0"/>
                <a:gd name="connsiteY1" fmla="*/ 34917 h 34224"/>
              </a:gdLst>
              <a:ahLst/>
              <a:cxnLst>
                <a:cxn ang="0">
                  <a:pos x="connsiteX0" y="connsiteY0"/>
                </a:cxn>
                <a:cxn ang="0">
                  <a:pos x="connsiteX1" y="connsiteY1"/>
                </a:cxn>
              </a:cxnLst>
              <a:rect l="l" t="t" r="r" b="b"/>
              <a:pathLst>
                <a:path h="34224">
                  <a:moveTo>
                    <a:pt x="470" y="693"/>
                  </a:moveTo>
                  <a:lnTo>
                    <a:pt x="47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1" name="Freeform 150">
              <a:extLst>
                <a:ext uri="{FF2B5EF4-FFF2-40B4-BE49-F238E27FC236}">
                  <a16:creationId xmlns:a16="http://schemas.microsoft.com/office/drawing/2014/main" id="{E759A924-4370-0833-4CE0-2B45E92713DF}"/>
                </a:ext>
              </a:extLst>
            </p:cNvPr>
            <p:cNvSpPr/>
            <p:nvPr/>
          </p:nvSpPr>
          <p:spPr>
            <a:xfrm flipV="1">
              <a:off x="8374263" y="4272246"/>
              <a:ext cx="0" cy="70799"/>
            </a:xfrm>
            <a:custGeom>
              <a:avLst/>
              <a:gdLst>
                <a:gd name="connsiteX0" fmla="*/ 604 w 0"/>
                <a:gd name="connsiteY0" fmla="*/ 693 h 34224"/>
                <a:gd name="connsiteX1" fmla="*/ 604 w 0"/>
                <a:gd name="connsiteY1" fmla="*/ 34917 h 34224"/>
              </a:gdLst>
              <a:ahLst/>
              <a:cxnLst>
                <a:cxn ang="0">
                  <a:pos x="connsiteX0" y="connsiteY0"/>
                </a:cxn>
                <a:cxn ang="0">
                  <a:pos x="connsiteX1" y="connsiteY1"/>
                </a:cxn>
              </a:cxnLst>
              <a:rect l="l" t="t" r="r" b="b"/>
              <a:pathLst>
                <a:path h="34224">
                  <a:moveTo>
                    <a:pt x="604" y="693"/>
                  </a:moveTo>
                  <a:lnTo>
                    <a:pt x="60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2" name="Freeform 151">
              <a:extLst>
                <a:ext uri="{FF2B5EF4-FFF2-40B4-BE49-F238E27FC236}">
                  <a16:creationId xmlns:a16="http://schemas.microsoft.com/office/drawing/2014/main" id="{70B97D3F-5C68-ED8D-2B78-03256324B01B}"/>
                </a:ext>
              </a:extLst>
            </p:cNvPr>
            <p:cNvSpPr/>
            <p:nvPr/>
          </p:nvSpPr>
          <p:spPr>
            <a:xfrm flipV="1">
              <a:off x="8872402" y="4272246"/>
              <a:ext cx="0" cy="70799"/>
            </a:xfrm>
            <a:custGeom>
              <a:avLst/>
              <a:gdLst>
                <a:gd name="connsiteX0" fmla="*/ 738 w 0"/>
                <a:gd name="connsiteY0" fmla="*/ 693 h 34224"/>
                <a:gd name="connsiteX1" fmla="*/ 738 w 0"/>
                <a:gd name="connsiteY1" fmla="*/ 34917 h 34224"/>
              </a:gdLst>
              <a:ahLst/>
              <a:cxnLst>
                <a:cxn ang="0">
                  <a:pos x="connsiteX0" y="connsiteY0"/>
                </a:cxn>
                <a:cxn ang="0">
                  <a:pos x="connsiteX1" y="connsiteY1"/>
                </a:cxn>
              </a:cxnLst>
              <a:rect l="l" t="t" r="r" b="b"/>
              <a:pathLst>
                <a:path h="34224">
                  <a:moveTo>
                    <a:pt x="738" y="693"/>
                  </a:moveTo>
                  <a:lnTo>
                    <a:pt x="73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3" name="Freeform 152">
              <a:extLst>
                <a:ext uri="{FF2B5EF4-FFF2-40B4-BE49-F238E27FC236}">
                  <a16:creationId xmlns:a16="http://schemas.microsoft.com/office/drawing/2014/main" id="{3E677E96-AA34-4A6A-904D-909AC30F8CD9}"/>
                </a:ext>
              </a:extLst>
            </p:cNvPr>
            <p:cNvSpPr/>
            <p:nvPr/>
          </p:nvSpPr>
          <p:spPr>
            <a:xfrm flipV="1">
              <a:off x="9370541" y="4272246"/>
              <a:ext cx="0" cy="70799"/>
            </a:xfrm>
            <a:custGeom>
              <a:avLst/>
              <a:gdLst>
                <a:gd name="connsiteX0" fmla="*/ 872 w 0"/>
                <a:gd name="connsiteY0" fmla="*/ 693 h 34224"/>
                <a:gd name="connsiteX1" fmla="*/ 872 w 0"/>
                <a:gd name="connsiteY1" fmla="*/ 34917 h 34224"/>
              </a:gdLst>
              <a:ahLst/>
              <a:cxnLst>
                <a:cxn ang="0">
                  <a:pos x="connsiteX0" y="connsiteY0"/>
                </a:cxn>
                <a:cxn ang="0">
                  <a:pos x="connsiteX1" y="connsiteY1"/>
                </a:cxn>
              </a:cxnLst>
              <a:rect l="l" t="t" r="r" b="b"/>
              <a:pathLst>
                <a:path h="34224">
                  <a:moveTo>
                    <a:pt x="872" y="693"/>
                  </a:moveTo>
                  <a:lnTo>
                    <a:pt x="87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4" name="Freeform 153">
              <a:extLst>
                <a:ext uri="{FF2B5EF4-FFF2-40B4-BE49-F238E27FC236}">
                  <a16:creationId xmlns:a16="http://schemas.microsoft.com/office/drawing/2014/main" id="{00092D21-C71E-B75E-49FC-D6A597D57E34}"/>
                </a:ext>
              </a:extLst>
            </p:cNvPr>
            <p:cNvSpPr/>
            <p:nvPr/>
          </p:nvSpPr>
          <p:spPr>
            <a:xfrm flipV="1">
              <a:off x="9868680" y="4272246"/>
              <a:ext cx="0" cy="70799"/>
            </a:xfrm>
            <a:custGeom>
              <a:avLst/>
              <a:gdLst>
                <a:gd name="connsiteX0" fmla="*/ 1006 w 0"/>
                <a:gd name="connsiteY0" fmla="*/ 693 h 34224"/>
                <a:gd name="connsiteX1" fmla="*/ 1006 w 0"/>
                <a:gd name="connsiteY1" fmla="*/ 34917 h 34224"/>
              </a:gdLst>
              <a:ahLst/>
              <a:cxnLst>
                <a:cxn ang="0">
                  <a:pos x="connsiteX0" y="connsiteY0"/>
                </a:cxn>
                <a:cxn ang="0">
                  <a:pos x="connsiteX1" y="connsiteY1"/>
                </a:cxn>
              </a:cxnLst>
              <a:rect l="l" t="t" r="r" b="b"/>
              <a:pathLst>
                <a:path h="34224">
                  <a:moveTo>
                    <a:pt x="1006" y="693"/>
                  </a:moveTo>
                  <a:lnTo>
                    <a:pt x="1006"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5" name="Freeform 154">
              <a:extLst>
                <a:ext uri="{FF2B5EF4-FFF2-40B4-BE49-F238E27FC236}">
                  <a16:creationId xmlns:a16="http://schemas.microsoft.com/office/drawing/2014/main" id="{F43F8A31-A62A-A151-9951-3ACDE7FE43F8}"/>
                </a:ext>
              </a:extLst>
            </p:cNvPr>
            <p:cNvSpPr/>
            <p:nvPr/>
          </p:nvSpPr>
          <p:spPr>
            <a:xfrm flipV="1">
              <a:off x="10366819" y="4272246"/>
              <a:ext cx="0" cy="70799"/>
            </a:xfrm>
            <a:custGeom>
              <a:avLst/>
              <a:gdLst>
                <a:gd name="connsiteX0" fmla="*/ 1140 w 0"/>
                <a:gd name="connsiteY0" fmla="*/ 693 h 34224"/>
                <a:gd name="connsiteX1" fmla="*/ 1140 w 0"/>
                <a:gd name="connsiteY1" fmla="*/ 34917 h 34224"/>
              </a:gdLst>
              <a:ahLst/>
              <a:cxnLst>
                <a:cxn ang="0">
                  <a:pos x="connsiteX0" y="connsiteY0"/>
                </a:cxn>
                <a:cxn ang="0">
                  <a:pos x="connsiteX1" y="connsiteY1"/>
                </a:cxn>
              </a:cxnLst>
              <a:rect l="l" t="t" r="r" b="b"/>
              <a:pathLst>
                <a:path h="34224">
                  <a:moveTo>
                    <a:pt x="1140" y="693"/>
                  </a:moveTo>
                  <a:lnTo>
                    <a:pt x="1140"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6" name="Freeform 155">
              <a:extLst>
                <a:ext uri="{FF2B5EF4-FFF2-40B4-BE49-F238E27FC236}">
                  <a16:creationId xmlns:a16="http://schemas.microsoft.com/office/drawing/2014/main" id="{0F9658B4-5C32-818A-1156-A22A6D48377A}"/>
                </a:ext>
              </a:extLst>
            </p:cNvPr>
            <p:cNvSpPr/>
            <p:nvPr/>
          </p:nvSpPr>
          <p:spPr>
            <a:xfrm flipV="1">
              <a:off x="10864958" y="4272246"/>
              <a:ext cx="0" cy="70799"/>
            </a:xfrm>
            <a:custGeom>
              <a:avLst/>
              <a:gdLst>
                <a:gd name="connsiteX0" fmla="*/ 1274 w 0"/>
                <a:gd name="connsiteY0" fmla="*/ 693 h 34224"/>
                <a:gd name="connsiteX1" fmla="*/ 1274 w 0"/>
                <a:gd name="connsiteY1" fmla="*/ 34917 h 34224"/>
              </a:gdLst>
              <a:ahLst/>
              <a:cxnLst>
                <a:cxn ang="0">
                  <a:pos x="connsiteX0" y="connsiteY0"/>
                </a:cxn>
                <a:cxn ang="0">
                  <a:pos x="connsiteX1" y="connsiteY1"/>
                </a:cxn>
              </a:cxnLst>
              <a:rect l="l" t="t" r="r" b="b"/>
              <a:pathLst>
                <a:path h="34224">
                  <a:moveTo>
                    <a:pt x="1274" y="693"/>
                  </a:moveTo>
                  <a:lnTo>
                    <a:pt x="1274"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7" name="Freeform 156">
              <a:extLst>
                <a:ext uri="{FF2B5EF4-FFF2-40B4-BE49-F238E27FC236}">
                  <a16:creationId xmlns:a16="http://schemas.microsoft.com/office/drawing/2014/main" id="{FC732772-BE50-9E71-6CC5-EA66A0C0619E}"/>
                </a:ext>
              </a:extLst>
            </p:cNvPr>
            <p:cNvSpPr/>
            <p:nvPr/>
          </p:nvSpPr>
          <p:spPr>
            <a:xfrm flipV="1">
              <a:off x="11363097" y="4272246"/>
              <a:ext cx="0" cy="70799"/>
            </a:xfrm>
            <a:custGeom>
              <a:avLst/>
              <a:gdLst>
                <a:gd name="connsiteX0" fmla="*/ 1408 w 0"/>
                <a:gd name="connsiteY0" fmla="*/ 693 h 34224"/>
                <a:gd name="connsiteX1" fmla="*/ 1408 w 0"/>
                <a:gd name="connsiteY1" fmla="*/ 34917 h 34224"/>
              </a:gdLst>
              <a:ahLst/>
              <a:cxnLst>
                <a:cxn ang="0">
                  <a:pos x="connsiteX0" y="connsiteY0"/>
                </a:cxn>
                <a:cxn ang="0">
                  <a:pos x="connsiteX1" y="connsiteY1"/>
                </a:cxn>
              </a:cxnLst>
              <a:rect l="l" t="t" r="r" b="b"/>
              <a:pathLst>
                <a:path h="34224">
                  <a:moveTo>
                    <a:pt x="1408" y="693"/>
                  </a:moveTo>
                  <a:lnTo>
                    <a:pt x="1408"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sp>
          <p:nvSpPr>
            <p:cNvPr id="158" name="Freeform 157">
              <a:extLst>
                <a:ext uri="{FF2B5EF4-FFF2-40B4-BE49-F238E27FC236}">
                  <a16:creationId xmlns:a16="http://schemas.microsoft.com/office/drawing/2014/main" id="{0C1EF7ED-6205-ED4B-AC32-BE470D7CCCCD}"/>
                </a:ext>
              </a:extLst>
            </p:cNvPr>
            <p:cNvSpPr/>
            <p:nvPr/>
          </p:nvSpPr>
          <p:spPr>
            <a:xfrm flipV="1">
              <a:off x="11861238" y="4272246"/>
              <a:ext cx="0" cy="70799"/>
            </a:xfrm>
            <a:custGeom>
              <a:avLst/>
              <a:gdLst>
                <a:gd name="connsiteX0" fmla="*/ 1542 w 0"/>
                <a:gd name="connsiteY0" fmla="*/ 693 h 34224"/>
                <a:gd name="connsiteX1" fmla="*/ 1542 w 0"/>
                <a:gd name="connsiteY1" fmla="*/ 34917 h 34224"/>
              </a:gdLst>
              <a:ahLst/>
              <a:cxnLst>
                <a:cxn ang="0">
                  <a:pos x="connsiteX0" y="connsiteY0"/>
                </a:cxn>
                <a:cxn ang="0">
                  <a:pos x="connsiteX1" y="connsiteY1"/>
                </a:cxn>
              </a:cxnLst>
              <a:rect l="l" t="t" r="r" b="b"/>
              <a:pathLst>
                <a:path h="34224">
                  <a:moveTo>
                    <a:pt x="1542" y="693"/>
                  </a:moveTo>
                  <a:lnTo>
                    <a:pt x="1542" y="34917"/>
                  </a:lnTo>
                </a:path>
              </a:pathLst>
            </a:custGeom>
            <a:noFill/>
            <a:ln w="28575" cap="flat" cmpd="sng">
              <a:solidFill>
                <a:srgbClr val="000000"/>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endParaRPr lang="en-US" sz="1000" dirty="0">
                <a:solidFill>
                  <a:prstClr val="black"/>
                </a:solidFill>
                <a:latin typeface="Calibri" panose="020F0502020204030204"/>
              </a:endParaRPr>
            </a:p>
          </p:txBody>
        </p:sp>
      </p:grpSp>
      <p:grpSp>
        <p:nvGrpSpPr>
          <p:cNvPr id="208" name="Group 207"/>
          <p:cNvGrpSpPr/>
          <p:nvPr/>
        </p:nvGrpSpPr>
        <p:grpSpPr>
          <a:xfrm>
            <a:off x="6750152" y="4747582"/>
            <a:ext cx="5277970" cy="246223"/>
            <a:chOff x="6750152" y="4317218"/>
            <a:chExt cx="5277970" cy="246221"/>
          </a:xfrm>
        </p:grpSpPr>
        <p:sp>
          <p:nvSpPr>
            <p:cNvPr id="160" name="TextBox 159">
              <a:extLst>
                <a:ext uri="{FF2B5EF4-FFF2-40B4-BE49-F238E27FC236}">
                  <a16:creationId xmlns:a16="http://schemas.microsoft.com/office/drawing/2014/main" id="{46135B66-B1D4-46BF-F1FF-C7ECC5402325}"/>
                </a:ext>
              </a:extLst>
            </p:cNvPr>
            <p:cNvSpPr txBox="1"/>
            <p:nvPr/>
          </p:nvSpPr>
          <p:spPr>
            <a:xfrm>
              <a:off x="6750152"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0</a:t>
              </a:r>
            </a:p>
          </p:txBody>
        </p:sp>
        <p:sp>
          <p:nvSpPr>
            <p:cNvPr id="161" name="TextBox 160">
              <a:extLst>
                <a:ext uri="{FF2B5EF4-FFF2-40B4-BE49-F238E27FC236}">
                  <a16:creationId xmlns:a16="http://schemas.microsoft.com/office/drawing/2014/main" id="{6F187726-0787-FA3C-FA32-C5DC25FA33CD}"/>
                </a:ext>
              </a:extLst>
            </p:cNvPr>
            <p:cNvSpPr txBox="1"/>
            <p:nvPr/>
          </p:nvSpPr>
          <p:spPr>
            <a:xfrm>
              <a:off x="7248904" y="4317218"/>
              <a:ext cx="255198"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6</a:t>
              </a:r>
            </a:p>
          </p:txBody>
        </p:sp>
        <p:sp>
          <p:nvSpPr>
            <p:cNvPr id="162" name="TextBox 161">
              <a:extLst>
                <a:ext uri="{FF2B5EF4-FFF2-40B4-BE49-F238E27FC236}">
                  <a16:creationId xmlns:a16="http://schemas.microsoft.com/office/drawing/2014/main" id="{C34C54AB-D6FD-CB89-4F15-968EEB95DE37}"/>
                </a:ext>
              </a:extLst>
            </p:cNvPr>
            <p:cNvSpPr txBox="1"/>
            <p:nvPr/>
          </p:nvSpPr>
          <p:spPr>
            <a:xfrm>
              <a:off x="7712388"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12</a:t>
              </a:r>
            </a:p>
          </p:txBody>
        </p:sp>
        <p:sp>
          <p:nvSpPr>
            <p:cNvPr id="163" name="TextBox 162">
              <a:extLst>
                <a:ext uri="{FF2B5EF4-FFF2-40B4-BE49-F238E27FC236}">
                  <a16:creationId xmlns:a16="http://schemas.microsoft.com/office/drawing/2014/main" id="{4C05177E-0EB2-7837-AA0E-0DAAF40EA290}"/>
                </a:ext>
              </a:extLst>
            </p:cNvPr>
            <p:cNvSpPr txBox="1"/>
            <p:nvPr/>
          </p:nvSpPr>
          <p:spPr>
            <a:xfrm>
              <a:off x="8211139"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18</a:t>
              </a:r>
            </a:p>
          </p:txBody>
        </p:sp>
        <p:sp>
          <p:nvSpPr>
            <p:cNvPr id="164" name="TextBox 163">
              <a:extLst>
                <a:ext uri="{FF2B5EF4-FFF2-40B4-BE49-F238E27FC236}">
                  <a16:creationId xmlns:a16="http://schemas.microsoft.com/office/drawing/2014/main" id="{48907484-08E0-62E6-9269-624C8393C8F8}"/>
                </a:ext>
              </a:extLst>
            </p:cNvPr>
            <p:cNvSpPr txBox="1"/>
            <p:nvPr/>
          </p:nvSpPr>
          <p:spPr>
            <a:xfrm>
              <a:off x="8709891"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24</a:t>
              </a:r>
            </a:p>
          </p:txBody>
        </p:sp>
        <p:sp>
          <p:nvSpPr>
            <p:cNvPr id="165" name="TextBox 164">
              <a:extLst>
                <a:ext uri="{FF2B5EF4-FFF2-40B4-BE49-F238E27FC236}">
                  <a16:creationId xmlns:a16="http://schemas.microsoft.com/office/drawing/2014/main" id="{37366E1E-59C3-181D-E9B9-CC5CD165EBE9}"/>
                </a:ext>
              </a:extLst>
            </p:cNvPr>
            <p:cNvSpPr txBox="1"/>
            <p:nvPr/>
          </p:nvSpPr>
          <p:spPr>
            <a:xfrm>
              <a:off x="92086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30</a:t>
              </a:r>
            </a:p>
          </p:txBody>
        </p:sp>
        <p:sp>
          <p:nvSpPr>
            <p:cNvPr id="166" name="TextBox 165">
              <a:extLst>
                <a:ext uri="{FF2B5EF4-FFF2-40B4-BE49-F238E27FC236}">
                  <a16:creationId xmlns:a16="http://schemas.microsoft.com/office/drawing/2014/main" id="{7C9B0970-FEDA-DF81-AA56-52FC37DF9F0F}"/>
                </a:ext>
              </a:extLst>
            </p:cNvPr>
            <p:cNvSpPr txBox="1"/>
            <p:nvPr/>
          </p:nvSpPr>
          <p:spPr>
            <a:xfrm>
              <a:off x="9707392"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36</a:t>
              </a:r>
            </a:p>
          </p:txBody>
        </p:sp>
        <p:sp>
          <p:nvSpPr>
            <p:cNvPr id="167" name="TextBox 166">
              <a:extLst>
                <a:ext uri="{FF2B5EF4-FFF2-40B4-BE49-F238E27FC236}">
                  <a16:creationId xmlns:a16="http://schemas.microsoft.com/office/drawing/2014/main" id="{6DE335C8-FB15-058B-6F33-B51DB1A5ACCE}"/>
                </a:ext>
              </a:extLst>
            </p:cNvPr>
            <p:cNvSpPr txBox="1"/>
            <p:nvPr/>
          </p:nvSpPr>
          <p:spPr>
            <a:xfrm>
              <a:off x="10206143"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42</a:t>
              </a:r>
            </a:p>
          </p:txBody>
        </p:sp>
        <p:sp>
          <p:nvSpPr>
            <p:cNvPr id="168" name="TextBox 167">
              <a:extLst>
                <a:ext uri="{FF2B5EF4-FFF2-40B4-BE49-F238E27FC236}">
                  <a16:creationId xmlns:a16="http://schemas.microsoft.com/office/drawing/2014/main" id="{F5B292C8-C92E-DBFD-AD6C-9626DCE43939}"/>
                </a:ext>
              </a:extLst>
            </p:cNvPr>
            <p:cNvSpPr txBox="1"/>
            <p:nvPr/>
          </p:nvSpPr>
          <p:spPr>
            <a:xfrm>
              <a:off x="10704895"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48</a:t>
              </a:r>
            </a:p>
          </p:txBody>
        </p:sp>
        <p:sp>
          <p:nvSpPr>
            <p:cNvPr id="169" name="TextBox 168">
              <a:extLst>
                <a:ext uri="{FF2B5EF4-FFF2-40B4-BE49-F238E27FC236}">
                  <a16:creationId xmlns:a16="http://schemas.microsoft.com/office/drawing/2014/main" id="{E2B9B5FD-199F-3526-7AFF-2F575AFBF715}"/>
                </a:ext>
              </a:extLst>
            </p:cNvPr>
            <p:cNvSpPr txBox="1"/>
            <p:nvPr/>
          </p:nvSpPr>
          <p:spPr>
            <a:xfrm>
              <a:off x="11203647" y="4317218"/>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54</a:t>
              </a:r>
            </a:p>
          </p:txBody>
        </p:sp>
        <p:sp>
          <p:nvSpPr>
            <p:cNvPr id="170" name="TextBox 169">
              <a:extLst>
                <a:ext uri="{FF2B5EF4-FFF2-40B4-BE49-F238E27FC236}">
                  <a16:creationId xmlns:a16="http://schemas.microsoft.com/office/drawing/2014/main" id="{33586311-C05A-AA79-E099-E3452D79562B}"/>
                </a:ext>
              </a:extLst>
            </p:cNvPr>
            <p:cNvSpPr txBox="1"/>
            <p:nvPr/>
          </p:nvSpPr>
          <p:spPr>
            <a:xfrm>
              <a:off x="11702392" y="4317219"/>
              <a:ext cx="325730" cy="24622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dirty="0">
                  <a:solidFill>
                    <a:srgbClr val="000000"/>
                  </a:solidFill>
                  <a:latin typeface="Arial"/>
                  <a:cs typeface="Arial"/>
                  <a:sym typeface="Arial"/>
                  <a:rtl val="0"/>
                </a:rPr>
                <a:t>60</a:t>
              </a:r>
            </a:p>
          </p:txBody>
        </p:sp>
      </p:grpSp>
      <p:grpSp>
        <p:nvGrpSpPr>
          <p:cNvPr id="212" name="Group 211"/>
          <p:cNvGrpSpPr/>
          <p:nvPr/>
        </p:nvGrpSpPr>
        <p:grpSpPr>
          <a:xfrm>
            <a:off x="6141257" y="5016782"/>
            <a:ext cx="5838748" cy="601949"/>
            <a:chOff x="6141255" y="5042345"/>
            <a:chExt cx="5838747" cy="601951"/>
          </a:xfrm>
        </p:grpSpPr>
        <p:grpSp>
          <p:nvGrpSpPr>
            <p:cNvPr id="144" name="Group 143"/>
            <p:cNvGrpSpPr/>
            <p:nvPr/>
          </p:nvGrpSpPr>
          <p:grpSpPr>
            <a:xfrm>
              <a:off x="6141255" y="5042345"/>
              <a:ext cx="594608" cy="601951"/>
              <a:chOff x="177210" y="4586447"/>
              <a:chExt cx="594608" cy="601951"/>
            </a:xfrm>
          </p:grpSpPr>
          <p:sp>
            <p:nvSpPr>
              <p:cNvPr id="145" name="TextBox 144">
                <a:extLst>
                  <a:ext uri="{FF2B5EF4-FFF2-40B4-BE49-F238E27FC236}">
                    <a16:creationId xmlns:a16="http://schemas.microsoft.com/office/drawing/2014/main" id="{3FD4D642-49FE-A923-12B2-3FC5C733C6B2}"/>
                  </a:ext>
                </a:extLst>
              </p:cNvPr>
              <p:cNvSpPr txBox="1"/>
              <p:nvPr/>
            </p:nvSpPr>
            <p:spPr>
              <a:xfrm>
                <a:off x="399921" y="4586447"/>
                <a:ext cx="371897" cy="184666"/>
              </a:xfrm>
              <a:prstGeom prst="rect">
                <a:avLst/>
              </a:prstGeom>
              <a:noFill/>
            </p:spPr>
            <p:txBody>
              <a:bodyPr wrap="non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600" b="1" dirty="0">
                    <a:solidFill>
                      <a:srgbClr val="000000"/>
                    </a:solidFill>
                    <a:latin typeface="Arial"/>
                    <a:cs typeface="Arial"/>
                    <a:sym typeface="Arial"/>
                    <a:rtl val="0"/>
                  </a:rPr>
                  <a:t>No. at risk</a:t>
                </a:r>
              </a:p>
            </p:txBody>
          </p:sp>
          <p:sp>
            <p:nvSpPr>
              <p:cNvPr id="146" name="TextBox 145">
                <a:extLst>
                  <a:ext uri="{FF2B5EF4-FFF2-40B4-BE49-F238E27FC236}">
                    <a16:creationId xmlns:a16="http://schemas.microsoft.com/office/drawing/2014/main" id="{E6FA9401-9A1F-D0AD-E17B-7ACCD878D63A}"/>
                  </a:ext>
                </a:extLst>
              </p:cNvPr>
              <p:cNvSpPr txBox="1"/>
              <p:nvPr/>
            </p:nvSpPr>
            <p:spPr>
              <a:xfrm>
                <a:off x="177210" y="4767769"/>
                <a:ext cx="594608" cy="420629"/>
              </a:xfrm>
              <a:prstGeom prst="rect">
                <a:avLst/>
              </a:prstGeom>
              <a:noFill/>
            </p:spPr>
            <p:txBody>
              <a:bodyPr wrap="square" lIns="0" rIns="0"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spcAft>
                    <a:spcPts val="200"/>
                  </a:spcAft>
                  <a:defRPr/>
                </a:pPr>
                <a:r>
                  <a:rPr lang="en-US" sz="600" b="1" dirty="0">
                    <a:solidFill>
                      <a:srgbClr val="346691"/>
                    </a:solidFill>
                    <a:latin typeface="Arial"/>
                    <a:cs typeface="Arial"/>
                    <a:sym typeface="Arial"/>
                    <a:rtl val="0"/>
                  </a:rPr>
                  <a:t>AV mlGHV</a:t>
                </a:r>
              </a:p>
              <a:p>
                <a:pPr algn="r" defTabSz="914318">
                  <a:spcAft>
                    <a:spcPts val="200"/>
                  </a:spcAft>
                  <a:defRPr/>
                </a:pPr>
                <a:r>
                  <a:rPr lang="en-US" sz="600" b="1" dirty="0">
                    <a:solidFill>
                      <a:srgbClr val="D85C00"/>
                    </a:solidFill>
                    <a:latin typeface="Arial"/>
                    <a:cs typeface="Arial"/>
                    <a:sym typeface="Arial"/>
                    <a:rtl val="0"/>
                  </a:rPr>
                  <a:t>AVO mlGHV</a:t>
                </a:r>
              </a:p>
              <a:p>
                <a:pPr algn="r" defTabSz="914318">
                  <a:spcAft>
                    <a:spcPts val="200"/>
                  </a:spcAft>
                  <a:defRPr/>
                </a:pPr>
                <a:r>
                  <a:rPr lang="en-US" sz="600" b="1" dirty="0">
                    <a:solidFill>
                      <a:srgbClr val="008000"/>
                    </a:solidFill>
                    <a:latin typeface="Arial"/>
                    <a:cs typeface="Arial"/>
                    <a:sym typeface="Arial"/>
                    <a:rtl val="0"/>
                  </a:rPr>
                  <a:t>FCR/BR mlGHV</a:t>
                </a:r>
              </a:p>
            </p:txBody>
          </p:sp>
        </p:grpSp>
        <p:grpSp>
          <p:nvGrpSpPr>
            <p:cNvPr id="211" name="Group 210"/>
            <p:cNvGrpSpPr/>
            <p:nvPr/>
          </p:nvGrpSpPr>
          <p:grpSpPr>
            <a:xfrm>
              <a:off x="6748724" y="5221131"/>
              <a:ext cx="5231278" cy="420630"/>
              <a:chOff x="6748724" y="5221131"/>
              <a:chExt cx="5231278" cy="420630"/>
            </a:xfrm>
          </p:grpSpPr>
          <p:sp>
            <p:nvSpPr>
              <p:cNvPr id="172" name="TextBox 171">
                <a:extLst>
                  <a:ext uri="{FF2B5EF4-FFF2-40B4-BE49-F238E27FC236}">
                    <a16:creationId xmlns:a16="http://schemas.microsoft.com/office/drawing/2014/main" id="{AAD19D0A-2569-E7C9-4553-226483AD9360}"/>
                  </a:ext>
                </a:extLst>
              </p:cNvPr>
              <p:cNvSpPr txBox="1"/>
              <p:nvPr/>
            </p:nvSpPr>
            <p:spPr>
              <a:xfrm>
                <a:off x="6748724"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124</a:t>
                </a:r>
              </a:p>
              <a:p>
                <a:pPr algn="ctr" defTabSz="914318">
                  <a:spcAft>
                    <a:spcPts val="200"/>
                  </a:spcAft>
                  <a:defRPr/>
                </a:pPr>
                <a:r>
                  <a:rPr lang="en-US" sz="600" dirty="0">
                    <a:solidFill>
                      <a:srgbClr val="000000"/>
                    </a:solidFill>
                    <a:latin typeface="Arial"/>
                    <a:cs typeface="Arial"/>
                    <a:sym typeface="Arial"/>
                    <a:rtl val="0"/>
                  </a:rPr>
                  <a:t>117</a:t>
                </a:r>
              </a:p>
              <a:p>
                <a:pPr algn="ctr" defTabSz="914318">
                  <a:spcAft>
                    <a:spcPts val="200"/>
                  </a:spcAft>
                  <a:defRPr/>
                </a:pPr>
                <a:r>
                  <a:rPr lang="en-US" sz="600" dirty="0">
                    <a:solidFill>
                      <a:srgbClr val="000000"/>
                    </a:solidFill>
                    <a:latin typeface="Arial"/>
                    <a:cs typeface="Arial"/>
                    <a:sym typeface="Arial"/>
                    <a:rtl val="0"/>
                  </a:rPr>
                  <a:t>118</a:t>
                </a:r>
              </a:p>
            </p:txBody>
          </p:sp>
          <p:sp>
            <p:nvSpPr>
              <p:cNvPr id="173" name="TextBox 172">
                <a:extLst>
                  <a:ext uri="{FF2B5EF4-FFF2-40B4-BE49-F238E27FC236}">
                    <a16:creationId xmlns:a16="http://schemas.microsoft.com/office/drawing/2014/main" id="{5C84178A-C234-36C0-A6DA-A91F21B7BB17}"/>
                  </a:ext>
                </a:extLst>
              </p:cNvPr>
              <p:cNvSpPr txBox="1"/>
              <p:nvPr/>
            </p:nvSpPr>
            <p:spPr>
              <a:xfrm>
                <a:off x="7244728"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119</a:t>
                </a:r>
              </a:p>
              <a:p>
                <a:pPr algn="ctr" defTabSz="914318">
                  <a:spcAft>
                    <a:spcPts val="200"/>
                  </a:spcAft>
                  <a:defRPr/>
                </a:pPr>
                <a:r>
                  <a:rPr lang="en-US" sz="600" dirty="0">
                    <a:solidFill>
                      <a:srgbClr val="000000"/>
                    </a:solidFill>
                    <a:latin typeface="Arial"/>
                    <a:cs typeface="Arial"/>
                    <a:sym typeface="Arial"/>
                    <a:rtl val="0"/>
                  </a:rPr>
                  <a:t>111</a:t>
                </a:r>
              </a:p>
              <a:p>
                <a:pPr algn="ctr" defTabSz="914318">
                  <a:spcAft>
                    <a:spcPts val="200"/>
                  </a:spcAft>
                  <a:defRPr/>
                </a:pPr>
                <a:r>
                  <a:rPr lang="en-US" sz="600" dirty="0">
                    <a:solidFill>
                      <a:srgbClr val="000000"/>
                    </a:solidFill>
                    <a:latin typeface="Arial"/>
                    <a:cs typeface="Arial"/>
                    <a:sym typeface="Arial"/>
                    <a:rtl val="0"/>
                  </a:rPr>
                  <a:t>99</a:t>
                </a:r>
              </a:p>
            </p:txBody>
          </p:sp>
          <p:sp>
            <p:nvSpPr>
              <p:cNvPr id="174" name="TextBox 173">
                <a:extLst>
                  <a:ext uri="{FF2B5EF4-FFF2-40B4-BE49-F238E27FC236}">
                    <a16:creationId xmlns:a16="http://schemas.microsoft.com/office/drawing/2014/main" id="{9D52B2BC-E0D1-5C60-A6AB-8DC2044C07DD}"/>
                  </a:ext>
                </a:extLst>
              </p:cNvPr>
              <p:cNvSpPr txBox="1"/>
              <p:nvPr/>
            </p:nvSpPr>
            <p:spPr>
              <a:xfrm>
                <a:off x="7740735"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114</a:t>
                </a:r>
              </a:p>
              <a:p>
                <a:pPr algn="ctr" defTabSz="914318">
                  <a:spcAft>
                    <a:spcPts val="200"/>
                  </a:spcAft>
                  <a:defRPr/>
                </a:pPr>
                <a:r>
                  <a:rPr lang="en-US" sz="600" dirty="0">
                    <a:solidFill>
                      <a:srgbClr val="000000"/>
                    </a:solidFill>
                    <a:latin typeface="Arial"/>
                    <a:cs typeface="Arial"/>
                    <a:sym typeface="Arial"/>
                    <a:rtl val="0"/>
                  </a:rPr>
                  <a:t>106</a:t>
                </a:r>
              </a:p>
              <a:p>
                <a:pPr algn="ctr" defTabSz="914318">
                  <a:spcAft>
                    <a:spcPts val="200"/>
                  </a:spcAft>
                  <a:defRPr/>
                </a:pPr>
                <a:r>
                  <a:rPr lang="en-US" sz="600" dirty="0">
                    <a:solidFill>
                      <a:srgbClr val="000000"/>
                    </a:solidFill>
                    <a:latin typeface="Arial"/>
                    <a:cs typeface="Arial"/>
                    <a:sym typeface="Arial"/>
                    <a:rtl val="0"/>
                  </a:rPr>
                  <a:t>86</a:t>
                </a:r>
              </a:p>
            </p:txBody>
          </p:sp>
          <p:sp>
            <p:nvSpPr>
              <p:cNvPr id="175" name="TextBox 174">
                <a:extLst>
                  <a:ext uri="{FF2B5EF4-FFF2-40B4-BE49-F238E27FC236}">
                    <a16:creationId xmlns:a16="http://schemas.microsoft.com/office/drawing/2014/main" id="{D45F8002-DF48-0B2C-5315-7BAFC1DD4713}"/>
                  </a:ext>
                </a:extLst>
              </p:cNvPr>
              <p:cNvSpPr txBox="1"/>
              <p:nvPr/>
            </p:nvSpPr>
            <p:spPr>
              <a:xfrm>
                <a:off x="8236739"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110</a:t>
                </a:r>
              </a:p>
              <a:p>
                <a:pPr algn="ctr" defTabSz="914318">
                  <a:spcAft>
                    <a:spcPts val="200"/>
                  </a:spcAft>
                  <a:defRPr/>
                </a:pPr>
                <a:r>
                  <a:rPr lang="en-US" sz="600" dirty="0">
                    <a:solidFill>
                      <a:srgbClr val="000000"/>
                    </a:solidFill>
                    <a:latin typeface="Arial"/>
                    <a:cs typeface="Arial"/>
                    <a:sym typeface="Arial"/>
                    <a:rtl val="0"/>
                  </a:rPr>
                  <a:t>96</a:t>
                </a:r>
              </a:p>
              <a:p>
                <a:pPr algn="ctr" defTabSz="914318">
                  <a:spcAft>
                    <a:spcPts val="200"/>
                  </a:spcAft>
                  <a:defRPr/>
                </a:pPr>
                <a:r>
                  <a:rPr lang="en-US" sz="600" dirty="0">
                    <a:solidFill>
                      <a:srgbClr val="000000"/>
                    </a:solidFill>
                    <a:latin typeface="Arial"/>
                    <a:cs typeface="Arial"/>
                    <a:sym typeface="Arial"/>
                    <a:rtl val="0"/>
                  </a:rPr>
                  <a:t>81</a:t>
                </a:r>
              </a:p>
            </p:txBody>
          </p:sp>
          <p:sp>
            <p:nvSpPr>
              <p:cNvPr id="176" name="TextBox 175">
                <a:extLst>
                  <a:ext uri="{FF2B5EF4-FFF2-40B4-BE49-F238E27FC236}">
                    <a16:creationId xmlns:a16="http://schemas.microsoft.com/office/drawing/2014/main" id="{03D098D1-E415-FCA9-0E1F-8F35B4D3FB0B}"/>
                  </a:ext>
                </a:extLst>
              </p:cNvPr>
              <p:cNvSpPr txBox="1"/>
              <p:nvPr/>
            </p:nvSpPr>
            <p:spPr>
              <a:xfrm>
                <a:off x="8732744"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108</a:t>
                </a:r>
              </a:p>
              <a:p>
                <a:pPr algn="ctr" defTabSz="914318">
                  <a:spcAft>
                    <a:spcPts val="200"/>
                  </a:spcAft>
                  <a:defRPr/>
                </a:pPr>
                <a:r>
                  <a:rPr lang="en-US" sz="600" dirty="0">
                    <a:solidFill>
                      <a:srgbClr val="000000"/>
                    </a:solidFill>
                    <a:latin typeface="Arial"/>
                    <a:cs typeface="Arial"/>
                    <a:sym typeface="Arial"/>
                    <a:rtl val="0"/>
                  </a:rPr>
                  <a:t>89</a:t>
                </a:r>
              </a:p>
              <a:p>
                <a:pPr algn="ctr" defTabSz="914318">
                  <a:spcAft>
                    <a:spcPts val="200"/>
                  </a:spcAft>
                  <a:defRPr/>
                </a:pPr>
                <a:r>
                  <a:rPr lang="en-US" sz="600" dirty="0">
                    <a:solidFill>
                      <a:srgbClr val="000000"/>
                    </a:solidFill>
                    <a:latin typeface="Arial"/>
                    <a:cs typeface="Arial"/>
                    <a:sym typeface="Arial"/>
                    <a:rtl val="0"/>
                  </a:rPr>
                  <a:t>76</a:t>
                </a:r>
              </a:p>
            </p:txBody>
          </p:sp>
          <p:sp>
            <p:nvSpPr>
              <p:cNvPr id="177" name="TextBox 176">
                <a:extLst>
                  <a:ext uri="{FF2B5EF4-FFF2-40B4-BE49-F238E27FC236}">
                    <a16:creationId xmlns:a16="http://schemas.microsoft.com/office/drawing/2014/main" id="{6FE50689-09D7-57F3-829B-66D8518F4123}"/>
                  </a:ext>
                </a:extLst>
              </p:cNvPr>
              <p:cNvSpPr txBox="1"/>
              <p:nvPr/>
            </p:nvSpPr>
            <p:spPr>
              <a:xfrm>
                <a:off x="9228748" y="5221131"/>
                <a:ext cx="314509"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105</a:t>
                </a:r>
              </a:p>
              <a:p>
                <a:pPr algn="ctr" defTabSz="914318">
                  <a:spcAft>
                    <a:spcPts val="200"/>
                  </a:spcAft>
                  <a:defRPr/>
                </a:pPr>
                <a:r>
                  <a:rPr lang="en-US" sz="600" dirty="0">
                    <a:solidFill>
                      <a:srgbClr val="000000"/>
                    </a:solidFill>
                    <a:latin typeface="Arial"/>
                    <a:cs typeface="Arial"/>
                    <a:sym typeface="Arial"/>
                    <a:rtl val="0"/>
                  </a:rPr>
                  <a:t>86</a:t>
                </a:r>
              </a:p>
              <a:p>
                <a:pPr algn="ctr" defTabSz="914318">
                  <a:spcAft>
                    <a:spcPts val="200"/>
                  </a:spcAft>
                  <a:defRPr/>
                </a:pPr>
                <a:r>
                  <a:rPr lang="en-US" sz="600" dirty="0">
                    <a:solidFill>
                      <a:srgbClr val="000000"/>
                    </a:solidFill>
                    <a:latin typeface="Arial"/>
                    <a:cs typeface="Arial"/>
                    <a:sym typeface="Arial"/>
                    <a:rtl val="0"/>
                  </a:rPr>
                  <a:t>72</a:t>
                </a:r>
              </a:p>
            </p:txBody>
          </p:sp>
          <p:sp>
            <p:nvSpPr>
              <p:cNvPr id="178" name="TextBox 177">
                <a:extLst>
                  <a:ext uri="{FF2B5EF4-FFF2-40B4-BE49-F238E27FC236}">
                    <a16:creationId xmlns:a16="http://schemas.microsoft.com/office/drawing/2014/main" id="{0E684EB5-EB69-5989-D8FB-00414AFA8EFC}"/>
                  </a:ext>
                </a:extLst>
              </p:cNvPr>
              <p:cNvSpPr txBox="1"/>
              <p:nvPr/>
            </p:nvSpPr>
            <p:spPr>
              <a:xfrm>
                <a:off x="9746395"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91</a:t>
                </a:r>
              </a:p>
              <a:p>
                <a:pPr algn="ctr" defTabSz="914318">
                  <a:spcAft>
                    <a:spcPts val="200"/>
                  </a:spcAft>
                  <a:defRPr/>
                </a:pPr>
                <a:r>
                  <a:rPr lang="en-US" sz="600" dirty="0">
                    <a:solidFill>
                      <a:srgbClr val="000000"/>
                    </a:solidFill>
                    <a:latin typeface="Arial"/>
                    <a:cs typeface="Arial"/>
                    <a:sym typeface="Arial"/>
                    <a:rtl val="0"/>
                  </a:rPr>
                  <a:t>73</a:t>
                </a:r>
              </a:p>
              <a:p>
                <a:pPr algn="ctr" defTabSz="914318">
                  <a:spcAft>
                    <a:spcPts val="200"/>
                  </a:spcAft>
                  <a:defRPr/>
                </a:pPr>
                <a:r>
                  <a:rPr lang="en-US" sz="600" dirty="0">
                    <a:solidFill>
                      <a:srgbClr val="000000"/>
                    </a:solidFill>
                    <a:latin typeface="Arial"/>
                    <a:cs typeface="Arial"/>
                    <a:sym typeface="Arial"/>
                    <a:rtl val="0"/>
                  </a:rPr>
                  <a:t>65</a:t>
                </a:r>
              </a:p>
            </p:txBody>
          </p:sp>
          <p:sp>
            <p:nvSpPr>
              <p:cNvPr id="179" name="TextBox 178">
                <a:extLst>
                  <a:ext uri="{FF2B5EF4-FFF2-40B4-BE49-F238E27FC236}">
                    <a16:creationId xmlns:a16="http://schemas.microsoft.com/office/drawing/2014/main" id="{5C26A496-6C7F-0DD3-D333-8FF8A2A85972}"/>
                  </a:ext>
                </a:extLst>
              </p:cNvPr>
              <p:cNvSpPr txBox="1"/>
              <p:nvPr/>
            </p:nvSpPr>
            <p:spPr>
              <a:xfrm>
                <a:off x="10242399"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54</a:t>
                </a:r>
              </a:p>
              <a:p>
                <a:pPr algn="ctr" defTabSz="914318">
                  <a:spcAft>
                    <a:spcPts val="200"/>
                  </a:spcAft>
                  <a:defRPr/>
                </a:pPr>
                <a:r>
                  <a:rPr lang="en-US" sz="600" dirty="0">
                    <a:solidFill>
                      <a:srgbClr val="000000"/>
                    </a:solidFill>
                    <a:latin typeface="Arial"/>
                    <a:cs typeface="Arial"/>
                    <a:sym typeface="Arial"/>
                    <a:rtl val="0"/>
                  </a:rPr>
                  <a:t>41</a:t>
                </a:r>
              </a:p>
              <a:p>
                <a:pPr algn="ctr" defTabSz="914318">
                  <a:spcAft>
                    <a:spcPts val="200"/>
                  </a:spcAft>
                  <a:defRPr/>
                </a:pPr>
                <a:r>
                  <a:rPr lang="en-US" sz="600" dirty="0">
                    <a:solidFill>
                      <a:srgbClr val="000000"/>
                    </a:solidFill>
                    <a:latin typeface="Arial"/>
                    <a:cs typeface="Arial"/>
                    <a:sym typeface="Arial"/>
                    <a:rtl val="0"/>
                  </a:rPr>
                  <a:t>28</a:t>
                </a:r>
              </a:p>
            </p:txBody>
          </p:sp>
          <p:sp>
            <p:nvSpPr>
              <p:cNvPr id="180" name="TextBox 179">
                <a:extLst>
                  <a:ext uri="{FF2B5EF4-FFF2-40B4-BE49-F238E27FC236}">
                    <a16:creationId xmlns:a16="http://schemas.microsoft.com/office/drawing/2014/main" id="{DB1F8567-A6F4-9D81-1A56-7F1F2A42CC74}"/>
                  </a:ext>
                </a:extLst>
              </p:cNvPr>
              <p:cNvSpPr txBox="1"/>
              <p:nvPr/>
            </p:nvSpPr>
            <p:spPr>
              <a:xfrm>
                <a:off x="10738404" y="5221131"/>
                <a:ext cx="27122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18</a:t>
                </a:r>
              </a:p>
              <a:p>
                <a:pPr algn="ctr" defTabSz="914318">
                  <a:spcAft>
                    <a:spcPts val="200"/>
                  </a:spcAft>
                  <a:defRPr/>
                </a:pPr>
                <a:r>
                  <a:rPr lang="en-US" sz="600" dirty="0">
                    <a:solidFill>
                      <a:srgbClr val="000000"/>
                    </a:solidFill>
                    <a:latin typeface="Arial"/>
                    <a:cs typeface="Arial"/>
                    <a:sym typeface="Arial"/>
                    <a:rtl val="0"/>
                  </a:rPr>
                  <a:t>15</a:t>
                </a:r>
              </a:p>
              <a:p>
                <a:pPr algn="ctr" defTabSz="914318">
                  <a:spcAft>
                    <a:spcPts val="200"/>
                  </a:spcAft>
                  <a:defRPr/>
                </a:pPr>
                <a:r>
                  <a:rPr lang="en-US" sz="600" dirty="0">
                    <a:solidFill>
                      <a:srgbClr val="000000"/>
                    </a:solidFill>
                    <a:latin typeface="Arial"/>
                    <a:cs typeface="Arial"/>
                    <a:sym typeface="Arial"/>
                    <a:rtl val="0"/>
                  </a:rPr>
                  <a:t>9</a:t>
                </a:r>
              </a:p>
            </p:txBody>
          </p:sp>
          <p:sp>
            <p:nvSpPr>
              <p:cNvPr id="181" name="TextBox 180">
                <a:extLst>
                  <a:ext uri="{FF2B5EF4-FFF2-40B4-BE49-F238E27FC236}">
                    <a16:creationId xmlns:a16="http://schemas.microsoft.com/office/drawing/2014/main" id="{3C847126-267A-BBFE-5D79-1D2D204EFACA}"/>
                  </a:ext>
                </a:extLst>
              </p:cNvPr>
              <p:cNvSpPr txBox="1"/>
              <p:nvPr/>
            </p:nvSpPr>
            <p:spPr>
              <a:xfrm>
                <a:off x="11256048" y="5221131"/>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2</a:t>
                </a:r>
              </a:p>
              <a:p>
                <a:pPr algn="ctr" defTabSz="914318">
                  <a:spcAft>
                    <a:spcPts val="200"/>
                  </a:spcAft>
                  <a:defRPr/>
                </a:pPr>
                <a:r>
                  <a:rPr lang="en-US" sz="600" dirty="0">
                    <a:solidFill>
                      <a:srgbClr val="000000"/>
                    </a:solidFill>
                    <a:latin typeface="Arial"/>
                    <a:cs typeface="Arial"/>
                    <a:sym typeface="Arial"/>
                    <a:rtl val="0"/>
                  </a:rPr>
                  <a:t>0</a:t>
                </a:r>
              </a:p>
              <a:p>
                <a:pPr algn="ctr" defTabSz="914318">
                  <a:spcAft>
                    <a:spcPts val="200"/>
                  </a:spcAft>
                  <a:defRPr/>
                </a:pPr>
                <a:r>
                  <a:rPr lang="en-US" sz="600" dirty="0">
                    <a:solidFill>
                      <a:srgbClr val="000000"/>
                    </a:solidFill>
                    <a:latin typeface="Arial"/>
                    <a:cs typeface="Arial"/>
                    <a:sym typeface="Arial"/>
                    <a:rtl val="0"/>
                  </a:rPr>
                  <a:t>2</a:t>
                </a:r>
              </a:p>
            </p:txBody>
          </p:sp>
          <p:sp>
            <p:nvSpPr>
              <p:cNvPr id="182" name="TextBox 181">
                <a:extLst>
                  <a:ext uri="{FF2B5EF4-FFF2-40B4-BE49-F238E27FC236}">
                    <a16:creationId xmlns:a16="http://schemas.microsoft.com/office/drawing/2014/main" id="{4E8C977C-6F96-DE53-572A-4A7750A96A65}"/>
                  </a:ext>
                </a:extLst>
              </p:cNvPr>
              <p:cNvSpPr txBox="1"/>
              <p:nvPr/>
            </p:nvSpPr>
            <p:spPr>
              <a:xfrm>
                <a:off x="11752054" y="5221131"/>
                <a:ext cx="227948" cy="420630"/>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spcAft>
                    <a:spcPts val="200"/>
                  </a:spcAft>
                  <a:defRPr/>
                </a:pPr>
                <a:r>
                  <a:rPr lang="en-US" sz="600" dirty="0">
                    <a:solidFill>
                      <a:srgbClr val="000000"/>
                    </a:solidFill>
                    <a:latin typeface="Arial"/>
                    <a:cs typeface="Arial"/>
                    <a:sym typeface="Arial"/>
                    <a:rtl val="0"/>
                  </a:rPr>
                  <a:t>0</a:t>
                </a:r>
              </a:p>
              <a:p>
                <a:pPr algn="ctr" defTabSz="914318">
                  <a:spcAft>
                    <a:spcPts val="200"/>
                  </a:spcAft>
                  <a:defRPr/>
                </a:pPr>
                <a:endParaRPr lang="en-US" sz="600" dirty="0">
                  <a:solidFill>
                    <a:srgbClr val="000000"/>
                  </a:solidFill>
                  <a:latin typeface="Arial"/>
                  <a:cs typeface="Arial"/>
                  <a:sym typeface="Arial"/>
                  <a:rtl val="0"/>
                </a:endParaRPr>
              </a:p>
              <a:p>
                <a:pPr algn="ctr" defTabSz="914318">
                  <a:spcAft>
                    <a:spcPts val="200"/>
                  </a:spcAft>
                  <a:defRPr/>
                </a:pPr>
                <a:r>
                  <a:rPr lang="en-US" sz="600" dirty="0">
                    <a:solidFill>
                      <a:srgbClr val="000000"/>
                    </a:solidFill>
                    <a:latin typeface="Arial"/>
                    <a:cs typeface="Arial"/>
                    <a:sym typeface="Arial"/>
                    <a:rtl val="0"/>
                  </a:rPr>
                  <a:t>0</a:t>
                </a:r>
              </a:p>
            </p:txBody>
          </p:sp>
        </p:grpSp>
      </p:grpSp>
      <p:sp>
        <p:nvSpPr>
          <p:cNvPr id="183" name="TextBox 182">
            <a:extLst>
              <a:ext uri="{FF2B5EF4-FFF2-40B4-BE49-F238E27FC236}">
                <a16:creationId xmlns:a16="http://schemas.microsoft.com/office/drawing/2014/main" id="{63060FAD-4883-0226-B766-BE7C76305BEC}"/>
              </a:ext>
            </a:extLst>
          </p:cNvPr>
          <p:cNvSpPr txBox="1"/>
          <p:nvPr/>
        </p:nvSpPr>
        <p:spPr>
          <a:xfrm>
            <a:off x="11182901" y="3061332"/>
            <a:ext cx="1009099"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D85C00"/>
                </a:solidFill>
                <a:latin typeface="Arial"/>
                <a:cs typeface="Arial"/>
                <a:sym typeface="Arial"/>
                <a:rtl val="0"/>
              </a:rPr>
              <a:t>AVO - mlGHV</a:t>
            </a:r>
          </a:p>
        </p:txBody>
      </p:sp>
      <p:sp>
        <p:nvSpPr>
          <p:cNvPr id="184" name="TextBox 183">
            <a:extLst>
              <a:ext uri="{FF2B5EF4-FFF2-40B4-BE49-F238E27FC236}">
                <a16:creationId xmlns:a16="http://schemas.microsoft.com/office/drawing/2014/main" id="{376BE52C-4DC2-264E-7B9D-A88B4D655D2D}"/>
              </a:ext>
            </a:extLst>
          </p:cNvPr>
          <p:cNvSpPr txBox="1"/>
          <p:nvPr/>
        </p:nvSpPr>
        <p:spPr>
          <a:xfrm>
            <a:off x="11273836" y="3420425"/>
            <a:ext cx="918165"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346691"/>
                </a:solidFill>
                <a:latin typeface="Arial"/>
                <a:cs typeface="Arial"/>
                <a:sym typeface="Arial"/>
                <a:rtl val="0"/>
              </a:rPr>
              <a:t>AV - mlGHV</a:t>
            </a:r>
          </a:p>
        </p:txBody>
      </p:sp>
      <p:sp>
        <p:nvSpPr>
          <p:cNvPr id="185" name="TextBox 184">
            <a:extLst>
              <a:ext uri="{FF2B5EF4-FFF2-40B4-BE49-F238E27FC236}">
                <a16:creationId xmlns:a16="http://schemas.microsoft.com/office/drawing/2014/main" id="{B7A30CD5-F232-7629-6856-BC0CD08B847E}"/>
              </a:ext>
            </a:extLst>
          </p:cNvPr>
          <p:cNvSpPr txBox="1"/>
          <p:nvPr/>
        </p:nvSpPr>
        <p:spPr>
          <a:xfrm rot="16200000">
            <a:off x="6021334" y="3597622"/>
            <a:ext cx="668773"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914318">
              <a:defRPr/>
            </a:pPr>
            <a:r>
              <a:rPr lang="en-US" sz="1000" b="1" dirty="0">
                <a:solidFill>
                  <a:srgbClr val="000000"/>
                </a:solidFill>
                <a:latin typeface="Arial"/>
                <a:cs typeface="Arial"/>
                <a:sym typeface="Arial"/>
                <a:rtl val="0"/>
              </a:rPr>
              <a:t>PFS (%)</a:t>
            </a:r>
          </a:p>
        </p:txBody>
      </p:sp>
      <p:grpSp>
        <p:nvGrpSpPr>
          <p:cNvPr id="186" name="Group 185"/>
          <p:cNvGrpSpPr/>
          <p:nvPr/>
        </p:nvGrpSpPr>
        <p:grpSpPr>
          <a:xfrm>
            <a:off x="6385170" y="2765441"/>
            <a:ext cx="396262" cy="2009046"/>
            <a:chOff x="291169" y="2335096"/>
            <a:chExt cx="396262" cy="2009045"/>
          </a:xfrm>
        </p:grpSpPr>
        <p:sp>
          <p:nvSpPr>
            <p:cNvPr id="187" name="TextBox 186">
              <a:extLst>
                <a:ext uri="{FF2B5EF4-FFF2-40B4-BE49-F238E27FC236}">
                  <a16:creationId xmlns:a16="http://schemas.microsoft.com/office/drawing/2014/main" id="{7CB9F4C3-E858-5B92-CE01-AFF393EF9D66}"/>
                </a:ext>
              </a:extLst>
            </p:cNvPr>
            <p:cNvSpPr txBox="1"/>
            <p:nvPr/>
          </p:nvSpPr>
          <p:spPr>
            <a:xfrm>
              <a:off x="291169" y="2335096"/>
              <a:ext cx="396262"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100</a:t>
              </a:r>
            </a:p>
          </p:txBody>
        </p:sp>
        <p:sp>
          <p:nvSpPr>
            <p:cNvPr id="188" name="TextBox 187">
              <a:extLst>
                <a:ext uri="{FF2B5EF4-FFF2-40B4-BE49-F238E27FC236}">
                  <a16:creationId xmlns:a16="http://schemas.microsoft.com/office/drawing/2014/main" id="{808570FB-CF5E-32DE-869A-72AE2ECD103D}"/>
                </a:ext>
              </a:extLst>
            </p:cNvPr>
            <p:cNvSpPr txBox="1"/>
            <p:nvPr/>
          </p:nvSpPr>
          <p:spPr>
            <a:xfrm>
              <a:off x="361701" y="2687661"/>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80</a:t>
              </a:r>
            </a:p>
          </p:txBody>
        </p:sp>
        <p:sp>
          <p:nvSpPr>
            <p:cNvPr id="189" name="TextBox 188">
              <a:extLst>
                <a:ext uri="{FF2B5EF4-FFF2-40B4-BE49-F238E27FC236}">
                  <a16:creationId xmlns:a16="http://schemas.microsoft.com/office/drawing/2014/main" id="{CD07185F-6838-5BD4-ED81-5E0871B63E49}"/>
                </a:ext>
              </a:extLst>
            </p:cNvPr>
            <p:cNvSpPr txBox="1"/>
            <p:nvPr/>
          </p:nvSpPr>
          <p:spPr>
            <a:xfrm>
              <a:off x="361701" y="3040228"/>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60</a:t>
              </a:r>
            </a:p>
          </p:txBody>
        </p:sp>
        <p:sp>
          <p:nvSpPr>
            <p:cNvPr id="190" name="TextBox 189">
              <a:extLst>
                <a:ext uri="{FF2B5EF4-FFF2-40B4-BE49-F238E27FC236}">
                  <a16:creationId xmlns:a16="http://schemas.microsoft.com/office/drawing/2014/main" id="{1D928111-EE9F-E186-2DC8-9340800DC4FE}"/>
                </a:ext>
              </a:extLst>
            </p:cNvPr>
            <p:cNvSpPr txBox="1"/>
            <p:nvPr/>
          </p:nvSpPr>
          <p:spPr>
            <a:xfrm>
              <a:off x="361701" y="3392790"/>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40</a:t>
              </a:r>
            </a:p>
          </p:txBody>
        </p:sp>
        <p:sp>
          <p:nvSpPr>
            <p:cNvPr id="191" name="TextBox 190">
              <a:extLst>
                <a:ext uri="{FF2B5EF4-FFF2-40B4-BE49-F238E27FC236}">
                  <a16:creationId xmlns:a16="http://schemas.microsoft.com/office/drawing/2014/main" id="{E53AA22B-F012-33F7-DC80-DBCB153E8BDF}"/>
                </a:ext>
              </a:extLst>
            </p:cNvPr>
            <p:cNvSpPr txBox="1"/>
            <p:nvPr/>
          </p:nvSpPr>
          <p:spPr>
            <a:xfrm>
              <a:off x="361701" y="3745357"/>
              <a:ext cx="325730"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20</a:t>
              </a:r>
            </a:p>
          </p:txBody>
        </p:sp>
        <p:sp>
          <p:nvSpPr>
            <p:cNvPr id="192" name="TextBox 191">
              <a:extLst>
                <a:ext uri="{FF2B5EF4-FFF2-40B4-BE49-F238E27FC236}">
                  <a16:creationId xmlns:a16="http://schemas.microsoft.com/office/drawing/2014/main" id="{7DC6B37A-0948-4C44-7804-87E2DC744A3E}"/>
                </a:ext>
              </a:extLst>
            </p:cNvPr>
            <p:cNvSpPr txBox="1"/>
            <p:nvPr/>
          </p:nvSpPr>
          <p:spPr>
            <a:xfrm>
              <a:off x="432233" y="4097920"/>
              <a:ext cx="255198" cy="246221"/>
            </a:xfrm>
            <a:prstGeom prst="rect">
              <a:avLst/>
            </a:prstGeom>
            <a:noFill/>
          </p:spPr>
          <p:txBody>
            <a:bodyPr wrap="non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r" defTabSz="914318">
                <a:defRPr/>
              </a:pPr>
              <a:r>
                <a:rPr lang="en-US" sz="1000" dirty="0">
                  <a:solidFill>
                    <a:srgbClr val="000000"/>
                  </a:solidFill>
                  <a:latin typeface="Arial"/>
                  <a:cs typeface="Arial"/>
                  <a:sym typeface="Arial"/>
                  <a:rtl val="0"/>
                </a:rPr>
                <a:t>0</a:t>
              </a:r>
            </a:p>
          </p:txBody>
        </p:sp>
      </p:grpSp>
      <p:grpSp>
        <p:nvGrpSpPr>
          <p:cNvPr id="193" name="Group 192"/>
          <p:cNvGrpSpPr/>
          <p:nvPr/>
        </p:nvGrpSpPr>
        <p:grpSpPr>
          <a:xfrm>
            <a:off x="6731657" y="2894428"/>
            <a:ext cx="67976" cy="1757489"/>
            <a:chOff x="637658" y="2464082"/>
            <a:chExt cx="67976" cy="1757489"/>
          </a:xfrm>
        </p:grpSpPr>
        <p:sp>
          <p:nvSpPr>
            <p:cNvPr id="194" name="Freeform 193">
              <a:extLst>
                <a:ext uri="{FF2B5EF4-FFF2-40B4-BE49-F238E27FC236}">
                  <a16:creationId xmlns:a16="http://schemas.microsoft.com/office/drawing/2014/main" id="{ED10FBF8-3081-8D76-2600-67A0A0519D64}"/>
                </a:ext>
              </a:extLst>
            </p:cNvPr>
            <p:cNvSpPr/>
            <p:nvPr/>
          </p:nvSpPr>
          <p:spPr>
            <a:xfrm rot="10800000" flipV="1">
              <a:off x="637658" y="2464082"/>
              <a:ext cx="67976" cy="0"/>
            </a:xfrm>
            <a:custGeom>
              <a:avLst/>
              <a:gdLst>
                <a:gd name="connsiteX0" fmla="*/ 181 w 49688"/>
                <a:gd name="connsiteY0" fmla="*/ 18 h 0"/>
                <a:gd name="connsiteX1" fmla="*/ 49869 w 49688"/>
                <a:gd name="connsiteY1" fmla="*/ 18 h 0"/>
              </a:gdLst>
              <a:ahLst/>
              <a:cxnLst>
                <a:cxn ang="0">
                  <a:pos x="connsiteX0" y="connsiteY0"/>
                </a:cxn>
                <a:cxn ang="0">
                  <a:pos x="connsiteX1" y="connsiteY1"/>
                </a:cxn>
              </a:cxnLst>
              <a:rect l="l" t="t" r="r" b="b"/>
              <a:pathLst>
                <a:path w="49688">
                  <a:moveTo>
                    <a:pt x="181" y="18"/>
                  </a:moveTo>
                  <a:lnTo>
                    <a:pt x="49869" y="18"/>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5" name="Freeform 194">
              <a:extLst>
                <a:ext uri="{FF2B5EF4-FFF2-40B4-BE49-F238E27FC236}">
                  <a16:creationId xmlns:a16="http://schemas.microsoft.com/office/drawing/2014/main" id="{9B034292-212D-8945-FD4A-66DE36C3B799}"/>
                </a:ext>
              </a:extLst>
            </p:cNvPr>
            <p:cNvSpPr/>
            <p:nvPr/>
          </p:nvSpPr>
          <p:spPr>
            <a:xfrm rot="10800000" flipV="1">
              <a:off x="637658" y="3167078"/>
              <a:ext cx="67976" cy="0"/>
            </a:xfrm>
            <a:custGeom>
              <a:avLst/>
              <a:gdLst>
                <a:gd name="connsiteX0" fmla="*/ 181 w 49688"/>
                <a:gd name="connsiteY0" fmla="*/ 150 h 0"/>
                <a:gd name="connsiteX1" fmla="*/ 49869 w 49688"/>
                <a:gd name="connsiteY1" fmla="*/ 150 h 0"/>
              </a:gdLst>
              <a:ahLst/>
              <a:cxnLst>
                <a:cxn ang="0">
                  <a:pos x="connsiteX0" y="connsiteY0"/>
                </a:cxn>
                <a:cxn ang="0">
                  <a:pos x="connsiteX1" y="connsiteY1"/>
                </a:cxn>
              </a:cxnLst>
              <a:rect l="l" t="t" r="r" b="b"/>
              <a:pathLst>
                <a:path w="49688">
                  <a:moveTo>
                    <a:pt x="181" y="150"/>
                  </a:moveTo>
                  <a:lnTo>
                    <a:pt x="49869" y="150"/>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6" name="Freeform 195">
              <a:extLst>
                <a:ext uri="{FF2B5EF4-FFF2-40B4-BE49-F238E27FC236}">
                  <a16:creationId xmlns:a16="http://schemas.microsoft.com/office/drawing/2014/main" id="{6584FE0C-8044-B916-5C5A-A83C232A6D6B}"/>
                </a:ext>
              </a:extLst>
            </p:cNvPr>
            <p:cNvSpPr/>
            <p:nvPr/>
          </p:nvSpPr>
          <p:spPr>
            <a:xfrm rot="10800000" flipV="1">
              <a:off x="637658" y="2815580"/>
              <a:ext cx="67976" cy="0"/>
            </a:xfrm>
            <a:custGeom>
              <a:avLst/>
              <a:gdLst>
                <a:gd name="connsiteX0" fmla="*/ 181 w 49688"/>
                <a:gd name="connsiteY0" fmla="*/ 282 h 0"/>
                <a:gd name="connsiteX1" fmla="*/ 49869 w 49688"/>
                <a:gd name="connsiteY1" fmla="*/ 282 h 0"/>
              </a:gdLst>
              <a:ahLst/>
              <a:cxnLst>
                <a:cxn ang="0">
                  <a:pos x="connsiteX0" y="connsiteY0"/>
                </a:cxn>
                <a:cxn ang="0">
                  <a:pos x="connsiteX1" y="connsiteY1"/>
                </a:cxn>
              </a:cxnLst>
              <a:rect l="l" t="t" r="r" b="b"/>
              <a:pathLst>
                <a:path w="49688">
                  <a:moveTo>
                    <a:pt x="181" y="282"/>
                  </a:moveTo>
                  <a:lnTo>
                    <a:pt x="49869" y="282"/>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7" name="Freeform 196">
              <a:extLst>
                <a:ext uri="{FF2B5EF4-FFF2-40B4-BE49-F238E27FC236}">
                  <a16:creationId xmlns:a16="http://schemas.microsoft.com/office/drawing/2014/main" id="{8D270561-2BDD-48AB-7E3B-9FB0BB3438BE}"/>
                </a:ext>
              </a:extLst>
            </p:cNvPr>
            <p:cNvSpPr/>
            <p:nvPr/>
          </p:nvSpPr>
          <p:spPr>
            <a:xfrm rot="10800000" flipV="1">
              <a:off x="637658" y="3518576"/>
              <a:ext cx="67976" cy="0"/>
            </a:xfrm>
            <a:custGeom>
              <a:avLst/>
              <a:gdLst>
                <a:gd name="connsiteX0" fmla="*/ 181 w 49688"/>
                <a:gd name="connsiteY0" fmla="*/ 414 h 0"/>
                <a:gd name="connsiteX1" fmla="*/ 49869 w 49688"/>
                <a:gd name="connsiteY1" fmla="*/ 414 h 0"/>
              </a:gdLst>
              <a:ahLst/>
              <a:cxnLst>
                <a:cxn ang="0">
                  <a:pos x="connsiteX0" y="connsiteY0"/>
                </a:cxn>
                <a:cxn ang="0">
                  <a:pos x="connsiteX1" y="connsiteY1"/>
                </a:cxn>
              </a:cxnLst>
              <a:rect l="l" t="t" r="r" b="b"/>
              <a:pathLst>
                <a:path w="49688">
                  <a:moveTo>
                    <a:pt x="181" y="414"/>
                  </a:moveTo>
                  <a:lnTo>
                    <a:pt x="49869" y="414"/>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8" name="Freeform 197">
              <a:extLst>
                <a:ext uri="{FF2B5EF4-FFF2-40B4-BE49-F238E27FC236}">
                  <a16:creationId xmlns:a16="http://schemas.microsoft.com/office/drawing/2014/main" id="{B4F06C6F-A2FB-9155-EEB3-F3DB6E7AD4D4}"/>
                </a:ext>
              </a:extLst>
            </p:cNvPr>
            <p:cNvSpPr/>
            <p:nvPr/>
          </p:nvSpPr>
          <p:spPr>
            <a:xfrm rot="10800000" flipV="1">
              <a:off x="637658" y="3870074"/>
              <a:ext cx="67976" cy="0"/>
            </a:xfrm>
            <a:custGeom>
              <a:avLst/>
              <a:gdLst>
                <a:gd name="connsiteX0" fmla="*/ 181 w 49688"/>
                <a:gd name="connsiteY0" fmla="*/ 546 h 0"/>
                <a:gd name="connsiteX1" fmla="*/ 49869 w 49688"/>
                <a:gd name="connsiteY1" fmla="*/ 546 h 0"/>
              </a:gdLst>
              <a:ahLst/>
              <a:cxnLst>
                <a:cxn ang="0">
                  <a:pos x="connsiteX0" y="connsiteY0"/>
                </a:cxn>
                <a:cxn ang="0">
                  <a:pos x="connsiteX1" y="connsiteY1"/>
                </a:cxn>
              </a:cxnLst>
              <a:rect l="l" t="t" r="r" b="b"/>
              <a:pathLst>
                <a:path w="49688">
                  <a:moveTo>
                    <a:pt x="181" y="546"/>
                  </a:moveTo>
                  <a:lnTo>
                    <a:pt x="49869" y="546"/>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sp>
          <p:nvSpPr>
            <p:cNvPr id="199" name="Freeform 198">
              <a:extLst>
                <a:ext uri="{FF2B5EF4-FFF2-40B4-BE49-F238E27FC236}">
                  <a16:creationId xmlns:a16="http://schemas.microsoft.com/office/drawing/2014/main" id="{1DDD34A5-39DC-3586-AE72-ADD013F1E8A9}"/>
                </a:ext>
              </a:extLst>
            </p:cNvPr>
            <p:cNvSpPr/>
            <p:nvPr/>
          </p:nvSpPr>
          <p:spPr>
            <a:xfrm rot="10800000" flipV="1">
              <a:off x="637658" y="4221571"/>
              <a:ext cx="67976" cy="0"/>
            </a:xfrm>
            <a:custGeom>
              <a:avLst/>
              <a:gdLst>
                <a:gd name="connsiteX0" fmla="*/ 181 w 49688"/>
                <a:gd name="connsiteY0" fmla="*/ 679 h 0"/>
                <a:gd name="connsiteX1" fmla="*/ 49869 w 49688"/>
                <a:gd name="connsiteY1" fmla="*/ 679 h 0"/>
              </a:gdLst>
              <a:ahLst/>
              <a:cxnLst>
                <a:cxn ang="0">
                  <a:pos x="connsiteX0" y="connsiteY0"/>
                </a:cxn>
                <a:cxn ang="0">
                  <a:pos x="connsiteX1" y="connsiteY1"/>
                </a:cxn>
              </a:cxnLst>
              <a:rect l="l" t="t" r="r" b="b"/>
              <a:pathLst>
                <a:path w="49688">
                  <a:moveTo>
                    <a:pt x="181" y="679"/>
                  </a:moveTo>
                  <a:lnTo>
                    <a:pt x="49869" y="679"/>
                  </a:lnTo>
                </a:path>
              </a:pathLst>
            </a:custGeom>
            <a:noFill/>
            <a:ln w="28575" cap="flat" cmpd="sng">
              <a:solidFill>
                <a:srgbClr val="221E1F"/>
              </a:solidFill>
              <a:prstDash val="solid"/>
              <a:miter/>
            </a:ln>
          </p:spPr>
          <p:txBody>
            <a:bodyPr rtlCol="0" anchor="ct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endParaRPr lang="en-US" sz="1800" dirty="0">
                <a:solidFill>
                  <a:prstClr val="black"/>
                </a:solidFill>
                <a:latin typeface="Calibri" panose="020F0502020204030204"/>
              </a:endParaRPr>
            </a:p>
          </p:txBody>
        </p:sp>
      </p:grpSp>
      <p:sp>
        <p:nvSpPr>
          <p:cNvPr id="200" name="TextBox 199">
            <a:extLst>
              <a:ext uri="{FF2B5EF4-FFF2-40B4-BE49-F238E27FC236}">
                <a16:creationId xmlns:a16="http://schemas.microsoft.com/office/drawing/2014/main" id="{63060FAD-4883-0226-B766-BE7C76305BEC}"/>
              </a:ext>
            </a:extLst>
          </p:cNvPr>
          <p:cNvSpPr txBox="1"/>
          <p:nvPr/>
        </p:nvSpPr>
        <p:spPr>
          <a:xfrm>
            <a:off x="11047218" y="3756488"/>
            <a:ext cx="1283151" cy="246221"/>
          </a:xfrm>
          <a:prstGeom prst="rect">
            <a:avLst/>
          </a:prstGeom>
          <a:noFill/>
        </p:spPr>
        <p:txBody>
          <a:bodyPr wrap="square" rtlCol="0">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defTabSz="914318">
              <a:defRPr/>
            </a:pPr>
            <a:r>
              <a:rPr lang="en-US" sz="1000" b="1" dirty="0">
                <a:solidFill>
                  <a:srgbClr val="008000"/>
                </a:solidFill>
                <a:latin typeface="Arial"/>
                <a:cs typeface="Arial"/>
                <a:sym typeface="Arial"/>
                <a:rtl val="0"/>
              </a:rPr>
              <a:t>FCR/BR- mlGHV</a:t>
            </a:r>
          </a:p>
        </p:txBody>
      </p:sp>
      <p:sp>
        <p:nvSpPr>
          <p:cNvPr id="215" name="Freeform 214"/>
          <p:cNvSpPr/>
          <p:nvPr/>
        </p:nvSpPr>
        <p:spPr>
          <a:xfrm>
            <a:off x="776311" y="2897747"/>
            <a:ext cx="4561267" cy="1119747"/>
          </a:xfrm>
          <a:custGeom>
            <a:avLst/>
            <a:gdLst>
              <a:gd name="connsiteX0" fmla="*/ 0 w 4561267"/>
              <a:gd name="connsiteY0" fmla="*/ 0 h 1119747"/>
              <a:gd name="connsiteX1" fmla="*/ 71549 w 4561267"/>
              <a:gd name="connsiteY1" fmla="*/ 3578 h 1119747"/>
              <a:gd name="connsiteX2" fmla="*/ 78704 w 4561267"/>
              <a:gd name="connsiteY2" fmla="*/ 21465 h 1119747"/>
              <a:gd name="connsiteX3" fmla="*/ 121634 w 4561267"/>
              <a:gd name="connsiteY3" fmla="*/ 21465 h 1119747"/>
              <a:gd name="connsiteX4" fmla="*/ 135944 w 4561267"/>
              <a:gd name="connsiteY4" fmla="*/ 25043 h 1119747"/>
              <a:gd name="connsiteX5" fmla="*/ 211070 w 4561267"/>
              <a:gd name="connsiteY5" fmla="*/ 32198 h 1119747"/>
              <a:gd name="connsiteX6" fmla="*/ 225380 w 4561267"/>
              <a:gd name="connsiteY6" fmla="*/ 39353 h 1119747"/>
              <a:gd name="connsiteX7" fmla="*/ 382789 w 4561267"/>
              <a:gd name="connsiteY7" fmla="*/ 39353 h 1119747"/>
              <a:gd name="connsiteX8" fmla="*/ 404253 w 4561267"/>
              <a:gd name="connsiteY8" fmla="*/ 82282 h 1119747"/>
              <a:gd name="connsiteX9" fmla="*/ 529465 w 4561267"/>
              <a:gd name="connsiteY9" fmla="*/ 82282 h 1119747"/>
              <a:gd name="connsiteX10" fmla="*/ 529465 w 4561267"/>
              <a:gd name="connsiteY10" fmla="*/ 96592 h 1119747"/>
              <a:gd name="connsiteX11" fmla="*/ 611746 w 4561267"/>
              <a:gd name="connsiteY11" fmla="*/ 103747 h 1119747"/>
              <a:gd name="connsiteX12" fmla="*/ 615324 w 4561267"/>
              <a:gd name="connsiteY12" fmla="*/ 121634 h 1119747"/>
              <a:gd name="connsiteX13" fmla="*/ 679718 w 4561267"/>
              <a:gd name="connsiteY13" fmla="*/ 114479 h 1119747"/>
              <a:gd name="connsiteX14" fmla="*/ 679718 w 4561267"/>
              <a:gd name="connsiteY14" fmla="*/ 132367 h 1119747"/>
              <a:gd name="connsiteX15" fmla="*/ 726225 w 4561267"/>
              <a:gd name="connsiteY15" fmla="*/ 135944 h 1119747"/>
              <a:gd name="connsiteX16" fmla="*/ 733380 w 4561267"/>
              <a:gd name="connsiteY16" fmla="*/ 175296 h 1119747"/>
              <a:gd name="connsiteX17" fmla="*/ 762000 w 4561267"/>
              <a:gd name="connsiteY17" fmla="*/ 171719 h 1119747"/>
              <a:gd name="connsiteX18" fmla="*/ 772732 w 4561267"/>
              <a:gd name="connsiteY18" fmla="*/ 186029 h 1119747"/>
              <a:gd name="connsiteX19" fmla="*/ 983803 w 4561267"/>
              <a:gd name="connsiteY19" fmla="*/ 189606 h 1119747"/>
              <a:gd name="connsiteX20" fmla="*/ 994535 w 4561267"/>
              <a:gd name="connsiteY20" fmla="*/ 203916 h 1119747"/>
              <a:gd name="connsiteX21" fmla="*/ 1119746 w 4561267"/>
              <a:gd name="connsiteY21" fmla="*/ 203916 h 1119747"/>
              <a:gd name="connsiteX22" fmla="*/ 1126901 w 4561267"/>
              <a:gd name="connsiteY22" fmla="*/ 225381 h 1119747"/>
              <a:gd name="connsiteX23" fmla="*/ 1166253 w 4561267"/>
              <a:gd name="connsiteY23" fmla="*/ 228958 h 1119747"/>
              <a:gd name="connsiteX24" fmla="*/ 1173408 w 4561267"/>
              <a:gd name="connsiteY24" fmla="*/ 239691 h 1119747"/>
              <a:gd name="connsiteX25" fmla="*/ 1241380 w 4561267"/>
              <a:gd name="connsiteY25" fmla="*/ 239691 h 1119747"/>
              <a:gd name="connsiteX26" fmla="*/ 1241380 w 4561267"/>
              <a:gd name="connsiteY26" fmla="*/ 257578 h 1119747"/>
              <a:gd name="connsiteX27" fmla="*/ 1370169 w 4561267"/>
              <a:gd name="connsiteY27" fmla="*/ 261155 h 1119747"/>
              <a:gd name="connsiteX28" fmla="*/ 1366591 w 4561267"/>
              <a:gd name="connsiteY28" fmla="*/ 282620 h 1119747"/>
              <a:gd name="connsiteX29" fmla="*/ 1398789 w 4561267"/>
              <a:gd name="connsiteY29" fmla="*/ 282620 h 1119747"/>
              <a:gd name="connsiteX30" fmla="*/ 1402366 w 4561267"/>
              <a:gd name="connsiteY30" fmla="*/ 300508 h 1119747"/>
              <a:gd name="connsiteX31" fmla="*/ 1531155 w 4561267"/>
              <a:gd name="connsiteY31" fmla="*/ 300508 h 1119747"/>
              <a:gd name="connsiteX32" fmla="*/ 1531155 w 4561267"/>
              <a:gd name="connsiteY32" fmla="*/ 354169 h 1119747"/>
              <a:gd name="connsiteX33" fmla="*/ 1581239 w 4561267"/>
              <a:gd name="connsiteY33" fmla="*/ 350592 h 1119747"/>
              <a:gd name="connsiteX34" fmla="*/ 1581239 w 4561267"/>
              <a:gd name="connsiteY34" fmla="*/ 361324 h 1119747"/>
              <a:gd name="connsiteX35" fmla="*/ 1749380 w 4561267"/>
              <a:gd name="connsiteY35" fmla="*/ 364902 h 1119747"/>
              <a:gd name="connsiteX36" fmla="*/ 1752958 w 4561267"/>
              <a:gd name="connsiteY36" fmla="*/ 386367 h 1119747"/>
              <a:gd name="connsiteX37" fmla="*/ 1792310 w 4561267"/>
              <a:gd name="connsiteY37" fmla="*/ 386367 h 1119747"/>
              <a:gd name="connsiteX38" fmla="*/ 1792310 w 4561267"/>
              <a:gd name="connsiteY38" fmla="*/ 407831 h 1119747"/>
              <a:gd name="connsiteX39" fmla="*/ 1849549 w 4561267"/>
              <a:gd name="connsiteY39" fmla="*/ 407831 h 1119747"/>
              <a:gd name="connsiteX40" fmla="*/ 1849549 w 4561267"/>
              <a:gd name="connsiteY40" fmla="*/ 418564 h 1119747"/>
              <a:gd name="connsiteX41" fmla="*/ 1849549 w 4561267"/>
              <a:gd name="connsiteY41" fmla="*/ 418564 h 1119747"/>
              <a:gd name="connsiteX42" fmla="*/ 1871014 w 4561267"/>
              <a:gd name="connsiteY42" fmla="*/ 429296 h 1119747"/>
              <a:gd name="connsiteX43" fmla="*/ 1942563 w 4561267"/>
              <a:gd name="connsiteY43" fmla="*/ 432874 h 1119747"/>
              <a:gd name="connsiteX44" fmla="*/ 1949718 w 4561267"/>
              <a:gd name="connsiteY44" fmla="*/ 440029 h 1119747"/>
              <a:gd name="connsiteX45" fmla="*/ 2028422 w 4561267"/>
              <a:gd name="connsiteY45" fmla="*/ 443606 h 1119747"/>
              <a:gd name="connsiteX46" fmla="*/ 2028422 w 4561267"/>
              <a:gd name="connsiteY46" fmla="*/ 443606 h 1119747"/>
              <a:gd name="connsiteX47" fmla="*/ 2032000 w 4561267"/>
              <a:gd name="connsiteY47" fmla="*/ 468648 h 1119747"/>
              <a:gd name="connsiteX48" fmla="*/ 2085662 w 4561267"/>
              <a:gd name="connsiteY48" fmla="*/ 472226 h 1119747"/>
              <a:gd name="connsiteX49" fmla="*/ 2092817 w 4561267"/>
              <a:gd name="connsiteY49" fmla="*/ 486536 h 1119747"/>
              <a:gd name="connsiteX50" fmla="*/ 2132169 w 4561267"/>
              <a:gd name="connsiteY50" fmla="*/ 486536 h 1119747"/>
              <a:gd name="connsiteX51" fmla="*/ 2128591 w 4561267"/>
              <a:gd name="connsiteY51" fmla="*/ 511578 h 1119747"/>
              <a:gd name="connsiteX52" fmla="*/ 2167944 w 4561267"/>
              <a:gd name="connsiteY52" fmla="*/ 508000 h 1119747"/>
              <a:gd name="connsiteX53" fmla="*/ 2171521 w 4561267"/>
              <a:gd name="connsiteY53" fmla="*/ 533043 h 1119747"/>
              <a:gd name="connsiteX54" fmla="*/ 2214451 w 4561267"/>
              <a:gd name="connsiteY54" fmla="*/ 529465 h 1119747"/>
              <a:gd name="connsiteX55" fmla="*/ 2218028 w 4561267"/>
              <a:gd name="connsiteY55" fmla="*/ 540198 h 1119747"/>
              <a:gd name="connsiteX56" fmla="*/ 2278845 w 4561267"/>
              <a:gd name="connsiteY56" fmla="*/ 536620 h 1119747"/>
              <a:gd name="connsiteX57" fmla="*/ 2275267 w 4561267"/>
              <a:gd name="connsiteY57" fmla="*/ 568817 h 1119747"/>
              <a:gd name="connsiteX58" fmla="*/ 2425521 w 4561267"/>
              <a:gd name="connsiteY58" fmla="*/ 568817 h 1119747"/>
              <a:gd name="connsiteX59" fmla="*/ 2432676 w 4561267"/>
              <a:gd name="connsiteY59" fmla="*/ 583127 h 1119747"/>
              <a:gd name="connsiteX60" fmla="*/ 2493493 w 4561267"/>
              <a:gd name="connsiteY60" fmla="*/ 583127 h 1119747"/>
              <a:gd name="connsiteX61" fmla="*/ 2497070 w 4561267"/>
              <a:gd name="connsiteY61" fmla="*/ 601015 h 1119747"/>
              <a:gd name="connsiteX62" fmla="*/ 2622282 w 4561267"/>
              <a:gd name="connsiteY62" fmla="*/ 597437 h 1119747"/>
              <a:gd name="connsiteX63" fmla="*/ 2625859 w 4561267"/>
              <a:gd name="connsiteY63" fmla="*/ 611747 h 1119747"/>
              <a:gd name="connsiteX64" fmla="*/ 2661634 w 4561267"/>
              <a:gd name="connsiteY64" fmla="*/ 615324 h 1119747"/>
              <a:gd name="connsiteX65" fmla="*/ 2661634 w 4561267"/>
              <a:gd name="connsiteY65" fmla="*/ 626057 h 1119747"/>
              <a:gd name="connsiteX66" fmla="*/ 2693831 w 4561267"/>
              <a:gd name="connsiteY66" fmla="*/ 629634 h 1119747"/>
              <a:gd name="connsiteX67" fmla="*/ 2700986 w 4561267"/>
              <a:gd name="connsiteY67" fmla="*/ 643944 h 1119747"/>
              <a:gd name="connsiteX68" fmla="*/ 2815465 w 4561267"/>
              <a:gd name="connsiteY68" fmla="*/ 647522 h 1119747"/>
              <a:gd name="connsiteX69" fmla="*/ 2808310 w 4561267"/>
              <a:gd name="connsiteY69" fmla="*/ 668986 h 1119747"/>
              <a:gd name="connsiteX70" fmla="*/ 2858394 w 4561267"/>
              <a:gd name="connsiteY70" fmla="*/ 672564 h 1119747"/>
              <a:gd name="connsiteX71" fmla="*/ 2858394 w 4561267"/>
              <a:gd name="connsiteY71" fmla="*/ 672564 h 1119747"/>
              <a:gd name="connsiteX72" fmla="*/ 2879859 w 4561267"/>
              <a:gd name="connsiteY72" fmla="*/ 694029 h 1119747"/>
              <a:gd name="connsiteX73" fmla="*/ 2879859 w 4561267"/>
              <a:gd name="connsiteY73" fmla="*/ 694029 h 1119747"/>
              <a:gd name="connsiteX74" fmla="*/ 2897746 w 4561267"/>
              <a:gd name="connsiteY74" fmla="*/ 736958 h 1119747"/>
              <a:gd name="connsiteX75" fmla="*/ 2958563 w 4561267"/>
              <a:gd name="connsiteY75" fmla="*/ 740536 h 1119747"/>
              <a:gd name="connsiteX76" fmla="*/ 2954986 w 4561267"/>
              <a:gd name="connsiteY76" fmla="*/ 769155 h 1119747"/>
              <a:gd name="connsiteX77" fmla="*/ 3151746 w 4561267"/>
              <a:gd name="connsiteY77" fmla="*/ 769155 h 1119747"/>
              <a:gd name="connsiteX78" fmla="*/ 3155324 w 4561267"/>
              <a:gd name="connsiteY78" fmla="*/ 779888 h 1119747"/>
              <a:gd name="connsiteX79" fmla="*/ 3384282 w 4561267"/>
              <a:gd name="connsiteY79" fmla="*/ 779888 h 1119747"/>
              <a:gd name="connsiteX80" fmla="*/ 3384282 w 4561267"/>
              <a:gd name="connsiteY80" fmla="*/ 808508 h 1119747"/>
              <a:gd name="connsiteX81" fmla="*/ 3491605 w 4561267"/>
              <a:gd name="connsiteY81" fmla="*/ 808508 h 1119747"/>
              <a:gd name="connsiteX82" fmla="*/ 3484451 w 4561267"/>
              <a:gd name="connsiteY82" fmla="*/ 833550 h 1119747"/>
              <a:gd name="connsiteX83" fmla="*/ 3530958 w 4561267"/>
              <a:gd name="connsiteY83" fmla="*/ 833550 h 1119747"/>
              <a:gd name="connsiteX84" fmla="*/ 3530958 w 4561267"/>
              <a:gd name="connsiteY84" fmla="*/ 833550 h 1119747"/>
              <a:gd name="connsiteX85" fmla="*/ 3559577 w 4561267"/>
              <a:gd name="connsiteY85" fmla="*/ 855015 h 1119747"/>
              <a:gd name="connsiteX86" fmla="*/ 3563155 w 4561267"/>
              <a:gd name="connsiteY86" fmla="*/ 890789 h 1119747"/>
              <a:gd name="connsiteX87" fmla="*/ 3570310 w 4561267"/>
              <a:gd name="connsiteY87" fmla="*/ 887212 h 1119747"/>
              <a:gd name="connsiteX88" fmla="*/ 3566732 w 4561267"/>
              <a:gd name="connsiteY88" fmla="*/ 908677 h 1119747"/>
              <a:gd name="connsiteX89" fmla="*/ 3595352 w 4561267"/>
              <a:gd name="connsiteY89" fmla="*/ 912254 h 1119747"/>
              <a:gd name="connsiteX90" fmla="*/ 3595352 w 4561267"/>
              <a:gd name="connsiteY90" fmla="*/ 948029 h 1119747"/>
              <a:gd name="connsiteX91" fmla="*/ 3656169 w 4561267"/>
              <a:gd name="connsiteY91" fmla="*/ 948029 h 1119747"/>
              <a:gd name="connsiteX92" fmla="*/ 3656169 w 4561267"/>
              <a:gd name="connsiteY92" fmla="*/ 980226 h 1119747"/>
              <a:gd name="connsiteX93" fmla="*/ 3835042 w 4561267"/>
              <a:gd name="connsiteY93" fmla="*/ 983803 h 1119747"/>
              <a:gd name="connsiteX94" fmla="*/ 3838620 w 4561267"/>
              <a:gd name="connsiteY94" fmla="*/ 1012423 h 1119747"/>
              <a:gd name="connsiteX95" fmla="*/ 3910169 w 4561267"/>
              <a:gd name="connsiteY95" fmla="*/ 1012423 h 1119747"/>
              <a:gd name="connsiteX96" fmla="*/ 3917324 w 4561267"/>
              <a:gd name="connsiteY96" fmla="*/ 1058930 h 1119747"/>
              <a:gd name="connsiteX97" fmla="*/ 4035380 w 4561267"/>
              <a:gd name="connsiteY97" fmla="*/ 1058930 h 1119747"/>
              <a:gd name="connsiteX98" fmla="*/ 4035380 w 4561267"/>
              <a:gd name="connsiteY98" fmla="*/ 1076817 h 1119747"/>
              <a:gd name="connsiteX99" fmla="*/ 4053267 w 4561267"/>
              <a:gd name="connsiteY99" fmla="*/ 1076817 h 1119747"/>
              <a:gd name="connsiteX100" fmla="*/ 4046113 w 4561267"/>
              <a:gd name="connsiteY100" fmla="*/ 1119747 h 1119747"/>
              <a:gd name="connsiteX101" fmla="*/ 4561267 w 4561267"/>
              <a:gd name="connsiteY101" fmla="*/ 1116169 h 1119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4561267" h="1119747">
                <a:moveTo>
                  <a:pt x="0" y="0"/>
                </a:moveTo>
                <a:lnTo>
                  <a:pt x="71549" y="3578"/>
                </a:lnTo>
                <a:lnTo>
                  <a:pt x="78704" y="21465"/>
                </a:lnTo>
                <a:lnTo>
                  <a:pt x="121634" y="21465"/>
                </a:lnTo>
                <a:lnTo>
                  <a:pt x="135944" y="25043"/>
                </a:lnTo>
                <a:lnTo>
                  <a:pt x="211070" y="32198"/>
                </a:lnTo>
                <a:lnTo>
                  <a:pt x="225380" y="39353"/>
                </a:lnTo>
                <a:lnTo>
                  <a:pt x="382789" y="39353"/>
                </a:lnTo>
                <a:lnTo>
                  <a:pt x="404253" y="82282"/>
                </a:lnTo>
                <a:lnTo>
                  <a:pt x="529465" y="82282"/>
                </a:lnTo>
                <a:lnTo>
                  <a:pt x="529465" y="96592"/>
                </a:lnTo>
                <a:lnTo>
                  <a:pt x="611746" y="103747"/>
                </a:lnTo>
                <a:lnTo>
                  <a:pt x="615324" y="121634"/>
                </a:lnTo>
                <a:lnTo>
                  <a:pt x="679718" y="114479"/>
                </a:lnTo>
                <a:lnTo>
                  <a:pt x="679718" y="132367"/>
                </a:lnTo>
                <a:lnTo>
                  <a:pt x="726225" y="135944"/>
                </a:lnTo>
                <a:lnTo>
                  <a:pt x="733380" y="175296"/>
                </a:lnTo>
                <a:lnTo>
                  <a:pt x="762000" y="171719"/>
                </a:lnTo>
                <a:lnTo>
                  <a:pt x="772732" y="186029"/>
                </a:lnTo>
                <a:lnTo>
                  <a:pt x="983803" y="189606"/>
                </a:lnTo>
                <a:lnTo>
                  <a:pt x="994535" y="203916"/>
                </a:lnTo>
                <a:lnTo>
                  <a:pt x="1119746" y="203916"/>
                </a:lnTo>
                <a:lnTo>
                  <a:pt x="1126901" y="225381"/>
                </a:lnTo>
                <a:lnTo>
                  <a:pt x="1166253" y="228958"/>
                </a:lnTo>
                <a:lnTo>
                  <a:pt x="1173408" y="239691"/>
                </a:lnTo>
                <a:lnTo>
                  <a:pt x="1241380" y="239691"/>
                </a:lnTo>
                <a:lnTo>
                  <a:pt x="1241380" y="257578"/>
                </a:lnTo>
                <a:lnTo>
                  <a:pt x="1370169" y="261155"/>
                </a:lnTo>
                <a:lnTo>
                  <a:pt x="1366591" y="282620"/>
                </a:lnTo>
                <a:lnTo>
                  <a:pt x="1398789" y="282620"/>
                </a:lnTo>
                <a:lnTo>
                  <a:pt x="1402366" y="300508"/>
                </a:lnTo>
                <a:lnTo>
                  <a:pt x="1531155" y="300508"/>
                </a:lnTo>
                <a:lnTo>
                  <a:pt x="1531155" y="354169"/>
                </a:lnTo>
                <a:lnTo>
                  <a:pt x="1581239" y="350592"/>
                </a:lnTo>
                <a:lnTo>
                  <a:pt x="1581239" y="361324"/>
                </a:lnTo>
                <a:lnTo>
                  <a:pt x="1749380" y="364902"/>
                </a:lnTo>
                <a:lnTo>
                  <a:pt x="1752958" y="386367"/>
                </a:lnTo>
                <a:lnTo>
                  <a:pt x="1792310" y="386367"/>
                </a:lnTo>
                <a:lnTo>
                  <a:pt x="1792310" y="407831"/>
                </a:lnTo>
                <a:lnTo>
                  <a:pt x="1849549" y="407831"/>
                </a:lnTo>
                <a:lnTo>
                  <a:pt x="1849549" y="418564"/>
                </a:lnTo>
                <a:lnTo>
                  <a:pt x="1849549" y="418564"/>
                </a:lnTo>
                <a:lnTo>
                  <a:pt x="1871014" y="429296"/>
                </a:lnTo>
                <a:lnTo>
                  <a:pt x="1942563" y="432874"/>
                </a:lnTo>
                <a:lnTo>
                  <a:pt x="1949718" y="440029"/>
                </a:lnTo>
                <a:lnTo>
                  <a:pt x="2028422" y="443606"/>
                </a:lnTo>
                <a:lnTo>
                  <a:pt x="2028422" y="443606"/>
                </a:lnTo>
                <a:lnTo>
                  <a:pt x="2032000" y="468648"/>
                </a:lnTo>
                <a:lnTo>
                  <a:pt x="2085662" y="472226"/>
                </a:lnTo>
                <a:lnTo>
                  <a:pt x="2092817" y="486536"/>
                </a:lnTo>
                <a:lnTo>
                  <a:pt x="2132169" y="486536"/>
                </a:lnTo>
                <a:lnTo>
                  <a:pt x="2128591" y="511578"/>
                </a:lnTo>
                <a:lnTo>
                  <a:pt x="2167944" y="508000"/>
                </a:lnTo>
                <a:lnTo>
                  <a:pt x="2171521" y="533043"/>
                </a:lnTo>
                <a:lnTo>
                  <a:pt x="2214451" y="529465"/>
                </a:lnTo>
                <a:lnTo>
                  <a:pt x="2218028" y="540198"/>
                </a:lnTo>
                <a:lnTo>
                  <a:pt x="2278845" y="536620"/>
                </a:lnTo>
                <a:lnTo>
                  <a:pt x="2275267" y="568817"/>
                </a:lnTo>
                <a:lnTo>
                  <a:pt x="2425521" y="568817"/>
                </a:lnTo>
                <a:lnTo>
                  <a:pt x="2432676" y="583127"/>
                </a:lnTo>
                <a:lnTo>
                  <a:pt x="2493493" y="583127"/>
                </a:lnTo>
                <a:lnTo>
                  <a:pt x="2497070" y="601015"/>
                </a:lnTo>
                <a:lnTo>
                  <a:pt x="2622282" y="597437"/>
                </a:lnTo>
                <a:lnTo>
                  <a:pt x="2625859" y="611747"/>
                </a:lnTo>
                <a:lnTo>
                  <a:pt x="2661634" y="615324"/>
                </a:lnTo>
                <a:lnTo>
                  <a:pt x="2661634" y="626057"/>
                </a:lnTo>
                <a:lnTo>
                  <a:pt x="2693831" y="629634"/>
                </a:lnTo>
                <a:lnTo>
                  <a:pt x="2700986" y="643944"/>
                </a:lnTo>
                <a:lnTo>
                  <a:pt x="2815465" y="647522"/>
                </a:lnTo>
                <a:lnTo>
                  <a:pt x="2808310" y="668986"/>
                </a:lnTo>
                <a:lnTo>
                  <a:pt x="2858394" y="672564"/>
                </a:lnTo>
                <a:lnTo>
                  <a:pt x="2858394" y="672564"/>
                </a:lnTo>
                <a:lnTo>
                  <a:pt x="2879859" y="694029"/>
                </a:lnTo>
                <a:lnTo>
                  <a:pt x="2879859" y="694029"/>
                </a:lnTo>
                <a:lnTo>
                  <a:pt x="2897746" y="736958"/>
                </a:lnTo>
                <a:lnTo>
                  <a:pt x="2958563" y="740536"/>
                </a:lnTo>
                <a:lnTo>
                  <a:pt x="2954986" y="769155"/>
                </a:lnTo>
                <a:lnTo>
                  <a:pt x="3151746" y="769155"/>
                </a:lnTo>
                <a:lnTo>
                  <a:pt x="3155324" y="779888"/>
                </a:lnTo>
                <a:lnTo>
                  <a:pt x="3384282" y="779888"/>
                </a:lnTo>
                <a:lnTo>
                  <a:pt x="3384282" y="808508"/>
                </a:lnTo>
                <a:lnTo>
                  <a:pt x="3491605" y="808508"/>
                </a:lnTo>
                <a:lnTo>
                  <a:pt x="3484451" y="833550"/>
                </a:lnTo>
                <a:lnTo>
                  <a:pt x="3530958" y="833550"/>
                </a:lnTo>
                <a:lnTo>
                  <a:pt x="3530958" y="833550"/>
                </a:lnTo>
                <a:lnTo>
                  <a:pt x="3559577" y="855015"/>
                </a:lnTo>
                <a:lnTo>
                  <a:pt x="3563155" y="890789"/>
                </a:lnTo>
                <a:lnTo>
                  <a:pt x="3570310" y="887212"/>
                </a:lnTo>
                <a:lnTo>
                  <a:pt x="3566732" y="908677"/>
                </a:lnTo>
                <a:lnTo>
                  <a:pt x="3595352" y="912254"/>
                </a:lnTo>
                <a:lnTo>
                  <a:pt x="3595352" y="948029"/>
                </a:lnTo>
                <a:lnTo>
                  <a:pt x="3656169" y="948029"/>
                </a:lnTo>
                <a:lnTo>
                  <a:pt x="3656169" y="980226"/>
                </a:lnTo>
                <a:lnTo>
                  <a:pt x="3835042" y="983803"/>
                </a:lnTo>
                <a:lnTo>
                  <a:pt x="3838620" y="1012423"/>
                </a:lnTo>
                <a:lnTo>
                  <a:pt x="3910169" y="1012423"/>
                </a:lnTo>
                <a:lnTo>
                  <a:pt x="3917324" y="1058930"/>
                </a:lnTo>
                <a:lnTo>
                  <a:pt x="4035380" y="1058930"/>
                </a:lnTo>
                <a:lnTo>
                  <a:pt x="4035380" y="1076817"/>
                </a:lnTo>
                <a:lnTo>
                  <a:pt x="4053267" y="1076817"/>
                </a:lnTo>
                <a:lnTo>
                  <a:pt x="4046113" y="1119747"/>
                </a:lnTo>
                <a:lnTo>
                  <a:pt x="4561267" y="1116169"/>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sp>
        <p:nvSpPr>
          <p:cNvPr id="218" name="Freeform 217"/>
          <p:cNvSpPr/>
          <p:nvPr/>
        </p:nvSpPr>
        <p:spPr>
          <a:xfrm>
            <a:off x="6888893" y="2907271"/>
            <a:ext cx="4664676" cy="813487"/>
          </a:xfrm>
          <a:custGeom>
            <a:avLst/>
            <a:gdLst>
              <a:gd name="connsiteX0" fmla="*/ 0 w 4664676"/>
              <a:gd name="connsiteY0" fmla="*/ 0 h 813487"/>
              <a:gd name="connsiteX1" fmla="*/ 54919 w 4664676"/>
              <a:gd name="connsiteY1" fmla="*/ 0 h 813487"/>
              <a:gd name="connsiteX2" fmla="*/ 54919 w 4664676"/>
              <a:gd name="connsiteY2" fmla="*/ 17162 h 813487"/>
              <a:gd name="connsiteX3" fmla="*/ 89243 w 4664676"/>
              <a:gd name="connsiteY3" fmla="*/ 20595 h 813487"/>
              <a:gd name="connsiteX4" fmla="*/ 82378 w 4664676"/>
              <a:gd name="connsiteY4" fmla="*/ 54919 h 813487"/>
              <a:gd name="connsiteX5" fmla="*/ 178486 w 4664676"/>
              <a:gd name="connsiteY5" fmla="*/ 51487 h 813487"/>
              <a:gd name="connsiteX6" fmla="*/ 188784 w 4664676"/>
              <a:gd name="connsiteY6" fmla="*/ 65216 h 813487"/>
              <a:gd name="connsiteX7" fmla="*/ 188784 w 4664676"/>
              <a:gd name="connsiteY7" fmla="*/ 65216 h 813487"/>
              <a:gd name="connsiteX8" fmla="*/ 202513 w 4664676"/>
              <a:gd name="connsiteY8" fmla="*/ 85811 h 813487"/>
              <a:gd name="connsiteX9" fmla="*/ 236838 w 4664676"/>
              <a:gd name="connsiteY9" fmla="*/ 85811 h 813487"/>
              <a:gd name="connsiteX10" fmla="*/ 243703 w 4664676"/>
              <a:gd name="connsiteY10" fmla="*/ 99541 h 813487"/>
              <a:gd name="connsiteX11" fmla="*/ 288324 w 4664676"/>
              <a:gd name="connsiteY11" fmla="*/ 96108 h 813487"/>
              <a:gd name="connsiteX12" fmla="*/ 291757 w 4664676"/>
              <a:gd name="connsiteY12" fmla="*/ 109838 h 813487"/>
              <a:gd name="connsiteX13" fmla="*/ 631567 w 4664676"/>
              <a:gd name="connsiteY13" fmla="*/ 120135 h 813487"/>
              <a:gd name="connsiteX14" fmla="*/ 631567 w 4664676"/>
              <a:gd name="connsiteY14" fmla="*/ 120135 h 813487"/>
              <a:gd name="connsiteX15" fmla="*/ 631567 w 4664676"/>
              <a:gd name="connsiteY15" fmla="*/ 151027 h 813487"/>
              <a:gd name="connsiteX16" fmla="*/ 744838 w 4664676"/>
              <a:gd name="connsiteY16" fmla="*/ 151027 h 813487"/>
              <a:gd name="connsiteX17" fmla="*/ 744838 w 4664676"/>
              <a:gd name="connsiteY17" fmla="*/ 188784 h 813487"/>
              <a:gd name="connsiteX18" fmla="*/ 909594 w 4664676"/>
              <a:gd name="connsiteY18" fmla="*/ 185352 h 813487"/>
              <a:gd name="connsiteX19" fmla="*/ 913027 w 4664676"/>
              <a:gd name="connsiteY19" fmla="*/ 223108 h 813487"/>
              <a:gd name="connsiteX20" fmla="*/ 1208216 w 4664676"/>
              <a:gd name="connsiteY20" fmla="*/ 223108 h 813487"/>
              <a:gd name="connsiteX21" fmla="*/ 1211649 w 4664676"/>
              <a:gd name="connsiteY21" fmla="*/ 257433 h 813487"/>
              <a:gd name="connsiteX22" fmla="*/ 1781432 w 4664676"/>
              <a:gd name="connsiteY22" fmla="*/ 260865 h 813487"/>
              <a:gd name="connsiteX23" fmla="*/ 1781432 w 4664676"/>
              <a:gd name="connsiteY23" fmla="*/ 281460 h 813487"/>
              <a:gd name="connsiteX24" fmla="*/ 2032000 w 4664676"/>
              <a:gd name="connsiteY24" fmla="*/ 278027 h 813487"/>
              <a:gd name="connsiteX25" fmla="*/ 2035432 w 4664676"/>
              <a:gd name="connsiteY25" fmla="*/ 298622 h 813487"/>
              <a:gd name="connsiteX26" fmla="*/ 2461054 w 4664676"/>
              <a:gd name="connsiteY26" fmla="*/ 298622 h 813487"/>
              <a:gd name="connsiteX27" fmla="*/ 2467919 w 4664676"/>
              <a:gd name="connsiteY27" fmla="*/ 315784 h 813487"/>
              <a:gd name="connsiteX28" fmla="*/ 2745946 w 4664676"/>
              <a:gd name="connsiteY28" fmla="*/ 312352 h 813487"/>
              <a:gd name="connsiteX29" fmla="*/ 2752811 w 4664676"/>
              <a:gd name="connsiteY29" fmla="*/ 329514 h 813487"/>
              <a:gd name="connsiteX30" fmla="*/ 2951892 w 4664676"/>
              <a:gd name="connsiteY30" fmla="*/ 332946 h 813487"/>
              <a:gd name="connsiteX31" fmla="*/ 2945027 w 4664676"/>
              <a:gd name="connsiteY31" fmla="*/ 360406 h 813487"/>
              <a:gd name="connsiteX32" fmla="*/ 3130378 w 4664676"/>
              <a:gd name="connsiteY32" fmla="*/ 360406 h 813487"/>
              <a:gd name="connsiteX33" fmla="*/ 3133811 w 4664676"/>
              <a:gd name="connsiteY33" fmla="*/ 387865 h 813487"/>
              <a:gd name="connsiteX34" fmla="*/ 3329459 w 4664676"/>
              <a:gd name="connsiteY34" fmla="*/ 391298 h 813487"/>
              <a:gd name="connsiteX35" fmla="*/ 3332892 w 4664676"/>
              <a:gd name="connsiteY35" fmla="*/ 459946 h 813487"/>
              <a:gd name="connsiteX36" fmla="*/ 3339757 w 4664676"/>
              <a:gd name="connsiteY36" fmla="*/ 459946 h 813487"/>
              <a:gd name="connsiteX37" fmla="*/ 3343189 w 4664676"/>
              <a:gd name="connsiteY37" fmla="*/ 501135 h 813487"/>
              <a:gd name="connsiteX38" fmla="*/ 3408405 w 4664676"/>
              <a:gd name="connsiteY38" fmla="*/ 497703 h 813487"/>
              <a:gd name="connsiteX39" fmla="*/ 3408405 w 4664676"/>
              <a:gd name="connsiteY39" fmla="*/ 542325 h 813487"/>
              <a:gd name="connsiteX40" fmla="*/ 3576594 w 4664676"/>
              <a:gd name="connsiteY40" fmla="*/ 545757 h 813487"/>
              <a:gd name="connsiteX41" fmla="*/ 3573162 w 4664676"/>
              <a:gd name="connsiteY41" fmla="*/ 580081 h 813487"/>
              <a:gd name="connsiteX42" fmla="*/ 3830594 w 4664676"/>
              <a:gd name="connsiteY42" fmla="*/ 583514 h 813487"/>
              <a:gd name="connsiteX43" fmla="*/ 3834027 w 4664676"/>
              <a:gd name="connsiteY43" fmla="*/ 672757 h 813487"/>
              <a:gd name="connsiteX44" fmla="*/ 4046838 w 4664676"/>
              <a:gd name="connsiteY44" fmla="*/ 672757 h 813487"/>
              <a:gd name="connsiteX45" fmla="*/ 4046838 w 4664676"/>
              <a:gd name="connsiteY45" fmla="*/ 813487 h 813487"/>
              <a:gd name="connsiteX46" fmla="*/ 4664676 w 4664676"/>
              <a:gd name="connsiteY46" fmla="*/ 803189 h 81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664676" h="813487">
                <a:moveTo>
                  <a:pt x="0" y="0"/>
                </a:moveTo>
                <a:lnTo>
                  <a:pt x="54919" y="0"/>
                </a:lnTo>
                <a:lnTo>
                  <a:pt x="54919" y="17162"/>
                </a:lnTo>
                <a:lnTo>
                  <a:pt x="89243" y="20595"/>
                </a:lnTo>
                <a:lnTo>
                  <a:pt x="82378" y="54919"/>
                </a:lnTo>
                <a:lnTo>
                  <a:pt x="178486" y="51487"/>
                </a:lnTo>
                <a:lnTo>
                  <a:pt x="188784" y="65216"/>
                </a:lnTo>
                <a:lnTo>
                  <a:pt x="188784" y="65216"/>
                </a:lnTo>
                <a:lnTo>
                  <a:pt x="202513" y="85811"/>
                </a:lnTo>
                <a:lnTo>
                  <a:pt x="236838" y="85811"/>
                </a:lnTo>
                <a:lnTo>
                  <a:pt x="243703" y="99541"/>
                </a:lnTo>
                <a:lnTo>
                  <a:pt x="288324" y="96108"/>
                </a:lnTo>
                <a:lnTo>
                  <a:pt x="291757" y="109838"/>
                </a:lnTo>
                <a:lnTo>
                  <a:pt x="631567" y="120135"/>
                </a:lnTo>
                <a:lnTo>
                  <a:pt x="631567" y="120135"/>
                </a:lnTo>
                <a:lnTo>
                  <a:pt x="631567" y="151027"/>
                </a:lnTo>
                <a:lnTo>
                  <a:pt x="744838" y="151027"/>
                </a:lnTo>
                <a:lnTo>
                  <a:pt x="744838" y="188784"/>
                </a:lnTo>
                <a:lnTo>
                  <a:pt x="909594" y="185352"/>
                </a:lnTo>
                <a:lnTo>
                  <a:pt x="913027" y="223108"/>
                </a:lnTo>
                <a:lnTo>
                  <a:pt x="1208216" y="223108"/>
                </a:lnTo>
                <a:lnTo>
                  <a:pt x="1211649" y="257433"/>
                </a:lnTo>
                <a:lnTo>
                  <a:pt x="1781432" y="260865"/>
                </a:lnTo>
                <a:lnTo>
                  <a:pt x="1781432" y="281460"/>
                </a:lnTo>
                <a:lnTo>
                  <a:pt x="2032000" y="278027"/>
                </a:lnTo>
                <a:lnTo>
                  <a:pt x="2035432" y="298622"/>
                </a:lnTo>
                <a:lnTo>
                  <a:pt x="2461054" y="298622"/>
                </a:lnTo>
                <a:lnTo>
                  <a:pt x="2467919" y="315784"/>
                </a:lnTo>
                <a:lnTo>
                  <a:pt x="2745946" y="312352"/>
                </a:lnTo>
                <a:lnTo>
                  <a:pt x="2752811" y="329514"/>
                </a:lnTo>
                <a:lnTo>
                  <a:pt x="2951892" y="332946"/>
                </a:lnTo>
                <a:lnTo>
                  <a:pt x="2945027" y="360406"/>
                </a:lnTo>
                <a:lnTo>
                  <a:pt x="3130378" y="360406"/>
                </a:lnTo>
                <a:lnTo>
                  <a:pt x="3133811" y="387865"/>
                </a:lnTo>
                <a:lnTo>
                  <a:pt x="3329459" y="391298"/>
                </a:lnTo>
                <a:lnTo>
                  <a:pt x="3332892" y="459946"/>
                </a:lnTo>
                <a:lnTo>
                  <a:pt x="3339757" y="459946"/>
                </a:lnTo>
                <a:lnTo>
                  <a:pt x="3343189" y="501135"/>
                </a:lnTo>
                <a:lnTo>
                  <a:pt x="3408405" y="497703"/>
                </a:lnTo>
                <a:lnTo>
                  <a:pt x="3408405" y="542325"/>
                </a:lnTo>
                <a:lnTo>
                  <a:pt x="3576594" y="545757"/>
                </a:lnTo>
                <a:lnTo>
                  <a:pt x="3573162" y="580081"/>
                </a:lnTo>
                <a:lnTo>
                  <a:pt x="3830594" y="583514"/>
                </a:lnTo>
                <a:lnTo>
                  <a:pt x="3834027" y="672757"/>
                </a:lnTo>
                <a:lnTo>
                  <a:pt x="4046838" y="672757"/>
                </a:lnTo>
                <a:lnTo>
                  <a:pt x="4046838" y="813487"/>
                </a:lnTo>
                <a:lnTo>
                  <a:pt x="4664676" y="803189"/>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dirty="0">
              <a:solidFill>
                <a:srgbClr val="193348"/>
              </a:solidFill>
              <a:latin typeface="Arial"/>
            </a:endParaRPr>
          </a:p>
        </p:txBody>
      </p:sp>
      <p:cxnSp>
        <p:nvCxnSpPr>
          <p:cNvPr id="127" name="Straight Connector 126"/>
          <p:cNvCxnSpPr/>
          <p:nvPr/>
        </p:nvCxnSpPr>
        <p:spPr>
          <a:xfrm>
            <a:off x="3743159" y="2850028"/>
            <a:ext cx="0" cy="1837944"/>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p:cNvCxnSpPr/>
          <p:nvPr/>
        </p:nvCxnSpPr>
        <p:spPr>
          <a:xfrm>
            <a:off x="9870773" y="2850028"/>
            <a:ext cx="0" cy="1837944"/>
          </a:xfrm>
          <a:prstGeom prst="line">
            <a:avLst/>
          </a:prstGeom>
          <a:ln w="19050" cmpd="sng">
            <a:solidFill>
              <a:srgbClr val="7F7F7F"/>
            </a:solidFill>
            <a:prstDash val="sysDash"/>
          </a:ln>
          <a:effectLst/>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EF6ED654-D22B-C9D6-CD3E-3FD681E56A23}"/>
              </a:ext>
            </a:extLst>
          </p:cNvPr>
          <p:cNvSpPr txBox="1"/>
          <p:nvPr/>
        </p:nvSpPr>
        <p:spPr>
          <a:xfrm>
            <a:off x="750078" y="4064800"/>
            <a:ext cx="3095591" cy="600164"/>
          </a:xfrm>
          <a:prstGeom prst="rect">
            <a:avLst/>
          </a:prstGeom>
          <a:noFill/>
        </p:spPr>
        <p:txBody>
          <a:bodyPr wrap="square" rtlCol="0">
            <a:spAutoFit/>
          </a:bodyPr>
          <a:lstStyle/>
          <a:p>
            <a:pPr defTabSz="609585"/>
            <a:r>
              <a:rPr lang="en-US" sz="1100" dirty="0">
                <a:solidFill>
                  <a:srgbClr val="2D2E2D"/>
                </a:solidFill>
                <a:latin typeface="Calibri"/>
              </a:rPr>
              <a:t>		</a:t>
            </a:r>
            <a:r>
              <a:rPr lang="en-US" sz="1100" u="sng" dirty="0">
                <a:solidFill>
                  <a:srgbClr val="2D2E2D"/>
                </a:solidFill>
                <a:latin typeface="Calibri"/>
              </a:rPr>
              <a:t>HR (95% CI)</a:t>
            </a:r>
          </a:p>
          <a:p>
            <a:pPr defTabSz="609585"/>
            <a:r>
              <a:rPr lang="en-US" sz="1100" b="1" dirty="0">
                <a:solidFill>
                  <a:srgbClr val="B31B1B"/>
                </a:solidFill>
                <a:latin typeface="Calibri"/>
              </a:rPr>
              <a:t>AV</a:t>
            </a:r>
            <a:r>
              <a:rPr lang="en-US" sz="1100" dirty="0">
                <a:solidFill>
                  <a:srgbClr val="2D2E2D"/>
                </a:solidFill>
                <a:latin typeface="Calibri"/>
              </a:rPr>
              <a:t> vs </a:t>
            </a:r>
            <a:r>
              <a:rPr lang="en-US" sz="1100" b="1" dirty="0">
                <a:solidFill>
                  <a:srgbClr val="E87722"/>
                </a:solidFill>
                <a:latin typeface="Calibri"/>
              </a:rPr>
              <a:t>FCR/BR </a:t>
            </a:r>
            <a:r>
              <a:rPr lang="en-US" sz="1100" dirty="0">
                <a:solidFill>
                  <a:srgbClr val="2D2E2D"/>
                </a:solidFill>
                <a:latin typeface="Calibri"/>
              </a:rPr>
              <a:t>(uIGHV)       0.69 (0.48–0.97)</a:t>
            </a:r>
          </a:p>
          <a:p>
            <a:pPr defTabSz="609585"/>
            <a:r>
              <a:rPr lang="en-US" sz="1100" b="1" dirty="0">
                <a:solidFill>
                  <a:srgbClr val="CF4520"/>
                </a:solidFill>
                <a:latin typeface="Calibri"/>
              </a:rPr>
              <a:t>AVO</a:t>
            </a:r>
            <a:r>
              <a:rPr lang="en-US" sz="1100" dirty="0">
                <a:solidFill>
                  <a:srgbClr val="2D2E2D"/>
                </a:solidFill>
                <a:latin typeface="Calibri"/>
              </a:rPr>
              <a:t> vs </a:t>
            </a:r>
            <a:r>
              <a:rPr lang="en-US" sz="1100" b="1" dirty="0">
                <a:solidFill>
                  <a:srgbClr val="E87722"/>
                </a:solidFill>
                <a:latin typeface="Calibri"/>
              </a:rPr>
              <a:t>FCR/BR </a:t>
            </a:r>
            <a:r>
              <a:rPr lang="en-US" sz="1100" dirty="0">
                <a:solidFill>
                  <a:srgbClr val="2D2E2D"/>
                </a:solidFill>
                <a:latin typeface="Calibri"/>
              </a:rPr>
              <a:t>(uIGHV)    0.35 (0.23–0.53)</a:t>
            </a:r>
          </a:p>
        </p:txBody>
      </p:sp>
      <p:sp>
        <p:nvSpPr>
          <p:cNvPr id="27" name="TextBox 26">
            <a:extLst>
              <a:ext uri="{FF2B5EF4-FFF2-40B4-BE49-F238E27FC236}">
                <a16:creationId xmlns:a16="http://schemas.microsoft.com/office/drawing/2014/main" id="{56EFD3BA-1D9E-45A7-4E4C-C844AE066B55}"/>
              </a:ext>
            </a:extLst>
          </p:cNvPr>
          <p:cNvSpPr txBox="1"/>
          <p:nvPr/>
        </p:nvSpPr>
        <p:spPr>
          <a:xfrm>
            <a:off x="6884437" y="4064799"/>
            <a:ext cx="2635658" cy="600164"/>
          </a:xfrm>
          <a:prstGeom prst="rect">
            <a:avLst/>
          </a:prstGeom>
          <a:noFill/>
        </p:spPr>
        <p:txBody>
          <a:bodyPr wrap="none" rtlCol="0">
            <a:spAutoFit/>
          </a:bodyPr>
          <a:lstStyle/>
          <a:p>
            <a:pPr defTabSz="609585"/>
            <a:r>
              <a:rPr lang="en-US" sz="1100" dirty="0">
                <a:solidFill>
                  <a:srgbClr val="2D2E2D"/>
                </a:solidFill>
                <a:latin typeface="Calibri"/>
              </a:rPr>
              <a:t> 		</a:t>
            </a:r>
            <a:r>
              <a:rPr lang="en-US" sz="1100" u="sng" dirty="0">
                <a:solidFill>
                  <a:srgbClr val="2D2E2D"/>
                </a:solidFill>
                <a:latin typeface="Calibri"/>
              </a:rPr>
              <a:t>HR (95% CI)</a:t>
            </a:r>
          </a:p>
          <a:p>
            <a:pPr defTabSz="609585"/>
            <a:r>
              <a:rPr lang="en-US" sz="1100" b="1" dirty="0">
                <a:solidFill>
                  <a:srgbClr val="B31B1B"/>
                </a:solidFill>
                <a:latin typeface="Calibri"/>
              </a:rPr>
              <a:t>AV</a:t>
            </a:r>
            <a:r>
              <a:rPr lang="en-US" sz="1100" dirty="0">
                <a:solidFill>
                  <a:srgbClr val="2D2E2D"/>
                </a:solidFill>
                <a:latin typeface="Calibri"/>
              </a:rPr>
              <a:t> vs </a:t>
            </a:r>
            <a:r>
              <a:rPr lang="en-US" sz="1100" b="1" dirty="0">
                <a:solidFill>
                  <a:srgbClr val="E87722"/>
                </a:solidFill>
                <a:latin typeface="Calibri"/>
              </a:rPr>
              <a:t>FCR/BR </a:t>
            </a:r>
            <a:r>
              <a:rPr lang="en-US" sz="1100" dirty="0">
                <a:solidFill>
                  <a:srgbClr val="2D2E2D"/>
                </a:solidFill>
                <a:latin typeface="Calibri"/>
              </a:rPr>
              <a:t>(mIGHV)      0.67 (0.39–1.14)</a:t>
            </a:r>
          </a:p>
          <a:p>
            <a:pPr defTabSz="609585"/>
            <a:r>
              <a:rPr lang="en-US" sz="1100" b="1" dirty="0">
                <a:solidFill>
                  <a:srgbClr val="CF4520"/>
                </a:solidFill>
                <a:latin typeface="Calibri"/>
              </a:rPr>
              <a:t>AVO</a:t>
            </a:r>
            <a:r>
              <a:rPr lang="en-US" sz="1100" dirty="0">
                <a:solidFill>
                  <a:srgbClr val="2D2E2D"/>
                </a:solidFill>
                <a:latin typeface="Calibri"/>
              </a:rPr>
              <a:t> vs </a:t>
            </a:r>
            <a:r>
              <a:rPr lang="en-US" sz="1100" b="1" dirty="0">
                <a:solidFill>
                  <a:srgbClr val="E87722"/>
                </a:solidFill>
                <a:latin typeface="Calibri"/>
              </a:rPr>
              <a:t>FCR/BR</a:t>
            </a:r>
            <a:r>
              <a:rPr lang="en-US" sz="1100" b="1" dirty="0">
                <a:solidFill>
                  <a:srgbClr val="B31B1B"/>
                </a:solidFill>
                <a:latin typeface="Calibri"/>
              </a:rPr>
              <a:t> </a:t>
            </a:r>
            <a:r>
              <a:rPr lang="en-US" sz="1100" dirty="0">
                <a:solidFill>
                  <a:srgbClr val="2D2E2D"/>
                </a:solidFill>
                <a:latin typeface="Calibri"/>
              </a:rPr>
              <a:t>(mIGHV)   0.58 (0.32–1.02)</a:t>
            </a:r>
          </a:p>
        </p:txBody>
      </p:sp>
      <p:grpSp>
        <p:nvGrpSpPr>
          <p:cNvPr id="29" name="Group 28">
            <a:extLst>
              <a:ext uri="{FF2B5EF4-FFF2-40B4-BE49-F238E27FC236}">
                <a16:creationId xmlns:a16="http://schemas.microsoft.com/office/drawing/2014/main" id="{DDB21556-24C6-F00A-BEAF-2083D85EE51B}"/>
              </a:ext>
            </a:extLst>
          </p:cNvPr>
          <p:cNvGrpSpPr/>
          <p:nvPr/>
        </p:nvGrpSpPr>
        <p:grpSpPr>
          <a:xfrm>
            <a:off x="3615509" y="2403482"/>
            <a:ext cx="1082727" cy="751431"/>
            <a:chOff x="3485107" y="2124869"/>
            <a:chExt cx="785247" cy="751430"/>
          </a:xfrm>
        </p:grpSpPr>
        <p:sp>
          <p:nvSpPr>
            <p:cNvPr id="31" name="TextBox 30">
              <a:extLst>
                <a:ext uri="{FF2B5EF4-FFF2-40B4-BE49-F238E27FC236}">
                  <a16:creationId xmlns:a16="http://schemas.microsoft.com/office/drawing/2014/main" id="{288F4D99-3288-8FE5-F2F8-7F9105BC6D9A}"/>
                </a:ext>
              </a:extLst>
            </p:cNvPr>
            <p:cNvSpPr txBox="1"/>
            <p:nvPr/>
          </p:nvSpPr>
          <p:spPr>
            <a:xfrm>
              <a:off x="3629301" y="2455115"/>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B31B1B"/>
                  </a:solidFill>
                  <a:latin typeface="Arial" panose="020B0604020202020204" pitchFamily="34" charset="0"/>
                  <a:cs typeface="Arial" panose="020B0604020202020204" pitchFamily="34" charset="0"/>
                </a:rPr>
                <a:t>68.9%</a:t>
              </a:r>
            </a:p>
          </p:txBody>
        </p:sp>
        <p:sp>
          <p:nvSpPr>
            <p:cNvPr id="33" name="TextBox 32">
              <a:extLst>
                <a:ext uri="{FF2B5EF4-FFF2-40B4-BE49-F238E27FC236}">
                  <a16:creationId xmlns:a16="http://schemas.microsoft.com/office/drawing/2014/main" id="{F7539024-3B55-0385-3A36-6DC0222D987E}"/>
                </a:ext>
              </a:extLst>
            </p:cNvPr>
            <p:cNvSpPr txBox="1"/>
            <p:nvPr/>
          </p:nvSpPr>
          <p:spPr>
            <a:xfrm>
              <a:off x="3629301" y="2630078"/>
              <a:ext cx="508342"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008000"/>
                  </a:solidFill>
                  <a:latin typeface="Arial" panose="020B0604020202020204" pitchFamily="34" charset="0"/>
                  <a:cs typeface="Arial" panose="020B0604020202020204" pitchFamily="34" charset="0"/>
                </a:rPr>
                <a:t>56.8%</a:t>
              </a:r>
            </a:p>
          </p:txBody>
        </p:sp>
        <p:sp>
          <p:nvSpPr>
            <p:cNvPr id="35" name="TextBox 34">
              <a:extLst>
                <a:ext uri="{FF2B5EF4-FFF2-40B4-BE49-F238E27FC236}">
                  <a16:creationId xmlns:a16="http://schemas.microsoft.com/office/drawing/2014/main" id="{9D58E746-0775-DE8D-03F4-1675F316CA61}"/>
                </a:ext>
              </a:extLst>
            </p:cNvPr>
            <p:cNvSpPr txBox="1"/>
            <p:nvPr/>
          </p:nvSpPr>
          <p:spPr>
            <a:xfrm>
              <a:off x="3629301" y="2280150"/>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CF4520"/>
                  </a:solidFill>
                  <a:latin typeface="Arial" panose="020B0604020202020204" pitchFamily="34" charset="0"/>
                  <a:cs typeface="Arial" panose="020B0604020202020204" pitchFamily="34" charset="0"/>
                </a:rPr>
                <a:t>82.8%</a:t>
              </a:r>
            </a:p>
          </p:txBody>
        </p:sp>
        <p:sp>
          <p:nvSpPr>
            <p:cNvPr id="37" name="TextBox 36">
              <a:extLst>
                <a:ext uri="{FF2B5EF4-FFF2-40B4-BE49-F238E27FC236}">
                  <a16:creationId xmlns:a16="http://schemas.microsoft.com/office/drawing/2014/main" id="{FD254BF3-5DE3-B244-35C2-ADD5E0739567}"/>
                </a:ext>
              </a:extLst>
            </p:cNvPr>
            <p:cNvSpPr txBox="1"/>
            <p:nvPr/>
          </p:nvSpPr>
          <p:spPr>
            <a:xfrm>
              <a:off x="3485107" y="2124869"/>
              <a:ext cx="785247"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u="sng" dirty="0">
                  <a:solidFill>
                    <a:srgbClr val="000000"/>
                  </a:solidFill>
                  <a:latin typeface="Arial" panose="020B0604020202020204" pitchFamily="34" charset="0"/>
                  <a:cs typeface="Arial" panose="020B0604020202020204" pitchFamily="34" charset="0"/>
                </a:rPr>
                <a:t>36-mo OS</a:t>
              </a:r>
            </a:p>
          </p:txBody>
        </p:sp>
      </p:grpSp>
      <p:grpSp>
        <p:nvGrpSpPr>
          <p:cNvPr id="39" name="Group 38">
            <a:extLst>
              <a:ext uri="{FF2B5EF4-FFF2-40B4-BE49-F238E27FC236}">
                <a16:creationId xmlns:a16="http://schemas.microsoft.com/office/drawing/2014/main" id="{33999D8A-6C92-6652-6A76-4CE8F57CF126}"/>
              </a:ext>
            </a:extLst>
          </p:cNvPr>
          <p:cNvGrpSpPr/>
          <p:nvPr/>
        </p:nvGrpSpPr>
        <p:grpSpPr>
          <a:xfrm>
            <a:off x="9710599" y="2403482"/>
            <a:ext cx="1082727" cy="751431"/>
            <a:chOff x="3485107" y="2124869"/>
            <a:chExt cx="785247" cy="751430"/>
          </a:xfrm>
        </p:grpSpPr>
        <p:sp>
          <p:nvSpPr>
            <p:cNvPr id="41" name="TextBox 40">
              <a:extLst>
                <a:ext uri="{FF2B5EF4-FFF2-40B4-BE49-F238E27FC236}">
                  <a16:creationId xmlns:a16="http://schemas.microsoft.com/office/drawing/2014/main" id="{071CBDA7-75B0-3C3E-D870-479B11EDCBA5}"/>
                </a:ext>
              </a:extLst>
            </p:cNvPr>
            <p:cNvSpPr txBox="1"/>
            <p:nvPr/>
          </p:nvSpPr>
          <p:spPr>
            <a:xfrm>
              <a:off x="3629301" y="2455115"/>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CF4520"/>
                  </a:solidFill>
                  <a:latin typeface="Arial" panose="020B0604020202020204" pitchFamily="34" charset="0"/>
                  <a:cs typeface="Arial" panose="020B0604020202020204" pitchFamily="34" charset="0"/>
                </a:rPr>
                <a:t>83.6%</a:t>
              </a:r>
            </a:p>
          </p:txBody>
        </p:sp>
        <p:sp>
          <p:nvSpPr>
            <p:cNvPr id="43" name="TextBox 42">
              <a:extLst>
                <a:ext uri="{FF2B5EF4-FFF2-40B4-BE49-F238E27FC236}">
                  <a16:creationId xmlns:a16="http://schemas.microsoft.com/office/drawing/2014/main" id="{2FBF1865-0D91-0EA4-3E12-FEF22768A605}"/>
                </a:ext>
              </a:extLst>
            </p:cNvPr>
            <p:cNvSpPr txBox="1"/>
            <p:nvPr/>
          </p:nvSpPr>
          <p:spPr>
            <a:xfrm>
              <a:off x="3629301" y="2630078"/>
              <a:ext cx="508342"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008000"/>
                  </a:solidFill>
                  <a:latin typeface="Arial" panose="020B0604020202020204" pitchFamily="34" charset="0"/>
                  <a:cs typeface="Arial" panose="020B0604020202020204" pitchFamily="34" charset="0"/>
                </a:rPr>
                <a:t>79.9%</a:t>
              </a:r>
            </a:p>
          </p:txBody>
        </p:sp>
        <p:sp>
          <p:nvSpPr>
            <p:cNvPr id="45" name="TextBox 44">
              <a:extLst>
                <a:ext uri="{FF2B5EF4-FFF2-40B4-BE49-F238E27FC236}">
                  <a16:creationId xmlns:a16="http://schemas.microsoft.com/office/drawing/2014/main" id="{1AD33D24-B64A-35DF-5CEF-FE8B587D161C}"/>
                </a:ext>
              </a:extLst>
            </p:cNvPr>
            <p:cNvSpPr txBox="1"/>
            <p:nvPr/>
          </p:nvSpPr>
          <p:spPr>
            <a:xfrm>
              <a:off x="3629301" y="2280150"/>
              <a:ext cx="496859"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dirty="0">
                  <a:solidFill>
                    <a:srgbClr val="B31B1B"/>
                  </a:solidFill>
                  <a:latin typeface="Arial" panose="020B0604020202020204" pitchFamily="34" charset="0"/>
                  <a:cs typeface="Arial" panose="020B0604020202020204" pitchFamily="34" charset="0"/>
                </a:rPr>
                <a:t>86.0%</a:t>
              </a:r>
            </a:p>
          </p:txBody>
        </p:sp>
        <p:sp>
          <p:nvSpPr>
            <p:cNvPr id="47" name="TextBox 46">
              <a:extLst>
                <a:ext uri="{FF2B5EF4-FFF2-40B4-BE49-F238E27FC236}">
                  <a16:creationId xmlns:a16="http://schemas.microsoft.com/office/drawing/2014/main" id="{199DEB77-E371-702B-B69A-3DF1D67C06E5}"/>
                </a:ext>
              </a:extLst>
            </p:cNvPr>
            <p:cNvSpPr txBox="1"/>
            <p:nvPr/>
          </p:nvSpPr>
          <p:spPr>
            <a:xfrm>
              <a:off x="3485107" y="2124869"/>
              <a:ext cx="785247" cy="246221"/>
            </a:xfrm>
            <a:prstGeom prst="rect">
              <a:avLst/>
            </a:prstGeom>
            <a:noFill/>
          </p:spPr>
          <p:txBody>
            <a:bodyPr wrap="square" rtlCol="0" anchor="ctr">
              <a:spAutoFit/>
            </a:bodyPr>
            <a:lstStyle>
              <a:defPPr>
                <a:defRPr lang="en-US"/>
              </a:defPPr>
              <a:lvl1pPr marL="0" algn="l" defTabSz="285750" rtl="0" eaLnBrk="1" latinLnBrk="0" hangingPunct="1">
                <a:defRPr sz="1125" kern="1200">
                  <a:solidFill>
                    <a:schemeClr val="tx1"/>
                  </a:solidFill>
                  <a:latin typeface="+mn-lt"/>
                  <a:ea typeface="+mn-ea"/>
                  <a:cs typeface="+mn-cs"/>
                </a:defRPr>
              </a:lvl1pPr>
              <a:lvl2pPr marL="285750" algn="l" defTabSz="285750" rtl="0" eaLnBrk="1" latinLnBrk="0" hangingPunct="1">
                <a:defRPr sz="1125" kern="1200">
                  <a:solidFill>
                    <a:schemeClr val="tx1"/>
                  </a:solidFill>
                  <a:latin typeface="+mn-lt"/>
                  <a:ea typeface="+mn-ea"/>
                  <a:cs typeface="+mn-cs"/>
                </a:defRPr>
              </a:lvl2pPr>
              <a:lvl3pPr marL="571500" algn="l" defTabSz="285750" rtl="0" eaLnBrk="1" latinLnBrk="0" hangingPunct="1">
                <a:defRPr sz="1125" kern="1200">
                  <a:solidFill>
                    <a:schemeClr val="tx1"/>
                  </a:solidFill>
                  <a:latin typeface="+mn-lt"/>
                  <a:ea typeface="+mn-ea"/>
                  <a:cs typeface="+mn-cs"/>
                </a:defRPr>
              </a:lvl3pPr>
              <a:lvl4pPr marL="857250" algn="l" defTabSz="285750" rtl="0" eaLnBrk="1" latinLnBrk="0" hangingPunct="1">
                <a:defRPr sz="1125" kern="1200">
                  <a:solidFill>
                    <a:schemeClr val="tx1"/>
                  </a:solidFill>
                  <a:latin typeface="+mn-lt"/>
                  <a:ea typeface="+mn-ea"/>
                  <a:cs typeface="+mn-cs"/>
                </a:defRPr>
              </a:lvl4pPr>
              <a:lvl5pPr marL="1143000" algn="l" defTabSz="285750" rtl="0" eaLnBrk="1" latinLnBrk="0" hangingPunct="1">
                <a:defRPr sz="1125" kern="1200">
                  <a:solidFill>
                    <a:schemeClr val="tx1"/>
                  </a:solidFill>
                  <a:latin typeface="+mn-lt"/>
                  <a:ea typeface="+mn-ea"/>
                  <a:cs typeface="+mn-cs"/>
                </a:defRPr>
              </a:lvl5pPr>
              <a:lvl6pPr marL="1428750" algn="l" defTabSz="285750" rtl="0" eaLnBrk="1" latinLnBrk="0" hangingPunct="1">
                <a:defRPr sz="1125" kern="1200">
                  <a:solidFill>
                    <a:schemeClr val="tx1"/>
                  </a:solidFill>
                  <a:latin typeface="+mn-lt"/>
                  <a:ea typeface="+mn-ea"/>
                  <a:cs typeface="+mn-cs"/>
                </a:defRPr>
              </a:lvl6pPr>
              <a:lvl7pPr marL="1714500" algn="l" defTabSz="285750" rtl="0" eaLnBrk="1" latinLnBrk="0" hangingPunct="1">
                <a:defRPr sz="1125" kern="1200">
                  <a:solidFill>
                    <a:schemeClr val="tx1"/>
                  </a:solidFill>
                  <a:latin typeface="+mn-lt"/>
                  <a:ea typeface="+mn-ea"/>
                  <a:cs typeface="+mn-cs"/>
                </a:defRPr>
              </a:lvl7pPr>
              <a:lvl8pPr marL="2000250" algn="l" defTabSz="285750" rtl="0" eaLnBrk="1" latinLnBrk="0" hangingPunct="1">
                <a:defRPr sz="1125" kern="1200">
                  <a:solidFill>
                    <a:schemeClr val="tx1"/>
                  </a:solidFill>
                  <a:latin typeface="+mn-lt"/>
                  <a:ea typeface="+mn-ea"/>
                  <a:cs typeface="+mn-cs"/>
                </a:defRPr>
              </a:lvl8pPr>
              <a:lvl9pPr marL="2286000" algn="l" defTabSz="285750" rtl="0" eaLnBrk="1" latinLnBrk="0" hangingPunct="1">
                <a:defRPr sz="1125" kern="1200">
                  <a:solidFill>
                    <a:schemeClr val="tx1"/>
                  </a:solidFill>
                  <a:latin typeface="+mn-lt"/>
                  <a:ea typeface="+mn-ea"/>
                  <a:cs typeface="+mn-cs"/>
                </a:defRPr>
              </a:lvl9pPr>
            </a:lstStyle>
            <a:p>
              <a:pPr algn="ctr" defTabSz="285744">
                <a:defRPr/>
              </a:pPr>
              <a:r>
                <a:rPr lang="en-US" sz="1000" b="1" u="sng" dirty="0">
                  <a:solidFill>
                    <a:srgbClr val="000000"/>
                  </a:solidFill>
                  <a:latin typeface="Arial" panose="020B0604020202020204" pitchFamily="34" charset="0"/>
                  <a:cs typeface="Arial" panose="020B0604020202020204" pitchFamily="34" charset="0"/>
                </a:rPr>
                <a:t>36-mo OS</a:t>
              </a:r>
            </a:p>
          </p:txBody>
        </p:sp>
      </p:grpSp>
    </p:spTree>
    <p:extLst>
      <p:ext uri="{BB962C8B-B14F-4D97-AF65-F5344CB8AC3E}">
        <p14:creationId xmlns:p14="http://schemas.microsoft.com/office/powerpoint/2010/main" val="3855856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B620F-D787-F1FC-1C2C-D96242522A28}"/>
              </a:ext>
            </a:extLst>
          </p:cNvPr>
          <p:cNvSpPr>
            <a:spLocks noGrp="1"/>
          </p:cNvSpPr>
          <p:nvPr>
            <p:ph type="title"/>
          </p:nvPr>
        </p:nvSpPr>
        <p:spPr>
          <a:xfrm>
            <a:off x="609600" y="394320"/>
            <a:ext cx="10972800" cy="364067"/>
          </a:xfrm>
        </p:spPr>
        <p:txBody>
          <a:bodyPr>
            <a:normAutofit fontScale="90000"/>
          </a:bodyPr>
          <a:lstStyle/>
          <a:p>
            <a:r>
              <a:rPr lang="en-US" dirty="0">
                <a:solidFill>
                  <a:srgbClr val="C00000"/>
                </a:solidFill>
              </a:rPr>
              <a:t>AMPLIFY: AESI</a:t>
            </a:r>
          </a:p>
        </p:txBody>
      </p:sp>
      <p:sp>
        <p:nvSpPr>
          <p:cNvPr id="4" name="Text Placeholder 3">
            <a:extLst>
              <a:ext uri="{FF2B5EF4-FFF2-40B4-BE49-F238E27FC236}">
                <a16:creationId xmlns:a16="http://schemas.microsoft.com/office/drawing/2014/main" id="{AED3D0B7-B36C-DE32-7857-9FE4426091A4}"/>
              </a:ext>
            </a:extLst>
          </p:cNvPr>
          <p:cNvSpPr>
            <a:spLocks noGrp="1"/>
          </p:cNvSpPr>
          <p:nvPr>
            <p:ph type="body" sz="quarter" idx="13"/>
          </p:nvPr>
        </p:nvSpPr>
        <p:spPr>
          <a:xfrm>
            <a:off x="177725" y="6300256"/>
            <a:ext cx="11488411" cy="364067"/>
          </a:xfrm>
        </p:spPr>
        <p:txBody>
          <a:bodyPr/>
          <a:lstStyle/>
          <a:p>
            <a:r>
              <a:rPr lang="en-US" dirty="0"/>
              <a:t>Brown et al NEJM 2025</a:t>
            </a:r>
          </a:p>
        </p:txBody>
      </p:sp>
      <p:pic>
        <p:nvPicPr>
          <p:cNvPr id="6" name="Picture 5">
            <a:extLst>
              <a:ext uri="{FF2B5EF4-FFF2-40B4-BE49-F238E27FC236}">
                <a16:creationId xmlns:a16="http://schemas.microsoft.com/office/drawing/2014/main" id="{156FB031-EC6E-4300-EE85-E4CC0C368E6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870338" y="779386"/>
            <a:ext cx="9817433" cy="4698879"/>
          </a:xfrm>
          <a:prstGeom prst="rect">
            <a:avLst/>
          </a:prstGeom>
        </p:spPr>
      </p:pic>
      <p:sp>
        <p:nvSpPr>
          <p:cNvPr id="5" name="TextBox 4">
            <a:extLst>
              <a:ext uri="{FF2B5EF4-FFF2-40B4-BE49-F238E27FC236}">
                <a16:creationId xmlns:a16="http://schemas.microsoft.com/office/drawing/2014/main" id="{3713433F-44F5-9B2A-2B9E-4181144318E9}"/>
              </a:ext>
            </a:extLst>
          </p:cNvPr>
          <p:cNvSpPr txBox="1"/>
          <p:nvPr/>
        </p:nvSpPr>
        <p:spPr>
          <a:xfrm>
            <a:off x="2658337" y="5648266"/>
            <a:ext cx="6385167" cy="307777"/>
          </a:xfrm>
          <a:prstGeom prst="rect">
            <a:avLst/>
          </a:prstGeom>
          <a:solidFill>
            <a:schemeClr val="accent1">
              <a:lumMod val="50000"/>
            </a:schemeClr>
          </a:solidFill>
        </p:spPr>
        <p:txBody>
          <a:bodyPr wrap="square" rtlCol="0">
            <a:spAutoFit/>
          </a:bodyPr>
          <a:lstStyle/>
          <a:p>
            <a:pPr algn="ctr" defTabSz="914377">
              <a:defRPr/>
            </a:pPr>
            <a:r>
              <a:rPr lang="en-US" sz="1400" b="1" dirty="0">
                <a:solidFill>
                  <a:srgbClr val="FFFFFF"/>
                </a:solidFill>
                <a:latin typeface="Arial"/>
              </a:rPr>
              <a:t>COVID-19 deaths: 10 (AV), 25 (AVO), 21 (FCR/BR)</a:t>
            </a:r>
          </a:p>
        </p:txBody>
      </p:sp>
    </p:spTree>
    <p:extLst>
      <p:ext uri="{BB962C8B-B14F-4D97-AF65-F5344CB8AC3E}">
        <p14:creationId xmlns:p14="http://schemas.microsoft.com/office/powerpoint/2010/main" val="2408330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F6F5CA-F873-075D-3A6C-A0F36404DC0E}"/>
            </a:ext>
          </a:extLst>
        </p:cNvPr>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AFABF1D8-1070-4153-AE5E-C0E726287FE3}"/>
              </a:ext>
            </a:extLst>
          </p:cNvPr>
          <p:cNvCxnSpPr>
            <a:cxnSpLocks/>
          </p:cNvCxnSpPr>
          <p:nvPr/>
        </p:nvCxnSpPr>
        <p:spPr>
          <a:xfrm>
            <a:off x="4261565" y="2436079"/>
            <a:ext cx="280387"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88AC728A-4828-D960-088C-74AEE9324E7C}"/>
              </a:ext>
            </a:extLst>
          </p:cNvPr>
          <p:cNvCxnSpPr>
            <a:cxnSpLocks/>
            <a:stCxn id="10" idx="3"/>
          </p:cNvCxnSpPr>
          <p:nvPr/>
        </p:nvCxnSpPr>
        <p:spPr>
          <a:xfrm flipV="1">
            <a:off x="4261565" y="3773007"/>
            <a:ext cx="852644" cy="590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3" name="Title 2">
            <a:extLst>
              <a:ext uri="{FF2B5EF4-FFF2-40B4-BE49-F238E27FC236}">
                <a16:creationId xmlns:a16="http://schemas.microsoft.com/office/drawing/2014/main" id="{856A5804-526E-34FB-9882-3926213D8F0E}"/>
              </a:ext>
            </a:extLst>
          </p:cNvPr>
          <p:cNvSpPr>
            <a:spLocks noGrp="1"/>
          </p:cNvSpPr>
          <p:nvPr>
            <p:ph type="title"/>
          </p:nvPr>
        </p:nvSpPr>
        <p:spPr/>
        <p:txBody>
          <a:bodyPr>
            <a:noAutofit/>
          </a:bodyPr>
          <a:lstStyle/>
          <a:p>
            <a:r>
              <a:rPr lang="en-US" dirty="0"/>
              <a:t>SEQUOIA Arm D: Phase 3 Trial of Zanu/Ven Combinations as First-line Treatment for CLL/SLL</a:t>
            </a:r>
            <a:endParaRPr lang="en-US" baseline="30000" dirty="0"/>
          </a:p>
        </p:txBody>
      </p:sp>
      <p:sp>
        <p:nvSpPr>
          <p:cNvPr id="4" name="Text Placeholder 3">
            <a:extLst>
              <a:ext uri="{FF2B5EF4-FFF2-40B4-BE49-F238E27FC236}">
                <a16:creationId xmlns:a16="http://schemas.microsoft.com/office/drawing/2014/main" id="{47A419F9-69EE-D9D9-4349-1A150C3FA05E}"/>
              </a:ext>
            </a:extLst>
          </p:cNvPr>
          <p:cNvSpPr>
            <a:spLocks noGrp="1"/>
          </p:cNvSpPr>
          <p:nvPr>
            <p:ph idx="1"/>
          </p:nvPr>
        </p:nvSpPr>
        <p:spPr>
          <a:xfrm>
            <a:off x="202679" y="6463138"/>
            <a:ext cx="10978292" cy="5714644"/>
          </a:xfrm>
        </p:spPr>
        <p:txBody>
          <a:bodyPr>
            <a:noAutofit/>
          </a:bodyPr>
          <a:lstStyle/>
          <a:p>
            <a:r>
              <a:rPr lang="fr-FR" sz="800" kern="0" dirty="0">
                <a:latin typeface="+mn-lt"/>
              </a:rPr>
              <a:t>1. Tam,</a:t>
            </a:r>
            <a:r>
              <a:rPr lang="fr-FR" sz="800" kern="0" spc="-15" dirty="0">
                <a:latin typeface="+mn-lt"/>
              </a:rPr>
              <a:t> </a:t>
            </a:r>
            <a:r>
              <a:rPr lang="fr-FR" sz="800" kern="0" dirty="0">
                <a:latin typeface="+mn-lt"/>
              </a:rPr>
              <a:t>et al. </a:t>
            </a:r>
            <a:r>
              <a:rPr lang="fr-FR" sz="800" i="1" kern="0" dirty="0">
                <a:latin typeface="+mn-lt"/>
              </a:rPr>
              <a:t>Lancet Oncol</a:t>
            </a:r>
            <a:r>
              <a:rPr lang="fr-FR" sz="800" kern="0" dirty="0">
                <a:latin typeface="+mn-lt"/>
              </a:rPr>
              <a:t>. </a:t>
            </a:r>
            <a:r>
              <a:rPr lang="fr-FR" sz="800" kern="0" spc="-11" dirty="0">
                <a:latin typeface="+mn-lt"/>
              </a:rPr>
              <a:t>2022;23(8):1031-</a:t>
            </a:r>
            <a:r>
              <a:rPr lang="fr-FR" sz="800" kern="0" spc="-20" dirty="0">
                <a:latin typeface="+mn-lt"/>
              </a:rPr>
              <a:t>1043. 2. </a:t>
            </a:r>
            <a:r>
              <a:rPr lang="en-US" sz="800" dirty="0">
                <a:latin typeface="+mn-lt"/>
              </a:rPr>
              <a:t>Shadman, et al. 17</a:t>
            </a:r>
            <a:r>
              <a:rPr lang="en-US" sz="800" baseline="30000" dirty="0">
                <a:latin typeface="+mn-lt"/>
              </a:rPr>
              <a:t>th</a:t>
            </a:r>
            <a:r>
              <a:rPr lang="en-US" sz="800" dirty="0">
                <a:latin typeface="+mn-lt"/>
              </a:rPr>
              <a:t> ICML. June 13-17, 2023; Abstract 154. 3. Shadman, et al. ASCO 2025. May 30 – June 3, 2025. Chicago, IL. Abstract 7009.</a:t>
            </a:r>
          </a:p>
        </p:txBody>
      </p:sp>
      <p:sp>
        <p:nvSpPr>
          <p:cNvPr id="6" name="Rounded Rectangle 5">
            <a:extLst>
              <a:ext uri="{FF2B5EF4-FFF2-40B4-BE49-F238E27FC236}">
                <a16:creationId xmlns:a16="http://schemas.microsoft.com/office/drawing/2014/main" id="{5A2FD0F0-9A05-C0B7-C70C-1F6F2599DD89}"/>
              </a:ext>
            </a:extLst>
          </p:cNvPr>
          <p:cNvSpPr/>
          <p:nvPr/>
        </p:nvSpPr>
        <p:spPr>
          <a:xfrm>
            <a:off x="297334" y="2083657"/>
            <a:ext cx="1817911" cy="2660953"/>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914354">
              <a:spcBef>
                <a:spcPts val="600"/>
              </a:spcBef>
              <a:defRPr/>
            </a:pPr>
            <a:r>
              <a:rPr lang="en-US" sz="1200" b="1" dirty="0">
                <a:solidFill>
                  <a:srgbClr val="555555">
                    <a:lumMod val="75000"/>
                    <a:lumOff val="25000"/>
                  </a:srgbClr>
                </a:solidFill>
                <a:latin typeface="Arial"/>
              </a:rPr>
              <a:t>Key Eligibility Criteria</a:t>
            </a:r>
          </a:p>
          <a:p>
            <a:pPr marL="171442" indent="-171442" defTabSz="914354">
              <a:spcBef>
                <a:spcPts val="600"/>
              </a:spcBef>
              <a:buFont typeface="Arial"/>
              <a:buChar char="•"/>
              <a:defRPr/>
            </a:pPr>
            <a:r>
              <a:rPr lang="en-US" sz="1200" dirty="0">
                <a:solidFill>
                  <a:srgbClr val="555555">
                    <a:lumMod val="75000"/>
                    <a:lumOff val="25000"/>
                  </a:srgbClr>
                </a:solidFill>
                <a:latin typeface="Arial"/>
              </a:rPr>
              <a:t>Untreated CLL/SLL</a:t>
            </a:r>
          </a:p>
          <a:p>
            <a:pPr marL="171442" indent="-171442" defTabSz="914354">
              <a:spcBef>
                <a:spcPts val="600"/>
              </a:spcBef>
              <a:buFont typeface="Arial"/>
              <a:buChar char="•"/>
              <a:defRPr/>
            </a:pPr>
            <a:r>
              <a:rPr lang="en-US" sz="1200" dirty="0">
                <a:solidFill>
                  <a:srgbClr val="555555">
                    <a:lumMod val="75000"/>
                    <a:lumOff val="25000"/>
                  </a:srgbClr>
                </a:solidFill>
                <a:latin typeface="Arial"/>
              </a:rPr>
              <a:t>Met iwCLL criteria for treatment</a:t>
            </a:r>
          </a:p>
          <a:p>
            <a:pPr marL="171442" indent="-171442" defTabSz="914354">
              <a:spcBef>
                <a:spcPts val="600"/>
              </a:spcBef>
              <a:buFont typeface="Arial"/>
              <a:buChar char="•"/>
              <a:defRPr/>
            </a:pPr>
            <a:r>
              <a:rPr lang="en-US" sz="1200" dirty="0">
                <a:solidFill>
                  <a:srgbClr val="555555">
                    <a:lumMod val="75000"/>
                    <a:lumOff val="25000"/>
                  </a:srgbClr>
                </a:solidFill>
                <a:latin typeface="Arial"/>
              </a:rPr>
              <a:t>&gt;</a:t>
            </a:r>
            <a:r>
              <a:rPr lang="en-US" sz="600" dirty="0">
                <a:solidFill>
                  <a:srgbClr val="555555">
                    <a:lumMod val="75000"/>
                    <a:lumOff val="25000"/>
                  </a:srgbClr>
                </a:solidFill>
                <a:latin typeface="Arial"/>
              </a:rPr>
              <a:t> </a:t>
            </a:r>
            <a:r>
              <a:rPr lang="en-US" sz="1200" dirty="0">
                <a:solidFill>
                  <a:srgbClr val="555555">
                    <a:lumMod val="75000"/>
                    <a:lumOff val="25000"/>
                  </a:srgbClr>
                </a:solidFill>
                <a:latin typeface="Arial"/>
              </a:rPr>
              <a:t>65y or &gt;</a:t>
            </a:r>
            <a:r>
              <a:rPr lang="en-US" sz="600" dirty="0">
                <a:solidFill>
                  <a:srgbClr val="555555">
                    <a:lumMod val="75000"/>
                    <a:lumOff val="25000"/>
                  </a:srgbClr>
                </a:solidFill>
                <a:latin typeface="Arial"/>
              </a:rPr>
              <a:t> </a:t>
            </a:r>
            <a:r>
              <a:rPr lang="en-US" sz="1200" dirty="0">
                <a:solidFill>
                  <a:srgbClr val="555555">
                    <a:lumMod val="75000"/>
                    <a:lumOff val="25000"/>
                  </a:srgbClr>
                </a:solidFill>
                <a:latin typeface="Arial"/>
              </a:rPr>
              <a:t>18y of age and unsuitable for treatment with FCR</a:t>
            </a:r>
            <a:r>
              <a:rPr lang="en-US" sz="1200" baseline="30000" dirty="0">
                <a:solidFill>
                  <a:srgbClr val="555555">
                    <a:lumMod val="75000"/>
                    <a:lumOff val="25000"/>
                  </a:srgbClr>
                </a:solidFill>
                <a:latin typeface="Arial"/>
              </a:rPr>
              <a:t>a</a:t>
            </a:r>
          </a:p>
          <a:p>
            <a:pPr marL="171442" indent="-171442" defTabSz="914354">
              <a:spcBef>
                <a:spcPts val="600"/>
              </a:spcBef>
              <a:buFont typeface="Arial"/>
              <a:buChar char="•"/>
              <a:defRPr/>
            </a:pPr>
            <a:r>
              <a:rPr lang="en-US" sz="1200" dirty="0">
                <a:solidFill>
                  <a:srgbClr val="555555">
                    <a:lumMod val="75000"/>
                    <a:lumOff val="25000"/>
                  </a:srgbClr>
                </a:solidFill>
                <a:latin typeface="Arial"/>
              </a:rPr>
              <a:t>Anticoagulation and CYP3 inhibitors allowed</a:t>
            </a:r>
          </a:p>
        </p:txBody>
      </p:sp>
      <p:sp>
        <p:nvSpPr>
          <p:cNvPr id="9" name="Rounded Rectangle 8">
            <a:extLst>
              <a:ext uri="{FF2B5EF4-FFF2-40B4-BE49-F238E27FC236}">
                <a16:creationId xmlns:a16="http://schemas.microsoft.com/office/drawing/2014/main" id="{8476B935-3DC0-596F-D0FD-E68EC6E32C86}"/>
              </a:ext>
            </a:extLst>
          </p:cNvPr>
          <p:cNvSpPr/>
          <p:nvPr/>
        </p:nvSpPr>
        <p:spPr>
          <a:xfrm>
            <a:off x="2521345" y="2103461"/>
            <a:ext cx="1740220" cy="665239"/>
          </a:xfrm>
          <a:prstGeom prst="rect">
            <a:avLst/>
          </a:prstGeom>
          <a:solidFill>
            <a:schemeClr val="tx2">
              <a:lumMod val="65000"/>
              <a:lumOff val="3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200" b="1" dirty="0">
                <a:solidFill>
                  <a:srgbClr val="FFFFFF"/>
                </a:solidFill>
                <a:latin typeface="Arial"/>
              </a:rPr>
              <a:t>Cohort 1 </a:t>
            </a:r>
          </a:p>
          <a:p>
            <a:pPr algn="ctr" defTabSz="914354">
              <a:defRPr/>
            </a:pPr>
            <a:r>
              <a:rPr lang="en-US" sz="1200" dirty="0">
                <a:solidFill>
                  <a:srgbClr val="FFFFFF"/>
                </a:solidFill>
                <a:latin typeface="Arial"/>
              </a:rPr>
              <a:t>without del(17p) </a:t>
            </a:r>
          </a:p>
          <a:p>
            <a:pPr algn="ctr" defTabSz="914354">
              <a:defRPr/>
            </a:pPr>
            <a:r>
              <a:rPr lang="en-US" sz="1200" dirty="0">
                <a:solidFill>
                  <a:srgbClr val="FFFFFF"/>
                </a:solidFill>
                <a:latin typeface="Arial"/>
              </a:rPr>
              <a:t>by central FISH</a:t>
            </a:r>
          </a:p>
        </p:txBody>
      </p:sp>
      <p:sp>
        <p:nvSpPr>
          <p:cNvPr id="10" name="Rounded Rectangle 9">
            <a:extLst>
              <a:ext uri="{FF2B5EF4-FFF2-40B4-BE49-F238E27FC236}">
                <a16:creationId xmlns:a16="http://schemas.microsoft.com/office/drawing/2014/main" id="{64D3B9DC-A4FC-C2C3-AE87-B9B0C9C98F5C}"/>
              </a:ext>
            </a:extLst>
          </p:cNvPr>
          <p:cNvSpPr/>
          <p:nvPr/>
        </p:nvSpPr>
        <p:spPr>
          <a:xfrm>
            <a:off x="2521345" y="3397907"/>
            <a:ext cx="1740220" cy="762000"/>
          </a:xfrm>
          <a:prstGeom prst="rect">
            <a:avLst/>
          </a:prstGeom>
          <a:solidFill>
            <a:schemeClr val="tx2">
              <a:lumMod val="65000"/>
              <a:lumOff val="3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200" b="1" dirty="0">
                <a:solidFill>
                  <a:srgbClr val="FFFFFF"/>
                </a:solidFill>
                <a:latin typeface="Arial"/>
              </a:rPr>
              <a:t>Cohort 2</a:t>
            </a:r>
          </a:p>
          <a:p>
            <a:pPr algn="ctr" defTabSz="914354">
              <a:defRPr/>
            </a:pPr>
            <a:r>
              <a:rPr lang="en-US" sz="1200" dirty="0">
                <a:solidFill>
                  <a:srgbClr val="FFFFFF"/>
                </a:solidFill>
                <a:latin typeface="Arial"/>
              </a:rPr>
              <a:t>with del(17p)</a:t>
            </a:r>
          </a:p>
        </p:txBody>
      </p:sp>
      <p:sp>
        <p:nvSpPr>
          <p:cNvPr id="14" name="Rounded Rectangle 13">
            <a:extLst>
              <a:ext uri="{FF2B5EF4-FFF2-40B4-BE49-F238E27FC236}">
                <a16:creationId xmlns:a16="http://schemas.microsoft.com/office/drawing/2014/main" id="{55276EDF-435E-7D56-09D0-ACD40048E2AC}"/>
              </a:ext>
            </a:extLst>
          </p:cNvPr>
          <p:cNvSpPr/>
          <p:nvPr/>
        </p:nvSpPr>
        <p:spPr>
          <a:xfrm>
            <a:off x="5131383" y="1247403"/>
            <a:ext cx="2430224" cy="662256"/>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000" b="1" dirty="0">
                <a:solidFill>
                  <a:srgbClr val="FFFFFF"/>
                </a:solidFill>
                <a:latin typeface="Arial"/>
              </a:rPr>
              <a:t>Arm A: Zanubrutinib</a:t>
            </a:r>
          </a:p>
          <a:p>
            <a:pPr algn="ctr" defTabSz="914354">
              <a:defRPr/>
            </a:pPr>
            <a:r>
              <a:rPr lang="en-US" sz="1000" dirty="0">
                <a:solidFill>
                  <a:srgbClr val="FFFFFF"/>
                </a:solidFill>
                <a:latin typeface="Arial"/>
              </a:rPr>
              <a:t>160 mg bid until PD, intolerable toxicity, or end of study</a:t>
            </a:r>
          </a:p>
          <a:p>
            <a:pPr algn="ctr" defTabSz="914354">
              <a:defRPr/>
            </a:pPr>
            <a:r>
              <a:rPr lang="en-US" sz="1000" b="1" dirty="0">
                <a:solidFill>
                  <a:srgbClr val="FFFFFF"/>
                </a:solidFill>
                <a:latin typeface="Arial"/>
              </a:rPr>
              <a:t>(n</a:t>
            </a:r>
            <a:r>
              <a:rPr lang="en-US" sz="300" b="1" dirty="0">
                <a:solidFill>
                  <a:srgbClr val="FFFFFF"/>
                </a:solidFill>
                <a:latin typeface="Arial"/>
              </a:rPr>
              <a:t> </a:t>
            </a:r>
            <a:r>
              <a:rPr lang="en-US" sz="1000" b="1" dirty="0">
                <a:solidFill>
                  <a:srgbClr val="FFFFFF"/>
                </a:solidFill>
                <a:latin typeface="Arial"/>
              </a:rPr>
              <a:t>=</a:t>
            </a:r>
            <a:r>
              <a:rPr lang="en-US" sz="300" b="1" dirty="0">
                <a:solidFill>
                  <a:srgbClr val="FFFFFF"/>
                </a:solidFill>
                <a:latin typeface="Arial"/>
              </a:rPr>
              <a:t> </a:t>
            </a:r>
            <a:r>
              <a:rPr lang="en-US" sz="1000" b="1" dirty="0">
                <a:solidFill>
                  <a:srgbClr val="FFFFFF"/>
                </a:solidFill>
                <a:latin typeface="Arial"/>
              </a:rPr>
              <a:t>241)</a:t>
            </a:r>
          </a:p>
        </p:txBody>
      </p:sp>
      <p:sp>
        <p:nvSpPr>
          <p:cNvPr id="19" name="Freeform 18">
            <a:extLst>
              <a:ext uri="{FF2B5EF4-FFF2-40B4-BE49-F238E27FC236}">
                <a16:creationId xmlns:a16="http://schemas.microsoft.com/office/drawing/2014/main" id="{2F328DE4-6A0C-F0DF-969C-1488885D1D96}"/>
              </a:ext>
            </a:extLst>
          </p:cNvPr>
          <p:cNvSpPr/>
          <p:nvPr/>
        </p:nvSpPr>
        <p:spPr>
          <a:xfrm>
            <a:off x="2268755" y="2436081"/>
            <a:ext cx="252589" cy="1336927"/>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54">
              <a:defRPr/>
            </a:pPr>
            <a:endParaRPr lang="en-US" dirty="0">
              <a:solidFill>
                <a:prstClr val="black"/>
              </a:solidFill>
              <a:latin typeface="Arial"/>
            </a:endParaRPr>
          </a:p>
        </p:txBody>
      </p:sp>
      <p:sp>
        <p:nvSpPr>
          <p:cNvPr id="18" name="Oval 17">
            <a:extLst>
              <a:ext uri="{FF2B5EF4-FFF2-40B4-BE49-F238E27FC236}">
                <a16:creationId xmlns:a16="http://schemas.microsoft.com/office/drawing/2014/main" id="{3B3FBECC-315D-3225-C71B-323E3241009F}"/>
              </a:ext>
            </a:extLst>
          </p:cNvPr>
          <p:cNvSpPr/>
          <p:nvPr/>
        </p:nvSpPr>
        <p:spPr>
          <a:xfrm>
            <a:off x="4381735" y="2248581"/>
            <a:ext cx="381000" cy="381000"/>
          </a:xfrm>
          <a:prstGeom prst="ellipse">
            <a:avLst/>
          </a:prstGeom>
          <a:solidFill>
            <a:schemeClr val="bg1"/>
          </a:solidFill>
          <a:ln>
            <a:solidFill>
              <a:schemeClr val="tx1">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914354">
              <a:defRPr/>
            </a:pPr>
            <a:r>
              <a:rPr lang="en-US" sz="1400" b="1" dirty="0">
                <a:solidFill>
                  <a:prstClr val="black"/>
                </a:solidFill>
                <a:latin typeface="Arial"/>
              </a:rPr>
              <a:t>R</a:t>
            </a:r>
          </a:p>
        </p:txBody>
      </p:sp>
      <p:sp>
        <p:nvSpPr>
          <p:cNvPr id="12" name="Rounded Rectangle 11">
            <a:extLst>
              <a:ext uri="{FF2B5EF4-FFF2-40B4-BE49-F238E27FC236}">
                <a16:creationId xmlns:a16="http://schemas.microsoft.com/office/drawing/2014/main" id="{19609ADC-DFA9-D052-71B5-4D1697BB76CA}"/>
              </a:ext>
            </a:extLst>
          </p:cNvPr>
          <p:cNvSpPr/>
          <p:nvPr/>
        </p:nvSpPr>
        <p:spPr>
          <a:xfrm>
            <a:off x="5097571" y="3525686"/>
            <a:ext cx="2464037" cy="735791"/>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000" b="1" dirty="0">
                <a:solidFill>
                  <a:srgbClr val="FFFFFF"/>
                </a:solidFill>
                <a:latin typeface="Arial"/>
              </a:rPr>
              <a:t>Arm C: Zanubrutinib</a:t>
            </a:r>
          </a:p>
          <a:p>
            <a:pPr algn="ctr" defTabSz="914354">
              <a:defRPr/>
            </a:pPr>
            <a:r>
              <a:rPr lang="en-US" sz="1000" dirty="0">
                <a:solidFill>
                  <a:srgbClr val="FFFFFF"/>
                </a:solidFill>
                <a:latin typeface="Arial"/>
              </a:rPr>
              <a:t>160 mg bid until PD, intolerable toxicity, or end of study </a:t>
            </a:r>
          </a:p>
          <a:p>
            <a:pPr algn="ctr" defTabSz="914354">
              <a:defRPr/>
            </a:pPr>
            <a:r>
              <a:rPr lang="en-US" sz="1000" b="1" dirty="0">
                <a:solidFill>
                  <a:srgbClr val="FFFFFF"/>
                </a:solidFill>
                <a:latin typeface="Arial"/>
              </a:rPr>
              <a:t>(n</a:t>
            </a:r>
            <a:r>
              <a:rPr lang="en-US" sz="300" b="1" dirty="0">
                <a:solidFill>
                  <a:srgbClr val="FFFFFF"/>
                </a:solidFill>
                <a:latin typeface="Arial"/>
              </a:rPr>
              <a:t> </a:t>
            </a:r>
            <a:r>
              <a:rPr lang="en-US" sz="1000" b="1" dirty="0">
                <a:solidFill>
                  <a:srgbClr val="FFFFFF"/>
                </a:solidFill>
                <a:latin typeface="Arial"/>
              </a:rPr>
              <a:t>=</a:t>
            </a:r>
            <a:r>
              <a:rPr lang="en-US" sz="300" b="1" dirty="0">
                <a:solidFill>
                  <a:srgbClr val="FFFFFF"/>
                </a:solidFill>
                <a:latin typeface="Arial"/>
              </a:rPr>
              <a:t> </a:t>
            </a:r>
            <a:r>
              <a:rPr lang="en-US" sz="1000" b="1" dirty="0">
                <a:solidFill>
                  <a:srgbClr val="FFFFFF"/>
                </a:solidFill>
                <a:latin typeface="Arial"/>
              </a:rPr>
              <a:t>111)</a:t>
            </a:r>
            <a:r>
              <a:rPr lang="en-US" sz="1000" baseline="30000" dirty="0">
                <a:solidFill>
                  <a:srgbClr val="FFFFFF"/>
                </a:solidFill>
                <a:latin typeface="Arial"/>
              </a:rPr>
              <a:t>b</a:t>
            </a:r>
            <a:endParaRPr lang="en-US" sz="1000" dirty="0">
              <a:solidFill>
                <a:srgbClr val="FFFFFF"/>
              </a:solidFill>
              <a:latin typeface="Arial"/>
            </a:endParaRPr>
          </a:p>
        </p:txBody>
      </p:sp>
      <p:graphicFrame>
        <p:nvGraphicFramePr>
          <p:cNvPr id="32" name="Table 32">
            <a:extLst>
              <a:ext uri="{FF2B5EF4-FFF2-40B4-BE49-F238E27FC236}">
                <a16:creationId xmlns:a16="http://schemas.microsoft.com/office/drawing/2014/main" id="{15896D59-4AD9-3F5B-05E3-99F348588382}"/>
              </a:ext>
            </a:extLst>
          </p:cNvPr>
          <p:cNvGraphicFramePr>
            <a:graphicFrameLocks noGrp="1"/>
          </p:cNvGraphicFramePr>
          <p:nvPr/>
        </p:nvGraphicFramePr>
        <p:xfrm>
          <a:off x="10217648" y="2083657"/>
          <a:ext cx="1747971" cy="1998577"/>
        </p:xfrm>
        <a:graphic>
          <a:graphicData uri="http://schemas.openxmlformats.org/drawingml/2006/table">
            <a:tbl>
              <a:tblPr firstRow="1" bandRow="1">
                <a:tableStyleId>{7E9639D4-E3E2-4D34-9284-5A2195B3D0D7}</a:tableStyleId>
              </a:tblPr>
              <a:tblGrid>
                <a:gridCol w="1747971">
                  <a:extLst>
                    <a:ext uri="{9D8B030D-6E8A-4147-A177-3AD203B41FA5}">
                      <a16:colId xmlns:a16="http://schemas.microsoft.com/office/drawing/2014/main" val="2216149580"/>
                    </a:ext>
                  </a:extLst>
                </a:gridCol>
              </a:tblGrid>
              <a:tr h="403457">
                <a:tc>
                  <a:txBody>
                    <a:bodyPr/>
                    <a:lstStyle/>
                    <a:p>
                      <a:r>
                        <a:rPr lang="en-US" sz="1200" dirty="0"/>
                        <a:t>Endpoints for Arm D</a:t>
                      </a:r>
                    </a:p>
                  </a:txBody>
                  <a:tcPr>
                    <a:solidFill>
                      <a:schemeClr val="tx2">
                        <a:lumMod val="50000"/>
                        <a:lumOff val="50000"/>
                      </a:schemeClr>
                    </a:solidFill>
                  </a:tcPr>
                </a:tc>
                <a:extLst>
                  <a:ext uri="{0D108BD9-81ED-4DB2-BD59-A6C34878D82A}">
                    <a16:rowId xmlns:a16="http://schemas.microsoft.com/office/drawing/2014/main" val="530635441"/>
                  </a:ext>
                </a:extLst>
              </a:tr>
              <a:tr h="1595120">
                <a:tc>
                  <a:txBody>
                    <a:bodyPr/>
                    <a:lstStyle/>
                    <a:p>
                      <a:pPr marL="171450" indent="-171450">
                        <a:spcBef>
                          <a:spcPts val="600"/>
                        </a:spcBef>
                        <a:buFont typeface="Arial" panose="020B0604020202020204" pitchFamily="34" charset="0"/>
                        <a:buChar char="•"/>
                      </a:pPr>
                      <a:r>
                        <a:rPr lang="en-US" sz="1200" dirty="0">
                          <a:solidFill>
                            <a:schemeClr val="tx2">
                              <a:lumMod val="75000"/>
                              <a:lumOff val="25000"/>
                            </a:schemeClr>
                          </a:solidFill>
                        </a:rPr>
                        <a:t>PFS</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ORR</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OS</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uMRD4 rate (&lt;10</a:t>
                      </a:r>
                      <a:r>
                        <a:rPr lang="en-US" sz="1200" baseline="30000" dirty="0">
                          <a:solidFill>
                            <a:schemeClr val="tx2">
                              <a:lumMod val="75000"/>
                              <a:lumOff val="25000"/>
                            </a:schemeClr>
                          </a:solidFill>
                        </a:rPr>
                        <a:t>-4</a:t>
                      </a:r>
                      <a:r>
                        <a:rPr lang="en-US" sz="1200" dirty="0">
                          <a:solidFill>
                            <a:schemeClr val="tx2">
                              <a:lumMod val="75000"/>
                              <a:lumOff val="25000"/>
                            </a:schemeClr>
                          </a:solidFill>
                        </a:rPr>
                        <a:t> sensitivity)</a:t>
                      </a:r>
                    </a:p>
                    <a:p>
                      <a:pPr marL="171450" indent="-171450">
                        <a:spcBef>
                          <a:spcPts val="600"/>
                        </a:spcBef>
                        <a:buFont typeface="Arial" panose="020B0604020202020204" pitchFamily="34" charset="0"/>
                        <a:buChar char="•"/>
                      </a:pPr>
                      <a:r>
                        <a:rPr lang="en-US" sz="1200" dirty="0">
                          <a:solidFill>
                            <a:schemeClr val="tx2">
                              <a:lumMod val="75000"/>
                              <a:lumOff val="25000"/>
                            </a:schemeClr>
                          </a:solidFill>
                        </a:rPr>
                        <a:t>Safety</a:t>
                      </a:r>
                    </a:p>
                  </a:txBody>
                  <a:tcPr>
                    <a:solidFill>
                      <a:schemeClr val="bg1"/>
                    </a:solidFill>
                  </a:tcPr>
                </a:tc>
                <a:extLst>
                  <a:ext uri="{0D108BD9-81ED-4DB2-BD59-A6C34878D82A}">
                    <a16:rowId xmlns:a16="http://schemas.microsoft.com/office/drawing/2014/main" val="86147329"/>
                  </a:ext>
                </a:extLst>
              </a:tr>
            </a:tbl>
          </a:graphicData>
        </a:graphic>
      </p:graphicFrame>
      <p:sp>
        <p:nvSpPr>
          <p:cNvPr id="39" name="Rounded Rectangle 13">
            <a:extLst>
              <a:ext uri="{FF2B5EF4-FFF2-40B4-BE49-F238E27FC236}">
                <a16:creationId xmlns:a16="http://schemas.microsoft.com/office/drawing/2014/main" id="{8B13D6A4-0677-53A2-41AD-DEF8DB4E2AE4}"/>
              </a:ext>
            </a:extLst>
          </p:cNvPr>
          <p:cNvSpPr/>
          <p:nvPr/>
        </p:nvSpPr>
        <p:spPr>
          <a:xfrm>
            <a:off x="5117715" y="2026452"/>
            <a:ext cx="2443892" cy="138244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000" b="1" dirty="0">
                <a:solidFill>
                  <a:srgbClr val="FFFFFF"/>
                </a:solidFill>
                <a:latin typeface="Arial"/>
              </a:rPr>
              <a:t>Arm B: Bendamustine </a:t>
            </a:r>
          </a:p>
          <a:p>
            <a:pPr algn="ctr" defTabSz="914354">
              <a:defRPr/>
            </a:pPr>
            <a:r>
              <a:rPr lang="en-US" sz="1000" dirty="0">
                <a:solidFill>
                  <a:srgbClr val="FFFFFF"/>
                </a:solidFill>
                <a:latin typeface="Arial"/>
              </a:rPr>
              <a:t>(90 mg/m</a:t>
            </a:r>
            <a:r>
              <a:rPr lang="en-US" sz="1000" baseline="30000" dirty="0">
                <a:solidFill>
                  <a:srgbClr val="FFFFFF"/>
                </a:solidFill>
                <a:latin typeface="Arial"/>
              </a:rPr>
              <a:t>2</a:t>
            </a:r>
            <a:r>
              <a:rPr lang="en-US" sz="1000" dirty="0">
                <a:solidFill>
                  <a:srgbClr val="FFFFFF"/>
                </a:solidFill>
                <a:latin typeface="Arial"/>
              </a:rPr>
              <a:t> D1 and D2)</a:t>
            </a:r>
            <a:r>
              <a:rPr lang="en-US" sz="1000" b="1" dirty="0">
                <a:solidFill>
                  <a:srgbClr val="FFFFFF"/>
                </a:solidFill>
                <a:latin typeface="Arial"/>
              </a:rPr>
              <a:t> + rituximab </a:t>
            </a:r>
            <a:r>
              <a:rPr lang="en-US" sz="1000" dirty="0">
                <a:solidFill>
                  <a:srgbClr val="FFFFFF"/>
                </a:solidFill>
                <a:latin typeface="Arial"/>
              </a:rPr>
              <a:t>(375 mg/m</a:t>
            </a:r>
            <a:r>
              <a:rPr lang="en-US" sz="1000" baseline="30000" dirty="0">
                <a:solidFill>
                  <a:srgbClr val="FFFFFF"/>
                </a:solidFill>
                <a:latin typeface="Arial"/>
              </a:rPr>
              <a:t>2</a:t>
            </a:r>
            <a:r>
              <a:rPr lang="en-US" sz="1000" dirty="0">
                <a:solidFill>
                  <a:srgbClr val="FFFFFF"/>
                </a:solidFill>
                <a:latin typeface="Arial"/>
              </a:rPr>
              <a:t> C1, then 500 mg/m</a:t>
            </a:r>
            <a:r>
              <a:rPr lang="en-US" sz="1000" baseline="30000" dirty="0">
                <a:solidFill>
                  <a:srgbClr val="FFFFFF"/>
                </a:solidFill>
                <a:latin typeface="Arial"/>
              </a:rPr>
              <a:t>2</a:t>
            </a:r>
            <a:r>
              <a:rPr lang="en-US" sz="1000" dirty="0">
                <a:solidFill>
                  <a:srgbClr val="FFFFFF"/>
                </a:solidFill>
                <a:latin typeface="Arial"/>
              </a:rPr>
              <a:t> C2-C6) for 6 cycles</a:t>
            </a:r>
          </a:p>
          <a:p>
            <a:pPr algn="ctr" defTabSz="914354">
              <a:defRPr/>
            </a:pPr>
            <a:r>
              <a:rPr lang="en-US" sz="1000" b="1" dirty="0">
                <a:solidFill>
                  <a:srgbClr val="FFFFFF"/>
                </a:solidFill>
                <a:latin typeface="Arial"/>
              </a:rPr>
              <a:t>(n</a:t>
            </a:r>
            <a:r>
              <a:rPr lang="en-US" sz="300" b="1" dirty="0">
                <a:solidFill>
                  <a:srgbClr val="FFFFFF"/>
                </a:solidFill>
                <a:latin typeface="Arial"/>
              </a:rPr>
              <a:t> </a:t>
            </a:r>
            <a:r>
              <a:rPr lang="en-US" sz="1000" b="1" dirty="0">
                <a:solidFill>
                  <a:srgbClr val="FFFFFF"/>
                </a:solidFill>
                <a:latin typeface="Arial"/>
              </a:rPr>
              <a:t>=</a:t>
            </a:r>
            <a:r>
              <a:rPr lang="en-US" sz="300" b="1" dirty="0">
                <a:solidFill>
                  <a:srgbClr val="FFFFFF"/>
                </a:solidFill>
                <a:latin typeface="Arial"/>
              </a:rPr>
              <a:t> </a:t>
            </a:r>
            <a:r>
              <a:rPr lang="en-US" sz="1000" b="1" dirty="0">
                <a:solidFill>
                  <a:srgbClr val="FFFFFF"/>
                </a:solidFill>
                <a:latin typeface="Arial"/>
              </a:rPr>
              <a:t>238)</a:t>
            </a:r>
          </a:p>
          <a:p>
            <a:pPr algn="ctr" defTabSz="914354">
              <a:defRPr/>
            </a:pPr>
            <a:r>
              <a:rPr lang="en-US" sz="1000" dirty="0">
                <a:solidFill>
                  <a:srgbClr val="FFFFFF"/>
                </a:solidFill>
                <a:latin typeface="Arial"/>
              </a:rPr>
              <a:t>Patients with centrally confirmed PD could cross over to receive zanubrutinib</a:t>
            </a:r>
          </a:p>
        </p:txBody>
      </p:sp>
      <p:sp>
        <p:nvSpPr>
          <p:cNvPr id="88" name="Freeform 18">
            <a:extLst>
              <a:ext uri="{FF2B5EF4-FFF2-40B4-BE49-F238E27FC236}">
                <a16:creationId xmlns:a16="http://schemas.microsoft.com/office/drawing/2014/main" id="{80A62F16-9864-639E-1DBC-A1086E7DA11C}"/>
              </a:ext>
            </a:extLst>
          </p:cNvPr>
          <p:cNvSpPr/>
          <p:nvPr/>
        </p:nvSpPr>
        <p:spPr>
          <a:xfrm>
            <a:off x="4948874" y="1534536"/>
            <a:ext cx="180743" cy="1143000"/>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193348"/>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54">
              <a:defRPr/>
            </a:pPr>
            <a:endParaRPr lang="en-US" dirty="0">
              <a:solidFill>
                <a:prstClr val="black"/>
              </a:solidFill>
              <a:latin typeface="Arial"/>
            </a:endParaRPr>
          </a:p>
        </p:txBody>
      </p:sp>
      <p:cxnSp>
        <p:nvCxnSpPr>
          <p:cNvPr id="89" name="Straight Connector 88">
            <a:extLst>
              <a:ext uri="{FF2B5EF4-FFF2-40B4-BE49-F238E27FC236}">
                <a16:creationId xmlns:a16="http://schemas.microsoft.com/office/drawing/2014/main" id="{377E1C35-BD28-668C-2D76-CAB29A749B6E}"/>
              </a:ext>
            </a:extLst>
          </p:cNvPr>
          <p:cNvCxnSpPr>
            <a:cxnSpLocks/>
          </p:cNvCxnSpPr>
          <p:nvPr/>
        </p:nvCxnSpPr>
        <p:spPr>
          <a:xfrm>
            <a:off x="4762735" y="2436079"/>
            <a:ext cx="191103" cy="0"/>
          </a:xfrm>
          <a:prstGeom prst="line">
            <a:avLst/>
          </a:prstGeom>
        </p:spPr>
        <p:style>
          <a:lnRef idx="2">
            <a:schemeClr val="dk1"/>
          </a:lnRef>
          <a:fillRef idx="0">
            <a:schemeClr val="dk1"/>
          </a:fillRef>
          <a:effectRef idx="1">
            <a:schemeClr val="dk1"/>
          </a:effectRef>
          <a:fontRef idx="minor">
            <a:schemeClr val="tx1"/>
          </a:fontRef>
        </p:style>
      </p:cxnSp>
      <p:cxnSp>
        <p:nvCxnSpPr>
          <p:cNvPr id="94" name="Straight Connector 93">
            <a:extLst>
              <a:ext uri="{FF2B5EF4-FFF2-40B4-BE49-F238E27FC236}">
                <a16:creationId xmlns:a16="http://schemas.microsoft.com/office/drawing/2014/main" id="{FDC86197-6D29-F710-B013-0D35E463A0C0}"/>
              </a:ext>
            </a:extLst>
          </p:cNvPr>
          <p:cNvCxnSpPr>
            <a:cxnSpLocks/>
          </p:cNvCxnSpPr>
          <p:nvPr/>
        </p:nvCxnSpPr>
        <p:spPr>
          <a:xfrm>
            <a:off x="2110764" y="3461149"/>
            <a:ext cx="157993" cy="0"/>
          </a:xfrm>
          <a:prstGeom prst="line">
            <a:avLst/>
          </a:prstGeom>
        </p:spPr>
        <p:style>
          <a:lnRef idx="2">
            <a:schemeClr val="dk1"/>
          </a:lnRef>
          <a:fillRef idx="0">
            <a:schemeClr val="dk1"/>
          </a:fillRef>
          <a:effectRef idx="1">
            <a:schemeClr val="dk1"/>
          </a:effectRef>
          <a:fontRef idx="minor">
            <a:schemeClr val="tx1"/>
          </a:fontRef>
        </p:style>
      </p:cxnSp>
      <p:sp>
        <p:nvSpPr>
          <p:cNvPr id="103" name="Rounded Rectangle 11">
            <a:extLst>
              <a:ext uri="{FF2B5EF4-FFF2-40B4-BE49-F238E27FC236}">
                <a16:creationId xmlns:a16="http://schemas.microsoft.com/office/drawing/2014/main" id="{39F76E3B-DC76-8683-4FA9-81CB4D91E970}"/>
              </a:ext>
            </a:extLst>
          </p:cNvPr>
          <p:cNvSpPr/>
          <p:nvPr/>
        </p:nvSpPr>
        <p:spPr>
          <a:xfrm>
            <a:off x="7823367" y="2083657"/>
            <a:ext cx="2249067" cy="3196387"/>
          </a:xfrm>
          <a:prstGeom prst="rect">
            <a:avLst/>
          </a:prstGeom>
          <a:solidFill>
            <a:srgbClr val="F2F2F2">
              <a:alpha val="50196"/>
            </a:srgbClr>
          </a:solidFill>
          <a:ln w="19050">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783">
              <a:spcBef>
                <a:spcPts val="151"/>
              </a:spcBef>
              <a:defRPr/>
            </a:pPr>
            <a:r>
              <a:rPr lang="en-US" sz="1200" b="1" dirty="0">
                <a:solidFill>
                  <a:srgbClr val="555555">
                    <a:lumMod val="75000"/>
                    <a:lumOff val="25000"/>
                  </a:srgbClr>
                </a:solidFill>
                <a:latin typeface="Arial"/>
              </a:rPr>
              <a:t>Disease Assessments</a:t>
            </a:r>
            <a:endParaRPr lang="en-US" sz="1200" dirty="0">
              <a:solidFill>
                <a:srgbClr val="555555">
                  <a:lumMod val="75000"/>
                  <a:lumOff val="25000"/>
                </a:srgbClr>
              </a:solidFill>
              <a:latin typeface="Arial"/>
            </a:endParaRPr>
          </a:p>
          <a:p>
            <a:pPr marL="214308" indent="-214308" defTabSz="685783">
              <a:spcBef>
                <a:spcPts val="600"/>
              </a:spcBef>
              <a:buFont typeface="Arial" panose="020B0604020202020204" pitchFamily="34" charset="0"/>
              <a:buChar char="•"/>
              <a:defRPr/>
            </a:pPr>
            <a:r>
              <a:rPr lang="en-US" sz="1100" dirty="0">
                <a:solidFill>
                  <a:srgbClr val="555555">
                    <a:lumMod val="75000"/>
                    <a:lumOff val="25000"/>
                  </a:srgbClr>
                </a:solidFill>
                <a:latin typeface="Arial"/>
              </a:rPr>
              <a:t>Response assessments conducted every 3 cycles until C28 and every 6 cycles after C28 until PD  </a:t>
            </a:r>
          </a:p>
          <a:p>
            <a:pPr marL="214308" indent="-214308" defTabSz="685783">
              <a:spcBef>
                <a:spcPts val="600"/>
              </a:spcBef>
              <a:buFont typeface="Arial" panose="020B0604020202020204" pitchFamily="34" charset="0"/>
              <a:buChar char="•"/>
              <a:defRPr/>
            </a:pPr>
            <a:r>
              <a:rPr lang="en-US" sz="1100" dirty="0">
                <a:solidFill>
                  <a:srgbClr val="555555">
                    <a:lumMod val="75000"/>
                    <a:lumOff val="25000"/>
                  </a:srgbClr>
                </a:solidFill>
                <a:latin typeface="Arial"/>
              </a:rPr>
              <a:t>Bone marrow MRD repeated every 12-24 weeks in pts with CR/CRi and two consecutive PB-undetectable MRDs ~12 wks apart, optional after C27 for pts with detectable MRD in BM</a:t>
            </a:r>
          </a:p>
          <a:p>
            <a:pPr marL="214308" indent="-214308" defTabSz="685783">
              <a:spcBef>
                <a:spcPts val="600"/>
              </a:spcBef>
              <a:buFont typeface="Arial" panose="020B0604020202020204" pitchFamily="34" charset="0"/>
              <a:buChar char="•"/>
              <a:defRPr/>
            </a:pPr>
            <a:r>
              <a:rPr lang="en-US" sz="1100" dirty="0">
                <a:solidFill>
                  <a:srgbClr val="555555">
                    <a:lumMod val="75000"/>
                    <a:lumOff val="25000"/>
                  </a:srgbClr>
                </a:solidFill>
                <a:latin typeface="Arial"/>
              </a:rPr>
              <a:t>TLS at baseline and pre-venetoclax initiation</a:t>
            </a:r>
          </a:p>
        </p:txBody>
      </p:sp>
      <p:cxnSp>
        <p:nvCxnSpPr>
          <p:cNvPr id="119" name="Straight Connector 118">
            <a:extLst>
              <a:ext uri="{FF2B5EF4-FFF2-40B4-BE49-F238E27FC236}">
                <a16:creationId xmlns:a16="http://schemas.microsoft.com/office/drawing/2014/main" id="{4B5D7515-7D5D-4156-A98E-C045372E36F1}"/>
              </a:ext>
            </a:extLst>
          </p:cNvPr>
          <p:cNvCxnSpPr>
            <a:cxnSpLocks/>
          </p:cNvCxnSpPr>
          <p:nvPr/>
        </p:nvCxnSpPr>
        <p:spPr>
          <a:xfrm>
            <a:off x="7483075" y="4680965"/>
            <a:ext cx="34029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28" name="TextBox 127">
            <a:extLst>
              <a:ext uri="{FF2B5EF4-FFF2-40B4-BE49-F238E27FC236}">
                <a16:creationId xmlns:a16="http://schemas.microsoft.com/office/drawing/2014/main" id="{BE93F2DE-9C51-96B7-4E4B-2B1D45762DDD}"/>
              </a:ext>
            </a:extLst>
          </p:cNvPr>
          <p:cNvSpPr txBox="1"/>
          <p:nvPr/>
        </p:nvSpPr>
        <p:spPr>
          <a:xfrm>
            <a:off x="8779" y="5317080"/>
            <a:ext cx="4969280" cy="856645"/>
          </a:xfrm>
          <a:prstGeom prst="rect">
            <a:avLst/>
          </a:prstGeom>
          <a:noFill/>
        </p:spPr>
        <p:txBody>
          <a:bodyPr wrap="square">
            <a:spAutoFit/>
          </a:bodyPr>
          <a:lstStyle/>
          <a:p>
            <a:pPr marL="38098" marR="30478" indent="-635" defTabSz="914354">
              <a:spcBef>
                <a:spcPts val="100"/>
              </a:spcBef>
              <a:defRPr/>
            </a:pPr>
            <a:r>
              <a:rPr lang="en-US" sz="800" kern="0" baseline="27777" dirty="0">
                <a:solidFill>
                  <a:srgbClr val="000000">
                    <a:lumMod val="50000"/>
                    <a:lumOff val="50000"/>
                  </a:srgbClr>
                </a:solidFill>
                <a:latin typeface="Arial"/>
                <a:cs typeface="Arial"/>
              </a:rPr>
              <a:t>a</a:t>
            </a:r>
            <a:r>
              <a:rPr lang="en-US" sz="800" kern="0" spc="-7" baseline="27777"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Defined</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as</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Cumulative</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Illness</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Rating</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Scale</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&gt;6,</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creatinine</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clearance</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&lt;70</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mL/min,</a:t>
            </a:r>
            <a:r>
              <a:rPr lang="en-US" sz="800" kern="0" spc="-4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or</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a</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history</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of</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previous severe</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infection</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or</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multiple</a:t>
            </a:r>
            <a:r>
              <a:rPr lang="en-US" sz="800" kern="0" spc="-4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infections</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within</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last</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2</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years;</a:t>
            </a:r>
            <a:r>
              <a:rPr lang="en-US" sz="800" kern="0" spc="-11" dirty="0">
                <a:solidFill>
                  <a:srgbClr val="000000">
                    <a:lumMod val="50000"/>
                    <a:lumOff val="50000"/>
                  </a:srgbClr>
                </a:solidFill>
                <a:latin typeface="Arial"/>
                <a:cs typeface="Arial"/>
              </a:rPr>
              <a:t> </a:t>
            </a:r>
          </a:p>
          <a:p>
            <a:pPr marL="38098" marR="30478" indent="-635" defTabSz="914354">
              <a:spcBef>
                <a:spcPts val="100"/>
              </a:spcBef>
              <a:defRPr/>
            </a:pPr>
            <a:r>
              <a:rPr lang="en-US" sz="800" kern="0" baseline="27777" dirty="0">
                <a:solidFill>
                  <a:srgbClr val="000000">
                    <a:lumMod val="50000"/>
                    <a:lumOff val="50000"/>
                  </a:srgbClr>
                </a:solidFill>
                <a:latin typeface="Arial"/>
                <a:cs typeface="Arial"/>
              </a:rPr>
              <a:t>b</a:t>
            </a:r>
            <a:r>
              <a:rPr lang="en-US" sz="800" kern="0" spc="15" baseline="27777"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One</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patient</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without</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del(17p)</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was misassigned</a:t>
            </a:r>
            <a:r>
              <a:rPr lang="en-US" sz="800" kern="0" spc="-4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to</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11" dirty="0">
                <a:solidFill>
                  <a:srgbClr val="000000">
                    <a:lumMod val="50000"/>
                    <a:lumOff val="50000"/>
                  </a:srgbClr>
                </a:solidFill>
                <a:latin typeface="Arial"/>
                <a:cs typeface="Arial"/>
              </a:rPr>
              <a:t> nonrandomly assigned </a:t>
            </a:r>
            <a:r>
              <a:rPr lang="en-US" sz="800" kern="0" dirty="0">
                <a:solidFill>
                  <a:srgbClr val="000000">
                    <a:lumMod val="50000"/>
                    <a:lumOff val="50000"/>
                  </a:srgbClr>
                </a:solidFill>
                <a:latin typeface="Arial"/>
                <a:cs typeface="Arial"/>
              </a:rPr>
              <a:t>cohort</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of</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patients</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with</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del(17p).</a:t>
            </a:r>
            <a:r>
              <a:rPr lang="en-US" sz="800" kern="0" spc="-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patient</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is</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excluded</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from</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efficacy</a:t>
            </a:r>
            <a:r>
              <a:rPr lang="en-US" sz="800" kern="0" spc="-3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analysis</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in</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this</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cohort;</a:t>
            </a:r>
            <a:r>
              <a:rPr lang="en-US" sz="800" kern="0" spc="-15" dirty="0">
                <a:solidFill>
                  <a:srgbClr val="000000">
                    <a:lumMod val="50000"/>
                    <a:lumOff val="50000"/>
                  </a:srgbClr>
                </a:solidFill>
                <a:latin typeface="Arial"/>
                <a:cs typeface="Arial"/>
              </a:rPr>
              <a:t> </a:t>
            </a:r>
          </a:p>
          <a:p>
            <a:pPr marL="38098" marR="30478" indent="-635" defTabSz="914354">
              <a:spcBef>
                <a:spcPts val="100"/>
              </a:spcBef>
              <a:defRPr/>
            </a:pPr>
            <a:r>
              <a:rPr lang="en-US" sz="800" kern="0" baseline="27777" dirty="0">
                <a:solidFill>
                  <a:srgbClr val="000000">
                    <a:lumMod val="50000"/>
                    <a:lumOff val="50000"/>
                  </a:srgbClr>
                </a:solidFill>
                <a:latin typeface="Arial"/>
                <a:cs typeface="Arial"/>
              </a:rPr>
              <a:t>c </a:t>
            </a:r>
            <a:r>
              <a:rPr lang="en-US" sz="800" kern="0" dirty="0">
                <a:solidFill>
                  <a:srgbClr val="000000">
                    <a:lumMod val="50000"/>
                    <a:lumOff val="50000"/>
                  </a:srgbClr>
                </a:solidFill>
                <a:latin typeface="Arial"/>
                <a:cs typeface="Arial"/>
              </a:rPr>
              <a:t>Defined</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as</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time</a:t>
            </a:r>
            <a:r>
              <a:rPr lang="en-US" sz="800" kern="0" spc="-5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from</a:t>
            </a:r>
            <a:r>
              <a:rPr lang="en-US" sz="800" kern="0" spc="-3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randomization</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to</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death or</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date</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of</a:t>
            </a:r>
            <a:r>
              <a:rPr lang="en-US" sz="800" kern="0" spc="-11"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progression</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on</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a:t>
            </a:r>
            <a:r>
              <a:rPr lang="en-US" sz="800" kern="0" spc="-20"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next</a:t>
            </a:r>
            <a:r>
              <a:rPr lang="en-US" sz="800" kern="0" spc="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line</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of</a:t>
            </a:r>
            <a:r>
              <a:rPr lang="en-US" sz="800" kern="0" spc="-1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therapy</a:t>
            </a:r>
            <a:r>
              <a:rPr lang="en-US" sz="800" kern="0" spc="-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subsequent to</a:t>
            </a:r>
            <a:r>
              <a:rPr lang="en-US" sz="800" kern="0" spc="-25" dirty="0">
                <a:solidFill>
                  <a:srgbClr val="000000">
                    <a:lumMod val="50000"/>
                    <a:lumOff val="50000"/>
                  </a:srgbClr>
                </a:solidFill>
                <a:latin typeface="Arial"/>
                <a:cs typeface="Arial"/>
              </a:rPr>
              <a:t> </a:t>
            </a:r>
            <a:r>
              <a:rPr lang="en-US" sz="800" kern="0" dirty="0">
                <a:solidFill>
                  <a:srgbClr val="000000">
                    <a:lumMod val="50000"/>
                    <a:lumOff val="50000"/>
                  </a:srgbClr>
                </a:solidFill>
                <a:latin typeface="Arial"/>
                <a:cs typeface="Arial"/>
              </a:rPr>
              <a:t>study</a:t>
            </a:r>
            <a:r>
              <a:rPr lang="en-US" sz="800" kern="0" spc="-25" dirty="0">
                <a:solidFill>
                  <a:srgbClr val="000000">
                    <a:lumMod val="50000"/>
                    <a:lumOff val="50000"/>
                  </a:srgbClr>
                </a:solidFill>
                <a:latin typeface="Arial"/>
                <a:cs typeface="Arial"/>
              </a:rPr>
              <a:t> </a:t>
            </a:r>
            <a:r>
              <a:rPr lang="en-US" sz="800" kern="0" spc="-11" dirty="0">
                <a:solidFill>
                  <a:srgbClr val="000000">
                    <a:lumMod val="50000"/>
                    <a:lumOff val="50000"/>
                  </a:srgbClr>
                </a:solidFill>
                <a:latin typeface="Arial"/>
                <a:cs typeface="Arial"/>
              </a:rPr>
              <a:t>treatment.</a:t>
            </a:r>
            <a:endParaRPr lang="en-US" sz="800" kern="0" dirty="0">
              <a:solidFill>
                <a:srgbClr val="000000">
                  <a:lumMod val="50000"/>
                  <a:lumOff val="50000"/>
                </a:srgbClr>
              </a:solidFill>
              <a:latin typeface="Arial"/>
              <a:cs typeface="Arial"/>
            </a:endParaRPr>
          </a:p>
        </p:txBody>
      </p:sp>
      <p:sp>
        <p:nvSpPr>
          <p:cNvPr id="133" name="TextBox 132">
            <a:extLst>
              <a:ext uri="{FF2B5EF4-FFF2-40B4-BE49-F238E27FC236}">
                <a16:creationId xmlns:a16="http://schemas.microsoft.com/office/drawing/2014/main" id="{E1FB77F1-48B4-6485-6D96-9BE542F6CAC4}"/>
              </a:ext>
            </a:extLst>
          </p:cNvPr>
          <p:cNvSpPr txBox="1"/>
          <p:nvPr/>
        </p:nvSpPr>
        <p:spPr>
          <a:xfrm>
            <a:off x="4145347" y="1820152"/>
            <a:ext cx="839055" cy="461665"/>
          </a:xfrm>
          <a:prstGeom prst="rect">
            <a:avLst/>
          </a:prstGeom>
          <a:noFill/>
        </p:spPr>
        <p:txBody>
          <a:bodyPr wrap="square">
            <a:spAutoFit/>
          </a:bodyPr>
          <a:lstStyle/>
          <a:p>
            <a:pPr algn="ctr" defTabSz="914377">
              <a:defRPr/>
            </a:pPr>
            <a:r>
              <a:rPr lang="en-US" sz="1200" dirty="0">
                <a:solidFill>
                  <a:srgbClr val="193348"/>
                </a:solidFill>
                <a:latin typeface="Arial"/>
              </a:rPr>
              <a:t>Open </a:t>
            </a:r>
          </a:p>
          <a:p>
            <a:pPr algn="ctr" defTabSz="914377">
              <a:defRPr/>
            </a:pPr>
            <a:r>
              <a:rPr lang="en-US" sz="1200" dirty="0">
                <a:solidFill>
                  <a:srgbClr val="193348"/>
                </a:solidFill>
                <a:latin typeface="Arial"/>
              </a:rPr>
              <a:t>label</a:t>
            </a:r>
          </a:p>
        </p:txBody>
      </p:sp>
      <p:sp>
        <p:nvSpPr>
          <p:cNvPr id="134" name="TextBox 133">
            <a:extLst>
              <a:ext uri="{FF2B5EF4-FFF2-40B4-BE49-F238E27FC236}">
                <a16:creationId xmlns:a16="http://schemas.microsoft.com/office/drawing/2014/main" id="{35B59A96-8EF2-A2F8-7820-176BCF6AE252}"/>
              </a:ext>
            </a:extLst>
          </p:cNvPr>
          <p:cNvSpPr txBox="1"/>
          <p:nvPr/>
        </p:nvSpPr>
        <p:spPr>
          <a:xfrm>
            <a:off x="2392833" y="2786208"/>
            <a:ext cx="2090299" cy="553998"/>
          </a:xfrm>
          <a:prstGeom prst="rect">
            <a:avLst/>
          </a:prstGeom>
          <a:noFill/>
        </p:spPr>
        <p:txBody>
          <a:bodyPr wrap="square">
            <a:spAutoFit/>
          </a:bodyPr>
          <a:lstStyle/>
          <a:p>
            <a:pPr algn="ctr" defTabSz="914377">
              <a:defRPr/>
            </a:pPr>
            <a:r>
              <a:rPr lang="en-US" sz="1000" dirty="0">
                <a:solidFill>
                  <a:srgbClr val="000000"/>
                </a:solidFill>
                <a:latin typeface="Arial"/>
              </a:rPr>
              <a:t>Stratification factors: age, Binet stage, </a:t>
            </a:r>
            <a:r>
              <a:rPr lang="en-US" sz="1000" i="1" dirty="0">
                <a:solidFill>
                  <a:srgbClr val="000000"/>
                </a:solidFill>
                <a:latin typeface="Arial"/>
              </a:rPr>
              <a:t>IGHV</a:t>
            </a:r>
            <a:r>
              <a:rPr lang="en-US" sz="1000" dirty="0">
                <a:solidFill>
                  <a:srgbClr val="000000"/>
                </a:solidFill>
                <a:latin typeface="Arial"/>
              </a:rPr>
              <a:t> status, geographic region</a:t>
            </a:r>
          </a:p>
        </p:txBody>
      </p:sp>
      <p:sp>
        <p:nvSpPr>
          <p:cNvPr id="13" name="Rounded Rectangle 11">
            <a:extLst>
              <a:ext uri="{FF2B5EF4-FFF2-40B4-BE49-F238E27FC236}">
                <a16:creationId xmlns:a16="http://schemas.microsoft.com/office/drawing/2014/main" id="{1694E357-DB2F-FA31-C300-4F0F7925D9B4}"/>
              </a:ext>
            </a:extLst>
          </p:cNvPr>
          <p:cNvSpPr/>
          <p:nvPr/>
        </p:nvSpPr>
        <p:spPr>
          <a:xfrm>
            <a:off x="5114209" y="4410581"/>
            <a:ext cx="2440361" cy="1357579"/>
          </a:xfrm>
          <a:prstGeom prst="rect">
            <a:avLst/>
          </a:prstGeom>
          <a:solidFill>
            <a:schemeClr val="accent4"/>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spcBef>
                <a:spcPts val="600"/>
              </a:spcBef>
              <a:defRPr/>
            </a:pPr>
            <a:r>
              <a:rPr lang="en-US" sz="1400" b="1" dirty="0">
                <a:solidFill>
                  <a:srgbClr val="FFFFFF"/>
                </a:solidFill>
                <a:latin typeface="Arial"/>
              </a:rPr>
              <a:t>Arm D: Zanubrutinib            </a:t>
            </a:r>
            <a:r>
              <a:rPr lang="en-US" sz="1400" dirty="0">
                <a:solidFill>
                  <a:srgbClr val="FFFFFF"/>
                </a:solidFill>
                <a:latin typeface="Arial"/>
              </a:rPr>
              <a:t>160 mg bid starting at C1 </a:t>
            </a:r>
          </a:p>
          <a:p>
            <a:pPr algn="ctr" defTabSz="914354">
              <a:spcBef>
                <a:spcPts val="600"/>
              </a:spcBef>
              <a:defRPr/>
            </a:pPr>
            <a:r>
              <a:rPr lang="en-US" sz="1400" b="1" dirty="0">
                <a:solidFill>
                  <a:srgbClr val="FFFFFF"/>
                </a:solidFill>
                <a:latin typeface="Calibri"/>
              </a:rPr>
              <a:t>+ Venetoclax*</a:t>
            </a:r>
          </a:p>
          <a:p>
            <a:pPr algn="ctr" defTabSz="914354">
              <a:defRPr/>
            </a:pPr>
            <a:r>
              <a:rPr lang="en-US" sz="1400" dirty="0">
                <a:solidFill>
                  <a:srgbClr val="FFFFFF"/>
                </a:solidFill>
                <a:latin typeface="Arial"/>
              </a:rPr>
              <a:t>QD from C4-C28</a:t>
            </a:r>
          </a:p>
          <a:p>
            <a:pPr algn="ctr" defTabSz="914354">
              <a:defRPr/>
            </a:pPr>
            <a:r>
              <a:rPr lang="en-US" sz="1400" b="1" dirty="0">
                <a:solidFill>
                  <a:srgbClr val="FFFFFF"/>
                </a:solidFill>
                <a:latin typeface="Arial"/>
              </a:rPr>
              <a:t>(n</a:t>
            </a:r>
            <a:r>
              <a:rPr lang="en-US" sz="700" b="1" dirty="0">
                <a:solidFill>
                  <a:srgbClr val="FFFFFF"/>
                </a:solidFill>
                <a:latin typeface="Arial"/>
              </a:rPr>
              <a:t> </a:t>
            </a:r>
            <a:r>
              <a:rPr lang="en-US" sz="1400" b="1" dirty="0">
                <a:solidFill>
                  <a:srgbClr val="FFFFFF"/>
                </a:solidFill>
                <a:latin typeface="Arial"/>
              </a:rPr>
              <a:t>=</a:t>
            </a:r>
            <a:r>
              <a:rPr lang="en-US" sz="700" b="1" dirty="0">
                <a:solidFill>
                  <a:srgbClr val="FFFFFF"/>
                </a:solidFill>
                <a:latin typeface="Arial"/>
              </a:rPr>
              <a:t> </a:t>
            </a:r>
            <a:r>
              <a:rPr lang="en-US" sz="1400" b="1" dirty="0">
                <a:solidFill>
                  <a:srgbClr val="FFFFFF"/>
                </a:solidFill>
                <a:latin typeface="Arial"/>
              </a:rPr>
              <a:t>114)</a:t>
            </a:r>
            <a:endParaRPr lang="en-US" sz="1400" dirty="0">
              <a:solidFill>
                <a:srgbClr val="FFFFFF"/>
              </a:solidFill>
              <a:latin typeface="Arial"/>
            </a:endParaRPr>
          </a:p>
        </p:txBody>
      </p:sp>
      <p:sp>
        <p:nvSpPr>
          <p:cNvPr id="16" name="Rounded Rectangle 9">
            <a:extLst>
              <a:ext uri="{FF2B5EF4-FFF2-40B4-BE49-F238E27FC236}">
                <a16:creationId xmlns:a16="http://schemas.microsoft.com/office/drawing/2014/main" id="{7BAAD8B4-080A-3249-798A-14094B9D93A9}"/>
              </a:ext>
            </a:extLst>
          </p:cNvPr>
          <p:cNvSpPr/>
          <p:nvPr/>
        </p:nvSpPr>
        <p:spPr>
          <a:xfrm>
            <a:off x="2521345" y="4299965"/>
            <a:ext cx="1740220" cy="762000"/>
          </a:xfrm>
          <a:prstGeom prst="rect">
            <a:avLst/>
          </a:prstGeom>
          <a:solidFill>
            <a:schemeClr val="tx2">
              <a:lumMod val="75000"/>
              <a:lumOff val="25000"/>
            </a:schemeClr>
          </a:solidFill>
          <a:ln>
            <a:solidFill>
              <a:schemeClr val="accent1">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4354">
              <a:defRPr/>
            </a:pPr>
            <a:r>
              <a:rPr lang="en-US" sz="1200" b="1" dirty="0">
                <a:solidFill>
                  <a:srgbClr val="FFFFFF"/>
                </a:solidFill>
                <a:latin typeface="Arial"/>
              </a:rPr>
              <a:t>Cohorts 1 and 2</a:t>
            </a:r>
            <a:endParaRPr lang="en-US" sz="1200" dirty="0">
              <a:solidFill>
                <a:srgbClr val="FFFFFF"/>
              </a:solidFill>
              <a:latin typeface="Arial"/>
            </a:endParaRPr>
          </a:p>
        </p:txBody>
      </p:sp>
      <p:cxnSp>
        <p:nvCxnSpPr>
          <p:cNvPr id="17" name="Straight Connector 16">
            <a:extLst>
              <a:ext uri="{FF2B5EF4-FFF2-40B4-BE49-F238E27FC236}">
                <a16:creationId xmlns:a16="http://schemas.microsoft.com/office/drawing/2014/main" id="{FA75F47F-5393-1B37-C2DA-B5E7A28CE64E}"/>
              </a:ext>
            </a:extLst>
          </p:cNvPr>
          <p:cNvCxnSpPr>
            <a:cxnSpLocks/>
            <a:stCxn id="16" idx="3"/>
          </p:cNvCxnSpPr>
          <p:nvPr/>
        </p:nvCxnSpPr>
        <p:spPr>
          <a:xfrm>
            <a:off x="4261565" y="4680965"/>
            <a:ext cx="868052" cy="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2" name="Oval 1">
            <a:extLst>
              <a:ext uri="{FF2B5EF4-FFF2-40B4-BE49-F238E27FC236}">
                <a16:creationId xmlns:a16="http://schemas.microsoft.com/office/drawing/2014/main" id="{F0D37A61-2F83-C8A8-C38F-EA37C41D77CB}"/>
              </a:ext>
            </a:extLst>
          </p:cNvPr>
          <p:cNvSpPr/>
          <p:nvPr/>
        </p:nvSpPr>
        <p:spPr>
          <a:xfrm>
            <a:off x="4720939" y="4214907"/>
            <a:ext cx="3209500" cy="1816935"/>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8" name="TextBox 7">
            <a:extLst>
              <a:ext uri="{FF2B5EF4-FFF2-40B4-BE49-F238E27FC236}">
                <a16:creationId xmlns:a16="http://schemas.microsoft.com/office/drawing/2014/main" id="{D035C88D-1615-4810-27E2-B927DD02B688}"/>
              </a:ext>
            </a:extLst>
          </p:cNvPr>
          <p:cNvSpPr txBox="1"/>
          <p:nvPr/>
        </p:nvSpPr>
        <p:spPr>
          <a:xfrm>
            <a:off x="44305" y="6040735"/>
            <a:ext cx="11998203" cy="461665"/>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BID, twice daily; BM, bone marrow; C, cycle; </a:t>
            </a:r>
            <a:r>
              <a:rPr lang="en-US" sz="800" dirty="0">
                <a:solidFill>
                  <a:srgbClr val="000000">
                    <a:lumMod val="50000"/>
                    <a:lumOff val="50000"/>
                  </a:srgbClr>
                </a:solidFill>
                <a:latin typeface="Calibri"/>
              </a:rPr>
              <a:t>CLL/SLL, chronic lymphocytic leukemia/small lymphocytic lymphoma; </a:t>
            </a:r>
            <a:r>
              <a:rPr lang="en-US" sz="800" dirty="0">
                <a:solidFill>
                  <a:srgbClr val="555555">
                    <a:lumMod val="50000"/>
                    <a:lumOff val="50000"/>
                  </a:srgbClr>
                </a:solidFill>
                <a:latin typeface="Calibri"/>
              </a:rPr>
              <a:t>CR, complete response; CRi, complete response; FCR, fludarabine, cyclophosphamide, rituximab; FISH, fluorescence in situ hybridization; </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immunoglobulin heavy chain variable region; ITT, intention-to-treat; iwCLL, International Workshop on Chronic Lymphocytic Leukemia; MRD, minimal residual disease; ORR, overall response rate; OS, overall survival; PB, peripheral blood; PD, progressive disease; PFS, progression-free survival; QD, once daily; TLS, tumor lysis syndrome; uMRD4, undetectable minimal residual disease at 10⁻⁴ sensitivity.</a:t>
            </a:r>
          </a:p>
        </p:txBody>
      </p:sp>
      <p:sp>
        <p:nvSpPr>
          <p:cNvPr id="5" name="TextBox 4">
            <a:extLst>
              <a:ext uri="{FF2B5EF4-FFF2-40B4-BE49-F238E27FC236}">
                <a16:creationId xmlns:a16="http://schemas.microsoft.com/office/drawing/2014/main" id="{D7F5FEFF-F2A9-8FBE-3216-24A320149DCE}"/>
              </a:ext>
            </a:extLst>
          </p:cNvPr>
          <p:cNvSpPr txBox="1"/>
          <p:nvPr/>
        </p:nvSpPr>
        <p:spPr>
          <a:xfrm>
            <a:off x="10217649" y="4140900"/>
            <a:ext cx="1926647" cy="1169551"/>
          </a:xfrm>
          <a:prstGeom prst="rect">
            <a:avLst/>
          </a:prstGeom>
          <a:noFill/>
        </p:spPr>
        <p:txBody>
          <a:bodyPr wrap="square" rtlCol="0">
            <a:spAutoFit/>
          </a:bodyPr>
          <a:lstStyle/>
          <a:p>
            <a:pPr defTabSz="609585"/>
            <a:r>
              <a:rPr lang="en-US" sz="1000" dirty="0">
                <a:solidFill>
                  <a:srgbClr val="555555">
                    <a:lumMod val="65000"/>
                    <a:lumOff val="35000"/>
                  </a:srgbClr>
                </a:solidFill>
                <a:latin typeface="Calibri"/>
              </a:rPr>
              <a:t>NCT03336333</a:t>
            </a:r>
          </a:p>
          <a:p>
            <a:pPr defTabSz="609585"/>
            <a:r>
              <a:rPr lang="en-US" sz="1000" dirty="0">
                <a:solidFill>
                  <a:srgbClr val="555555">
                    <a:lumMod val="65000"/>
                    <a:lumOff val="35000"/>
                  </a:srgbClr>
                </a:solidFill>
                <a:latin typeface="Calibri"/>
              </a:rPr>
              <a:t>Statistical analysis: Efficacy endpoints analyzed using ITT analysis and the per protocol analysis set. Safety was assessed in all patients who received &gt;1 dose of treatment. </a:t>
            </a:r>
          </a:p>
        </p:txBody>
      </p:sp>
      <p:sp>
        <p:nvSpPr>
          <p:cNvPr id="11" name="Text Placeholder 3">
            <a:extLst>
              <a:ext uri="{FF2B5EF4-FFF2-40B4-BE49-F238E27FC236}">
                <a16:creationId xmlns:a16="http://schemas.microsoft.com/office/drawing/2014/main" id="{9E8A097E-9A69-FBC8-DBAB-FFA62465D61B}"/>
              </a:ext>
            </a:extLst>
          </p:cNvPr>
          <p:cNvSpPr txBox="1">
            <a:spLocks/>
          </p:cNvSpPr>
          <p:nvPr/>
        </p:nvSpPr>
        <p:spPr>
          <a:xfrm>
            <a:off x="9473880" y="6463137"/>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*This regimen is not yet FDA-approved</a:t>
            </a:r>
          </a:p>
        </p:txBody>
      </p:sp>
    </p:spTree>
    <p:extLst>
      <p:ext uri="{BB962C8B-B14F-4D97-AF65-F5344CB8AC3E}">
        <p14:creationId xmlns:p14="http://schemas.microsoft.com/office/powerpoint/2010/main" val="38599920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07793-A651-9564-ABC6-B5A51CBC6117}"/>
              </a:ext>
            </a:extLst>
          </p:cNvPr>
          <p:cNvSpPr>
            <a:spLocks noGrp="1"/>
          </p:cNvSpPr>
          <p:nvPr>
            <p:ph type="title"/>
          </p:nvPr>
        </p:nvSpPr>
        <p:spPr/>
        <p:txBody>
          <a:bodyPr>
            <a:normAutofit/>
          </a:bodyPr>
          <a:lstStyle/>
          <a:p>
            <a:r>
              <a:rPr lang="en-US" dirty="0"/>
              <a:t>SEQUOIA Arm D: Schedule</a:t>
            </a:r>
          </a:p>
        </p:txBody>
      </p:sp>
      <p:sp>
        <p:nvSpPr>
          <p:cNvPr id="6" name="Text Placeholder 3">
            <a:extLst>
              <a:ext uri="{FF2B5EF4-FFF2-40B4-BE49-F238E27FC236}">
                <a16:creationId xmlns:a16="http://schemas.microsoft.com/office/drawing/2014/main" id="{2DF6F26D-7ED4-DCFD-ED4A-CE6066F31580}"/>
              </a:ext>
            </a:extLst>
          </p:cNvPr>
          <p:cNvSpPr txBox="1">
            <a:spLocks/>
          </p:cNvSpPr>
          <p:nvPr/>
        </p:nvSpPr>
        <p:spPr>
          <a:xfrm>
            <a:off x="1" y="5572297"/>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812760">
              <a:buNone/>
            </a:pPr>
            <a:r>
              <a:rPr lang="en-US" sz="800" dirty="0">
                <a:solidFill>
                  <a:srgbClr val="FFFFFF">
                    <a:lumMod val="50000"/>
                  </a:srgbClr>
                </a:solidFill>
                <a:latin typeface="Calibri"/>
              </a:rPr>
              <a:t>aBM biopsy and aspirate are required to confirm a suspected CR/Cri (BM biopsy collection timepoint not defined per protocol), starting after cycle 9 and then annually if needed. bPatients with confirmed CR/CRi and 2 consecutive PB-uMRD results at least 12 weeks apart. </a:t>
            </a:r>
          </a:p>
          <a:p>
            <a:pPr marL="0" indent="0" defTabSz="812760">
              <a:buNone/>
            </a:pPr>
            <a:endParaRPr lang="en-US" sz="800" dirty="0">
              <a:solidFill>
                <a:srgbClr val="FFFFFF">
                  <a:lumMod val="50000"/>
                </a:srgbClr>
              </a:solidFill>
              <a:latin typeface="Calibri"/>
            </a:endParaRPr>
          </a:p>
          <a:p>
            <a:pPr marL="0" indent="0" defTabSz="812760">
              <a:buNone/>
            </a:pPr>
            <a:endParaRPr lang="en-US" sz="800" dirty="0">
              <a:solidFill>
                <a:srgbClr val="FFFFFF">
                  <a:lumMod val="50000"/>
                </a:srgbClr>
              </a:solidFill>
              <a:latin typeface="Calibri"/>
            </a:endParaRPr>
          </a:p>
        </p:txBody>
      </p:sp>
      <p:sp>
        <p:nvSpPr>
          <p:cNvPr id="5" name="TextBox 4"/>
          <p:cNvSpPr txBox="1"/>
          <p:nvPr/>
        </p:nvSpPr>
        <p:spPr>
          <a:xfrm>
            <a:off x="2293966" y="1071722"/>
            <a:ext cx="344966" cy="276999"/>
          </a:xfrm>
          <a:prstGeom prst="rect">
            <a:avLst/>
          </a:prstGeom>
          <a:noFill/>
        </p:spPr>
        <p:txBody>
          <a:bodyPr wrap="none" rtlCol="0">
            <a:spAutoFit/>
          </a:bodyPr>
          <a:lstStyle/>
          <a:p>
            <a:pPr algn="ctr" defTabSz="609585"/>
            <a:r>
              <a:rPr lang="en-US" sz="1200" b="1" dirty="0">
                <a:solidFill>
                  <a:srgbClr val="000000"/>
                </a:solidFill>
                <a:latin typeface="Calibri"/>
              </a:rPr>
              <a:t>C1</a:t>
            </a:r>
          </a:p>
        </p:txBody>
      </p:sp>
      <p:sp>
        <p:nvSpPr>
          <p:cNvPr id="7" name="TextBox 6"/>
          <p:cNvSpPr txBox="1"/>
          <p:nvPr/>
        </p:nvSpPr>
        <p:spPr>
          <a:xfrm>
            <a:off x="3162913" y="1071722"/>
            <a:ext cx="344966" cy="276999"/>
          </a:xfrm>
          <a:prstGeom prst="rect">
            <a:avLst/>
          </a:prstGeom>
          <a:noFill/>
        </p:spPr>
        <p:txBody>
          <a:bodyPr wrap="none" rtlCol="0">
            <a:spAutoFit/>
          </a:bodyPr>
          <a:lstStyle/>
          <a:p>
            <a:pPr algn="ctr" defTabSz="609585"/>
            <a:r>
              <a:rPr lang="en-US" sz="1200" b="1" dirty="0">
                <a:solidFill>
                  <a:srgbClr val="000000"/>
                </a:solidFill>
                <a:latin typeface="Calibri"/>
              </a:rPr>
              <a:t>C4</a:t>
            </a:r>
          </a:p>
        </p:txBody>
      </p:sp>
      <p:sp>
        <p:nvSpPr>
          <p:cNvPr id="8" name="TextBox 7"/>
          <p:cNvSpPr txBox="1"/>
          <p:nvPr/>
        </p:nvSpPr>
        <p:spPr>
          <a:xfrm>
            <a:off x="4011807" y="1071722"/>
            <a:ext cx="344966" cy="276999"/>
          </a:xfrm>
          <a:prstGeom prst="rect">
            <a:avLst/>
          </a:prstGeom>
          <a:noFill/>
        </p:spPr>
        <p:txBody>
          <a:bodyPr wrap="none" rtlCol="0">
            <a:spAutoFit/>
          </a:bodyPr>
          <a:lstStyle/>
          <a:p>
            <a:pPr algn="ctr" defTabSz="609585"/>
            <a:r>
              <a:rPr lang="en-US" sz="1200" b="1" dirty="0">
                <a:solidFill>
                  <a:srgbClr val="000000"/>
                </a:solidFill>
                <a:latin typeface="Calibri"/>
              </a:rPr>
              <a:t>C7</a:t>
            </a:r>
          </a:p>
        </p:txBody>
      </p:sp>
      <p:sp>
        <p:nvSpPr>
          <p:cNvPr id="9" name="TextBox 8"/>
          <p:cNvSpPr txBox="1"/>
          <p:nvPr/>
        </p:nvSpPr>
        <p:spPr>
          <a:xfrm>
            <a:off x="4808061"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C10</a:t>
            </a:r>
          </a:p>
        </p:txBody>
      </p:sp>
      <p:sp>
        <p:nvSpPr>
          <p:cNvPr id="10" name="TextBox 9"/>
          <p:cNvSpPr txBox="1"/>
          <p:nvPr/>
        </p:nvSpPr>
        <p:spPr>
          <a:xfrm>
            <a:off x="5670324"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C13</a:t>
            </a:r>
          </a:p>
        </p:txBody>
      </p:sp>
      <p:sp>
        <p:nvSpPr>
          <p:cNvPr id="11" name="TextBox 10"/>
          <p:cNvSpPr txBox="1"/>
          <p:nvPr/>
        </p:nvSpPr>
        <p:spPr>
          <a:xfrm>
            <a:off x="6505849"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C16</a:t>
            </a:r>
          </a:p>
        </p:txBody>
      </p:sp>
      <p:sp>
        <p:nvSpPr>
          <p:cNvPr id="12" name="TextBox 11"/>
          <p:cNvSpPr txBox="1"/>
          <p:nvPr/>
        </p:nvSpPr>
        <p:spPr>
          <a:xfrm>
            <a:off x="7361426"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C19</a:t>
            </a:r>
          </a:p>
        </p:txBody>
      </p:sp>
      <p:sp>
        <p:nvSpPr>
          <p:cNvPr id="13" name="TextBox 12"/>
          <p:cNvSpPr txBox="1"/>
          <p:nvPr/>
        </p:nvSpPr>
        <p:spPr>
          <a:xfrm>
            <a:off x="8217005"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C22</a:t>
            </a:r>
          </a:p>
        </p:txBody>
      </p:sp>
      <p:sp>
        <p:nvSpPr>
          <p:cNvPr id="14" name="TextBox 13"/>
          <p:cNvSpPr txBox="1"/>
          <p:nvPr/>
        </p:nvSpPr>
        <p:spPr>
          <a:xfrm>
            <a:off x="9052533" y="1071722"/>
            <a:ext cx="423513" cy="276999"/>
          </a:xfrm>
          <a:prstGeom prst="rect">
            <a:avLst/>
          </a:prstGeom>
          <a:noFill/>
        </p:spPr>
        <p:txBody>
          <a:bodyPr wrap="none" rtlCol="0">
            <a:spAutoFit/>
          </a:bodyPr>
          <a:lstStyle/>
          <a:p>
            <a:pPr algn="ctr" defTabSz="609585"/>
            <a:r>
              <a:rPr lang="en-US" sz="1200" b="1" dirty="0">
                <a:solidFill>
                  <a:srgbClr val="000000"/>
                </a:solidFill>
                <a:latin typeface="Calibri"/>
              </a:rPr>
              <a:t>C25</a:t>
            </a:r>
          </a:p>
        </p:txBody>
      </p:sp>
      <p:sp>
        <p:nvSpPr>
          <p:cNvPr id="15" name="TextBox 14"/>
          <p:cNvSpPr txBox="1"/>
          <p:nvPr/>
        </p:nvSpPr>
        <p:spPr>
          <a:xfrm>
            <a:off x="9936480" y="1121962"/>
            <a:ext cx="500458" cy="276999"/>
          </a:xfrm>
          <a:prstGeom prst="rect">
            <a:avLst/>
          </a:prstGeom>
          <a:noFill/>
        </p:spPr>
        <p:txBody>
          <a:bodyPr wrap="none" rtlCol="0">
            <a:spAutoFit/>
          </a:bodyPr>
          <a:lstStyle/>
          <a:p>
            <a:pPr algn="ctr" defTabSz="609585"/>
            <a:r>
              <a:rPr lang="en-US" sz="1200" b="1" dirty="0">
                <a:solidFill>
                  <a:srgbClr val="000000"/>
                </a:solidFill>
                <a:latin typeface="Calibri"/>
              </a:rPr>
              <a:t>C28+</a:t>
            </a:r>
          </a:p>
        </p:txBody>
      </p:sp>
      <p:sp>
        <p:nvSpPr>
          <p:cNvPr id="16" name="Rectangle 15"/>
          <p:cNvSpPr/>
          <p:nvPr/>
        </p:nvSpPr>
        <p:spPr>
          <a:xfrm>
            <a:off x="2338448" y="1436746"/>
            <a:ext cx="7714605" cy="317151"/>
          </a:xfrm>
          <a:prstGeom prst="rect">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1000" b="1" dirty="0">
                <a:solidFill>
                  <a:srgbClr val="FFFFFF"/>
                </a:solidFill>
                <a:latin typeface="Calibri"/>
              </a:rPr>
              <a:t>Zanubrutinib 160 mg BID</a:t>
            </a:r>
          </a:p>
        </p:txBody>
      </p:sp>
      <p:sp>
        <p:nvSpPr>
          <p:cNvPr id="3" name="Right Arrow 2"/>
          <p:cNvSpPr/>
          <p:nvPr/>
        </p:nvSpPr>
        <p:spPr>
          <a:xfrm>
            <a:off x="10079620" y="1285703"/>
            <a:ext cx="1706152" cy="619003"/>
          </a:xfrm>
          <a:prstGeom prst="rightArrow">
            <a:avLst>
              <a:gd name="adj1" fmla="val 48572"/>
              <a:gd name="adj2" fmla="val 47143"/>
            </a:avLst>
          </a:prstGeom>
          <a:solidFill>
            <a:schemeClr val="accent1">
              <a:lumMod val="50000"/>
            </a:schemeClr>
          </a:solidFill>
          <a:effectLst/>
        </p:spPr>
        <p:style>
          <a:lnRef idx="1">
            <a:schemeClr val="accent1"/>
          </a:lnRef>
          <a:fillRef idx="3">
            <a:schemeClr val="accent1"/>
          </a:fillRef>
          <a:effectRef idx="2">
            <a:schemeClr val="accent1"/>
          </a:effectRef>
          <a:fontRef idx="minor">
            <a:schemeClr val="lt1"/>
          </a:fontRef>
        </p:style>
        <p:txBody>
          <a:bodyPr wrap="none" lIns="0" rtlCol="0" anchor="ctr"/>
          <a:lstStyle/>
          <a:p>
            <a:pPr marL="45719" defTabSz="609585"/>
            <a:r>
              <a:rPr lang="en-US" sz="800" b="1" i="1" dirty="0">
                <a:solidFill>
                  <a:srgbClr val="FFFFFF"/>
                </a:solidFill>
                <a:latin typeface="Calibri"/>
              </a:rPr>
              <a:t>Continue zanubrutinib until </a:t>
            </a:r>
            <a:br>
              <a:rPr lang="en-US" sz="800" b="1" i="1" dirty="0">
                <a:solidFill>
                  <a:srgbClr val="FFFFFF"/>
                </a:solidFill>
                <a:latin typeface="Calibri"/>
              </a:rPr>
            </a:br>
            <a:r>
              <a:rPr lang="en-US" sz="800" b="1" i="1" dirty="0">
                <a:solidFill>
                  <a:srgbClr val="FFFFFF"/>
                </a:solidFill>
                <a:latin typeface="Calibri"/>
              </a:rPr>
              <a:t>uMRD early stopping criteria</a:t>
            </a:r>
          </a:p>
        </p:txBody>
      </p:sp>
      <p:sp>
        <p:nvSpPr>
          <p:cNvPr id="18" name="Up Arrow 17"/>
          <p:cNvSpPr/>
          <p:nvPr/>
        </p:nvSpPr>
        <p:spPr>
          <a:xfrm>
            <a:off x="2264834" y="1809877"/>
            <a:ext cx="190500" cy="185209"/>
          </a:xfrm>
          <a:prstGeom prst="up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19" name="Up Arrow 18"/>
          <p:cNvSpPr/>
          <p:nvPr/>
        </p:nvSpPr>
        <p:spPr>
          <a:xfrm>
            <a:off x="3026834" y="1809877"/>
            <a:ext cx="190500" cy="185209"/>
          </a:xfrm>
          <a:prstGeom prst="upArrow">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20" name="TextBox 19"/>
          <p:cNvSpPr txBox="1"/>
          <p:nvPr/>
        </p:nvSpPr>
        <p:spPr>
          <a:xfrm>
            <a:off x="2144178" y="2016254"/>
            <a:ext cx="1173719" cy="338554"/>
          </a:xfrm>
          <a:prstGeom prst="rect">
            <a:avLst/>
          </a:prstGeom>
          <a:noFill/>
        </p:spPr>
        <p:txBody>
          <a:bodyPr wrap="none" rtlCol="0">
            <a:spAutoFit/>
          </a:bodyPr>
          <a:lstStyle/>
          <a:p>
            <a:pPr algn="ctr" defTabSz="609585"/>
            <a:r>
              <a:rPr lang="en-US" sz="800" b="1" i="1" dirty="0">
                <a:solidFill>
                  <a:srgbClr val="FFC72C"/>
                </a:solidFill>
                <a:latin typeface="Calibri"/>
              </a:rPr>
              <a:t>Baseline and end of C3:</a:t>
            </a:r>
          </a:p>
          <a:p>
            <a:pPr algn="ctr" defTabSz="609585"/>
            <a:r>
              <a:rPr lang="en-US" sz="800" i="1" dirty="0">
                <a:solidFill>
                  <a:srgbClr val="FFC72C"/>
                </a:solidFill>
                <a:latin typeface="Calibri"/>
              </a:rPr>
              <a:t>TLS risk assessment</a:t>
            </a:r>
          </a:p>
        </p:txBody>
      </p:sp>
      <p:sp>
        <p:nvSpPr>
          <p:cNvPr id="21" name="TextBox 20"/>
          <p:cNvSpPr txBox="1"/>
          <p:nvPr/>
        </p:nvSpPr>
        <p:spPr>
          <a:xfrm>
            <a:off x="1017719" y="3919664"/>
            <a:ext cx="9964756" cy="1569660"/>
          </a:xfrm>
          <a:prstGeom prst="rect">
            <a:avLst/>
          </a:prstGeom>
          <a:noFill/>
        </p:spPr>
        <p:txBody>
          <a:bodyPr wrap="square" rtlCol="0">
            <a:spAutoFit/>
          </a:bodyPr>
          <a:lstStyle/>
          <a:p>
            <a:pPr defTabSz="609585"/>
            <a:r>
              <a:rPr lang="en-US" sz="1200" b="1" u="sng" dirty="0">
                <a:solidFill>
                  <a:srgbClr val="555555">
                    <a:lumMod val="75000"/>
                    <a:lumOff val="25000"/>
                  </a:srgbClr>
                </a:solidFill>
                <a:latin typeface="Calibri"/>
              </a:rPr>
              <a:t>uMRD-guided stopping criteria</a:t>
            </a:r>
          </a:p>
          <a:p>
            <a:pPr defTabSz="609585"/>
            <a:r>
              <a:rPr lang="en-US" sz="1200" dirty="0">
                <a:solidFill>
                  <a:srgbClr val="555555">
                    <a:lumMod val="75000"/>
                    <a:lumOff val="25000"/>
                  </a:srgbClr>
                </a:solidFill>
                <a:latin typeface="Calibri"/>
              </a:rPr>
              <a:t>All conditions must be met:</a:t>
            </a:r>
          </a:p>
          <a:p>
            <a:pPr marL="342891" indent="-342891" defTabSz="609585">
              <a:buFontTx/>
              <a:buAutoNum type="arabicPeriod"/>
            </a:pPr>
            <a:r>
              <a:rPr lang="en-US" sz="1200" dirty="0">
                <a:solidFill>
                  <a:srgbClr val="555555">
                    <a:lumMod val="75000"/>
                    <a:lumOff val="25000"/>
                  </a:srgbClr>
                </a:solidFill>
                <a:latin typeface="Calibri"/>
              </a:rPr>
              <a:t>Response assessed as CR or CRi confirmed by a BM biopsy</a:t>
            </a:r>
          </a:p>
          <a:p>
            <a:pPr marL="342891" indent="-342891" defTabSz="609585">
              <a:buFontTx/>
              <a:buAutoNum type="arabicPeriod"/>
            </a:pPr>
            <a:r>
              <a:rPr lang="en-US" sz="1200" dirty="0">
                <a:solidFill>
                  <a:srgbClr val="555555">
                    <a:lumMod val="75000"/>
                    <a:lumOff val="25000"/>
                  </a:srgbClr>
                </a:solidFill>
                <a:latin typeface="Calibri"/>
              </a:rPr>
              <a:t>uMRD &lt;1x10</a:t>
            </a:r>
            <a:r>
              <a:rPr lang="en-US" sz="1200" baseline="30000" dirty="0">
                <a:solidFill>
                  <a:srgbClr val="555555">
                    <a:lumMod val="75000"/>
                    <a:lumOff val="25000"/>
                  </a:srgbClr>
                </a:solidFill>
                <a:latin typeface="Calibri"/>
              </a:rPr>
              <a:t>-4 </a:t>
            </a:r>
            <a:r>
              <a:rPr lang="en-US" sz="1200" dirty="0">
                <a:solidFill>
                  <a:srgbClr val="555555">
                    <a:lumMod val="75000"/>
                    <a:lumOff val="25000"/>
                  </a:srgbClr>
                </a:solidFill>
                <a:latin typeface="Calibri"/>
              </a:rPr>
              <a:t>(uMRD4) achieved in 2 consecutive peripheral blood MRD tests conducted ≥12 weeks apart</a:t>
            </a:r>
          </a:p>
          <a:p>
            <a:pPr marL="342891" indent="-342891" defTabSz="609585">
              <a:buFontTx/>
              <a:buAutoNum type="arabicPeriod"/>
            </a:pPr>
            <a:r>
              <a:rPr lang="en-US" sz="1200" dirty="0">
                <a:solidFill>
                  <a:srgbClr val="555555">
                    <a:lumMod val="75000"/>
                    <a:lumOff val="25000"/>
                  </a:srgbClr>
                </a:solidFill>
                <a:latin typeface="Calibri"/>
              </a:rPr>
              <a:t>uMRD4 achieved in 2 consecutive BM aspirate MRD tests conducted ≥12 weeks apart</a:t>
            </a:r>
          </a:p>
          <a:p>
            <a:pPr marL="342891" indent="-342891" defTabSz="609585">
              <a:buFontTx/>
              <a:buAutoNum type="arabicPeriod"/>
            </a:pPr>
            <a:r>
              <a:rPr lang="en-US" sz="1200" dirty="0">
                <a:solidFill>
                  <a:srgbClr val="555555">
                    <a:lumMod val="75000"/>
                    <a:lumOff val="25000"/>
                  </a:srgbClr>
                </a:solidFill>
                <a:latin typeface="Calibri"/>
              </a:rPr>
              <a:t>Received:</a:t>
            </a:r>
          </a:p>
          <a:p>
            <a:pPr marL="455602" lvl="1" defTabSz="609585">
              <a:tabLst>
                <a:tab pos="687371" algn="l"/>
              </a:tabLst>
            </a:pPr>
            <a:r>
              <a:rPr lang="en-US" sz="1200" dirty="0">
                <a:solidFill>
                  <a:srgbClr val="555555">
                    <a:lumMod val="75000"/>
                    <a:lumOff val="25000"/>
                  </a:srgbClr>
                </a:solidFill>
                <a:latin typeface="Calibri"/>
              </a:rPr>
              <a:t>i)	Minimum of 12 cycles of venetoclax (to stop venetoclax early)</a:t>
            </a:r>
          </a:p>
          <a:p>
            <a:pPr marL="455602" lvl="1" defTabSz="609585">
              <a:tabLst>
                <a:tab pos="687371" algn="l"/>
              </a:tabLst>
            </a:pPr>
            <a:r>
              <a:rPr lang="en-US" sz="1200" dirty="0">
                <a:solidFill>
                  <a:srgbClr val="555555">
                    <a:lumMod val="75000"/>
                    <a:lumOff val="25000"/>
                  </a:srgbClr>
                </a:solidFill>
                <a:latin typeface="Calibri"/>
              </a:rPr>
              <a:t>ii)	Minimum of 27 cycles of zanubrutinib (to stop zanubrutinib early)</a:t>
            </a:r>
          </a:p>
        </p:txBody>
      </p:sp>
      <p:grpSp>
        <p:nvGrpSpPr>
          <p:cNvPr id="35" name="Group 34"/>
          <p:cNvGrpSpPr/>
          <p:nvPr/>
        </p:nvGrpSpPr>
        <p:grpSpPr>
          <a:xfrm>
            <a:off x="2436756" y="1345041"/>
            <a:ext cx="7581453" cy="85016"/>
            <a:chOff x="2377685" y="2879653"/>
            <a:chExt cx="7581453" cy="85016"/>
          </a:xfrm>
        </p:grpSpPr>
        <p:cxnSp>
          <p:nvCxnSpPr>
            <p:cNvPr id="25" name="Straight Connector 24">
              <a:extLst>
                <a:ext uri="{FF2B5EF4-FFF2-40B4-BE49-F238E27FC236}">
                  <a16:creationId xmlns:a16="http://schemas.microsoft.com/office/drawing/2014/main" id="{5F5182BF-0BE1-2FB2-29AA-5E5C775289A6}"/>
                </a:ext>
              </a:extLst>
            </p:cNvPr>
            <p:cNvCxnSpPr/>
            <p:nvPr/>
          </p:nvCxnSpPr>
          <p:spPr>
            <a:xfrm rot="5400000">
              <a:off x="2335177"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0BCEDC2B-A46A-2D2A-7A2F-058CD63B5C97}"/>
                </a:ext>
              </a:extLst>
            </p:cNvPr>
            <p:cNvCxnSpPr/>
            <p:nvPr/>
          </p:nvCxnSpPr>
          <p:spPr>
            <a:xfrm rot="5400000">
              <a:off x="8243679"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93A54F0-1F76-0314-AC2C-E0787F8FD088}"/>
                </a:ext>
              </a:extLst>
            </p:cNvPr>
            <p:cNvCxnSpPr/>
            <p:nvPr/>
          </p:nvCxnSpPr>
          <p:spPr>
            <a:xfrm rot="5400000">
              <a:off x="7395388"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E93A54F0-1F76-0314-AC2C-E0787F8FD088}"/>
                </a:ext>
              </a:extLst>
            </p:cNvPr>
            <p:cNvCxnSpPr/>
            <p:nvPr/>
          </p:nvCxnSpPr>
          <p:spPr>
            <a:xfrm rot="5400000">
              <a:off x="5704713"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E93A54F0-1F76-0314-AC2C-E0787F8FD088}"/>
                </a:ext>
              </a:extLst>
            </p:cNvPr>
            <p:cNvCxnSpPr/>
            <p:nvPr/>
          </p:nvCxnSpPr>
          <p:spPr>
            <a:xfrm rot="5400000">
              <a:off x="9109691"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4297FD1C-413B-3F34-3415-2BE5F504E04D}"/>
                </a:ext>
              </a:extLst>
            </p:cNvPr>
            <p:cNvCxnSpPr/>
            <p:nvPr/>
          </p:nvCxnSpPr>
          <p:spPr>
            <a:xfrm rot="5400000">
              <a:off x="9916630" y="2922161"/>
              <a:ext cx="85016"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5F5182BF-0BE1-2FB2-29AA-5E5C775289A6}"/>
                </a:ext>
              </a:extLst>
            </p:cNvPr>
            <p:cNvCxnSpPr/>
            <p:nvPr/>
          </p:nvCxnSpPr>
          <p:spPr>
            <a:xfrm rot="5400000">
              <a:off x="3177561"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3A54F0-1F76-0314-AC2C-E0787F8FD088}"/>
                </a:ext>
              </a:extLst>
            </p:cNvPr>
            <p:cNvCxnSpPr/>
            <p:nvPr/>
          </p:nvCxnSpPr>
          <p:spPr>
            <a:xfrm rot="5400000">
              <a:off x="4019945"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93A54F0-1F76-0314-AC2C-E0787F8FD088}"/>
                </a:ext>
              </a:extLst>
            </p:cNvPr>
            <p:cNvCxnSpPr/>
            <p:nvPr/>
          </p:nvCxnSpPr>
          <p:spPr>
            <a:xfrm rot="5400000">
              <a:off x="4862329"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93A54F0-1F76-0314-AC2C-E0787F8FD088}"/>
                </a:ext>
              </a:extLst>
            </p:cNvPr>
            <p:cNvCxnSpPr/>
            <p:nvPr/>
          </p:nvCxnSpPr>
          <p:spPr>
            <a:xfrm rot="5400000">
              <a:off x="6553004" y="2922161"/>
              <a:ext cx="85016"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grpSp>
      <p:sp>
        <p:nvSpPr>
          <p:cNvPr id="36" name="Rectangle 35"/>
          <p:cNvSpPr/>
          <p:nvPr/>
        </p:nvSpPr>
        <p:spPr>
          <a:xfrm>
            <a:off x="6589487" y="1772092"/>
            <a:ext cx="3463567" cy="243061"/>
          </a:xfrm>
          <a:prstGeom prst="rect">
            <a:avLst/>
          </a:prstGeom>
          <a:solidFill>
            <a:schemeClr val="accent4">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r>
              <a:rPr lang="en-US" sz="800" b="1" i="1" dirty="0">
                <a:solidFill>
                  <a:srgbClr val="FFFFFF"/>
                </a:solidFill>
                <a:latin typeface="Calibri"/>
              </a:rPr>
              <a:t>Discontinue venetoclax due to uMRD early stopping criteria</a:t>
            </a:r>
          </a:p>
        </p:txBody>
      </p:sp>
      <p:sp>
        <p:nvSpPr>
          <p:cNvPr id="37" name="Rectangle 36"/>
          <p:cNvSpPr/>
          <p:nvPr/>
        </p:nvSpPr>
        <p:spPr>
          <a:xfrm>
            <a:off x="3135087" y="1772092"/>
            <a:ext cx="3463567" cy="250181"/>
          </a:xfrm>
          <a:custGeom>
            <a:avLst/>
            <a:gdLst>
              <a:gd name="connsiteX0" fmla="*/ 0 w 3463567"/>
              <a:gd name="connsiteY0" fmla="*/ 0 h 243061"/>
              <a:gd name="connsiteX1" fmla="*/ 3463567 w 3463567"/>
              <a:gd name="connsiteY1" fmla="*/ 0 h 243061"/>
              <a:gd name="connsiteX2" fmla="*/ 3463567 w 3463567"/>
              <a:gd name="connsiteY2" fmla="*/ 243061 h 243061"/>
              <a:gd name="connsiteX3" fmla="*/ 0 w 3463567"/>
              <a:gd name="connsiteY3" fmla="*/ 243061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80571 w 3463567"/>
              <a:gd name="connsiteY3" fmla="*/ 235804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42231 w 3463567"/>
              <a:gd name="connsiteY3" fmla="*/ 231011 h 243061"/>
              <a:gd name="connsiteX4" fmla="*/ 0 w 3463567"/>
              <a:gd name="connsiteY4" fmla="*/ 0 h 243061"/>
              <a:gd name="connsiteX0" fmla="*/ 0 w 3463567"/>
              <a:gd name="connsiteY0" fmla="*/ 0 h 243061"/>
              <a:gd name="connsiteX1" fmla="*/ 3463567 w 3463567"/>
              <a:gd name="connsiteY1" fmla="*/ 0 h 243061"/>
              <a:gd name="connsiteX2" fmla="*/ 3463567 w 3463567"/>
              <a:gd name="connsiteY2" fmla="*/ 243061 h 243061"/>
              <a:gd name="connsiteX3" fmla="*/ 551816 w 3463567"/>
              <a:gd name="connsiteY3" fmla="*/ 240596 h 243061"/>
              <a:gd name="connsiteX4" fmla="*/ 0 w 3463567"/>
              <a:gd name="connsiteY4" fmla="*/ 0 h 243061"/>
              <a:gd name="connsiteX0" fmla="*/ 0 w 3463567"/>
              <a:gd name="connsiteY0" fmla="*/ 0 h 250181"/>
              <a:gd name="connsiteX1" fmla="*/ 3463567 w 3463567"/>
              <a:gd name="connsiteY1" fmla="*/ 0 h 250181"/>
              <a:gd name="connsiteX2" fmla="*/ 3463567 w 3463567"/>
              <a:gd name="connsiteY2" fmla="*/ 243061 h 250181"/>
              <a:gd name="connsiteX3" fmla="*/ 551816 w 3463567"/>
              <a:gd name="connsiteY3" fmla="*/ 250181 h 250181"/>
              <a:gd name="connsiteX4" fmla="*/ 0 w 3463567"/>
              <a:gd name="connsiteY4" fmla="*/ 0 h 250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3567" h="250181">
                <a:moveTo>
                  <a:pt x="0" y="0"/>
                </a:moveTo>
                <a:lnTo>
                  <a:pt x="3463567" y="0"/>
                </a:lnTo>
                <a:lnTo>
                  <a:pt x="3463567" y="243061"/>
                </a:lnTo>
                <a:lnTo>
                  <a:pt x="551816" y="250181"/>
                </a:lnTo>
                <a:lnTo>
                  <a:pt x="0" y="0"/>
                </a:lnTo>
                <a:close/>
              </a:path>
            </a:pathLst>
          </a:cu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indent="627047" defTabSz="609585"/>
            <a:r>
              <a:rPr lang="en-US" sz="1000" b="1" dirty="0">
                <a:solidFill>
                  <a:srgbClr val="FFFFFF"/>
                </a:solidFill>
                <a:latin typeface="Calibri"/>
              </a:rPr>
              <a:t>Venetoclax 400 mg QD</a:t>
            </a:r>
          </a:p>
        </p:txBody>
      </p:sp>
      <p:sp>
        <p:nvSpPr>
          <p:cNvPr id="41" name="Right Arrow 40"/>
          <p:cNvSpPr/>
          <p:nvPr/>
        </p:nvSpPr>
        <p:spPr>
          <a:xfrm>
            <a:off x="4589930" y="3228824"/>
            <a:ext cx="5781975" cy="161195"/>
          </a:xfrm>
          <a:prstGeom prst="rightArrow">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2" name="Right Arrow 41"/>
          <p:cNvSpPr/>
          <p:nvPr/>
        </p:nvSpPr>
        <p:spPr>
          <a:xfrm>
            <a:off x="4589930" y="3611480"/>
            <a:ext cx="5781975" cy="161195"/>
          </a:xfrm>
          <a:prstGeom prst="rightArrow">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3" name="Oval 42"/>
          <p:cNvSpPr/>
          <p:nvPr/>
        </p:nvSpPr>
        <p:spPr>
          <a:xfrm>
            <a:off x="2385500"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4" name="Oval 43"/>
          <p:cNvSpPr/>
          <p:nvPr/>
        </p:nvSpPr>
        <p:spPr>
          <a:xfrm>
            <a:off x="3194756"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5" name="Oval 44"/>
          <p:cNvSpPr/>
          <p:nvPr/>
        </p:nvSpPr>
        <p:spPr>
          <a:xfrm>
            <a:off x="4045361"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6" name="Oval 45"/>
          <p:cNvSpPr/>
          <p:nvPr/>
        </p:nvSpPr>
        <p:spPr>
          <a:xfrm>
            <a:off x="4860524"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7" name="Oval 46"/>
          <p:cNvSpPr/>
          <p:nvPr/>
        </p:nvSpPr>
        <p:spPr>
          <a:xfrm>
            <a:off x="5758385"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8" name="Oval 47"/>
          <p:cNvSpPr/>
          <p:nvPr/>
        </p:nvSpPr>
        <p:spPr>
          <a:xfrm>
            <a:off x="6603082"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9" name="Oval 48"/>
          <p:cNvSpPr/>
          <p:nvPr/>
        </p:nvSpPr>
        <p:spPr>
          <a:xfrm>
            <a:off x="747140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0" name="Oval 49"/>
          <p:cNvSpPr/>
          <p:nvPr/>
        </p:nvSpPr>
        <p:spPr>
          <a:xfrm>
            <a:off x="8416525"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1" name="Oval 50"/>
          <p:cNvSpPr/>
          <p:nvPr/>
        </p:nvSpPr>
        <p:spPr>
          <a:xfrm>
            <a:off x="919033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2" name="Oval 51"/>
          <p:cNvSpPr/>
          <p:nvPr/>
        </p:nvSpPr>
        <p:spPr>
          <a:xfrm>
            <a:off x="9934618" y="2458286"/>
            <a:ext cx="173097" cy="173097"/>
          </a:xfrm>
          <a:prstGeom prst="ellipse">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3" name="Oval 52"/>
          <p:cNvSpPr/>
          <p:nvPr/>
        </p:nvSpPr>
        <p:spPr>
          <a:xfrm>
            <a:off x="2385500"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4" name="Oval 53"/>
          <p:cNvSpPr/>
          <p:nvPr/>
        </p:nvSpPr>
        <p:spPr>
          <a:xfrm>
            <a:off x="3194756"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5" name="Oval 54"/>
          <p:cNvSpPr/>
          <p:nvPr/>
        </p:nvSpPr>
        <p:spPr>
          <a:xfrm>
            <a:off x="4045361"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6" name="Oval 55"/>
          <p:cNvSpPr/>
          <p:nvPr/>
        </p:nvSpPr>
        <p:spPr>
          <a:xfrm>
            <a:off x="4860524"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7" name="Oval 56"/>
          <p:cNvSpPr/>
          <p:nvPr/>
        </p:nvSpPr>
        <p:spPr>
          <a:xfrm>
            <a:off x="5758385"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8" name="Oval 57"/>
          <p:cNvSpPr/>
          <p:nvPr/>
        </p:nvSpPr>
        <p:spPr>
          <a:xfrm>
            <a:off x="6603082"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59" name="Oval 58"/>
          <p:cNvSpPr/>
          <p:nvPr/>
        </p:nvSpPr>
        <p:spPr>
          <a:xfrm>
            <a:off x="747140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0" name="Oval 59"/>
          <p:cNvSpPr/>
          <p:nvPr/>
        </p:nvSpPr>
        <p:spPr>
          <a:xfrm>
            <a:off x="8416525"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1" name="Oval 60"/>
          <p:cNvSpPr/>
          <p:nvPr/>
        </p:nvSpPr>
        <p:spPr>
          <a:xfrm>
            <a:off x="919033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2" name="Oval 61"/>
          <p:cNvSpPr/>
          <p:nvPr/>
        </p:nvSpPr>
        <p:spPr>
          <a:xfrm>
            <a:off x="9934618" y="2814764"/>
            <a:ext cx="173097" cy="173097"/>
          </a:xfrm>
          <a:prstGeom prst="ellipse">
            <a:avLst/>
          </a:prstGeom>
          <a:solidFill>
            <a:schemeClr val="tx1">
              <a:lumMod val="50000"/>
              <a:lumOff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3" name="Oval 62"/>
          <p:cNvSpPr/>
          <p:nvPr/>
        </p:nvSpPr>
        <p:spPr>
          <a:xfrm>
            <a:off x="4490985" y="3226940"/>
            <a:ext cx="173097" cy="17309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4" name="Oval 63"/>
          <p:cNvSpPr/>
          <p:nvPr/>
        </p:nvSpPr>
        <p:spPr>
          <a:xfrm>
            <a:off x="4490985" y="3592958"/>
            <a:ext cx="173097" cy="173097"/>
          </a:xfrm>
          <a:prstGeom prst="ellipse">
            <a:avLst/>
          </a:prstGeom>
          <a:solidFill>
            <a:schemeClr val="accent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65" name="Rectangle 64"/>
          <p:cNvSpPr/>
          <p:nvPr/>
        </p:nvSpPr>
        <p:spPr>
          <a:xfrm>
            <a:off x="1092546" y="2364058"/>
            <a:ext cx="1197919" cy="377111"/>
          </a:xfrm>
          <a:prstGeom prst="rect">
            <a:avLst/>
          </a:prstGeom>
          <a:solidFill>
            <a:schemeClr val="accent1">
              <a:lumMod val="40000"/>
              <a:lumOff val="6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r>
              <a:rPr lang="en-US" sz="800" b="1" dirty="0">
                <a:solidFill>
                  <a:srgbClr val="2D2E2D"/>
                </a:solidFill>
                <a:latin typeface="Calibri"/>
              </a:rPr>
              <a:t>Hematology/physical examination/imaging</a:t>
            </a:r>
          </a:p>
        </p:txBody>
      </p:sp>
      <p:sp>
        <p:nvSpPr>
          <p:cNvPr id="66" name="Rectangle 65"/>
          <p:cNvSpPr/>
          <p:nvPr/>
        </p:nvSpPr>
        <p:spPr>
          <a:xfrm>
            <a:off x="1092546" y="2796625"/>
            <a:ext cx="1197919" cy="288379"/>
          </a:xfrm>
          <a:prstGeom prst="rect">
            <a:avLst/>
          </a:prstGeom>
          <a:solidFill>
            <a:schemeClr val="tx1">
              <a:lumMod val="50000"/>
              <a:lumOff val="5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r>
              <a:rPr lang="en-US" sz="800" b="1" dirty="0">
                <a:solidFill>
                  <a:srgbClr val="EFEEED"/>
                </a:solidFill>
                <a:latin typeface="Calibri"/>
              </a:rPr>
              <a:t>MRD: PB</a:t>
            </a:r>
          </a:p>
        </p:txBody>
      </p:sp>
      <p:sp>
        <p:nvSpPr>
          <p:cNvPr id="67" name="Rectangle 66"/>
          <p:cNvSpPr/>
          <p:nvPr/>
        </p:nvSpPr>
        <p:spPr>
          <a:xfrm>
            <a:off x="1092546" y="3151553"/>
            <a:ext cx="1197919" cy="288379"/>
          </a:xfrm>
          <a:prstGeom prst="rect">
            <a:avLst/>
          </a:prstGeom>
          <a:solidFill>
            <a:schemeClr val="accent1"/>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r>
              <a:rPr lang="en-US" sz="800" b="1" dirty="0">
                <a:solidFill>
                  <a:srgbClr val="EFEEED"/>
                </a:solidFill>
                <a:latin typeface="Calibri"/>
              </a:rPr>
              <a:t>BM biopsy and </a:t>
            </a:r>
            <a:br>
              <a:rPr lang="en-US" sz="800" b="1" dirty="0">
                <a:solidFill>
                  <a:srgbClr val="EFEEED"/>
                </a:solidFill>
                <a:latin typeface="Calibri"/>
              </a:rPr>
            </a:br>
            <a:r>
              <a:rPr lang="en-US" sz="800" b="1" dirty="0">
                <a:solidFill>
                  <a:srgbClr val="EFEEED"/>
                </a:solidFill>
                <a:latin typeface="Calibri"/>
              </a:rPr>
              <a:t>aspirate for CR</a:t>
            </a:r>
            <a:r>
              <a:rPr lang="en-US" sz="800" b="1" baseline="30000" dirty="0">
                <a:solidFill>
                  <a:srgbClr val="EFEEED"/>
                </a:solidFill>
                <a:latin typeface="Calibri"/>
              </a:rPr>
              <a:t>a</a:t>
            </a:r>
          </a:p>
        </p:txBody>
      </p:sp>
      <p:sp>
        <p:nvSpPr>
          <p:cNvPr id="68" name="Rectangle 67"/>
          <p:cNvSpPr/>
          <p:nvPr/>
        </p:nvSpPr>
        <p:spPr>
          <a:xfrm>
            <a:off x="1092546" y="3523117"/>
            <a:ext cx="1197919" cy="288379"/>
          </a:xfrm>
          <a:prstGeom prst="rect">
            <a:avLst/>
          </a:prstGeom>
          <a:solidFill>
            <a:schemeClr val="accent1">
              <a:lumMod val="50000"/>
            </a:schemeClr>
          </a:solidFill>
          <a:ln w="19050" cmpd="sng">
            <a:solidFill>
              <a:schemeClr val="tx2"/>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r>
              <a:rPr lang="en-US" sz="800" b="1" dirty="0">
                <a:solidFill>
                  <a:srgbClr val="EFEEED"/>
                </a:solidFill>
                <a:latin typeface="Calibri"/>
              </a:rPr>
              <a:t>MRD: BM aspirate</a:t>
            </a:r>
            <a:r>
              <a:rPr lang="en-US" sz="800" b="1" baseline="30000" dirty="0">
                <a:solidFill>
                  <a:srgbClr val="EFEEED"/>
                </a:solidFill>
                <a:latin typeface="Calibri"/>
              </a:rPr>
              <a:t>b</a:t>
            </a:r>
          </a:p>
        </p:txBody>
      </p:sp>
      <p:sp>
        <p:nvSpPr>
          <p:cNvPr id="4" name="TextBox 3">
            <a:extLst>
              <a:ext uri="{FF2B5EF4-FFF2-40B4-BE49-F238E27FC236}">
                <a16:creationId xmlns:a16="http://schemas.microsoft.com/office/drawing/2014/main" id="{9B0E17AE-CB71-32DD-D1E3-DCDD252BD4D2}"/>
              </a:ext>
            </a:extLst>
          </p:cNvPr>
          <p:cNvSpPr txBox="1"/>
          <p:nvPr/>
        </p:nvSpPr>
        <p:spPr>
          <a:xfrm>
            <a:off x="8905213" y="3822520"/>
            <a:ext cx="2804371" cy="307777"/>
          </a:xfrm>
          <a:prstGeom prst="rect">
            <a:avLst/>
          </a:prstGeom>
          <a:noFill/>
        </p:spPr>
        <p:txBody>
          <a:bodyPr wrap="square" rtlCol="0">
            <a:spAutoFit/>
          </a:bodyPr>
          <a:lstStyle/>
          <a:p>
            <a:pPr defTabSz="609585"/>
            <a:r>
              <a:rPr lang="en-US" sz="1400" dirty="0">
                <a:solidFill>
                  <a:srgbClr val="555555"/>
                </a:solidFill>
                <a:latin typeface="Calibri"/>
              </a:rPr>
              <a:t>Median follow-up: 38.5 months</a:t>
            </a:r>
          </a:p>
        </p:txBody>
      </p:sp>
      <p:sp>
        <p:nvSpPr>
          <p:cNvPr id="23" name="TextBox 22">
            <a:extLst>
              <a:ext uri="{FF2B5EF4-FFF2-40B4-BE49-F238E27FC236}">
                <a16:creationId xmlns:a16="http://schemas.microsoft.com/office/drawing/2014/main" id="{70BE3E35-574B-1052-7BA4-52F4591C156C}"/>
              </a:ext>
            </a:extLst>
          </p:cNvPr>
          <p:cNvSpPr txBox="1"/>
          <p:nvPr/>
        </p:nvSpPr>
        <p:spPr>
          <a:xfrm>
            <a:off x="0" y="5815168"/>
            <a:ext cx="11713779" cy="338554"/>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BID, twice daily; BM, bone marrow; C, cycle; CR, complete response; CRi, complete response with incomplete hematologic recovery; MRD, minimal residual disease; PB, peripheral blood; QD, once daily; TLS, tumor lysis syndrome; uMRD, undetectable minimal residual disease; uMRD4, undetectable MRD at 10⁻⁴ sensitivity</a:t>
            </a:r>
          </a:p>
        </p:txBody>
      </p:sp>
      <p:sp>
        <p:nvSpPr>
          <p:cNvPr id="17" name="Text Placeholder 3">
            <a:extLst>
              <a:ext uri="{FF2B5EF4-FFF2-40B4-BE49-F238E27FC236}">
                <a16:creationId xmlns:a16="http://schemas.microsoft.com/office/drawing/2014/main" id="{4B3BC5BF-4AEA-A375-1ABB-03E9EF396B6F}"/>
              </a:ext>
            </a:extLst>
          </p:cNvPr>
          <p:cNvSpPr txBox="1">
            <a:spLocks/>
          </p:cNvSpPr>
          <p:nvPr/>
        </p:nvSpPr>
        <p:spPr>
          <a:xfrm>
            <a:off x="9700261" y="6540015"/>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*This regimen is not yet FDA-approved</a:t>
            </a:r>
          </a:p>
        </p:txBody>
      </p:sp>
      <p:sp>
        <p:nvSpPr>
          <p:cNvPr id="24" name="TextBox 23">
            <a:extLst>
              <a:ext uri="{FF2B5EF4-FFF2-40B4-BE49-F238E27FC236}">
                <a16:creationId xmlns:a16="http://schemas.microsoft.com/office/drawing/2014/main" id="{360C3FFA-8965-6F3A-A776-301C626F3AAD}"/>
              </a:ext>
            </a:extLst>
          </p:cNvPr>
          <p:cNvSpPr txBox="1"/>
          <p:nvPr/>
        </p:nvSpPr>
        <p:spPr>
          <a:xfrm>
            <a:off x="-21167" y="6397223"/>
            <a:ext cx="11488411" cy="256545"/>
          </a:xfrm>
          <a:prstGeom prst="rect">
            <a:avLst/>
          </a:prstGeom>
          <a:noFill/>
        </p:spPr>
        <p:txBody>
          <a:bodyPr wrap="square">
            <a:spAutoFit/>
          </a:bodyPr>
          <a:lstStyle/>
          <a:p>
            <a:pPr defTabSz="609585"/>
            <a:r>
              <a:rPr lang="fr-FR" sz="1067" kern="0" dirty="0">
                <a:solidFill>
                  <a:srgbClr val="2D2E2D"/>
                </a:solidFill>
                <a:latin typeface="Calibri"/>
              </a:rPr>
              <a:t>1. Tam,</a:t>
            </a:r>
            <a:r>
              <a:rPr lang="fr-FR" sz="1067" kern="0" spc="-15" dirty="0">
                <a:solidFill>
                  <a:srgbClr val="2D2E2D"/>
                </a:solidFill>
                <a:latin typeface="Calibri"/>
              </a:rPr>
              <a:t> </a:t>
            </a:r>
            <a:r>
              <a:rPr lang="fr-FR" sz="1067" kern="0" dirty="0">
                <a:solidFill>
                  <a:srgbClr val="2D2E2D"/>
                </a:solidFill>
                <a:latin typeface="Calibri"/>
              </a:rPr>
              <a:t>et al. </a:t>
            </a:r>
            <a:r>
              <a:rPr lang="fr-FR" sz="1067" i="1" kern="0" dirty="0">
                <a:solidFill>
                  <a:srgbClr val="2D2E2D"/>
                </a:solidFill>
                <a:latin typeface="Calibri"/>
              </a:rPr>
              <a:t>Lancet </a:t>
            </a:r>
            <a:r>
              <a:rPr lang="fr-FR" sz="1067" i="1" kern="0" dirty="0" err="1">
                <a:solidFill>
                  <a:srgbClr val="2D2E2D"/>
                </a:solidFill>
                <a:latin typeface="Calibri"/>
              </a:rPr>
              <a:t>Oncol</a:t>
            </a:r>
            <a:r>
              <a:rPr lang="fr-FR" sz="1067" kern="0" dirty="0">
                <a:solidFill>
                  <a:srgbClr val="2D2E2D"/>
                </a:solidFill>
                <a:latin typeface="Calibri"/>
              </a:rPr>
              <a:t>. </a:t>
            </a:r>
            <a:r>
              <a:rPr lang="fr-FR" sz="1067" kern="0" spc="-11" dirty="0">
                <a:solidFill>
                  <a:srgbClr val="2D2E2D"/>
                </a:solidFill>
                <a:latin typeface="Calibri"/>
              </a:rPr>
              <a:t>2022;23(8):1031-</a:t>
            </a:r>
            <a:r>
              <a:rPr lang="fr-FR" sz="1067" kern="0" spc="-20" dirty="0">
                <a:solidFill>
                  <a:srgbClr val="2D2E2D"/>
                </a:solidFill>
                <a:latin typeface="Calibri"/>
              </a:rPr>
              <a:t>1043. 2. </a:t>
            </a:r>
            <a:r>
              <a:rPr lang="en-US" sz="1067" dirty="0">
                <a:solidFill>
                  <a:srgbClr val="2D2E2D"/>
                </a:solidFill>
                <a:latin typeface="Calibri"/>
              </a:rPr>
              <a:t>Shadman, et al. 17</a:t>
            </a:r>
            <a:r>
              <a:rPr lang="en-US" sz="1067" baseline="30000" dirty="0">
                <a:solidFill>
                  <a:srgbClr val="2D2E2D"/>
                </a:solidFill>
                <a:latin typeface="Calibri"/>
              </a:rPr>
              <a:t>th</a:t>
            </a:r>
            <a:r>
              <a:rPr lang="en-US" sz="1067" dirty="0">
                <a:solidFill>
                  <a:srgbClr val="2D2E2D"/>
                </a:solidFill>
                <a:latin typeface="Calibri"/>
              </a:rPr>
              <a:t> ICML. June 13-17, 2023; Abstract 154. 3. Shadman, et al. ASCO 2025. May 30 – June 3, 2025. Chicago, IL. Abstract 7009.</a:t>
            </a:r>
          </a:p>
        </p:txBody>
      </p:sp>
    </p:spTree>
    <p:extLst>
      <p:ext uri="{BB962C8B-B14F-4D97-AF65-F5344CB8AC3E}">
        <p14:creationId xmlns:p14="http://schemas.microsoft.com/office/powerpoint/2010/main" val="402832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636D3BA2-80A0-DB21-E24B-54B940669B06}"/>
              </a:ext>
            </a:extLst>
          </p:cNvPr>
          <p:cNvSpPr>
            <a:spLocks noGrp="1"/>
          </p:cNvSpPr>
          <p:nvPr>
            <p:ph type="title"/>
          </p:nvPr>
        </p:nvSpPr>
        <p:spPr/>
        <p:txBody>
          <a:bodyPr/>
          <a:lstStyle/>
          <a:p>
            <a:r>
              <a:rPr lang="en-US" dirty="0"/>
              <a:t>SEQUOIA Arm D: Response and MRD Rates</a:t>
            </a:r>
          </a:p>
        </p:txBody>
      </p:sp>
      <p:sp>
        <p:nvSpPr>
          <p:cNvPr id="6" name="TextBox 5">
            <a:extLst>
              <a:ext uri="{FF2B5EF4-FFF2-40B4-BE49-F238E27FC236}">
                <a16:creationId xmlns:a16="http://schemas.microsoft.com/office/drawing/2014/main" id="{8C38B831-BCE0-D9BC-4D40-3063E4C02482}"/>
              </a:ext>
            </a:extLst>
          </p:cNvPr>
          <p:cNvSpPr txBox="1"/>
          <p:nvPr/>
        </p:nvSpPr>
        <p:spPr>
          <a:xfrm>
            <a:off x="2115549" y="1365999"/>
            <a:ext cx="2054943" cy="338554"/>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Response Rates</a:t>
            </a:r>
          </a:p>
        </p:txBody>
      </p:sp>
      <p:sp>
        <p:nvSpPr>
          <p:cNvPr id="8" name="Text Placeholder 3">
            <a:extLst>
              <a:ext uri="{FF2B5EF4-FFF2-40B4-BE49-F238E27FC236}">
                <a16:creationId xmlns:a16="http://schemas.microsoft.com/office/drawing/2014/main" id="{5AA61097-B23E-1993-584D-5F73A846C84A}"/>
              </a:ext>
            </a:extLst>
          </p:cNvPr>
          <p:cNvSpPr txBox="1">
            <a:spLocks/>
          </p:cNvSpPr>
          <p:nvPr/>
        </p:nvSpPr>
        <p:spPr>
          <a:xfrm>
            <a:off x="2" y="6203503"/>
            <a:ext cx="12021879" cy="282988"/>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812760">
              <a:buNone/>
            </a:pPr>
            <a:r>
              <a:rPr lang="en-US" sz="800" dirty="0">
                <a:solidFill>
                  <a:srgbClr val="FFFFFF">
                    <a:lumMod val="50000"/>
                  </a:srgbClr>
                </a:solidFill>
                <a:latin typeface="Calibri"/>
              </a:rPr>
              <a:t>CR, complete response; CRi, complete response with incomplete hematopoietic recovery; </a:t>
            </a:r>
            <a:r>
              <a:rPr lang="en-US" sz="800" dirty="0">
                <a:solidFill>
                  <a:srgbClr val="FFFFFF">
                    <a:lumMod val="50000"/>
                  </a:srgbClr>
                </a:solidFill>
              </a:rPr>
              <a:t>EOS, end of study; </a:t>
            </a:r>
            <a:r>
              <a:rPr lang="en-US" sz="800" i="1" dirty="0">
                <a:solidFill>
                  <a:srgbClr val="555555">
                    <a:lumMod val="50000"/>
                    <a:lumOff val="50000"/>
                  </a:srgbClr>
                </a:solidFill>
              </a:rPr>
              <a:t>IGHV</a:t>
            </a:r>
            <a:r>
              <a:rPr lang="en-US" sz="800" dirty="0">
                <a:solidFill>
                  <a:srgbClr val="555555">
                    <a:lumMod val="50000"/>
                    <a:lumOff val="50000"/>
                  </a:srgbClr>
                </a:solidFill>
              </a:rPr>
              <a:t>, immunoglobulin heavy-chain variable region gene; </a:t>
            </a:r>
            <a:r>
              <a:rPr lang="en-US" sz="800" dirty="0">
                <a:solidFill>
                  <a:srgbClr val="FFFFFF">
                    <a:lumMod val="50000"/>
                  </a:srgbClr>
                </a:solidFill>
              </a:rPr>
              <a:t>MRD, minimal residual disease; </a:t>
            </a:r>
            <a:r>
              <a:rPr lang="en-US" sz="800" dirty="0">
                <a:solidFill>
                  <a:srgbClr val="FFFFFF">
                    <a:lumMod val="50000"/>
                  </a:srgbClr>
                </a:solidFill>
                <a:latin typeface="Calibri"/>
              </a:rPr>
              <a:t>mut, mutation; </a:t>
            </a:r>
            <a:r>
              <a:rPr lang="en-US" sz="800" dirty="0">
                <a:solidFill>
                  <a:srgbClr val="FFFFFF">
                    <a:lumMod val="50000"/>
                  </a:srgbClr>
                </a:solidFill>
              </a:rPr>
              <a:t>nPR, nodular partial response; ORR, overall response rate;</a:t>
            </a:r>
            <a:r>
              <a:rPr lang="en-US" sz="800" dirty="0">
                <a:solidFill>
                  <a:srgbClr val="FFFFFF">
                    <a:lumMod val="50000"/>
                  </a:srgbClr>
                </a:solidFill>
                <a:latin typeface="Calibri"/>
              </a:rPr>
              <a:t> PB-uMRD, peripheral blood-undetectable minimal residual disease; PD, progressive disease; </a:t>
            </a:r>
            <a:r>
              <a:rPr lang="en-US" sz="800" dirty="0">
                <a:solidFill>
                  <a:srgbClr val="FFFFFF">
                    <a:lumMod val="50000"/>
                  </a:srgbClr>
                </a:solidFill>
              </a:rPr>
              <a:t>PR, partial  response; PR-L, partial response with lymphocytosis; </a:t>
            </a:r>
            <a:r>
              <a:rPr lang="en-US" sz="800" dirty="0">
                <a:solidFill>
                  <a:srgbClr val="FFFFFF">
                    <a:lumMod val="50000"/>
                  </a:srgbClr>
                </a:solidFill>
                <a:latin typeface="Calibri"/>
              </a:rPr>
              <a:t>uMRD, undetectable minimal residual disease; TP53, tumor protein p53; </a:t>
            </a:r>
            <a:br>
              <a:rPr lang="en-US" sz="800" dirty="0">
                <a:solidFill>
                  <a:srgbClr val="FFFFFF">
                    <a:lumMod val="50000"/>
                  </a:srgbClr>
                </a:solidFill>
                <a:latin typeface="Calibri"/>
              </a:rPr>
            </a:br>
            <a:r>
              <a:rPr lang="en-US" sz="800" dirty="0">
                <a:solidFill>
                  <a:srgbClr val="FFFFFF">
                    <a:lumMod val="50000"/>
                  </a:srgbClr>
                </a:solidFill>
                <a:latin typeface="Calibri"/>
              </a:rPr>
              <a:t>ZV, zanubrutinib + venetoclax.</a:t>
            </a:r>
          </a:p>
        </p:txBody>
      </p:sp>
      <p:sp>
        <p:nvSpPr>
          <p:cNvPr id="39" name="Rectangle 38"/>
          <p:cNvSpPr/>
          <p:nvPr/>
        </p:nvSpPr>
        <p:spPr>
          <a:xfrm>
            <a:off x="2920398" y="2369003"/>
            <a:ext cx="570089" cy="9087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40" name="TextBox 39"/>
          <p:cNvSpPr txBox="1"/>
          <p:nvPr/>
        </p:nvSpPr>
        <p:spPr>
          <a:xfrm>
            <a:off x="2997695" y="2740277"/>
            <a:ext cx="415498" cy="246221"/>
          </a:xfrm>
          <a:prstGeom prst="rect">
            <a:avLst/>
          </a:prstGeom>
          <a:noFill/>
        </p:spPr>
        <p:txBody>
          <a:bodyPr wrap="none" rtlCol="0">
            <a:spAutoFit/>
          </a:bodyPr>
          <a:lstStyle/>
          <a:p>
            <a:pPr algn="ctr" defTabSz="609585"/>
            <a:r>
              <a:rPr lang="en-US" sz="1000" b="1" dirty="0">
                <a:solidFill>
                  <a:srgbClr val="FFFFFF"/>
                </a:solidFill>
                <a:latin typeface="Calibri"/>
              </a:rPr>
              <a:t>48.9</a:t>
            </a:r>
            <a:endParaRPr lang="en-US" sz="1000" dirty="0">
              <a:solidFill>
                <a:srgbClr val="FFFFFF"/>
              </a:solidFill>
              <a:latin typeface="Calibri"/>
            </a:endParaRPr>
          </a:p>
        </p:txBody>
      </p:sp>
      <p:sp>
        <p:nvSpPr>
          <p:cNvPr id="41" name="TextBox 40"/>
          <p:cNvSpPr txBox="1"/>
          <p:nvPr/>
        </p:nvSpPr>
        <p:spPr>
          <a:xfrm>
            <a:off x="3597635" y="3196739"/>
            <a:ext cx="349775" cy="246221"/>
          </a:xfrm>
          <a:prstGeom prst="rect">
            <a:avLst/>
          </a:prstGeom>
          <a:noFill/>
        </p:spPr>
        <p:txBody>
          <a:bodyPr wrap="none" rtlCol="0">
            <a:spAutoFit/>
          </a:bodyPr>
          <a:lstStyle/>
          <a:p>
            <a:pPr algn="ctr" defTabSz="609585"/>
            <a:r>
              <a:rPr lang="en-US" sz="1000" b="1" dirty="0">
                <a:solidFill>
                  <a:srgbClr val="000000"/>
                </a:solidFill>
                <a:latin typeface="Calibri"/>
              </a:rPr>
              <a:t>2.1</a:t>
            </a:r>
            <a:endParaRPr lang="en-US" sz="1000" dirty="0">
              <a:solidFill>
                <a:srgbClr val="000000"/>
              </a:solidFill>
              <a:latin typeface="Calibri"/>
            </a:endParaRPr>
          </a:p>
        </p:txBody>
      </p:sp>
      <p:sp>
        <p:nvSpPr>
          <p:cNvPr id="56" name="TextBox 55"/>
          <p:cNvSpPr txBox="1"/>
          <p:nvPr/>
        </p:nvSpPr>
        <p:spPr>
          <a:xfrm>
            <a:off x="1495043" y="1821408"/>
            <a:ext cx="638316" cy="523220"/>
          </a:xfrm>
          <a:prstGeom prst="rect">
            <a:avLst/>
          </a:prstGeom>
          <a:noFill/>
        </p:spPr>
        <p:txBody>
          <a:bodyPr wrap="none" rtlCol="0">
            <a:spAutoFit/>
          </a:bodyPr>
          <a:lstStyle/>
          <a:p>
            <a:pPr algn="ctr" defTabSz="609585"/>
            <a:r>
              <a:rPr lang="en-US" sz="1400" b="1" dirty="0">
                <a:solidFill>
                  <a:srgbClr val="000000"/>
                </a:solidFill>
                <a:latin typeface="Calibri"/>
              </a:rPr>
              <a:t>ORR </a:t>
            </a:r>
            <a:br>
              <a:rPr lang="en-US" sz="1400" b="1" dirty="0">
                <a:solidFill>
                  <a:srgbClr val="000000"/>
                </a:solidFill>
                <a:latin typeface="Calibri"/>
              </a:rPr>
            </a:br>
            <a:r>
              <a:rPr lang="en-US" sz="1400" b="1" dirty="0">
                <a:solidFill>
                  <a:srgbClr val="000000"/>
                </a:solidFill>
                <a:latin typeface="Calibri"/>
              </a:rPr>
              <a:t>98.5%</a:t>
            </a:r>
          </a:p>
        </p:txBody>
      </p:sp>
      <p:sp>
        <p:nvSpPr>
          <p:cNvPr id="61" name="TextBox 60"/>
          <p:cNvSpPr txBox="1"/>
          <p:nvPr/>
        </p:nvSpPr>
        <p:spPr>
          <a:xfrm>
            <a:off x="4312671" y="1852521"/>
            <a:ext cx="638316" cy="523220"/>
          </a:xfrm>
          <a:prstGeom prst="rect">
            <a:avLst/>
          </a:prstGeom>
          <a:noFill/>
        </p:spPr>
        <p:txBody>
          <a:bodyPr wrap="none" rtlCol="0">
            <a:spAutoFit/>
          </a:bodyPr>
          <a:lstStyle/>
          <a:p>
            <a:pPr algn="ctr" defTabSz="609585"/>
            <a:r>
              <a:rPr lang="en-US" sz="1400" b="1" dirty="0">
                <a:solidFill>
                  <a:srgbClr val="000000"/>
                </a:solidFill>
                <a:latin typeface="Calibri"/>
              </a:rPr>
              <a:t>ORR </a:t>
            </a:r>
            <a:br>
              <a:rPr lang="en-US" sz="1400" b="1" dirty="0">
                <a:solidFill>
                  <a:srgbClr val="000000"/>
                </a:solidFill>
                <a:latin typeface="Calibri"/>
              </a:rPr>
            </a:br>
            <a:r>
              <a:rPr lang="en-US" sz="1400" b="1" dirty="0">
                <a:solidFill>
                  <a:srgbClr val="000000"/>
                </a:solidFill>
                <a:latin typeface="Calibri"/>
              </a:rPr>
              <a:t>97.4%</a:t>
            </a:r>
          </a:p>
        </p:txBody>
      </p:sp>
      <p:sp>
        <p:nvSpPr>
          <p:cNvPr id="64" name="TextBox 63">
            <a:extLst>
              <a:ext uri="{FF2B5EF4-FFF2-40B4-BE49-F238E27FC236}">
                <a16:creationId xmlns:a16="http://schemas.microsoft.com/office/drawing/2014/main" id="{3F43449C-89D4-2EDB-4B96-3BA54D090F56}"/>
              </a:ext>
            </a:extLst>
          </p:cNvPr>
          <p:cNvSpPr txBox="1"/>
          <p:nvPr/>
        </p:nvSpPr>
        <p:spPr>
          <a:xfrm>
            <a:off x="42110" y="4468100"/>
            <a:ext cx="1138479" cy="479203"/>
          </a:xfrm>
          <a:prstGeom prst="rect">
            <a:avLst/>
          </a:prstGeom>
          <a:noFill/>
        </p:spPr>
        <p:txBody>
          <a:bodyPr wrap="square" lIns="0" tIns="0" rIns="0" bIns="0" rtlCol="0">
            <a:noAutofit/>
          </a:bodyPr>
          <a:lstStyle/>
          <a:p>
            <a:pPr defTabSz="914377">
              <a:defRPr/>
            </a:pPr>
            <a:r>
              <a:rPr lang="en-US" sz="1000" b="1" dirty="0">
                <a:solidFill>
                  <a:prstClr val="black"/>
                </a:solidFill>
                <a:latin typeface="Arial"/>
              </a:rPr>
              <a:t>Median study follow-up, Months</a:t>
            </a:r>
            <a:r>
              <a:rPr lang="en-US" sz="1000" dirty="0">
                <a:solidFill>
                  <a:prstClr val="black"/>
                </a:solidFill>
                <a:latin typeface="Arial"/>
              </a:rPr>
              <a:t> (range)</a:t>
            </a:r>
          </a:p>
        </p:txBody>
      </p:sp>
      <p:sp>
        <p:nvSpPr>
          <p:cNvPr id="65" name="TextBox 64"/>
          <p:cNvSpPr txBox="1"/>
          <p:nvPr/>
        </p:nvSpPr>
        <p:spPr>
          <a:xfrm>
            <a:off x="2901559" y="1852521"/>
            <a:ext cx="638316" cy="523220"/>
          </a:xfrm>
          <a:prstGeom prst="rect">
            <a:avLst/>
          </a:prstGeom>
          <a:noFill/>
        </p:spPr>
        <p:txBody>
          <a:bodyPr wrap="none" rtlCol="0">
            <a:spAutoFit/>
          </a:bodyPr>
          <a:lstStyle/>
          <a:p>
            <a:pPr algn="ctr" defTabSz="609585"/>
            <a:r>
              <a:rPr lang="en-US" sz="1400" b="1" dirty="0">
                <a:solidFill>
                  <a:srgbClr val="000000"/>
                </a:solidFill>
                <a:latin typeface="Calibri"/>
              </a:rPr>
              <a:t>ORR </a:t>
            </a:r>
            <a:br>
              <a:rPr lang="en-US" sz="1400" b="1" dirty="0">
                <a:solidFill>
                  <a:srgbClr val="000000"/>
                </a:solidFill>
                <a:latin typeface="Calibri"/>
              </a:rPr>
            </a:br>
            <a:r>
              <a:rPr lang="en-US" sz="1400" b="1" dirty="0">
                <a:solidFill>
                  <a:srgbClr val="000000"/>
                </a:solidFill>
                <a:latin typeface="Calibri"/>
              </a:rPr>
              <a:t>95.7%</a:t>
            </a:r>
          </a:p>
        </p:txBody>
      </p:sp>
      <p:grpSp>
        <p:nvGrpSpPr>
          <p:cNvPr id="75" name="Group 74"/>
          <p:cNvGrpSpPr/>
          <p:nvPr/>
        </p:nvGrpSpPr>
        <p:grpSpPr>
          <a:xfrm>
            <a:off x="5314797" y="2398084"/>
            <a:ext cx="569045" cy="1261382"/>
            <a:chOff x="5496728" y="1606350"/>
            <a:chExt cx="569046" cy="1261382"/>
          </a:xfrm>
        </p:grpSpPr>
        <p:grpSp>
          <p:nvGrpSpPr>
            <p:cNvPr id="43" name="Group 42"/>
            <p:cNvGrpSpPr/>
            <p:nvPr/>
          </p:nvGrpSpPr>
          <p:grpSpPr>
            <a:xfrm>
              <a:off x="5496728" y="2606122"/>
              <a:ext cx="569046" cy="261610"/>
              <a:chOff x="11255327" y="2465069"/>
              <a:chExt cx="569046" cy="261610"/>
            </a:xfrm>
          </p:grpSpPr>
          <p:sp>
            <p:nvSpPr>
              <p:cNvPr id="44" name="Rectangle 43"/>
              <p:cNvSpPr/>
              <p:nvPr/>
            </p:nvSpPr>
            <p:spPr>
              <a:xfrm>
                <a:off x="11255327" y="2534989"/>
                <a:ext cx="118871" cy="11887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45" name="TextBox 44"/>
              <p:cNvSpPr txBox="1"/>
              <p:nvPr/>
            </p:nvSpPr>
            <p:spPr>
              <a:xfrm>
                <a:off x="11388034" y="2465069"/>
                <a:ext cx="436339" cy="261610"/>
              </a:xfrm>
              <a:prstGeom prst="rect">
                <a:avLst/>
              </a:prstGeom>
              <a:noFill/>
            </p:spPr>
            <p:txBody>
              <a:bodyPr wrap="none" rtlCol="0">
                <a:spAutoFit/>
              </a:bodyPr>
              <a:lstStyle/>
              <a:p>
                <a:pPr defTabSz="609585"/>
                <a:r>
                  <a:rPr lang="en-US" sz="1100" dirty="0">
                    <a:solidFill>
                      <a:srgbClr val="000000"/>
                    </a:solidFill>
                    <a:latin typeface="Calibri"/>
                  </a:rPr>
                  <a:t>PR-L</a:t>
                </a:r>
              </a:p>
            </p:txBody>
          </p:sp>
        </p:grpSp>
        <p:grpSp>
          <p:nvGrpSpPr>
            <p:cNvPr id="46" name="Group 45"/>
            <p:cNvGrpSpPr/>
            <p:nvPr/>
          </p:nvGrpSpPr>
          <p:grpSpPr>
            <a:xfrm>
              <a:off x="5496728" y="1606350"/>
              <a:ext cx="469660" cy="261610"/>
              <a:chOff x="11255327" y="2712719"/>
              <a:chExt cx="469660" cy="261610"/>
            </a:xfrm>
          </p:grpSpPr>
          <p:sp>
            <p:nvSpPr>
              <p:cNvPr id="47" name="Rectangle 46"/>
              <p:cNvSpPr/>
              <p:nvPr/>
            </p:nvSpPr>
            <p:spPr>
              <a:xfrm>
                <a:off x="11255327" y="2782639"/>
                <a:ext cx="118871" cy="11887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48" name="TextBox 47"/>
              <p:cNvSpPr txBox="1"/>
              <p:nvPr/>
            </p:nvSpPr>
            <p:spPr>
              <a:xfrm>
                <a:off x="11388034" y="2712719"/>
                <a:ext cx="336953" cy="261610"/>
              </a:xfrm>
              <a:prstGeom prst="rect">
                <a:avLst/>
              </a:prstGeom>
              <a:noFill/>
            </p:spPr>
            <p:txBody>
              <a:bodyPr wrap="none" rtlCol="0">
                <a:spAutoFit/>
              </a:bodyPr>
              <a:lstStyle/>
              <a:p>
                <a:pPr defTabSz="609585"/>
                <a:r>
                  <a:rPr lang="en-US" sz="1100" dirty="0">
                    <a:solidFill>
                      <a:srgbClr val="000000"/>
                    </a:solidFill>
                    <a:latin typeface="Calibri"/>
                  </a:rPr>
                  <a:t>CR</a:t>
                </a:r>
              </a:p>
            </p:txBody>
          </p:sp>
        </p:grpSp>
        <p:grpSp>
          <p:nvGrpSpPr>
            <p:cNvPr id="49" name="Group 48"/>
            <p:cNvGrpSpPr/>
            <p:nvPr/>
          </p:nvGrpSpPr>
          <p:grpSpPr>
            <a:xfrm>
              <a:off x="5496728" y="1856293"/>
              <a:ext cx="501720" cy="261610"/>
              <a:chOff x="11255327" y="2992119"/>
              <a:chExt cx="501720" cy="261610"/>
            </a:xfrm>
          </p:grpSpPr>
          <p:sp>
            <p:nvSpPr>
              <p:cNvPr id="50" name="Rectangle 49"/>
              <p:cNvSpPr/>
              <p:nvPr/>
            </p:nvSpPr>
            <p:spPr>
              <a:xfrm>
                <a:off x="11255327" y="3062039"/>
                <a:ext cx="118871" cy="11887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51" name="TextBox 50"/>
              <p:cNvSpPr txBox="1"/>
              <p:nvPr/>
            </p:nvSpPr>
            <p:spPr>
              <a:xfrm>
                <a:off x="11388034" y="2992119"/>
                <a:ext cx="369013" cy="261610"/>
              </a:xfrm>
              <a:prstGeom prst="rect">
                <a:avLst/>
              </a:prstGeom>
              <a:noFill/>
            </p:spPr>
            <p:txBody>
              <a:bodyPr wrap="none" rtlCol="0">
                <a:spAutoFit/>
              </a:bodyPr>
              <a:lstStyle/>
              <a:p>
                <a:pPr defTabSz="609585"/>
                <a:r>
                  <a:rPr lang="en-US" sz="1100" dirty="0">
                    <a:solidFill>
                      <a:srgbClr val="000000"/>
                    </a:solidFill>
                    <a:latin typeface="Calibri"/>
                  </a:rPr>
                  <a:t>CRi</a:t>
                </a:r>
              </a:p>
            </p:txBody>
          </p:sp>
        </p:grpSp>
        <p:grpSp>
          <p:nvGrpSpPr>
            <p:cNvPr id="52" name="Group 51"/>
            <p:cNvGrpSpPr/>
            <p:nvPr/>
          </p:nvGrpSpPr>
          <p:grpSpPr>
            <a:xfrm>
              <a:off x="5496728" y="2356179"/>
              <a:ext cx="466454" cy="261610"/>
              <a:chOff x="11255327" y="3258819"/>
              <a:chExt cx="466454" cy="261610"/>
            </a:xfrm>
          </p:grpSpPr>
          <p:sp>
            <p:nvSpPr>
              <p:cNvPr id="53" name="Rectangle 52"/>
              <p:cNvSpPr/>
              <p:nvPr/>
            </p:nvSpPr>
            <p:spPr>
              <a:xfrm>
                <a:off x="11255327" y="3328739"/>
                <a:ext cx="118871" cy="11887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54" name="TextBox 53"/>
              <p:cNvSpPr txBox="1"/>
              <p:nvPr/>
            </p:nvSpPr>
            <p:spPr>
              <a:xfrm>
                <a:off x="11388034" y="3258819"/>
                <a:ext cx="333747" cy="261610"/>
              </a:xfrm>
              <a:prstGeom prst="rect">
                <a:avLst/>
              </a:prstGeom>
              <a:noFill/>
            </p:spPr>
            <p:txBody>
              <a:bodyPr wrap="none" rtlCol="0">
                <a:spAutoFit/>
              </a:bodyPr>
              <a:lstStyle/>
              <a:p>
                <a:pPr defTabSz="609585"/>
                <a:r>
                  <a:rPr lang="en-US" sz="1100" dirty="0">
                    <a:solidFill>
                      <a:srgbClr val="000000"/>
                    </a:solidFill>
                    <a:latin typeface="Calibri"/>
                  </a:rPr>
                  <a:t>PR</a:t>
                </a:r>
              </a:p>
            </p:txBody>
          </p:sp>
        </p:grpSp>
        <p:grpSp>
          <p:nvGrpSpPr>
            <p:cNvPr id="72" name="Group 71"/>
            <p:cNvGrpSpPr/>
            <p:nvPr/>
          </p:nvGrpSpPr>
          <p:grpSpPr>
            <a:xfrm>
              <a:off x="5496728" y="2106236"/>
              <a:ext cx="540192" cy="261610"/>
              <a:chOff x="11255327" y="3258819"/>
              <a:chExt cx="540192" cy="261610"/>
            </a:xfrm>
          </p:grpSpPr>
          <p:sp>
            <p:nvSpPr>
              <p:cNvPr id="73" name="Rectangle 72"/>
              <p:cNvSpPr/>
              <p:nvPr/>
            </p:nvSpPr>
            <p:spPr>
              <a:xfrm>
                <a:off x="11255327" y="3328739"/>
                <a:ext cx="118871" cy="11887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74" name="TextBox 73"/>
              <p:cNvSpPr txBox="1"/>
              <p:nvPr/>
            </p:nvSpPr>
            <p:spPr>
              <a:xfrm>
                <a:off x="11388034" y="3258819"/>
                <a:ext cx="407485" cy="261610"/>
              </a:xfrm>
              <a:prstGeom prst="rect">
                <a:avLst/>
              </a:prstGeom>
              <a:noFill/>
            </p:spPr>
            <p:txBody>
              <a:bodyPr wrap="none" rtlCol="0">
                <a:spAutoFit/>
              </a:bodyPr>
              <a:lstStyle/>
              <a:p>
                <a:pPr defTabSz="609585"/>
                <a:r>
                  <a:rPr lang="en-US" sz="1100" dirty="0">
                    <a:solidFill>
                      <a:srgbClr val="000000"/>
                    </a:solidFill>
                    <a:latin typeface="Calibri"/>
                  </a:rPr>
                  <a:t>nPR</a:t>
                </a:r>
              </a:p>
            </p:txBody>
          </p:sp>
        </p:grpSp>
      </p:grpSp>
      <p:sp>
        <p:nvSpPr>
          <p:cNvPr id="81" name="Rectangle 80"/>
          <p:cNvSpPr/>
          <p:nvPr/>
        </p:nvSpPr>
        <p:spPr>
          <a:xfrm>
            <a:off x="2920398" y="3305627"/>
            <a:ext cx="570089" cy="817387"/>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82" name="Rectangle 81"/>
          <p:cNvSpPr/>
          <p:nvPr/>
        </p:nvSpPr>
        <p:spPr>
          <a:xfrm>
            <a:off x="2920398" y="3270703"/>
            <a:ext cx="570089" cy="36576"/>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42" name="TextBox 41"/>
          <p:cNvSpPr txBox="1"/>
          <p:nvPr/>
        </p:nvSpPr>
        <p:spPr>
          <a:xfrm>
            <a:off x="2997695" y="3617221"/>
            <a:ext cx="415498" cy="246221"/>
          </a:xfrm>
          <a:prstGeom prst="rect">
            <a:avLst/>
          </a:prstGeom>
          <a:noFill/>
        </p:spPr>
        <p:txBody>
          <a:bodyPr wrap="none" rtlCol="0">
            <a:spAutoFit/>
          </a:bodyPr>
          <a:lstStyle/>
          <a:p>
            <a:pPr algn="ctr" defTabSz="609585"/>
            <a:r>
              <a:rPr lang="en-US" sz="1000" b="1" dirty="0">
                <a:solidFill>
                  <a:srgbClr val="FFFFFF"/>
                </a:solidFill>
                <a:latin typeface="Calibri"/>
              </a:rPr>
              <a:t>44.7</a:t>
            </a:r>
            <a:endParaRPr lang="en-US" sz="1000" dirty="0">
              <a:solidFill>
                <a:srgbClr val="FFFFFF"/>
              </a:solidFill>
              <a:latin typeface="Calibri"/>
            </a:endParaRPr>
          </a:p>
        </p:txBody>
      </p:sp>
      <p:cxnSp>
        <p:nvCxnSpPr>
          <p:cNvPr id="80" name="Straight Connector 79"/>
          <p:cNvCxnSpPr/>
          <p:nvPr/>
        </p:nvCxnSpPr>
        <p:spPr>
          <a:xfrm>
            <a:off x="3485202" y="3300688"/>
            <a:ext cx="184151"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Rectangle 82"/>
          <p:cNvSpPr/>
          <p:nvPr/>
        </p:nvSpPr>
        <p:spPr>
          <a:xfrm>
            <a:off x="1514870" y="2314960"/>
            <a:ext cx="570089" cy="84751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84" name="TextBox 83"/>
          <p:cNvSpPr txBox="1"/>
          <p:nvPr/>
        </p:nvSpPr>
        <p:spPr>
          <a:xfrm>
            <a:off x="1592168" y="2740277"/>
            <a:ext cx="415498" cy="246221"/>
          </a:xfrm>
          <a:prstGeom prst="rect">
            <a:avLst/>
          </a:prstGeom>
          <a:noFill/>
        </p:spPr>
        <p:txBody>
          <a:bodyPr wrap="none" rtlCol="0">
            <a:spAutoFit/>
          </a:bodyPr>
          <a:lstStyle/>
          <a:p>
            <a:pPr algn="ctr" defTabSz="609585"/>
            <a:r>
              <a:rPr lang="en-US" sz="1000" b="1" dirty="0">
                <a:solidFill>
                  <a:srgbClr val="FFFFFF"/>
                </a:solidFill>
                <a:latin typeface="Calibri"/>
              </a:rPr>
              <a:t>45.5</a:t>
            </a:r>
            <a:endParaRPr lang="en-US" sz="1000" dirty="0">
              <a:solidFill>
                <a:srgbClr val="FFFFFF"/>
              </a:solidFill>
              <a:latin typeface="Calibri"/>
            </a:endParaRPr>
          </a:p>
        </p:txBody>
      </p:sp>
      <p:sp>
        <p:nvSpPr>
          <p:cNvPr id="85" name="TextBox 84"/>
          <p:cNvSpPr txBox="1"/>
          <p:nvPr/>
        </p:nvSpPr>
        <p:spPr>
          <a:xfrm>
            <a:off x="2192528" y="3067037"/>
            <a:ext cx="349775" cy="246221"/>
          </a:xfrm>
          <a:prstGeom prst="rect">
            <a:avLst/>
          </a:prstGeom>
          <a:noFill/>
        </p:spPr>
        <p:txBody>
          <a:bodyPr wrap="none" rtlCol="0">
            <a:spAutoFit/>
          </a:bodyPr>
          <a:lstStyle/>
          <a:p>
            <a:pPr algn="ctr" defTabSz="609585"/>
            <a:r>
              <a:rPr lang="en-US" sz="1000" b="1" dirty="0">
                <a:solidFill>
                  <a:srgbClr val="000000"/>
                </a:solidFill>
                <a:latin typeface="Calibri"/>
              </a:rPr>
              <a:t>1.5</a:t>
            </a:r>
            <a:endParaRPr lang="en-US" sz="1000" dirty="0">
              <a:solidFill>
                <a:srgbClr val="000000"/>
              </a:solidFill>
              <a:latin typeface="Calibri"/>
            </a:endParaRPr>
          </a:p>
        </p:txBody>
      </p:sp>
      <p:sp>
        <p:nvSpPr>
          <p:cNvPr id="86" name="Rectangle 85"/>
          <p:cNvSpPr/>
          <p:nvPr/>
        </p:nvSpPr>
        <p:spPr>
          <a:xfrm>
            <a:off x="1514870" y="3182266"/>
            <a:ext cx="570089" cy="940748"/>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87" name="Rectangle 86"/>
          <p:cNvSpPr/>
          <p:nvPr/>
        </p:nvSpPr>
        <p:spPr>
          <a:xfrm>
            <a:off x="1514870" y="3158547"/>
            <a:ext cx="570089" cy="27432"/>
          </a:xfrm>
          <a:prstGeom prst="rect">
            <a:avLst/>
          </a:prstGeom>
          <a:solidFill>
            <a:srgbClr val="008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88" name="TextBox 87"/>
          <p:cNvSpPr txBox="1"/>
          <p:nvPr/>
        </p:nvSpPr>
        <p:spPr>
          <a:xfrm>
            <a:off x="1592167" y="3557845"/>
            <a:ext cx="415498" cy="246221"/>
          </a:xfrm>
          <a:prstGeom prst="rect">
            <a:avLst/>
          </a:prstGeom>
          <a:noFill/>
        </p:spPr>
        <p:txBody>
          <a:bodyPr wrap="none" rtlCol="0">
            <a:spAutoFit/>
          </a:bodyPr>
          <a:lstStyle/>
          <a:p>
            <a:pPr algn="ctr" defTabSz="609585"/>
            <a:r>
              <a:rPr lang="en-US" sz="1000" b="1" dirty="0">
                <a:solidFill>
                  <a:srgbClr val="FFFFFF"/>
                </a:solidFill>
                <a:latin typeface="Calibri"/>
              </a:rPr>
              <a:t>50.0</a:t>
            </a:r>
            <a:endParaRPr lang="en-US" sz="1000" dirty="0">
              <a:solidFill>
                <a:srgbClr val="FFFFFF"/>
              </a:solidFill>
              <a:latin typeface="Calibri"/>
            </a:endParaRPr>
          </a:p>
        </p:txBody>
      </p:sp>
      <p:cxnSp>
        <p:nvCxnSpPr>
          <p:cNvPr id="89" name="Straight Connector 88"/>
          <p:cNvCxnSpPr/>
          <p:nvPr/>
        </p:nvCxnSpPr>
        <p:spPr>
          <a:xfrm>
            <a:off x="2080094" y="3170987"/>
            <a:ext cx="184151" cy="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0" name="Rectangle 89"/>
          <p:cNvSpPr/>
          <p:nvPr/>
        </p:nvSpPr>
        <p:spPr>
          <a:xfrm>
            <a:off x="1514870" y="4108573"/>
            <a:ext cx="570089" cy="274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91" name="TextBox 90"/>
          <p:cNvSpPr txBox="1"/>
          <p:nvPr/>
        </p:nvSpPr>
        <p:spPr>
          <a:xfrm>
            <a:off x="2212320" y="3904909"/>
            <a:ext cx="349775" cy="246221"/>
          </a:xfrm>
          <a:prstGeom prst="rect">
            <a:avLst/>
          </a:prstGeom>
          <a:noFill/>
        </p:spPr>
        <p:txBody>
          <a:bodyPr wrap="none" rtlCol="0">
            <a:spAutoFit/>
          </a:bodyPr>
          <a:lstStyle/>
          <a:p>
            <a:pPr algn="ctr" defTabSz="609585"/>
            <a:r>
              <a:rPr lang="en-US" sz="1000" b="1" dirty="0">
                <a:solidFill>
                  <a:srgbClr val="000000"/>
                </a:solidFill>
                <a:latin typeface="Calibri"/>
              </a:rPr>
              <a:t>1.5</a:t>
            </a:r>
            <a:endParaRPr lang="en-US" sz="1000" dirty="0">
              <a:solidFill>
                <a:srgbClr val="000000"/>
              </a:solidFill>
              <a:latin typeface="Calibri"/>
            </a:endParaRPr>
          </a:p>
        </p:txBody>
      </p:sp>
      <p:cxnSp>
        <p:nvCxnSpPr>
          <p:cNvPr id="92" name="Straight Connector 91"/>
          <p:cNvCxnSpPr/>
          <p:nvPr/>
        </p:nvCxnSpPr>
        <p:spPr>
          <a:xfrm flipV="1">
            <a:off x="2098140" y="4008858"/>
            <a:ext cx="185897" cy="10694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94" name="Rectangle 93"/>
          <p:cNvSpPr/>
          <p:nvPr/>
        </p:nvSpPr>
        <p:spPr>
          <a:xfrm>
            <a:off x="4337660" y="2336426"/>
            <a:ext cx="570089" cy="88305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95" name="TextBox 94"/>
          <p:cNvSpPr txBox="1"/>
          <p:nvPr/>
        </p:nvSpPr>
        <p:spPr>
          <a:xfrm>
            <a:off x="4414959" y="2740277"/>
            <a:ext cx="415498" cy="246221"/>
          </a:xfrm>
          <a:prstGeom prst="rect">
            <a:avLst/>
          </a:prstGeom>
          <a:noFill/>
        </p:spPr>
        <p:txBody>
          <a:bodyPr wrap="none" rtlCol="0">
            <a:spAutoFit/>
          </a:bodyPr>
          <a:lstStyle/>
          <a:p>
            <a:pPr algn="ctr" defTabSz="609585"/>
            <a:r>
              <a:rPr lang="en-US" sz="1000" b="1" dirty="0">
                <a:solidFill>
                  <a:srgbClr val="FFFFFF"/>
                </a:solidFill>
                <a:latin typeface="Calibri"/>
              </a:rPr>
              <a:t>47.4</a:t>
            </a:r>
            <a:endParaRPr lang="en-US" sz="1000" dirty="0">
              <a:solidFill>
                <a:srgbClr val="FFFFFF"/>
              </a:solidFill>
              <a:latin typeface="Calibri"/>
            </a:endParaRPr>
          </a:p>
        </p:txBody>
      </p:sp>
      <p:sp>
        <p:nvSpPr>
          <p:cNvPr id="96" name="TextBox 95"/>
          <p:cNvSpPr txBox="1"/>
          <p:nvPr/>
        </p:nvSpPr>
        <p:spPr>
          <a:xfrm>
            <a:off x="4950921" y="2991910"/>
            <a:ext cx="349775" cy="246221"/>
          </a:xfrm>
          <a:prstGeom prst="rect">
            <a:avLst/>
          </a:prstGeom>
          <a:noFill/>
        </p:spPr>
        <p:txBody>
          <a:bodyPr wrap="none" rtlCol="0">
            <a:spAutoFit/>
          </a:bodyPr>
          <a:lstStyle/>
          <a:p>
            <a:pPr algn="ctr" defTabSz="609585"/>
            <a:r>
              <a:rPr lang="en-US" sz="1000" b="1" dirty="0">
                <a:solidFill>
                  <a:srgbClr val="000000"/>
                </a:solidFill>
                <a:latin typeface="Calibri"/>
              </a:rPr>
              <a:t>0.9</a:t>
            </a:r>
            <a:endParaRPr lang="en-US" sz="1000" dirty="0">
              <a:solidFill>
                <a:srgbClr val="000000"/>
              </a:solidFill>
              <a:latin typeface="Calibri"/>
            </a:endParaRPr>
          </a:p>
        </p:txBody>
      </p:sp>
      <p:sp>
        <p:nvSpPr>
          <p:cNvPr id="97" name="Rectangle 96"/>
          <p:cNvSpPr/>
          <p:nvPr/>
        </p:nvSpPr>
        <p:spPr>
          <a:xfrm>
            <a:off x="4337660" y="3248099"/>
            <a:ext cx="570089" cy="874915"/>
          </a:xfrm>
          <a:prstGeom prst="rect">
            <a:avLst/>
          </a:prstGeom>
          <a:solidFill>
            <a:srgbClr val="D85C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98" name="Rectangle 97"/>
          <p:cNvSpPr/>
          <p:nvPr/>
        </p:nvSpPr>
        <p:spPr>
          <a:xfrm>
            <a:off x="4337660" y="3215787"/>
            <a:ext cx="570089" cy="1828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99" name="TextBox 98"/>
          <p:cNvSpPr txBox="1"/>
          <p:nvPr/>
        </p:nvSpPr>
        <p:spPr>
          <a:xfrm>
            <a:off x="4414957" y="3557845"/>
            <a:ext cx="415498" cy="246221"/>
          </a:xfrm>
          <a:prstGeom prst="rect">
            <a:avLst/>
          </a:prstGeom>
          <a:noFill/>
        </p:spPr>
        <p:txBody>
          <a:bodyPr wrap="none" rtlCol="0">
            <a:spAutoFit/>
          </a:bodyPr>
          <a:lstStyle/>
          <a:p>
            <a:pPr algn="ctr" defTabSz="609585"/>
            <a:r>
              <a:rPr lang="en-US" sz="1000" b="1" dirty="0">
                <a:solidFill>
                  <a:srgbClr val="FFFFFF"/>
                </a:solidFill>
                <a:latin typeface="Calibri"/>
              </a:rPr>
              <a:t>47.4</a:t>
            </a:r>
            <a:endParaRPr lang="en-US" sz="1000" dirty="0">
              <a:solidFill>
                <a:srgbClr val="FFFFFF"/>
              </a:solidFill>
              <a:latin typeface="Calibri"/>
            </a:endParaRPr>
          </a:p>
        </p:txBody>
      </p:sp>
      <p:cxnSp>
        <p:nvCxnSpPr>
          <p:cNvPr id="100" name="Straight Connector 99"/>
          <p:cNvCxnSpPr/>
          <p:nvPr/>
        </p:nvCxnSpPr>
        <p:spPr>
          <a:xfrm flipV="1">
            <a:off x="4902883" y="3155086"/>
            <a:ext cx="115397" cy="73141"/>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1" name="Rectangle 100"/>
          <p:cNvSpPr/>
          <p:nvPr/>
        </p:nvSpPr>
        <p:spPr>
          <a:xfrm>
            <a:off x="4337660" y="4112151"/>
            <a:ext cx="570089" cy="27432"/>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sp>
        <p:nvSpPr>
          <p:cNvPr id="102" name="TextBox 101"/>
          <p:cNvSpPr txBox="1"/>
          <p:nvPr/>
        </p:nvSpPr>
        <p:spPr>
          <a:xfrm>
            <a:off x="5024377" y="3908485"/>
            <a:ext cx="349775" cy="246221"/>
          </a:xfrm>
          <a:prstGeom prst="rect">
            <a:avLst/>
          </a:prstGeom>
          <a:noFill/>
        </p:spPr>
        <p:txBody>
          <a:bodyPr wrap="none" rtlCol="0">
            <a:spAutoFit/>
          </a:bodyPr>
          <a:lstStyle/>
          <a:p>
            <a:pPr algn="ctr" defTabSz="609585"/>
            <a:r>
              <a:rPr lang="en-US" sz="1000" b="1" dirty="0">
                <a:solidFill>
                  <a:srgbClr val="000000"/>
                </a:solidFill>
                <a:latin typeface="Calibri"/>
              </a:rPr>
              <a:t>0.9</a:t>
            </a:r>
            <a:endParaRPr lang="en-US" sz="1000" dirty="0">
              <a:solidFill>
                <a:srgbClr val="000000"/>
              </a:solidFill>
              <a:latin typeface="Calibri"/>
            </a:endParaRPr>
          </a:p>
        </p:txBody>
      </p:sp>
      <p:cxnSp>
        <p:nvCxnSpPr>
          <p:cNvPr id="103" name="Straight Connector 102"/>
          <p:cNvCxnSpPr/>
          <p:nvPr/>
        </p:nvCxnSpPr>
        <p:spPr>
          <a:xfrm flipV="1">
            <a:off x="4910197" y="4012435"/>
            <a:ext cx="185897" cy="106940"/>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4" name="Rectangle 103"/>
          <p:cNvSpPr/>
          <p:nvPr/>
        </p:nvSpPr>
        <p:spPr>
          <a:xfrm>
            <a:off x="4337660" y="3233675"/>
            <a:ext cx="570089" cy="18288"/>
          </a:xfrm>
          <a:prstGeom prst="rect">
            <a:avLst/>
          </a:prstGeom>
          <a:solidFill>
            <a:srgbClr val="A9233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endParaRPr lang="en-US" sz="2400" dirty="0">
              <a:solidFill>
                <a:srgbClr val="FFFFFF"/>
              </a:solidFill>
              <a:latin typeface="Calibri"/>
            </a:endParaRPr>
          </a:p>
        </p:txBody>
      </p:sp>
      <p:cxnSp>
        <p:nvCxnSpPr>
          <p:cNvPr id="106" name="Straight Connector 105"/>
          <p:cNvCxnSpPr/>
          <p:nvPr/>
        </p:nvCxnSpPr>
        <p:spPr>
          <a:xfrm>
            <a:off x="4902883" y="3246116"/>
            <a:ext cx="115397" cy="48491"/>
          </a:xfrm>
          <a:prstGeom prst="line">
            <a:avLst/>
          </a:prstGeom>
          <a:ln w="9525" cmpd="sng">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108" name="TextBox 107"/>
          <p:cNvSpPr txBox="1"/>
          <p:nvPr/>
        </p:nvSpPr>
        <p:spPr>
          <a:xfrm>
            <a:off x="4950921" y="3181514"/>
            <a:ext cx="349775" cy="246221"/>
          </a:xfrm>
          <a:prstGeom prst="rect">
            <a:avLst/>
          </a:prstGeom>
          <a:noFill/>
        </p:spPr>
        <p:txBody>
          <a:bodyPr wrap="none" rtlCol="0">
            <a:spAutoFit/>
          </a:bodyPr>
          <a:lstStyle/>
          <a:p>
            <a:pPr algn="ctr" defTabSz="609585"/>
            <a:r>
              <a:rPr lang="en-US" sz="1000" b="1" dirty="0">
                <a:solidFill>
                  <a:srgbClr val="000000"/>
                </a:solidFill>
                <a:latin typeface="Calibri"/>
              </a:rPr>
              <a:t>0.9</a:t>
            </a:r>
            <a:endParaRPr lang="en-US" sz="1000" dirty="0">
              <a:solidFill>
                <a:srgbClr val="000000"/>
              </a:solidFill>
              <a:latin typeface="Calibri"/>
            </a:endParaRPr>
          </a:p>
        </p:txBody>
      </p:sp>
      <p:sp>
        <p:nvSpPr>
          <p:cNvPr id="10" name="Freeform 147">
            <a:extLst>
              <a:ext uri="{FF2B5EF4-FFF2-40B4-BE49-F238E27FC236}">
                <a16:creationId xmlns:a16="http://schemas.microsoft.com/office/drawing/2014/main" id="{8720DB98-0446-BE0F-FA3C-97B9DD7199DA}"/>
              </a:ext>
            </a:extLst>
          </p:cNvPr>
          <p:cNvSpPr/>
          <p:nvPr/>
        </p:nvSpPr>
        <p:spPr>
          <a:xfrm>
            <a:off x="1084429" y="2278191"/>
            <a:ext cx="4381060" cy="1855192"/>
          </a:xfrm>
          <a:custGeom>
            <a:avLst/>
            <a:gdLst>
              <a:gd name="connsiteX0" fmla="*/ 0 w 3251200"/>
              <a:gd name="connsiteY0" fmla="*/ 0 h 1684866"/>
              <a:gd name="connsiteX1" fmla="*/ 8466 w 3251200"/>
              <a:gd name="connsiteY1" fmla="*/ 1684866 h 1684866"/>
              <a:gd name="connsiteX2" fmla="*/ 3251200 w 3251200"/>
              <a:gd name="connsiteY2" fmla="*/ 1684866 h 1684866"/>
              <a:gd name="connsiteX0" fmla="*/ 2117 w 3242734"/>
              <a:gd name="connsiteY0" fmla="*/ 0 h 1684866"/>
              <a:gd name="connsiteX1" fmla="*/ 0 w 3242734"/>
              <a:gd name="connsiteY1" fmla="*/ 1684866 h 1684866"/>
              <a:gd name="connsiteX2" fmla="*/ 3242734 w 3242734"/>
              <a:gd name="connsiteY2" fmla="*/ 1684866 h 1684866"/>
            </a:gdLst>
            <a:ahLst/>
            <a:cxnLst>
              <a:cxn ang="0">
                <a:pos x="connsiteX0" y="connsiteY0"/>
              </a:cxn>
              <a:cxn ang="0">
                <a:pos x="connsiteX1" y="connsiteY1"/>
              </a:cxn>
              <a:cxn ang="0">
                <a:pos x="connsiteX2" y="connsiteY2"/>
              </a:cxn>
            </a:cxnLst>
            <a:rect l="l" t="t" r="r" b="b"/>
            <a:pathLst>
              <a:path w="3242734" h="1684866">
                <a:moveTo>
                  <a:pt x="2117" y="0"/>
                </a:moveTo>
                <a:cubicBezTo>
                  <a:pt x="1411" y="561622"/>
                  <a:pt x="706" y="1123244"/>
                  <a:pt x="0" y="1684866"/>
                </a:cubicBezTo>
                <a:lnTo>
                  <a:pt x="3242734" y="1684866"/>
                </a:lnTo>
              </a:path>
            </a:pathLst>
          </a:cu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4377">
              <a:defRPr/>
            </a:pPr>
            <a:endParaRPr lang="en-US" sz="1600" dirty="0">
              <a:solidFill>
                <a:prstClr val="black"/>
              </a:solidFill>
              <a:latin typeface="Arial"/>
            </a:endParaRPr>
          </a:p>
        </p:txBody>
      </p:sp>
      <p:grpSp>
        <p:nvGrpSpPr>
          <p:cNvPr id="60" name="Group 59"/>
          <p:cNvGrpSpPr/>
          <p:nvPr/>
        </p:nvGrpSpPr>
        <p:grpSpPr>
          <a:xfrm>
            <a:off x="626803" y="2201197"/>
            <a:ext cx="334080" cy="2025579"/>
            <a:chOff x="876463" y="2374665"/>
            <a:chExt cx="334080" cy="2025578"/>
          </a:xfrm>
        </p:grpSpPr>
        <p:sp>
          <p:nvSpPr>
            <p:cNvPr id="12" name="TextBox 11">
              <a:extLst>
                <a:ext uri="{FF2B5EF4-FFF2-40B4-BE49-F238E27FC236}">
                  <a16:creationId xmlns:a16="http://schemas.microsoft.com/office/drawing/2014/main" id="{000E6E32-C10C-0849-2F04-7238FCCDD5A6}"/>
                </a:ext>
              </a:extLst>
            </p:cNvPr>
            <p:cNvSpPr txBox="1"/>
            <p:nvPr/>
          </p:nvSpPr>
          <p:spPr>
            <a:xfrm>
              <a:off x="876463" y="3295980"/>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50</a:t>
              </a:r>
            </a:p>
          </p:txBody>
        </p:sp>
        <p:sp>
          <p:nvSpPr>
            <p:cNvPr id="13" name="TextBox 12">
              <a:extLst>
                <a:ext uri="{FF2B5EF4-FFF2-40B4-BE49-F238E27FC236}">
                  <a16:creationId xmlns:a16="http://schemas.microsoft.com/office/drawing/2014/main" id="{3F43449C-89D4-2EDB-4B96-3BA54D090F56}"/>
                </a:ext>
              </a:extLst>
            </p:cNvPr>
            <p:cNvSpPr txBox="1"/>
            <p:nvPr/>
          </p:nvSpPr>
          <p:spPr>
            <a:xfrm>
              <a:off x="876463" y="4217291"/>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0</a:t>
              </a:r>
            </a:p>
          </p:txBody>
        </p:sp>
        <p:sp>
          <p:nvSpPr>
            <p:cNvPr id="14" name="TextBox 13">
              <a:extLst>
                <a:ext uri="{FF2B5EF4-FFF2-40B4-BE49-F238E27FC236}">
                  <a16:creationId xmlns:a16="http://schemas.microsoft.com/office/drawing/2014/main" id="{3F43449C-89D4-2EDB-4B96-3BA54D090F56}"/>
                </a:ext>
              </a:extLst>
            </p:cNvPr>
            <p:cNvSpPr txBox="1"/>
            <p:nvPr/>
          </p:nvSpPr>
          <p:spPr>
            <a:xfrm>
              <a:off x="876463" y="3848769"/>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20</a:t>
              </a:r>
            </a:p>
          </p:txBody>
        </p:sp>
        <p:sp>
          <p:nvSpPr>
            <p:cNvPr id="15" name="TextBox 14">
              <a:extLst>
                <a:ext uri="{FF2B5EF4-FFF2-40B4-BE49-F238E27FC236}">
                  <a16:creationId xmlns:a16="http://schemas.microsoft.com/office/drawing/2014/main" id="{000E6E32-C10C-0849-2F04-7238FCCDD5A6}"/>
                </a:ext>
              </a:extLst>
            </p:cNvPr>
            <p:cNvSpPr txBox="1"/>
            <p:nvPr/>
          </p:nvSpPr>
          <p:spPr>
            <a:xfrm>
              <a:off x="876463" y="2927454"/>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70</a:t>
              </a:r>
            </a:p>
          </p:txBody>
        </p:sp>
        <p:sp>
          <p:nvSpPr>
            <p:cNvPr id="16" name="TextBox 15">
              <a:extLst>
                <a:ext uri="{FF2B5EF4-FFF2-40B4-BE49-F238E27FC236}">
                  <a16:creationId xmlns:a16="http://schemas.microsoft.com/office/drawing/2014/main" id="{000E6E32-C10C-0849-2F04-7238FCCDD5A6}"/>
                </a:ext>
              </a:extLst>
            </p:cNvPr>
            <p:cNvSpPr txBox="1"/>
            <p:nvPr/>
          </p:nvSpPr>
          <p:spPr>
            <a:xfrm>
              <a:off x="876463" y="2374665"/>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100</a:t>
              </a:r>
            </a:p>
          </p:txBody>
        </p:sp>
        <p:sp>
          <p:nvSpPr>
            <p:cNvPr id="17" name="TextBox 16">
              <a:extLst>
                <a:ext uri="{FF2B5EF4-FFF2-40B4-BE49-F238E27FC236}">
                  <a16:creationId xmlns:a16="http://schemas.microsoft.com/office/drawing/2014/main" id="{3F43449C-89D4-2EDB-4B96-3BA54D090F56}"/>
                </a:ext>
              </a:extLst>
            </p:cNvPr>
            <p:cNvSpPr txBox="1"/>
            <p:nvPr/>
          </p:nvSpPr>
          <p:spPr>
            <a:xfrm>
              <a:off x="876463" y="4033032"/>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10</a:t>
              </a:r>
            </a:p>
          </p:txBody>
        </p:sp>
        <p:sp>
          <p:nvSpPr>
            <p:cNvPr id="18" name="TextBox 17">
              <a:extLst>
                <a:ext uri="{FF2B5EF4-FFF2-40B4-BE49-F238E27FC236}">
                  <a16:creationId xmlns:a16="http://schemas.microsoft.com/office/drawing/2014/main" id="{3F43449C-89D4-2EDB-4B96-3BA54D090F56}"/>
                </a:ext>
              </a:extLst>
            </p:cNvPr>
            <p:cNvSpPr txBox="1"/>
            <p:nvPr/>
          </p:nvSpPr>
          <p:spPr>
            <a:xfrm>
              <a:off x="876463" y="3664506"/>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30</a:t>
              </a:r>
            </a:p>
          </p:txBody>
        </p:sp>
        <p:sp>
          <p:nvSpPr>
            <p:cNvPr id="19" name="TextBox 18">
              <a:extLst>
                <a:ext uri="{FF2B5EF4-FFF2-40B4-BE49-F238E27FC236}">
                  <a16:creationId xmlns:a16="http://schemas.microsoft.com/office/drawing/2014/main" id="{3F43449C-89D4-2EDB-4B96-3BA54D090F56}"/>
                </a:ext>
              </a:extLst>
            </p:cNvPr>
            <p:cNvSpPr txBox="1"/>
            <p:nvPr/>
          </p:nvSpPr>
          <p:spPr>
            <a:xfrm>
              <a:off x="876463" y="3480243"/>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40</a:t>
              </a:r>
            </a:p>
          </p:txBody>
        </p:sp>
        <p:sp>
          <p:nvSpPr>
            <p:cNvPr id="20" name="TextBox 19">
              <a:extLst>
                <a:ext uri="{FF2B5EF4-FFF2-40B4-BE49-F238E27FC236}">
                  <a16:creationId xmlns:a16="http://schemas.microsoft.com/office/drawing/2014/main" id="{000E6E32-C10C-0849-2F04-7238FCCDD5A6}"/>
                </a:ext>
              </a:extLst>
            </p:cNvPr>
            <p:cNvSpPr txBox="1"/>
            <p:nvPr/>
          </p:nvSpPr>
          <p:spPr>
            <a:xfrm>
              <a:off x="876463" y="3111717"/>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60</a:t>
              </a:r>
            </a:p>
          </p:txBody>
        </p:sp>
        <p:sp>
          <p:nvSpPr>
            <p:cNvPr id="21" name="TextBox 20">
              <a:extLst>
                <a:ext uri="{FF2B5EF4-FFF2-40B4-BE49-F238E27FC236}">
                  <a16:creationId xmlns:a16="http://schemas.microsoft.com/office/drawing/2014/main" id="{000E6E32-C10C-0849-2F04-7238FCCDD5A6}"/>
                </a:ext>
              </a:extLst>
            </p:cNvPr>
            <p:cNvSpPr txBox="1"/>
            <p:nvPr/>
          </p:nvSpPr>
          <p:spPr>
            <a:xfrm>
              <a:off x="876463" y="2743191"/>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80</a:t>
              </a:r>
            </a:p>
          </p:txBody>
        </p:sp>
        <p:sp>
          <p:nvSpPr>
            <p:cNvPr id="22" name="TextBox 21">
              <a:extLst>
                <a:ext uri="{FF2B5EF4-FFF2-40B4-BE49-F238E27FC236}">
                  <a16:creationId xmlns:a16="http://schemas.microsoft.com/office/drawing/2014/main" id="{000E6E32-C10C-0849-2F04-7238FCCDD5A6}"/>
                </a:ext>
              </a:extLst>
            </p:cNvPr>
            <p:cNvSpPr txBox="1"/>
            <p:nvPr/>
          </p:nvSpPr>
          <p:spPr>
            <a:xfrm>
              <a:off x="876463" y="2558928"/>
              <a:ext cx="334080" cy="182952"/>
            </a:xfrm>
            <a:prstGeom prst="rect">
              <a:avLst/>
            </a:prstGeom>
            <a:noFill/>
          </p:spPr>
          <p:txBody>
            <a:bodyPr wrap="square" lIns="0" tIns="0" rIns="0" bIns="0" rtlCol="0">
              <a:noAutofit/>
            </a:bodyPr>
            <a:lstStyle/>
            <a:p>
              <a:pPr algn="r" defTabSz="914377">
                <a:defRPr/>
              </a:pPr>
              <a:r>
                <a:rPr lang="en-US" sz="1100" dirty="0">
                  <a:solidFill>
                    <a:prstClr val="black"/>
                  </a:solidFill>
                  <a:latin typeface="Arial"/>
                </a:rPr>
                <a:t>90</a:t>
              </a:r>
            </a:p>
          </p:txBody>
        </p:sp>
      </p:grpSp>
      <p:sp>
        <p:nvSpPr>
          <p:cNvPr id="23" name="TextBox 22">
            <a:extLst>
              <a:ext uri="{FF2B5EF4-FFF2-40B4-BE49-F238E27FC236}">
                <a16:creationId xmlns:a16="http://schemas.microsoft.com/office/drawing/2014/main" id="{7BBD2222-7D7D-B3B2-C208-6074BB17FDB1}"/>
              </a:ext>
            </a:extLst>
          </p:cNvPr>
          <p:cNvSpPr txBox="1"/>
          <p:nvPr/>
        </p:nvSpPr>
        <p:spPr>
          <a:xfrm rot="16200000">
            <a:off x="-245439" y="3180657"/>
            <a:ext cx="1751599" cy="155963"/>
          </a:xfrm>
          <a:prstGeom prst="rect">
            <a:avLst/>
          </a:prstGeom>
          <a:noFill/>
        </p:spPr>
        <p:txBody>
          <a:bodyPr wrap="square" lIns="0" tIns="0" rIns="0" bIns="0" rtlCol="0">
            <a:noAutofit/>
          </a:bodyPr>
          <a:lstStyle/>
          <a:p>
            <a:pPr algn="ctr" defTabSz="914377">
              <a:defRPr/>
            </a:pPr>
            <a:r>
              <a:rPr lang="en-US" sz="1100" b="1" dirty="0">
                <a:solidFill>
                  <a:srgbClr val="000000"/>
                </a:solidFill>
                <a:latin typeface="Arial"/>
              </a:rPr>
              <a:t>Patients (%)</a:t>
            </a:r>
          </a:p>
        </p:txBody>
      </p:sp>
      <p:sp>
        <p:nvSpPr>
          <p:cNvPr id="36" name="TextBox 35">
            <a:extLst>
              <a:ext uri="{FF2B5EF4-FFF2-40B4-BE49-F238E27FC236}">
                <a16:creationId xmlns:a16="http://schemas.microsoft.com/office/drawing/2014/main" id="{3F43449C-89D4-2EDB-4B96-3BA54D090F56}"/>
              </a:ext>
            </a:extLst>
          </p:cNvPr>
          <p:cNvSpPr txBox="1"/>
          <p:nvPr/>
        </p:nvSpPr>
        <p:spPr>
          <a:xfrm>
            <a:off x="1071376" y="4240430"/>
            <a:ext cx="1395920" cy="706873"/>
          </a:xfrm>
          <a:prstGeom prst="rect">
            <a:avLst/>
          </a:prstGeom>
          <a:noFill/>
        </p:spPr>
        <p:txBody>
          <a:bodyPr wrap="square" lIns="0" tIns="0" rIns="0" bIns="0" rtlCol="0">
            <a:noAutofit/>
          </a:bodyPr>
          <a:lstStyle/>
          <a:p>
            <a:pPr algn="ctr" defTabSz="914377">
              <a:spcAft>
                <a:spcPts val="600"/>
              </a:spcAft>
              <a:defRPr/>
            </a:pPr>
            <a:r>
              <a:rPr lang="en-US" sz="1000" b="1" dirty="0">
                <a:solidFill>
                  <a:prstClr val="black"/>
                </a:solidFill>
                <a:latin typeface="Arial"/>
              </a:rPr>
              <a:t>With del(17p) and/or </a:t>
            </a:r>
            <a:br>
              <a:rPr lang="en-US" sz="1000" b="1" dirty="0">
                <a:solidFill>
                  <a:prstClr val="black"/>
                </a:solidFill>
                <a:latin typeface="Arial"/>
              </a:rPr>
            </a:br>
            <a:r>
              <a:rPr lang="en-US" sz="1000" b="1" i="1" dirty="0">
                <a:solidFill>
                  <a:prstClr val="black"/>
                </a:solidFill>
                <a:latin typeface="Arial"/>
              </a:rPr>
              <a:t>TP53</a:t>
            </a:r>
            <a:r>
              <a:rPr lang="en-US" sz="1000" b="1" dirty="0">
                <a:solidFill>
                  <a:prstClr val="black"/>
                </a:solidFill>
                <a:latin typeface="Arial"/>
              </a:rPr>
              <a:t>mut (n = 66)</a:t>
            </a:r>
          </a:p>
          <a:p>
            <a:pPr algn="ctr" defTabSz="914377">
              <a:defRPr/>
            </a:pPr>
            <a:r>
              <a:rPr lang="en-US" sz="1000" b="1" dirty="0">
                <a:solidFill>
                  <a:prstClr val="black"/>
                </a:solidFill>
                <a:latin typeface="Arial"/>
              </a:rPr>
              <a:t>38.7</a:t>
            </a:r>
          </a:p>
          <a:p>
            <a:pPr algn="ctr" defTabSz="914377">
              <a:defRPr/>
            </a:pPr>
            <a:r>
              <a:rPr lang="en-US" sz="1000" dirty="0">
                <a:solidFill>
                  <a:prstClr val="black"/>
                </a:solidFill>
                <a:latin typeface="Arial"/>
              </a:rPr>
              <a:t>(0.4-58.0)</a:t>
            </a:r>
          </a:p>
        </p:txBody>
      </p:sp>
      <p:sp>
        <p:nvSpPr>
          <p:cNvPr id="62" name="TextBox 61">
            <a:extLst>
              <a:ext uri="{FF2B5EF4-FFF2-40B4-BE49-F238E27FC236}">
                <a16:creationId xmlns:a16="http://schemas.microsoft.com/office/drawing/2014/main" id="{3F43449C-89D4-2EDB-4B96-3BA54D090F56}"/>
              </a:ext>
            </a:extLst>
          </p:cNvPr>
          <p:cNvSpPr txBox="1"/>
          <p:nvPr/>
        </p:nvSpPr>
        <p:spPr>
          <a:xfrm>
            <a:off x="4198167" y="4240430"/>
            <a:ext cx="810672" cy="530637"/>
          </a:xfrm>
          <a:prstGeom prst="rect">
            <a:avLst/>
          </a:prstGeom>
          <a:noFill/>
        </p:spPr>
        <p:txBody>
          <a:bodyPr wrap="square" lIns="0" tIns="0" rIns="0" bIns="0" rtlCol="0">
            <a:noAutofit/>
          </a:bodyPr>
          <a:lstStyle/>
          <a:p>
            <a:pPr algn="ctr" defTabSz="914377">
              <a:spcAft>
                <a:spcPts val="600"/>
              </a:spcAft>
              <a:defRPr/>
            </a:pPr>
            <a:r>
              <a:rPr lang="en-US" sz="1000" b="1" dirty="0">
                <a:solidFill>
                  <a:prstClr val="black"/>
                </a:solidFill>
                <a:latin typeface="Arial"/>
              </a:rPr>
              <a:t>All patients </a:t>
            </a:r>
            <a:br>
              <a:rPr lang="en-US" sz="1000" b="1" dirty="0">
                <a:solidFill>
                  <a:prstClr val="black"/>
                </a:solidFill>
                <a:latin typeface="Arial"/>
              </a:rPr>
            </a:br>
            <a:r>
              <a:rPr lang="en-US" sz="1000" b="1" dirty="0">
                <a:solidFill>
                  <a:prstClr val="black"/>
                </a:solidFill>
                <a:latin typeface="Arial"/>
              </a:rPr>
              <a:t>(n = 114)</a:t>
            </a:r>
          </a:p>
          <a:p>
            <a:pPr algn="ctr" defTabSz="914377">
              <a:defRPr/>
            </a:pPr>
            <a:r>
              <a:rPr lang="en-US" sz="1000" b="1" dirty="0">
                <a:solidFill>
                  <a:prstClr val="black"/>
                </a:solidFill>
                <a:latin typeface="Arial"/>
              </a:rPr>
              <a:t>31.2</a:t>
            </a:r>
          </a:p>
          <a:p>
            <a:pPr algn="ctr" defTabSz="914377">
              <a:defRPr/>
            </a:pPr>
            <a:r>
              <a:rPr lang="en-US" sz="1000" dirty="0">
                <a:solidFill>
                  <a:prstClr val="black"/>
                </a:solidFill>
                <a:latin typeface="Arial"/>
              </a:rPr>
              <a:t>(0.4-58.0)</a:t>
            </a:r>
          </a:p>
        </p:txBody>
      </p:sp>
      <p:sp>
        <p:nvSpPr>
          <p:cNvPr id="63" name="TextBox 62">
            <a:extLst>
              <a:ext uri="{FF2B5EF4-FFF2-40B4-BE49-F238E27FC236}">
                <a16:creationId xmlns:a16="http://schemas.microsoft.com/office/drawing/2014/main" id="{3F43449C-89D4-2EDB-4B96-3BA54D090F56}"/>
              </a:ext>
            </a:extLst>
          </p:cNvPr>
          <p:cNvSpPr txBox="1"/>
          <p:nvPr/>
        </p:nvSpPr>
        <p:spPr>
          <a:xfrm>
            <a:off x="2567706" y="4242131"/>
            <a:ext cx="1463205" cy="547571"/>
          </a:xfrm>
          <a:prstGeom prst="rect">
            <a:avLst/>
          </a:prstGeom>
          <a:noFill/>
        </p:spPr>
        <p:txBody>
          <a:bodyPr wrap="square" lIns="0" tIns="0" rIns="0" bIns="0" rtlCol="0">
            <a:noAutofit/>
          </a:bodyPr>
          <a:lstStyle/>
          <a:p>
            <a:pPr algn="ctr" defTabSz="914377">
              <a:spcAft>
                <a:spcPts val="600"/>
              </a:spcAft>
              <a:defRPr/>
            </a:pPr>
            <a:r>
              <a:rPr lang="en-US" sz="1000" b="1" dirty="0">
                <a:solidFill>
                  <a:prstClr val="black"/>
                </a:solidFill>
                <a:latin typeface="Arial"/>
              </a:rPr>
              <a:t>Without del(17p) and/or </a:t>
            </a:r>
            <a:r>
              <a:rPr lang="en-US" sz="1000" b="1" i="1" dirty="0">
                <a:solidFill>
                  <a:prstClr val="black"/>
                </a:solidFill>
                <a:latin typeface="Arial"/>
              </a:rPr>
              <a:t>TP53</a:t>
            </a:r>
            <a:r>
              <a:rPr lang="en-US" sz="1000" b="1" dirty="0">
                <a:solidFill>
                  <a:prstClr val="black"/>
                </a:solidFill>
                <a:latin typeface="Arial"/>
              </a:rPr>
              <a:t>mut (n = 47)</a:t>
            </a:r>
          </a:p>
          <a:p>
            <a:pPr algn="ctr" defTabSz="914377">
              <a:defRPr/>
            </a:pPr>
            <a:r>
              <a:rPr lang="en-US" sz="1000" b="1" dirty="0">
                <a:solidFill>
                  <a:prstClr val="black"/>
                </a:solidFill>
                <a:latin typeface="Arial"/>
              </a:rPr>
              <a:t>29.6</a:t>
            </a:r>
          </a:p>
          <a:p>
            <a:pPr algn="ctr" defTabSz="914377">
              <a:defRPr/>
            </a:pPr>
            <a:r>
              <a:rPr lang="en-US" sz="1000" dirty="0">
                <a:solidFill>
                  <a:prstClr val="black"/>
                </a:solidFill>
                <a:latin typeface="Arial"/>
              </a:rPr>
              <a:t>(0.6-31.9)</a:t>
            </a:r>
          </a:p>
        </p:txBody>
      </p:sp>
      <p:grpSp>
        <p:nvGrpSpPr>
          <p:cNvPr id="59" name="Group 58"/>
          <p:cNvGrpSpPr/>
          <p:nvPr/>
        </p:nvGrpSpPr>
        <p:grpSpPr>
          <a:xfrm>
            <a:off x="1020723" y="2290758"/>
            <a:ext cx="66728" cy="1844876"/>
            <a:chOff x="1304247" y="2469869"/>
            <a:chExt cx="66728" cy="1844876"/>
          </a:xfrm>
        </p:grpSpPr>
        <p:cxnSp>
          <p:nvCxnSpPr>
            <p:cNvPr id="25" name="Straight Connector 24">
              <a:extLst>
                <a:ext uri="{FF2B5EF4-FFF2-40B4-BE49-F238E27FC236}">
                  <a16:creationId xmlns:a16="http://schemas.microsoft.com/office/drawing/2014/main" id="{0BCEDC2B-A46A-2D2A-7A2F-058CD63B5C97}"/>
                </a:ext>
              </a:extLst>
            </p:cNvPr>
            <p:cNvCxnSpPr/>
            <p:nvPr/>
          </p:nvCxnSpPr>
          <p:spPr>
            <a:xfrm>
              <a:off x="1304247" y="3023333"/>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F5182BF-0BE1-2FB2-29AA-5E5C775289A6}"/>
                </a:ext>
              </a:extLst>
            </p:cNvPr>
            <p:cNvCxnSpPr/>
            <p:nvPr/>
          </p:nvCxnSpPr>
          <p:spPr>
            <a:xfrm>
              <a:off x="1304247" y="4314745"/>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E93A54F0-1F76-0314-AC2C-E0787F8FD088}"/>
                </a:ext>
              </a:extLst>
            </p:cNvPr>
            <p:cNvCxnSpPr/>
            <p:nvPr/>
          </p:nvCxnSpPr>
          <p:spPr>
            <a:xfrm>
              <a:off x="1304247" y="3207821"/>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4297FD1C-413B-3F34-3415-2BE5F504E04D}"/>
                </a:ext>
              </a:extLst>
            </p:cNvPr>
            <p:cNvCxnSpPr/>
            <p:nvPr/>
          </p:nvCxnSpPr>
          <p:spPr>
            <a:xfrm>
              <a:off x="1304247" y="3392309"/>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BCEDC2B-A46A-2D2A-7A2F-058CD63B5C97}"/>
                </a:ext>
              </a:extLst>
            </p:cNvPr>
            <p:cNvCxnSpPr/>
            <p:nvPr/>
          </p:nvCxnSpPr>
          <p:spPr>
            <a:xfrm>
              <a:off x="1304247" y="3761285"/>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93A54F0-1F76-0314-AC2C-E0787F8FD088}"/>
                </a:ext>
              </a:extLst>
            </p:cNvPr>
            <p:cNvCxnSpPr/>
            <p:nvPr/>
          </p:nvCxnSpPr>
          <p:spPr>
            <a:xfrm>
              <a:off x="1304247" y="3945773"/>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a:extLst>
                <a:ext uri="{FF2B5EF4-FFF2-40B4-BE49-F238E27FC236}">
                  <a16:creationId xmlns:a16="http://schemas.microsoft.com/office/drawing/2014/main" id="{E93A54F0-1F76-0314-AC2C-E0787F8FD088}"/>
                </a:ext>
              </a:extLst>
            </p:cNvPr>
            <p:cNvCxnSpPr/>
            <p:nvPr/>
          </p:nvCxnSpPr>
          <p:spPr>
            <a:xfrm>
              <a:off x="1304247" y="4130261"/>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93A54F0-1F76-0314-AC2C-E0787F8FD088}"/>
                </a:ext>
              </a:extLst>
            </p:cNvPr>
            <p:cNvCxnSpPr/>
            <p:nvPr/>
          </p:nvCxnSpPr>
          <p:spPr>
            <a:xfrm>
              <a:off x="1304247" y="3576797"/>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93A54F0-1F76-0314-AC2C-E0787F8FD088}"/>
                </a:ext>
              </a:extLst>
            </p:cNvPr>
            <p:cNvCxnSpPr/>
            <p:nvPr/>
          </p:nvCxnSpPr>
          <p:spPr>
            <a:xfrm>
              <a:off x="1304247" y="2654357"/>
              <a:ext cx="66728" cy="0"/>
            </a:xfrm>
            <a:prstGeom prst="line">
              <a:avLst/>
            </a:prstGeom>
            <a:ln w="28575" cmpd="sng">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4297FD1C-413B-3F34-3415-2BE5F504E04D}"/>
                </a:ext>
              </a:extLst>
            </p:cNvPr>
            <p:cNvCxnSpPr/>
            <p:nvPr/>
          </p:nvCxnSpPr>
          <p:spPr>
            <a:xfrm>
              <a:off x="1304247" y="2469869"/>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4297FD1C-413B-3F34-3415-2BE5F504E04D}"/>
                </a:ext>
              </a:extLst>
            </p:cNvPr>
            <p:cNvCxnSpPr/>
            <p:nvPr/>
          </p:nvCxnSpPr>
          <p:spPr>
            <a:xfrm>
              <a:off x="1304247" y="2838845"/>
              <a:ext cx="66728" cy="0"/>
            </a:xfrm>
            <a:prstGeom prst="line">
              <a:avLst/>
            </a:prstGeom>
            <a:ln w="28575"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aphicFrame>
        <p:nvGraphicFramePr>
          <p:cNvPr id="3" name="Table 5">
            <a:extLst>
              <a:ext uri="{FF2B5EF4-FFF2-40B4-BE49-F238E27FC236}">
                <a16:creationId xmlns:a16="http://schemas.microsoft.com/office/drawing/2014/main" id="{09400876-E381-5AD7-484A-76E9048F2891}"/>
              </a:ext>
            </a:extLst>
          </p:cNvPr>
          <p:cNvGraphicFramePr>
            <a:graphicFrameLocks noGrp="1"/>
          </p:cNvGraphicFramePr>
          <p:nvPr/>
        </p:nvGraphicFramePr>
        <p:xfrm>
          <a:off x="6166961" y="1702647"/>
          <a:ext cx="5886211" cy="2286000"/>
        </p:xfrm>
        <a:graphic>
          <a:graphicData uri="http://schemas.openxmlformats.org/drawingml/2006/table">
            <a:tbl>
              <a:tblPr firstRow="1" bandRow="1">
                <a:tableStyleId>{6E25E649-3F16-4E02-A733-19D2CDBF48F0}</a:tableStyleId>
              </a:tblPr>
              <a:tblGrid>
                <a:gridCol w="1580631">
                  <a:extLst>
                    <a:ext uri="{9D8B030D-6E8A-4147-A177-3AD203B41FA5}">
                      <a16:colId xmlns:a16="http://schemas.microsoft.com/office/drawing/2014/main" val="3980453188"/>
                    </a:ext>
                  </a:extLst>
                </a:gridCol>
                <a:gridCol w="765544">
                  <a:extLst>
                    <a:ext uri="{9D8B030D-6E8A-4147-A177-3AD203B41FA5}">
                      <a16:colId xmlns:a16="http://schemas.microsoft.com/office/drawing/2014/main" val="572808656"/>
                    </a:ext>
                  </a:extLst>
                </a:gridCol>
                <a:gridCol w="843516">
                  <a:extLst>
                    <a:ext uri="{9D8B030D-6E8A-4147-A177-3AD203B41FA5}">
                      <a16:colId xmlns:a16="http://schemas.microsoft.com/office/drawing/2014/main" val="3731510509"/>
                    </a:ext>
                  </a:extLst>
                </a:gridCol>
                <a:gridCol w="843516">
                  <a:extLst>
                    <a:ext uri="{9D8B030D-6E8A-4147-A177-3AD203B41FA5}">
                      <a16:colId xmlns:a16="http://schemas.microsoft.com/office/drawing/2014/main" val="908002016"/>
                    </a:ext>
                  </a:extLst>
                </a:gridCol>
                <a:gridCol w="992373">
                  <a:extLst>
                    <a:ext uri="{9D8B030D-6E8A-4147-A177-3AD203B41FA5}">
                      <a16:colId xmlns:a16="http://schemas.microsoft.com/office/drawing/2014/main" val="120421952"/>
                    </a:ext>
                  </a:extLst>
                </a:gridCol>
                <a:gridCol w="860631">
                  <a:extLst>
                    <a:ext uri="{9D8B030D-6E8A-4147-A177-3AD203B41FA5}">
                      <a16:colId xmlns:a16="http://schemas.microsoft.com/office/drawing/2014/main" val="4217088170"/>
                    </a:ext>
                  </a:extLst>
                </a:gridCol>
              </a:tblGrid>
              <a:tr h="640080">
                <a:tc>
                  <a:txBody>
                    <a:bodyPr/>
                    <a:lstStyle/>
                    <a:p>
                      <a:r>
                        <a:rPr lang="en-US" sz="1200" dirty="0"/>
                        <a:t>Outcome</a:t>
                      </a:r>
                    </a:p>
                  </a:txBody>
                  <a:tcPr>
                    <a:solidFill>
                      <a:schemeClr val="accent1">
                        <a:lumMod val="50000"/>
                      </a:schemeClr>
                    </a:solidFill>
                  </a:tcPr>
                </a:tc>
                <a:tc>
                  <a:txBody>
                    <a:bodyPr/>
                    <a:lstStyle/>
                    <a:p>
                      <a:pPr algn="ctr"/>
                      <a:r>
                        <a:rPr lang="en-US" sz="1200" dirty="0"/>
                        <a:t>Overall</a:t>
                      </a:r>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del(17p) and/or </a:t>
                      </a:r>
                      <a:r>
                        <a:rPr lang="en-US" sz="1200" b="1" i="1" kern="1200" dirty="0">
                          <a:solidFill>
                            <a:schemeClr val="lt1"/>
                          </a:solidFill>
                          <a:effectLst/>
                          <a:latin typeface="+mn-lt"/>
                          <a:ea typeface="+mn-ea"/>
                          <a:cs typeface="+mn-cs"/>
                        </a:rPr>
                        <a:t>TP53</a:t>
                      </a:r>
                      <a:r>
                        <a:rPr lang="en-US" sz="1200" b="1" kern="1200" dirty="0">
                          <a:solidFill>
                            <a:schemeClr val="lt1"/>
                          </a:solidFill>
                          <a:effectLst/>
                          <a:latin typeface="+mn-lt"/>
                          <a:ea typeface="+mn-ea"/>
                          <a:cs typeface="+mn-cs"/>
                        </a:rPr>
                        <a:t>mut</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No del(17p)/</a:t>
                      </a:r>
                      <a:r>
                        <a:rPr lang="en-US" sz="1200" b="1" i="1" kern="1200" dirty="0">
                          <a:solidFill>
                            <a:schemeClr val="lt1"/>
                          </a:solidFill>
                          <a:effectLst/>
                          <a:latin typeface="+mn-lt"/>
                          <a:ea typeface="+mn-ea"/>
                          <a:cs typeface="+mn-cs"/>
                        </a:rPr>
                        <a:t>TP53</a:t>
                      </a:r>
                      <a:r>
                        <a:rPr lang="en-US" sz="1200" b="1" kern="1200" dirty="0">
                          <a:solidFill>
                            <a:schemeClr val="lt1"/>
                          </a:solidFill>
                          <a:effectLst/>
                          <a:latin typeface="+mn-lt"/>
                          <a:ea typeface="+mn-ea"/>
                          <a:cs typeface="+mn-cs"/>
                        </a:rPr>
                        <a:t>mut</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Unmutated </a:t>
                      </a:r>
                      <a:r>
                        <a:rPr lang="en-US" sz="1200" b="1" i="1" kern="1200" dirty="0">
                          <a:solidFill>
                            <a:schemeClr val="lt1"/>
                          </a:solidFill>
                          <a:effectLst/>
                          <a:latin typeface="+mn-lt"/>
                          <a:ea typeface="+mn-ea"/>
                          <a:cs typeface="+mn-cs"/>
                        </a:rPr>
                        <a:t>IGHV</a:t>
                      </a:r>
                      <a:r>
                        <a:rPr lang="en-US" sz="1200" dirty="0">
                          <a:effectLst/>
                        </a:rPr>
                        <a:t> </a:t>
                      </a:r>
                      <a:endParaRPr lang="en-US" sz="1200" dirty="0"/>
                    </a:p>
                  </a:txBody>
                  <a:tcPr>
                    <a:solidFill>
                      <a:schemeClr val="accent1">
                        <a:lumMod val="50000"/>
                      </a:schemeClr>
                    </a:solidFill>
                  </a:tcPr>
                </a:tc>
                <a:tc>
                  <a:txBody>
                    <a:bodyPr/>
                    <a:lstStyle/>
                    <a:p>
                      <a:pPr algn="ctr"/>
                      <a:r>
                        <a:rPr lang="en-US" sz="1200" b="1" kern="1200" dirty="0">
                          <a:solidFill>
                            <a:schemeClr val="lt1"/>
                          </a:solidFill>
                          <a:effectLst/>
                          <a:latin typeface="+mn-lt"/>
                          <a:ea typeface="+mn-ea"/>
                          <a:cs typeface="+mn-cs"/>
                        </a:rPr>
                        <a:t>Mutated </a:t>
                      </a:r>
                      <a:r>
                        <a:rPr lang="en-US" sz="1200" b="1" i="1" kern="1200" dirty="0">
                          <a:solidFill>
                            <a:schemeClr val="lt1"/>
                          </a:solidFill>
                          <a:effectLst/>
                          <a:latin typeface="+mn-lt"/>
                          <a:ea typeface="+mn-ea"/>
                          <a:cs typeface="+mn-cs"/>
                        </a:rPr>
                        <a:t>IGHV</a:t>
                      </a:r>
                      <a:r>
                        <a:rPr lang="en-US" sz="1200" dirty="0">
                          <a:effectLst/>
                        </a:rPr>
                        <a:t> </a:t>
                      </a:r>
                      <a:endParaRPr lang="en-US" sz="1200" dirty="0"/>
                    </a:p>
                  </a:txBody>
                  <a:tcPr>
                    <a:solidFill>
                      <a:schemeClr val="accent1">
                        <a:lumMod val="50000"/>
                      </a:schemeClr>
                    </a:solidFill>
                  </a:tcPr>
                </a:tc>
                <a:extLst>
                  <a:ext uri="{0D108BD9-81ED-4DB2-BD59-A6C34878D82A}">
                    <a16:rowId xmlns:a16="http://schemas.microsoft.com/office/drawing/2014/main" val="3286051744"/>
                  </a:ext>
                </a:extLst>
              </a:tr>
              <a:tr h="538480">
                <a:tc>
                  <a:txBody>
                    <a:bodyPr/>
                    <a:lstStyle/>
                    <a:p>
                      <a:r>
                        <a:rPr lang="en-US" sz="1500" kern="1200" dirty="0">
                          <a:solidFill>
                            <a:schemeClr val="tx2"/>
                          </a:solidFill>
                          <a:effectLst/>
                          <a:latin typeface="+mn-lt"/>
                          <a:ea typeface="+mn-ea"/>
                          <a:cs typeface="+mn-cs"/>
                        </a:rPr>
                        <a:t>Best peripheral blood uMRD rate</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60%</a:t>
                      </a:r>
                    </a:p>
                  </a:txBody>
                  <a:tcPr anchor="ctr"/>
                </a:tc>
                <a:tc>
                  <a:txBody>
                    <a:bodyPr/>
                    <a:lstStyle/>
                    <a:p>
                      <a:pPr algn="ctr"/>
                      <a:r>
                        <a:rPr lang="en-US" sz="1500" dirty="0">
                          <a:solidFill>
                            <a:schemeClr val="tx2"/>
                          </a:solidFill>
                        </a:rPr>
                        <a:t>59%</a:t>
                      </a:r>
                    </a:p>
                  </a:txBody>
                  <a:tcPr anchor="ctr"/>
                </a:tc>
                <a:tc>
                  <a:txBody>
                    <a:bodyPr/>
                    <a:lstStyle/>
                    <a:p>
                      <a:pPr algn="ctr"/>
                      <a:r>
                        <a:rPr lang="en-US" sz="1500" dirty="0">
                          <a:solidFill>
                            <a:schemeClr val="tx2"/>
                          </a:solidFill>
                        </a:rPr>
                        <a:t>62%</a:t>
                      </a: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a:t>
                      </a:r>
                    </a:p>
                  </a:txBody>
                  <a:tcPr anchor="ctr"/>
                </a:tc>
                <a:extLst>
                  <a:ext uri="{0D108BD9-81ED-4DB2-BD59-A6C34878D82A}">
                    <a16:rowId xmlns:a16="http://schemas.microsoft.com/office/drawing/2014/main" val="876281783"/>
                  </a:ext>
                </a:extLst>
              </a:tr>
              <a:tr h="538480">
                <a:tc>
                  <a:txBody>
                    <a:bodyPr/>
                    <a:lstStyle/>
                    <a:p>
                      <a:r>
                        <a:rPr lang="en-US" sz="1500" kern="1200" dirty="0">
                          <a:solidFill>
                            <a:schemeClr val="tx2"/>
                          </a:solidFill>
                          <a:effectLst/>
                          <a:latin typeface="+mn-lt"/>
                          <a:ea typeface="+mn-ea"/>
                          <a:cs typeface="+mn-cs"/>
                        </a:rPr>
                        <a:t>uMRD after 15 cycles</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15%</a:t>
                      </a:r>
                    </a:p>
                  </a:txBody>
                  <a:tcPr anchor="ctr"/>
                </a:tc>
                <a:tc>
                  <a:txBody>
                    <a:bodyPr/>
                    <a:lstStyle/>
                    <a:p>
                      <a:pPr algn="ctr"/>
                      <a:r>
                        <a:rPr lang="en-US" sz="1500" dirty="0">
                          <a:solidFill>
                            <a:schemeClr val="tx2"/>
                          </a:solidFill>
                        </a:rPr>
                        <a:t>40%</a:t>
                      </a:r>
                    </a:p>
                  </a:txBody>
                  <a:tcPr anchor="ctr"/>
                </a:tc>
                <a:tc>
                  <a:txBody>
                    <a:bodyPr/>
                    <a:lstStyle/>
                    <a:p>
                      <a:pPr algn="ctr"/>
                      <a:r>
                        <a:rPr lang="en-US" sz="1500" dirty="0">
                          <a:solidFill>
                            <a:schemeClr val="tx2"/>
                          </a:solidFill>
                        </a:rPr>
                        <a:t>23%</a:t>
                      </a:r>
                    </a:p>
                  </a:txBody>
                  <a:tcPr anchor="ctr"/>
                </a:tc>
                <a:tc>
                  <a:txBody>
                    <a:bodyPr/>
                    <a:lstStyle/>
                    <a:p>
                      <a:pPr algn="ctr"/>
                      <a:r>
                        <a:rPr lang="en-US" sz="1500" dirty="0">
                          <a:solidFill>
                            <a:schemeClr val="tx2"/>
                          </a:solidFill>
                        </a:rPr>
                        <a:t>33%</a:t>
                      </a:r>
                    </a:p>
                  </a:txBody>
                  <a:tcPr anchor="ctr"/>
                </a:tc>
                <a:extLst>
                  <a:ext uri="{0D108BD9-81ED-4DB2-BD59-A6C34878D82A}">
                    <a16:rowId xmlns:a16="http://schemas.microsoft.com/office/drawing/2014/main" val="3412635509"/>
                  </a:ext>
                </a:extLst>
              </a:tr>
              <a:tr h="538480">
                <a:tc>
                  <a:txBody>
                    <a:bodyPr/>
                    <a:lstStyle/>
                    <a:p>
                      <a:r>
                        <a:rPr lang="en-US" sz="1500" kern="1200" dirty="0">
                          <a:solidFill>
                            <a:schemeClr val="tx2"/>
                          </a:solidFill>
                          <a:effectLst/>
                          <a:latin typeface="+mn-lt"/>
                          <a:ea typeface="+mn-ea"/>
                          <a:cs typeface="+mn-cs"/>
                        </a:rPr>
                        <a:t>uMRD after 27 cycles</a:t>
                      </a:r>
                      <a:r>
                        <a:rPr lang="en-US" sz="1500" dirty="0">
                          <a:solidFill>
                            <a:schemeClr val="tx2"/>
                          </a:solidFill>
                          <a:effectLst/>
                        </a:rPr>
                        <a:t> </a:t>
                      </a:r>
                      <a:endParaRPr lang="en-US" sz="1500" dirty="0">
                        <a:solidFill>
                          <a:schemeClr val="tx2"/>
                        </a:solidFill>
                      </a:endParaRPr>
                    </a:p>
                  </a:txBody>
                  <a:tcPr anchor="ctr"/>
                </a:tc>
                <a:tc>
                  <a:txBody>
                    <a:bodyPr/>
                    <a:lstStyle/>
                    <a:p>
                      <a:pPr algn="ctr"/>
                      <a:r>
                        <a:rPr lang="en-US" sz="1500" dirty="0">
                          <a:solidFill>
                            <a:schemeClr val="tx2"/>
                          </a:solidFill>
                        </a:rPr>
                        <a:t>-</a:t>
                      </a:r>
                    </a:p>
                  </a:txBody>
                  <a:tcPr anchor="ctr"/>
                </a:tc>
                <a:tc>
                  <a:txBody>
                    <a:bodyPr/>
                    <a:lstStyle/>
                    <a:p>
                      <a:pPr algn="ctr"/>
                      <a:r>
                        <a:rPr lang="en-US" sz="1500" dirty="0">
                          <a:solidFill>
                            <a:schemeClr val="tx2"/>
                          </a:solidFill>
                        </a:rPr>
                        <a:t>38%</a:t>
                      </a:r>
                    </a:p>
                  </a:txBody>
                  <a:tcPr anchor="ctr"/>
                </a:tc>
                <a:tc>
                  <a:txBody>
                    <a:bodyPr/>
                    <a:lstStyle/>
                    <a:p>
                      <a:pPr algn="ctr"/>
                      <a:r>
                        <a:rPr lang="en-US" sz="1500" dirty="0">
                          <a:solidFill>
                            <a:schemeClr val="tx2"/>
                          </a:solidFill>
                        </a:rPr>
                        <a:t>36%</a:t>
                      </a:r>
                    </a:p>
                  </a:txBody>
                  <a:tcPr anchor="ctr"/>
                </a:tc>
                <a:tc>
                  <a:txBody>
                    <a:bodyPr/>
                    <a:lstStyle/>
                    <a:p>
                      <a:pPr algn="ctr"/>
                      <a:r>
                        <a:rPr lang="en-US" sz="1500" dirty="0">
                          <a:solidFill>
                            <a:schemeClr val="tx2"/>
                          </a:solidFill>
                        </a:rPr>
                        <a:t>40%</a:t>
                      </a:r>
                    </a:p>
                  </a:txBody>
                  <a:tcPr anchor="ctr"/>
                </a:tc>
                <a:tc>
                  <a:txBody>
                    <a:bodyPr/>
                    <a:lstStyle/>
                    <a:p>
                      <a:pPr algn="ctr"/>
                      <a:r>
                        <a:rPr lang="en-US" sz="1500" dirty="0">
                          <a:solidFill>
                            <a:schemeClr val="tx2"/>
                          </a:solidFill>
                        </a:rPr>
                        <a:t>29%</a:t>
                      </a:r>
                    </a:p>
                  </a:txBody>
                  <a:tcPr anchor="ctr"/>
                </a:tc>
                <a:extLst>
                  <a:ext uri="{0D108BD9-81ED-4DB2-BD59-A6C34878D82A}">
                    <a16:rowId xmlns:a16="http://schemas.microsoft.com/office/drawing/2014/main" val="4046182476"/>
                  </a:ext>
                </a:extLst>
              </a:tr>
            </a:tbl>
          </a:graphicData>
        </a:graphic>
      </p:graphicFrame>
      <p:graphicFrame>
        <p:nvGraphicFramePr>
          <p:cNvPr id="5" name="Table 5">
            <a:extLst>
              <a:ext uri="{FF2B5EF4-FFF2-40B4-BE49-F238E27FC236}">
                <a16:creationId xmlns:a16="http://schemas.microsoft.com/office/drawing/2014/main" id="{184C2653-9448-2148-9A46-D0BD11137F93}"/>
              </a:ext>
            </a:extLst>
          </p:cNvPr>
          <p:cNvGraphicFramePr>
            <a:graphicFrameLocks noGrp="1"/>
          </p:cNvGraphicFramePr>
          <p:nvPr/>
        </p:nvGraphicFramePr>
        <p:xfrm>
          <a:off x="6166962" y="4458025"/>
          <a:ext cx="5886209" cy="1661160"/>
        </p:xfrm>
        <a:graphic>
          <a:graphicData uri="http://schemas.openxmlformats.org/drawingml/2006/table">
            <a:tbl>
              <a:tblPr firstRow="1" bandRow="1">
                <a:tableStyleId>{6E25E649-3F16-4E02-A733-19D2CDBF48F0}</a:tableStyleId>
              </a:tblPr>
              <a:tblGrid>
                <a:gridCol w="3991037">
                  <a:extLst>
                    <a:ext uri="{9D8B030D-6E8A-4147-A177-3AD203B41FA5}">
                      <a16:colId xmlns:a16="http://schemas.microsoft.com/office/drawing/2014/main" val="3980453188"/>
                    </a:ext>
                  </a:extLst>
                </a:gridCol>
                <a:gridCol w="1895172">
                  <a:extLst>
                    <a:ext uri="{9D8B030D-6E8A-4147-A177-3AD203B41FA5}">
                      <a16:colId xmlns:a16="http://schemas.microsoft.com/office/drawing/2014/main" val="572808656"/>
                    </a:ext>
                  </a:extLst>
                </a:gridCol>
              </a:tblGrid>
              <a:tr h="370840">
                <a:tc>
                  <a:txBody>
                    <a:bodyPr/>
                    <a:lstStyle/>
                    <a:p>
                      <a:r>
                        <a:rPr lang="en-US" sz="1500" dirty="0"/>
                        <a:t>Measure</a:t>
                      </a:r>
                    </a:p>
                  </a:txBody>
                  <a:tcPr>
                    <a:solidFill>
                      <a:schemeClr val="accent1">
                        <a:lumMod val="50000"/>
                      </a:schemeClr>
                    </a:solidFill>
                  </a:tcPr>
                </a:tc>
                <a:tc>
                  <a:txBody>
                    <a:bodyPr/>
                    <a:lstStyle/>
                    <a:p>
                      <a:pPr algn="ctr"/>
                      <a:r>
                        <a:rPr lang="en-US" sz="1500" dirty="0"/>
                        <a:t>Value</a:t>
                      </a:r>
                    </a:p>
                  </a:txBody>
                  <a:tcPr>
                    <a:solidFill>
                      <a:schemeClr val="accent1">
                        <a:lumMod val="50000"/>
                      </a:schemeClr>
                    </a:solidFill>
                  </a:tcPr>
                </a:tc>
                <a:extLst>
                  <a:ext uri="{0D108BD9-81ED-4DB2-BD59-A6C34878D82A}">
                    <a16:rowId xmlns:a16="http://schemas.microsoft.com/office/drawing/2014/main" val="3286051744"/>
                  </a:ext>
                </a:extLst>
              </a:tr>
              <a:tr h="370840">
                <a:tc>
                  <a:txBody>
                    <a:bodyPr/>
                    <a:lstStyle/>
                    <a:p>
                      <a:r>
                        <a:rPr lang="en-US" sz="1500" kern="1200" dirty="0">
                          <a:solidFill>
                            <a:schemeClr val="tx2"/>
                          </a:solidFill>
                          <a:effectLst/>
                          <a:latin typeface="+mn-lt"/>
                          <a:ea typeface="+mn-ea"/>
                          <a:cs typeface="+mn-cs"/>
                        </a:rPr>
                        <a:t>Patients meeting early stopping criteria</a:t>
                      </a:r>
                      <a:endParaRPr lang="en-US" sz="1500" dirty="0">
                        <a:solidFill>
                          <a:schemeClr val="tx2"/>
                        </a:solidFill>
                      </a:endParaRPr>
                    </a:p>
                  </a:txBody>
                  <a:tcPr anchor="ctr"/>
                </a:tc>
                <a:tc>
                  <a:txBody>
                    <a:bodyPr/>
                    <a:lstStyle/>
                    <a:p>
                      <a:pPr algn="ctr"/>
                      <a:r>
                        <a:rPr lang="en-US" sz="1500" dirty="0">
                          <a:solidFill>
                            <a:schemeClr val="tx2"/>
                          </a:solidFill>
                        </a:rPr>
                        <a:t>13/114</a:t>
                      </a:r>
                    </a:p>
                  </a:txBody>
                  <a:tcPr anchor="ctr"/>
                </a:tc>
                <a:extLst>
                  <a:ext uri="{0D108BD9-81ED-4DB2-BD59-A6C34878D82A}">
                    <a16:rowId xmlns:a16="http://schemas.microsoft.com/office/drawing/2014/main" val="876281783"/>
                  </a:ext>
                </a:extLst>
              </a:tr>
              <a:tr h="370840">
                <a:tc>
                  <a:txBody>
                    <a:bodyPr/>
                    <a:lstStyle/>
                    <a:p>
                      <a:r>
                        <a:rPr lang="en-US" sz="1500" kern="1200" dirty="0">
                          <a:solidFill>
                            <a:schemeClr val="tx2"/>
                          </a:solidFill>
                          <a:effectLst/>
                          <a:latin typeface="+mn-lt"/>
                          <a:ea typeface="+mn-ea"/>
                          <a:cs typeface="+mn-cs"/>
                        </a:rPr>
                        <a:t>Patients meeting criteria to stop ZV</a:t>
                      </a:r>
                      <a:endParaRPr lang="en-US" sz="1500" dirty="0">
                        <a:solidFill>
                          <a:schemeClr val="tx2"/>
                        </a:solidFill>
                      </a:endParaRPr>
                    </a:p>
                  </a:txBody>
                  <a:tcPr anchor="ctr"/>
                </a:tc>
                <a:tc>
                  <a:txBody>
                    <a:bodyPr/>
                    <a:lstStyle/>
                    <a:p>
                      <a:pPr algn="ctr"/>
                      <a:r>
                        <a:rPr lang="en-US" sz="1500" dirty="0">
                          <a:solidFill>
                            <a:schemeClr val="tx2"/>
                          </a:solidFill>
                        </a:rPr>
                        <a:t>42/114</a:t>
                      </a:r>
                    </a:p>
                  </a:txBody>
                  <a:tcPr anchor="ctr"/>
                </a:tc>
                <a:extLst>
                  <a:ext uri="{0D108BD9-81ED-4DB2-BD59-A6C34878D82A}">
                    <a16:rowId xmlns:a16="http://schemas.microsoft.com/office/drawing/2014/main" val="3412635509"/>
                  </a:ext>
                </a:extLst>
              </a:tr>
              <a:tr h="538480">
                <a:tc>
                  <a:txBody>
                    <a:bodyPr/>
                    <a:lstStyle/>
                    <a:p>
                      <a:r>
                        <a:rPr lang="en-US" sz="1500" kern="1200" dirty="0">
                          <a:solidFill>
                            <a:schemeClr val="tx2"/>
                          </a:solidFill>
                          <a:effectLst/>
                          <a:latin typeface="+mn-lt"/>
                          <a:ea typeface="+mn-ea"/>
                          <a:cs typeface="+mn-cs"/>
                        </a:rPr>
                        <a:t>Patients maintaining uMRD after discontinuation (18-month follow-up)</a:t>
                      </a:r>
                      <a:endParaRPr lang="en-US" sz="1500" dirty="0">
                        <a:solidFill>
                          <a:schemeClr val="tx2"/>
                        </a:solidFill>
                      </a:endParaRPr>
                    </a:p>
                  </a:txBody>
                  <a:tcPr anchor="ctr"/>
                </a:tc>
                <a:tc>
                  <a:txBody>
                    <a:bodyPr/>
                    <a:lstStyle/>
                    <a:p>
                      <a:pPr algn="ctr"/>
                      <a:r>
                        <a:rPr lang="en-US" sz="1500" dirty="0">
                          <a:solidFill>
                            <a:schemeClr val="tx2"/>
                          </a:solidFill>
                        </a:rPr>
                        <a:t>92-100%</a:t>
                      </a:r>
                    </a:p>
                  </a:txBody>
                  <a:tcPr anchor="ctr"/>
                </a:tc>
                <a:extLst>
                  <a:ext uri="{0D108BD9-81ED-4DB2-BD59-A6C34878D82A}">
                    <a16:rowId xmlns:a16="http://schemas.microsoft.com/office/drawing/2014/main" val="4046182476"/>
                  </a:ext>
                </a:extLst>
              </a:tr>
            </a:tbl>
          </a:graphicData>
        </a:graphic>
      </p:graphicFrame>
      <p:sp>
        <p:nvSpPr>
          <p:cNvPr id="7" name="TextBox 6">
            <a:extLst>
              <a:ext uri="{FF2B5EF4-FFF2-40B4-BE49-F238E27FC236}">
                <a16:creationId xmlns:a16="http://schemas.microsoft.com/office/drawing/2014/main" id="{5F8A4D02-FF44-4192-F1ED-D0D3D2E68EE9}"/>
              </a:ext>
            </a:extLst>
          </p:cNvPr>
          <p:cNvSpPr txBox="1"/>
          <p:nvPr/>
        </p:nvSpPr>
        <p:spPr>
          <a:xfrm>
            <a:off x="6568091" y="4134382"/>
            <a:ext cx="4986216" cy="338554"/>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Treatment Discontinuation and Durability</a:t>
            </a:r>
          </a:p>
        </p:txBody>
      </p:sp>
      <p:sp>
        <p:nvSpPr>
          <p:cNvPr id="24" name="TextBox 23">
            <a:extLst>
              <a:ext uri="{FF2B5EF4-FFF2-40B4-BE49-F238E27FC236}">
                <a16:creationId xmlns:a16="http://schemas.microsoft.com/office/drawing/2014/main" id="{1B1721E6-F1EF-B805-699F-FB958918D525}"/>
              </a:ext>
            </a:extLst>
          </p:cNvPr>
          <p:cNvSpPr txBox="1"/>
          <p:nvPr/>
        </p:nvSpPr>
        <p:spPr>
          <a:xfrm>
            <a:off x="6166961" y="1074338"/>
            <a:ext cx="5788475" cy="584775"/>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Peripheral Blood uMRD Rates by Genomic Risk and Treatment Duration</a:t>
            </a:r>
            <a:endParaRPr lang="en-US" sz="1600" dirty="0">
              <a:solidFill>
                <a:srgbClr val="555555">
                  <a:lumMod val="75000"/>
                  <a:lumOff val="25000"/>
                </a:srgbClr>
              </a:solidFill>
              <a:latin typeface="Calibri"/>
            </a:endParaRPr>
          </a:p>
        </p:txBody>
      </p:sp>
      <p:sp>
        <p:nvSpPr>
          <p:cNvPr id="4" name="Text Placeholder 3">
            <a:extLst>
              <a:ext uri="{FF2B5EF4-FFF2-40B4-BE49-F238E27FC236}">
                <a16:creationId xmlns:a16="http://schemas.microsoft.com/office/drawing/2014/main" id="{14E911F7-E87C-AD23-6A97-E0519EF4E521}"/>
              </a:ext>
            </a:extLst>
          </p:cNvPr>
          <p:cNvSpPr txBox="1">
            <a:spLocks/>
          </p:cNvSpPr>
          <p:nvPr/>
        </p:nvSpPr>
        <p:spPr>
          <a:xfrm>
            <a:off x="9463697" y="6450591"/>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*This regimen is not yet FDA-approved</a:t>
            </a:r>
          </a:p>
        </p:txBody>
      </p:sp>
      <p:sp>
        <p:nvSpPr>
          <p:cNvPr id="9" name="TextBox 8">
            <a:extLst>
              <a:ext uri="{FF2B5EF4-FFF2-40B4-BE49-F238E27FC236}">
                <a16:creationId xmlns:a16="http://schemas.microsoft.com/office/drawing/2014/main" id="{B1C9A81F-B3B4-962E-191E-FCC69A0EF2CA}"/>
              </a:ext>
            </a:extLst>
          </p:cNvPr>
          <p:cNvSpPr txBox="1"/>
          <p:nvPr/>
        </p:nvSpPr>
        <p:spPr>
          <a:xfrm>
            <a:off x="-32742" y="6622991"/>
            <a:ext cx="11488411" cy="256545"/>
          </a:xfrm>
          <a:prstGeom prst="rect">
            <a:avLst/>
          </a:prstGeom>
          <a:noFill/>
        </p:spPr>
        <p:txBody>
          <a:bodyPr wrap="square">
            <a:spAutoFit/>
          </a:bodyPr>
          <a:lstStyle/>
          <a:p>
            <a:pPr defTabSz="609585"/>
            <a:r>
              <a:rPr lang="fr-FR" sz="1067" kern="0" dirty="0">
                <a:solidFill>
                  <a:srgbClr val="2D2E2D"/>
                </a:solidFill>
                <a:latin typeface="Calibri"/>
              </a:rPr>
              <a:t>1. Tam,</a:t>
            </a:r>
            <a:r>
              <a:rPr lang="fr-FR" sz="1067" kern="0" spc="-15" dirty="0">
                <a:solidFill>
                  <a:srgbClr val="2D2E2D"/>
                </a:solidFill>
                <a:latin typeface="Calibri"/>
              </a:rPr>
              <a:t> </a:t>
            </a:r>
            <a:r>
              <a:rPr lang="fr-FR" sz="1067" kern="0" dirty="0">
                <a:solidFill>
                  <a:srgbClr val="2D2E2D"/>
                </a:solidFill>
                <a:latin typeface="Calibri"/>
              </a:rPr>
              <a:t>et al. </a:t>
            </a:r>
            <a:r>
              <a:rPr lang="fr-FR" sz="1067" i="1" kern="0" dirty="0">
                <a:solidFill>
                  <a:srgbClr val="2D2E2D"/>
                </a:solidFill>
                <a:latin typeface="Calibri"/>
              </a:rPr>
              <a:t>Lancet </a:t>
            </a:r>
            <a:r>
              <a:rPr lang="fr-FR" sz="1067" i="1" kern="0" dirty="0" err="1">
                <a:solidFill>
                  <a:srgbClr val="2D2E2D"/>
                </a:solidFill>
                <a:latin typeface="Calibri"/>
              </a:rPr>
              <a:t>Oncol</a:t>
            </a:r>
            <a:r>
              <a:rPr lang="fr-FR" sz="1067" kern="0" dirty="0">
                <a:solidFill>
                  <a:srgbClr val="2D2E2D"/>
                </a:solidFill>
                <a:latin typeface="Calibri"/>
              </a:rPr>
              <a:t>. </a:t>
            </a:r>
            <a:r>
              <a:rPr lang="fr-FR" sz="1067" kern="0" spc="-11" dirty="0">
                <a:solidFill>
                  <a:srgbClr val="2D2E2D"/>
                </a:solidFill>
                <a:latin typeface="Calibri"/>
              </a:rPr>
              <a:t>2022;23(8):1031-</a:t>
            </a:r>
            <a:r>
              <a:rPr lang="fr-FR" sz="1067" kern="0" spc="-20" dirty="0">
                <a:solidFill>
                  <a:srgbClr val="2D2E2D"/>
                </a:solidFill>
                <a:latin typeface="Calibri"/>
              </a:rPr>
              <a:t>1043. 2. </a:t>
            </a:r>
            <a:r>
              <a:rPr lang="en-US" sz="1067" dirty="0">
                <a:solidFill>
                  <a:srgbClr val="2D2E2D"/>
                </a:solidFill>
                <a:latin typeface="Calibri"/>
              </a:rPr>
              <a:t>Shadman, et al. 17</a:t>
            </a:r>
            <a:r>
              <a:rPr lang="en-US" sz="1067" baseline="30000" dirty="0">
                <a:solidFill>
                  <a:srgbClr val="2D2E2D"/>
                </a:solidFill>
                <a:latin typeface="Calibri"/>
              </a:rPr>
              <a:t>th</a:t>
            </a:r>
            <a:r>
              <a:rPr lang="en-US" sz="1067" dirty="0">
                <a:solidFill>
                  <a:srgbClr val="2D2E2D"/>
                </a:solidFill>
                <a:latin typeface="Calibri"/>
              </a:rPr>
              <a:t> ICML. June 13-17, 2023; Abstract 154. 3. Shadman, et al. ASCO 2025. May 30 – June 3, 2025. Chicago, IL. Abstract 7009.</a:t>
            </a:r>
          </a:p>
        </p:txBody>
      </p:sp>
    </p:spTree>
    <p:extLst>
      <p:ext uri="{BB962C8B-B14F-4D97-AF65-F5344CB8AC3E}">
        <p14:creationId xmlns:p14="http://schemas.microsoft.com/office/powerpoint/2010/main" val="8799172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656252-EA7C-11AA-B24A-60444C98F6F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442B96-9105-2D68-E237-37AB45E4B58C}"/>
              </a:ext>
            </a:extLst>
          </p:cNvPr>
          <p:cNvSpPr>
            <a:spLocks noGrp="1"/>
          </p:cNvSpPr>
          <p:nvPr>
            <p:ph type="title"/>
          </p:nvPr>
        </p:nvSpPr>
        <p:spPr>
          <a:xfrm>
            <a:off x="838200" y="1"/>
            <a:ext cx="10515600" cy="1144588"/>
          </a:xfrm>
        </p:spPr>
        <p:txBody>
          <a:bodyPr>
            <a:normAutofit/>
          </a:bodyPr>
          <a:lstStyle/>
          <a:p>
            <a:r>
              <a:rPr lang="en-US" sz="3000" dirty="0"/>
              <a:t>Co-Moderators</a:t>
            </a:r>
          </a:p>
        </p:txBody>
      </p:sp>
      <p:sp>
        <p:nvSpPr>
          <p:cNvPr id="10" name="Text Box 9">
            <a:extLst>
              <a:ext uri="{FF2B5EF4-FFF2-40B4-BE49-F238E27FC236}">
                <a16:creationId xmlns:a16="http://schemas.microsoft.com/office/drawing/2014/main" id="{F7B2EB14-0567-FE46-A3EC-3563696B8684}"/>
              </a:ext>
            </a:extLst>
          </p:cNvPr>
          <p:cNvSpPr txBox="1">
            <a:spLocks noChangeArrowheads="1"/>
          </p:cNvSpPr>
          <p:nvPr/>
        </p:nvSpPr>
        <p:spPr bwMode="auto">
          <a:xfrm>
            <a:off x="1989723" y="3045078"/>
            <a:ext cx="219456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Mamta Choksi, MD</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Trinity, Florida</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pic>
        <p:nvPicPr>
          <p:cNvPr id="12" name="Picture 11">
            <a:extLst>
              <a:ext uri="{FF2B5EF4-FFF2-40B4-BE49-F238E27FC236}">
                <a16:creationId xmlns:a16="http://schemas.microsoft.com/office/drawing/2014/main" id="{B854728C-A5DD-C57D-BF61-0AE8E670A8AE}"/>
              </a:ext>
            </a:extLst>
          </p:cNvPr>
          <p:cNvPicPr>
            <a:picLocks noChangeAspect="1"/>
          </p:cNvPicPr>
          <p:nvPr/>
        </p:nvPicPr>
        <p:blipFill>
          <a:blip r:embed="rId4"/>
          <a:srcRect/>
          <a:stretch/>
        </p:blipFill>
        <p:spPr>
          <a:xfrm>
            <a:off x="668084" y="3045078"/>
            <a:ext cx="1261872" cy="1261872"/>
          </a:xfrm>
          <a:prstGeom prst="rect">
            <a:avLst/>
          </a:prstGeom>
        </p:spPr>
      </p:pic>
      <p:sp>
        <p:nvSpPr>
          <p:cNvPr id="7" name="Text Box 9">
            <a:extLst>
              <a:ext uri="{FF2B5EF4-FFF2-40B4-BE49-F238E27FC236}">
                <a16:creationId xmlns:a16="http://schemas.microsoft.com/office/drawing/2014/main" id="{8A2C0EDD-A5F5-2AF8-F0A4-415D77BD32A0}"/>
              </a:ext>
            </a:extLst>
          </p:cNvPr>
          <p:cNvSpPr txBox="1">
            <a:spLocks noChangeArrowheads="1"/>
          </p:cNvSpPr>
          <p:nvPr/>
        </p:nvSpPr>
        <p:spPr bwMode="auto">
          <a:xfrm>
            <a:off x="1989723" y="1305963"/>
            <a:ext cx="219456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Susmitha </a:t>
            </a:r>
            <a:r>
              <a:rPr kumimoji="0" lang="en-US" sz="1600" b="1" i="0" u="none" strike="noStrike" kern="1200" cap="none" spc="0" normalizeH="0" baseline="0" noProof="0" dirty="0" err="1">
                <a:ln>
                  <a:noFill/>
                </a:ln>
                <a:solidFill>
                  <a:srgbClr val="000000"/>
                </a:solidFill>
                <a:effectLst/>
                <a:uLnTx/>
                <a:uFillTx/>
                <a:latin typeface="Calibri" pitchFamily="-72" charset="0"/>
                <a:ea typeface="MS PGothic" charset="0"/>
                <a:cs typeface="+mn-cs"/>
              </a:rPr>
              <a:t>Apuri</a:t>
            </a: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 MD</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Inverness and Lecanto, Florida</a:t>
            </a:r>
          </a:p>
        </p:txBody>
      </p:sp>
      <p:pic>
        <p:nvPicPr>
          <p:cNvPr id="8" name="Picture 7">
            <a:extLst>
              <a:ext uri="{FF2B5EF4-FFF2-40B4-BE49-F238E27FC236}">
                <a16:creationId xmlns:a16="http://schemas.microsoft.com/office/drawing/2014/main" id="{D5A1356A-3C89-3081-2867-9C71B71340D4}"/>
              </a:ext>
            </a:extLst>
          </p:cNvPr>
          <p:cNvPicPr>
            <a:picLocks noChangeAspect="1"/>
          </p:cNvPicPr>
          <p:nvPr/>
        </p:nvPicPr>
        <p:blipFill>
          <a:blip r:embed="rId5"/>
          <a:srcRect/>
          <a:stretch/>
        </p:blipFill>
        <p:spPr>
          <a:xfrm>
            <a:off x="668084" y="1305963"/>
            <a:ext cx="1261872" cy="1261872"/>
          </a:xfrm>
          <a:prstGeom prst="rect">
            <a:avLst/>
          </a:prstGeom>
        </p:spPr>
      </p:pic>
      <p:sp>
        <p:nvSpPr>
          <p:cNvPr id="11" name="Text Box 9">
            <a:extLst>
              <a:ext uri="{FF2B5EF4-FFF2-40B4-BE49-F238E27FC236}">
                <a16:creationId xmlns:a16="http://schemas.microsoft.com/office/drawing/2014/main" id="{472C8BA5-DCE2-B67A-572B-CDED28CD1C07}"/>
              </a:ext>
            </a:extLst>
          </p:cNvPr>
          <p:cNvSpPr txBox="1">
            <a:spLocks noChangeArrowheads="1"/>
          </p:cNvSpPr>
          <p:nvPr/>
        </p:nvSpPr>
        <p:spPr bwMode="auto">
          <a:xfrm>
            <a:off x="1989723" y="4784192"/>
            <a:ext cx="219456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Uday Dandamudi, MD </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New Port Richey, Florida</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pic>
        <p:nvPicPr>
          <p:cNvPr id="14" name="Picture 13">
            <a:extLst>
              <a:ext uri="{FF2B5EF4-FFF2-40B4-BE49-F238E27FC236}">
                <a16:creationId xmlns:a16="http://schemas.microsoft.com/office/drawing/2014/main" id="{01A3DB00-0B88-D0F2-AA4D-041DFEF07481}"/>
              </a:ext>
            </a:extLst>
          </p:cNvPr>
          <p:cNvPicPr>
            <a:picLocks noChangeAspect="1"/>
          </p:cNvPicPr>
          <p:nvPr/>
        </p:nvPicPr>
        <p:blipFill>
          <a:blip r:embed="rId6"/>
          <a:srcRect/>
          <a:stretch/>
        </p:blipFill>
        <p:spPr>
          <a:xfrm>
            <a:off x="668084" y="4784192"/>
            <a:ext cx="1261872" cy="1261872"/>
          </a:xfrm>
          <a:prstGeom prst="rect">
            <a:avLst/>
          </a:prstGeom>
        </p:spPr>
      </p:pic>
      <p:sp>
        <p:nvSpPr>
          <p:cNvPr id="15" name="Text Box 9">
            <a:extLst>
              <a:ext uri="{FF2B5EF4-FFF2-40B4-BE49-F238E27FC236}">
                <a16:creationId xmlns:a16="http://schemas.microsoft.com/office/drawing/2014/main" id="{BFBBA7EE-4C23-E581-D5DE-65218B82DBBF}"/>
              </a:ext>
            </a:extLst>
          </p:cNvPr>
          <p:cNvSpPr txBox="1">
            <a:spLocks noChangeArrowheads="1"/>
          </p:cNvSpPr>
          <p:nvPr/>
        </p:nvSpPr>
        <p:spPr bwMode="auto">
          <a:xfrm>
            <a:off x="5704013" y="3027942"/>
            <a:ext cx="24688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Gustavo Adolf Fonseca, MD</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Lecanto, Florida </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pic>
        <p:nvPicPr>
          <p:cNvPr id="16" name="Picture 15">
            <a:extLst>
              <a:ext uri="{FF2B5EF4-FFF2-40B4-BE49-F238E27FC236}">
                <a16:creationId xmlns:a16="http://schemas.microsoft.com/office/drawing/2014/main" id="{D7D5B386-D0F8-2465-BC0E-390E145BABA3}"/>
              </a:ext>
            </a:extLst>
          </p:cNvPr>
          <p:cNvPicPr>
            <a:picLocks noChangeAspect="1"/>
          </p:cNvPicPr>
          <p:nvPr/>
        </p:nvPicPr>
        <p:blipFill>
          <a:blip r:embed="rId7"/>
          <a:srcRect/>
          <a:stretch/>
        </p:blipFill>
        <p:spPr>
          <a:xfrm>
            <a:off x="4382374" y="3027942"/>
            <a:ext cx="1261872" cy="1261872"/>
          </a:xfrm>
          <a:prstGeom prst="rect">
            <a:avLst/>
          </a:prstGeom>
        </p:spPr>
      </p:pic>
      <p:sp>
        <p:nvSpPr>
          <p:cNvPr id="17" name="Text Box 9">
            <a:extLst>
              <a:ext uri="{FF2B5EF4-FFF2-40B4-BE49-F238E27FC236}">
                <a16:creationId xmlns:a16="http://schemas.microsoft.com/office/drawing/2014/main" id="{F0C2DBB9-A827-655B-3581-74CA1FBCE385}"/>
              </a:ext>
            </a:extLst>
          </p:cNvPr>
          <p:cNvSpPr txBox="1">
            <a:spLocks noChangeArrowheads="1"/>
          </p:cNvSpPr>
          <p:nvPr/>
        </p:nvSpPr>
        <p:spPr bwMode="auto">
          <a:xfrm>
            <a:off x="5704013" y="4784192"/>
            <a:ext cx="24688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Sunil Gandhi,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Lecanto, Florida</a:t>
            </a:r>
          </a:p>
        </p:txBody>
      </p:sp>
      <p:pic>
        <p:nvPicPr>
          <p:cNvPr id="18" name="Picture 17">
            <a:extLst>
              <a:ext uri="{FF2B5EF4-FFF2-40B4-BE49-F238E27FC236}">
                <a16:creationId xmlns:a16="http://schemas.microsoft.com/office/drawing/2014/main" id="{2940CD10-B48B-1F9A-B275-5ED326B9F3E0}"/>
              </a:ext>
            </a:extLst>
          </p:cNvPr>
          <p:cNvPicPr>
            <a:picLocks noChangeAspect="1"/>
          </p:cNvPicPr>
          <p:nvPr/>
        </p:nvPicPr>
        <p:blipFill>
          <a:blip r:embed="rId8"/>
          <a:srcRect/>
          <a:stretch/>
        </p:blipFill>
        <p:spPr>
          <a:xfrm>
            <a:off x="4382374" y="4784192"/>
            <a:ext cx="1261872" cy="1261872"/>
          </a:xfrm>
          <a:prstGeom prst="rect">
            <a:avLst/>
          </a:prstGeom>
        </p:spPr>
      </p:pic>
      <p:sp>
        <p:nvSpPr>
          <p:cNvPr id="19" name="Text Box 9">
            <a:extLst>
              <a:ext uri="{FF2B5EF4-FFF2-40B4-BE49-F238E27FC236}">
                <a16:creationId xmlns:a16="http://schemas.microsoft.com/office/drawing/2014/main" id="{67AD46C4-61BD-37D8-444B-A9A49069778B}"/>
              </a:ext>
            </a:extLst>
          </p:cNvPr>
          <p:cNvSpPr txBox="1">
            <a:spLocks noChangeArrowheads="1"/>
          </p:cNvSpPr>
          <p:nvPr/>
        </p:nvSpPr>
        <p:spPr bwMode="auto">
          <a:xfrm>
            <a:off x="9681888" y="3027942"/>
            <a:ext cx="192024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Vikas Malhotra, MD </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Spring Hill, Florida</a:t>
            </a:r>
          </a:p>
        </p:txBody>
      </p:sp>
      <p:pic>
        <p:nvPicPr>
          <p:cNvPr id="20" name="Picture 19">
            <a:extLst>
              <a:ext uri="{FF2B5EF4-FFF2-40B4-BE49-F238E27FC236}">
                <a16:creationId xmlns:a16="http://schemas.microsoft.com/office/drawing/2014/main" id="{CCE5F517-2396-3515-B5DD-F1B49F0C1DF0}"/>
              </a:ext>
            </a:extLst>
          </p:cNvPr>
          <p:cNvPicPr>
            <a:picLocks noChangeAspect="1"/>
          </p:cNvPicPr>
          <p:nvPr/>
        </p:nvPicPr>
        <p:blipFill>
          <a:blip r:embed="rId9"/>
          <a:srcRect/>
          <a:stretch/>
        </p:blipFill>
        <p:spPr>
          <a:xfrm>
            <a:off x="8360249" y="3027942"/>
            <a:ext cx="1261872" cy="1261872"/>
          </a:xfrm>
          <a:prstGeom prst="rect">
            <a:avLst/>
          </a:prstGeom>
        </p:spPr>
      </p:pic>
      <p:sp>
        <p:nvSpPr>
          <p:cNvPr id="21" name="Text Box 9">
            <a:extLst>
              <a:ext uri="{FF2B5EF4-FFF2-40B4-BE49-F238E27FC236}">
                <a16:creationId xmlns:a16="http://schemas.microsoft.com/office/drawing/2014/main" id="{8DB687A2-DC37-753B-7632-5BF9FE2A4085}"/>
              </a:ext>
            </a:extLst>
          </p:cNvPr>
          <p:cNvSpPr txBox="1">
            <a:spLocks noChangeArrowheads="1"/>
          </p:cNvSpPr>
          <p:nvPr/>
        </p:nvSpPr>
        <p:spPr bwMode="auto">
          <a:xfrm>
            <a:off x="9681888" y="4784192"/>
            <a:ext cx="192024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Shachar Peles,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Lake Worth, Florida</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endParaRPr>
          </a:p>
        </p:txBody>
      </p:sp>
      <p:pic>
        <p:nvPicPr>
          <p:cNvPr id="22" name="Picture 21">
            <a:extLst>
              <a:ext uri="{FF2B5EF4-FFF2-40B4-BE49-F238E27FC236}">
                <a16:creationId xmlns:a16="http://schemas.microsoft.com/office/drawing/2014/main" id="{10DF3D01-D999-44DD-CCBE-E374715A4E10}"/>
              </a:ext>
            </a:extLst>
          </p:cNvPr>
          <p:cNvPicPr>
            <a:picLocks noChangeAspect="1"/>
          </p:cNvPicPr>
          <p:nvPr/>
        </p:nvPicPr>
        <p:blipFill>
          <a:blip r:embed="rId10"/>
          <a:srcRect/>
          <a:stretch/>
        </p:blipFill>
        <p:spPr>
          <a:xfrm>
            <a:off x="8360249" y="4784192"/>
            <a:ext cx="1261872" cy="1261872"/>
          </a:xfrm>
          <a:prstGeom prst="rect">
            <a:avLst/>
          </a:prstGeom>
        </p:spPr>
      </p:pic>
      <p:sp>
        <p:nvSpPr>
          <p:cNvPr id="3" name="Text Box 9">
            <a:extLst>
              <a:ext uri="{FF2B5EF4-FFF2-40B4-BE49-F238E27FC236}">
                <a16:creationId xmlns:a16="http://schemas.microsoft.com/office/drawing/2014/main" id="{012D3FB3-B76F-631C-C4B3-A02BA4CEA2E7}"/>
              </a:ext>
            </a:extLst>
          </p:cNvPr>
          <p:cNvSpPr txBox="1">
            <a:spLocks noChangeArrowheads="1"/>
          </p:cNvSpPr>
          <p:nvPr/>
        </p:nvSpPr>
        <p:spPr bwMode="auto">
          <a:xfrm>
            <a:off x="9681888" y="1305963"/>
            <a:ext cx="192024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Maen Hussein,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The Villages, Florida</a:t>
            </a:r>
          </a:p>
        </p:txBody>
      </p:sp>
      <p:pic>
        <p:nvPicPr>
          <p:cNvPr id="4" name="Picture 3">
            <a:extLst>
              <a:ext uri="{FF2B5EF4-FFF2-40B4-BE49-F238E27FC236}">
                <a16:creationId xmlns:a16="http://schemas.microsoft.com/office/drawing/2014/main" id="{476B584D-95D7-A828-97BA-AE5F24A66368}"/>
              </a:ext>
            </a:extLst>
          </p:cNvPr>
          <p:cNvPicPr>
            <a:picLocks noChangeAspect="1"/>
          </p:cNvPicPr>
          <p:nvPr/>
        </p:nvPicPr>
        <p:blipFill>
          <a:blip r:embed="rId11"/>
          <a:srcRect/>
          <a:stretch/>
        </p:blipFill>
        <p:spPr>
          <a:xfrm>
            <a:off x="8360249" y="1305963"/>
            <a:ext cx="1261872" cy="1261872"/>
          </a:xfrm>
          <a:prstGeom prst="rect">
            <a:avLst/>
          </a:prstGeom>
        </p:spPr>
      </p:pic>
      <p:sp>
        <p:nvSpPr>
          <p:cNvPr id="9" name="Text Box 9">
            <a:extLst>
              <a:ext uri="{FF2B5EF4-FFF2-40B4-BE49-F238E27FC236}">
                <a16:creationId xmlns:a16="http://schemas.microsoft.com/office/drawing/2014/main" id="{EA0D2E86-3E6B-A188-C546-26F7C797BE65}"/>
              </a:ext>
            </a:extLst>
          </p:cNvPr>
          <p:cNvSpPr txBox="1">
            <a:spLocks noChangeArrowheads="1"/>
          </p:cNvSpPr>
          <p:nvPr/>
        </p:nvSpPr>
        <p:spPr bwMode="auto">
          <a:xfrm>
            <a:off x="5704013" y="1271691"/>
            <a:ext cx="24688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Maria Regina Flores,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Orlando, Florida</a:t>
            </a:r>
          </a:p>
        </p:txBody>
      </p:sp>
      <p:pic>
        <p:nvPicPr>
          <p:cNvPr id="13" name="Picture 12">
            <a:extLst>
              <a:ext uri="{FF2B5EF4-FFF2-40B4-BE49-F238E27FC236}">
                <a16:creationId xmlns:a16="http://schemas.microsoft.com/office/drawing/2014/main" id="{3DD87631-7EAB-E9EB-3B3E-C5DABED5B98B}"/>
              </a:ext>
            </a:extLst>
          </p:cNvPr>
          <p:cNvPicPr>
            <a:picLocks noChangeAspect="1"/>
          </p:cNvPicPr>
          <p:nvPr/>
        </p:nvPicPr>
        <p:blipFill>
          <a:blip r:embed="rId12"/>
          <a:srcRect/>
          <a:stretch/>
        </p:blipFill>
        <p:spPr>
          <a:xfrm>
            <a:off x="4382374" y="1271691"/>
            <a:ext cx="1261872" cy="1261872"/>
          </a:xfrm>
          <a:prstGeom prst="rect">
            <a:avLst/>
          </a:prstGeom>
        </p:spPr>
      </p:pic>
    </p:spTree>
    <p:custDataLst>
      <p:tags r:id="rId1"/>
    </p:custDataLst>
    <p:extLst>
      <p:ext uri="{BB962C8B-B14F-4D97-AF65-F5344CB8AC3E}">
        <p14:creationId xmlns:p14="http://schemas.microsoft.com/office/powerpoint/2010/main" val="31465031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797F8-DD12-200E-6328-6693B9C88FAB}"/>
              </a:ext>
            </a:extLst>
          </p:cNvPr>
          <p:cNvSpPr>
            <a:spLocks noGrp="1"/>
          </p:cNvSpPr>
          <p:nvPr>
            <p:ph type="title"/>
          </p:nvPr>
        </p:nvSpPr>
        <p:spPr/>
        <p:txBody>
          <a:bodyPr>
            <a:normAutofit/>
          </a:bodyPr>
          <a:lstStyle/>
          <a:p>
            <a:r>
              <a:rPr lang="en-US" dirty="0"/>
              <a:t>SEQUOIA Arm D: PFS</a:t>
            </a:r>
          </a:p>
        </p:txBody>
      </p:sp>
      <p:sp>
        <p:nvSpPr>
          <p:cNvPr id="3" name="Text Placeholder 3">
            <a:extLst>
              <a:ext uri="{FF2B5EF4-FFF2-40B4-BE49-F238E27FC236}">
                <a16:creationId xmlns:a16="http://schemas.microsoft.com/office/drawing/2014/main" id="{AD0BF0BF-B7A9-51D9-640C-A40034ABE13C}"/>
              </a:ext>
            </a:extLst>
          </p:cNvPr>
          <p:cNvSpPr txBox="1">
            <a:spLocks/>
          </p:cNvSpPr>
          <p:nvPr/>
        </p:nvSpPr>
        <p:spPr>
          <a:xfrm>
            <a:off x="1" y="6231393"/>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812760">
              <a:buNone/>
            </a:pPr>
            <a:r>
              <a:rPr lang="en-US" sz="800" dirty="0">
                <a:solidFill>
                  <a:srgbClr val="555555">
                    <a:lumMod val="50000"/>
                    <a:lumOff val="50000"/>
                  </a:srgbClr>
                </a:solidFill>
              </a:rPr>
              <a:t>CI, confidence interval; </a:t>
            </a:r>
            <a:r>
              <a:rPr lang="en-US" sz="800" i="1" dirty="0">
                <a:solidFill>
                  <a:srgbClr val="555555">
                    <a:lumMod val="50000"/>
                    <a:lumOff val="50000"/>
                  </a:srgbClr>
                </a:solidFill>
              </a:rPr>
              <a:t>IGHV</a:t>
            </a:r>
            <a:r>
              <a:rPr lang="en-US" sz="800" dirty="0">
                <a:solidFill>
                  <a:srgbClr val="555555">
                    <a:lumMod val="50000"/>
                    <a:lumOff val="50000"/>
                  </a:srgbClr>
                </a:solidFill>
              </a:rPr>
              <a:t>, immunoglobulin heavy-chain variable region gene; </a:t>
            </a:r>
            <a:r>
              <a:rPr lang="en-US" sz="800" dirty="0">
                <a:solidFill>
                  <a:srgbClr val="FFFFFF">
                    <a:lumMod val="50000"/>
                  </a:srgbClr>
                </a:solidFill>
                <a:latin typeface="Calibri"/>
              </a:rPr>
              <a:t>ITT, intention-to-treat; mut, mutation; PFS, progression-free survival; </a:t>
            </a:r>
            <a:r>
              <a:rPr lang="en-US" sz="800" i="1" dirty="0">
                <a:solidFill>
                  <a:srgbClr val="FFFFFF">
                    <a:lumMod val="50000"/>
                  </a:srgbClr>
                </a:solidFill>
                <a:latin typeface="Calibri"/>
              </a:rPr>
              <a:t>TP53</a:t>
            </a:r>
            <a:r>
              <a:rPr lang="en-US" sz="800" dirty="0">
                <a:solidFill>
                  <a:srgbClr val="FFFFFF">
                    <a:lumMod val="50000"/>
                  </a:srgbClr>
                </a:solidFill>
                <a:latin typeface="Calibri"/>
              </a:rPr>
              <a:t>, tumor protein p53; ven, venetoclax; w/o, without; zanu, </a:t>
            </a:r>
            <a:r>
              <a:rPr lang="en-US" sz="800" dirty="0" err="1">
                <a:solidFill>
                  <a:srgbClr val="FFFFFF">
                    <a:lumMod val="50000"/>
                  </a:srgbClr>
                </a:solidFill>
                <a:latin typeface="Calibri"/>
              </a:rPr>
              <a:t>zanubrutinib</a:t>
            </a:r>
            <a:r>
              <a:rPr lang="en-US" sz="800" dirty="0">
                <a:solidFill>
                  <a:srgbClr val="FFFFFF">
                    <a:lumMod val="50000"/>
                  </a:srgbClr>
                </a:solidFill>
                <a:latin typeface="Calibri"/>
              </a:rPr>
              <a:t>.</a:t>
            </a:r>
          </a:p>
        </p:txBody>
      </p:sp>
      <p:sp>
        <p:nvSpPr>
          <p:cNvPr id="6" name="TextBox 5">
            <a:extLst>
              <a:ext uri="{FF2B5EF4-FFF2-40B4-BE49-F238E27FC236}">
                <a16:creationId xmlns:a16="http://schemas.microsoft.com/office/drawing/2014/main" id="{805A69F2-EC18-2A0D-540E-EE1B51567E10}"/>
              </a:ext>
            </a:extLst>
          </p:cNvPr>
          <p:cNvSpPr txBox="1"/>
          <p:nvPr/>
        </p:nvSpPr>
        <p:spPr>
          <a:xfrm>
            <a:off x="918297" y="4729249"/>
            <a:ext cx="5151860" cy="923330"/>
          </a:xfrm>
          <a:prstGeom prst="rect">
            <a:avLst/>
          </a:prstGeom>
          <a:noFill/>
        </p:spPr>
        <p:txBody>
          <a:bodyPr wrap="none" rtlCol="0">
            <a:spAutoFit/>
          </a:bodyPr>
          <a:lstStyle/>
          <a:p>
            <a:pPr marL="285744" indent="-285744" defTabSz="609585">
              <a:buClr>
                <a:srgbClr val="B31B1B"/>
              </a:buClr>
              <a:buFont typeface="Arial"/>
              <a:buChar char="•"/>
            </a:pPr>
            <a:r>
              <a:rPr lang="en-US" dirty="0">
                <a:solidFill>
                  <a:srgbClr val="555555">
                    <a:lumMod val="75000"/>
                    <a:lumOff val="25000"/>
                  </a:srgbClr>
                </a:solidFill>
                <a:latin typeface="Calibri"/>
              </a:rPr>
              <a:t>Median study follow-up</a:t>
            </a:r>
          </a:p>
          <a:p>
            <a:pPr marL="742932" lvl="1" indent="-285744" defTabSz="609585">
              <a:buClr>
                <a:srgbClr val="B31B1B"/>
              </a:buClr>
              <a:buFont typeface="Lucida Grande"/>
              <a:buChar char="-"/>
            </a:pPr>
            <a:r>
              <a:rPr lang="en-US" dirty="0">
                <a:solidFill>
                  <a:srgbClr val="555555">
                    <a:lumMod val="75000"/>
                    <a:lumOff val="25000"/>
                  </a:srgbClr>
                </a:solidFill>
                <a:latin typeface="Calibri"/>
              </a:rPr>
              <a:t>With del(17p) and/or </a:t>
            </a:r>
            <a:r>
              <a:rPr lang="en-US" i="1" dirty="0">
                <a:solidFill>
                  <a:srgbClr val="555555">
                    <a:lumMod val="75000"/>
                    <a:lumOff val="25000"/>
                  </a:srgbClr>
                </a:solidFill>
                <a:latin typeface="Calibri"/>
              </a:rPr>
              <a:t>TP53</a:t>
            </a:r>
            <a:r>
              <a:rPr lang="en-US" dirty="0">
                <a:solidFill>
                  <a:srgbClr val="555555">
                    <a:lumMod val="75000"/>
                    <a:lumOff val="25000"/>
                  </a:srgbClr>
                </a:solidFill>
                <a:latin typeface="Calibri"/>
              </a:rPr>
              <a:t>mut: 46.1months</a:t>
            </a:r>
          </a:p>
          <a:p>
            <a:pPr marL="742932" lvl="1" indent="-285744" defTabSz="609585">
              <a:buClr>
                <a:srgbClr val="B31B1B"/>
              </a:buClr>
              <a:buFont typeface="Lucida Grande"/>
              <a:buChar char="-"/>
            </a:pPr>
            <a:r>
              <a:rPr lang="en-US" dirty="0">
                <a:solidFill>
                  <a:srgbClr val="555555">
                    <a:lumMod val="75000"/>
                    <a:lumOff val="25000"/>
                  </a:srgbClr>
                </a:solidFill>
                <a:latin typeface="Calibri"/>
              </a:rPr>
              <a:t>Without del(17p) and </a:t>
            </a:r>
            <a:r>
              <a:rPr lang="en-US" i="1" dirty="0">
                <a:solidFill>
                  <a:srgbClr val="555555">
                    <a:lumMod val="75000"/>
                    <a:lumOff val="25000"/>
                  </a:srgbClr>
                </a:solidFill>
                <a:latin typeface="Calibri"/>
              </a:rPr>
              <a:t>TP53</a:t>
            </a:r>
            <a:r>
              <a:rPr lang="en-US" dirty="0">
                <a:solidFill>
                  <a:srgbClr val="555555">
                    <a:lumMod val="75000"/>
                    <a:lumOff val="25000"/>
                  </a:srgbClr>
                </a:solidFill>
                <a:latin typeface="Calibri"/>
              </a:rPr>
              <a:t>mut: 36.9 months</a:t>
            </a:r>
          </a:p>
        </p:txBody>
      </p:sp>
      <p:sp>
        <p:nvSpPr>
          <p:cNvPr id="8" name="TextBox 7">
            <a:extLst>
              <a:ext uri="{FF2B5EF4-FFF2-40B4-BE49-F238E27FC236}">
                <a16:creationId xmlns:a16="http://schemas.microsoft.com/office/drawing/2014/main" id="{66D60B31-5651-D1F2-E689-F98E4F288E8E}"/>
              </a:ext>
            </a:extLst>
          </p:cNvPr>
          <p:cNvSpPr txBox="1"/>
          <p:nvPr/>
        </p:nvSpPr>
        <p:spPr>
          <a:xfrm>
            <a:off x="967765" y="1448306"/>
            <a:ext cx="5065611" cy="584775"/>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Overall Population and Patients with and without del(17p) and/or </a:t>
            </a:r>
            <a:r>
              <a:rPr lang="en-US" sz="1600" b="1" i="1" dirty="0">
                <a:solidFill>
                  <a:srgbClr val="555555">
                    <a:lumMod val="75000"/>
                    <a:lumOff val="25000"/>
                  </a:srgbClr>
                </a:solidFill>
                <a:latin typeface="Calibri"/>
              </a:rPr>
              <a:t>TP53</a:t>
            </a:r>
            <a:r>
              <a:rPr lang="en-US" sz="1600" b="1" dirty="0">
                <a:solidFill>
                  <a:srgbClr val="555555">
                    <a:lumMod val="75000"/>
                    <a:lumOff val="25000"/>
                  </a:srgbClr>
                </a:solidFill>
                <a:latin typeface="Calibri"/>
              </a:rPr>
              <a:t>mut</a:t>
            </a:r>
          </a:p>
        </p:txBody>
      </p:sp>
      <p:sp>
        <p:nvSpPr>
          <p:cNvPr id="9" name="TextBox 8">
            <a:extLst>
              <a:ext uri="{FF2B5EF4-FFF2-40B4-BE49-F238E27FC236}">
                <a16:creationId xmlns:a16="http://schemas.microsoft.com/office/drawing/2014/main" id="{7A1F3292-1A22-17AC-CC81-CE235EF2F6E8}"/>
              </a:ext>
            </a:extLst>
          </p:cNvPr>
          <p:cNvSpPr txBox="1"/>
          <p:nvPr/>
        </p:nvSpPr>
        <p:spPr>
          <a:xfrm>
            <a:off x="7959381" y="1448306"/>
            <a:ext cx="2794355" cy="338554"/>
          </a:xfrm>
          <a:prstGeom prst="rect">
            <a:avLst/>
          </a:prstGeom>
          <a:noFill/>
        </p:spPr>
        <p:txBody>
          <a:bodyPr wrap="none" rtlCol="0">
            <a:spAutoFit/>
          </a:bodyPr>
          <a:lstStyle/>
          <a:p>
            <a:pPr defTabSz="609585"/>
            <a:r>
              <a:rPr lang="en-US" sz="1600" b="1" dirty="0">
                <a:solidFill>
                  <a:srgbClr val="555555">
                    <a:lumMod val="75000"/>
                    <a:lumOff val="25000"/>
                  </a:srgbClr>
                </a:solidFill>
                <a:latin typeface="Calibri"/>
              </a:rPr>
              <a:t>Unmutated and Mutated </a:t>
            </a:r>
            <a:r>
              <a:rPr lang="en-US" sz="1600" b="1" i="1" dirty="0">
                <a:solidFill>
                  <a:srgbClr val="555555">
                    <a:lumMod val="75000"/>
                    <a:lumOff val="25000"/>
                  </a:srgbClr>
                </a:solidFill>
                <a:latin typeface="Calibri"/>
              </a:rPr>
              <a:t>IGHV</a:t>
            </a:r>
          </a:p>
        </p:txBody>
      </p:sp>
      <p:sp>
        <p:nvSpPr>
          <p:cNvPr id="10" name="Freeform 113">
            <a:extLst>
              <a:ext uri="{FF2B5EF4-FFF2-40B4-BE49-F238E27FC236}">
                <a16:creationId xmlns:a16="http://schemas.microsoft.com/office/drawing/2014/main" id="{D2B4EA68-5972-0DF8-49E6-243633FAFA8E}"/>
              </a:ext>
            </a:extLst>
          </p:cNvPr>
          <p:cNvSpPr/>
          <p:nvPr/>
        </p:nvSpPr>
        <p:spPr bwMode="auto">
          <a:xfrm>
            <a:off x="967766" y="2434169"/>
            <a:ext cx="5016887" cy="1733119"/>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kern="0" dirty="0">
              <a:solidFill>
                <a:srgbClr val="FFFFFF"/>
              </a:solidFill>
              <a:latin typeface="Calibri"/>
              <a:cs typeface="Arial" panose="020B0604020202020204" pitchFamily="34" charset="0"/>
            </a:endParaRPr>
          </a:p>
        </p:txBody>
      </p:sp>
      <p:grpSp>
        <p:nvGrpSpPr>
          <p:cNvPr id="12" name="Group 11">
            <a:extLst>
              <a:ext uri="{FF2B5EF4-FFF2-40B4-BE49-F238E27FC236}">
                <a16:creationId xmlns:a16="http://schemas.microsoft.com/office/drawing/2014/main" id="{0D35B715-C4F1-59BC-80F1-300EE18DCC6F}"/>
              </a:ext>
            </a:extLst>
          </p:cNvPr>
          <p:cNvGrpSpPr/>
          <p:nvPr/>
        </p:nvGrpSpPr>
        <p:grpSpPr>
          <a:xfrm>
            <a:off x="548819" y="2363557"/>
            <a:ext cx="396262" cy="1918360"/>
            <a:chOff x="681335" y="2363555"/>
            <a:chExt cx="396262" cy="1918359"/>
          </a:xfrm>
        </p:grpSpPr>
        <p:sp>
          <p:nvSpPr>
            <p:cNvPr id="13" name="TextBox 12">
              <a:extLst>
                <a:ext uri="{FF2B5EF4-FFF2-40B4-BE49-F238E27FC236}">
                  <a16:creationId xmlns:a16="http://schemas.microsoft.com/office/drawing/2014/main" id="{D7752C8D-EE38-DD1E-BDA9-3F4230B7C881}"/>
                </a:ext>
              </a:extLst>
            </p:cNvPr>
            <p:cNvSpPr txBox="1"/>
            <p:nvPr/>
          </p:nvSpPr>
          <p:spPr bwMode="auto">
            <a:xfrm>
              <a:off x="681335" y="2363555"/>
              <a:ext cx="39626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100</a:t>
              </a:r>
            </a:p>
          </p:txBody>
        </p:sp>
        <p:sp>
          <p:nvSpPr>
            <p:cNvPr id="14" name="TextBox 13">
              <a:extLst>
                <a:ext uri="{FF2B5EF4-FFF2-40B4-BE49-F238E27FC236}">
                  <a16:creationId xmlns:a16="http://schemas.microsoft.com/office/drawing/2014/main" id="{2BDD01A0-9402-20C2-E588-B9705FEBFEC6}"/>
                </a:ext>
              </a:extLst>
            </p:cNvPr>
            <p:cNvSpPr txBox="1"/>
            <p:nvPr/>
          </p:nvSpPr>
          <p:spPr bwMode="auto">
            <a:xfrm>
              <a:off x="751867" y="303240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60</a:t>
              </a:r>
            </a:p>
          </p:txBody>
        </p:sp>
        <p:sp>
          <p:nvSpPr>
            <p:cNvPr id="15" name="TextBox 14">
              <a:extLst>
                <a:ext uri="{FF2B5EF4-FFF2-40B4-BE49-F238E27FC236}">
                  <a16:creationId xmlns:a16="http://schemas.microsoft.com/office/drawing/2014/main" id="{3EF9B9E3-3EC4-5C53-DFF8-7E4A2DC13A94}"/>
                </a:ext>
              </a:extLst>
            </p:cNvPr>
            <p:cNvSpPr txBox="1"/>
            <p:nvPr/>
          </p:nvSpPr>
          <p:spPr bwMode="auto">
            <a:xfrm>
              <a:off x="751867" y="3366836"/>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40</a:t>
              </a:r>
            </a:p>
          </p:txBody>
        </p:sp>
        <p:sp>
          <p:nvSpPr>
            <p:cNvPr id="16" name="TextBox 15">
              <a:extLst>
                <a:ext uri="{FF2B5EF4-FFF2-40B4-BE49-F238E27FC236}">
                  <a16:creationId xmlns:a16="http://schemas.microsoft.com/office/drawing/2014/main" id="{AB69748B-4986-2B73-C362-EEB9C1687B15}"/>
                </a:ext>
              </a:extLst>
            </p:cNvPr>
            <p:cNvSpPr txBox="1"/>
            <p:nvPr/>
          </p:nvSpPr>
          <p:spPr bwMode="auto">
            <a:xfrm>
              <a:off x="751867" y="370126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20</a:t>
              </a:r>
            </a:p>
          </p:txBody>
        </p:sp>
        <p:sp>
          <p:nvSpPr>
            <p:cNvPr id="17" name="TextBox 16">
              <a:extLst>
                <a:ext uri="{FF2B5EF4-FFF2-40B4-BE49-F238E27FC236}">
                  <a16:creationId xmlns:a16="http://schemas.microsoft.com/office/drawing/2014/main" id="{D63E33A4-740B-2870-4DDC-3D83B130B7D2}"/>
                </a:ext>
              </a:extLst>
            </p:cNvPr>
            <p:cNvSpPr txBox="1"/>
            <p:nvPr/>
          </p:nvSpPr>
          <p:spPr bwMode="auto">
            <a:xfrm>
              <a:off x="822399" y="4035693"/>
              <a:ext cx="25519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0</a:t>
              </a:r>
            </a:p>
          </p:txBody>
        </p:sp>
        <p:sp>
          <p:nvSpPr>
            <p:cNvPr id="18" name="TextBox 17">
              <a:extLst>
                <a:ext uri="{FF2B5EF4-FFF2-40B4-BE49-F238E27FC236}">
                  <a16:creationId xmlns:a16="http://schemas.microsoft.com/office/drawing/2014/main" id="{D17056F2-A0A5-B83B-EED8-E4A2A0F79CDC}"/>
                </a:ext>
              </a:extLst>
            </p:cNvPr>
            <p:cNvSpPr txBox="1"/>
            <p:nvPr/>
          </p:nvSpPr>
          <p:spPr bwMode="auto">
            <a:xfrm>
              <a:off x="751867" y="2697981"/>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80</a:t>
              </a:r>
            </a:p>
          </p:txBody>
        </p:sp>
      </p:grpSp>
      <p:sp>
        <p:nvSpPr>
          <p:cNvPr id="19" name="TextBox 18">
            <a:extLst>
              <a:ext uri="{FF2B5EF4-FFF2-40B4-BE49-F238E27FC236}">
                <a16:creationId xmlns:a16="http://schemas.microsoft.com/office/drawing/2014/main" id="{4ECCC35F-035E-70B3-87AE-E73188B749CA}"/>
              </a:ext>
            </a:extLst>
          </p:cNvPr>
          <p:cNvSpPr txBox="1"/>
          <p:nvPr/>
        </p:nvSpPr>
        <p:spPr bwMode="auto">
          <a:xfrm>
            <a:off x="3145744" y="4393546"/>
            <a:ext cx="64152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000" b="1" dirty="0">
                <a:solidFill>
                  <a:srgbClr val="000000"/>
                </a:solidFill>
                <a:latin typeface="Arial"/>
                <a:cs typeface="Arial"/>
              </a:rPr>
              <a:t>Months</a:t>
            </a:r>
          </a:p>
        </p:txBody>
      </p:sp>
      <p:grpSp>
        <p:nvGrpSpPr>
          <p:cNvPr id="20" name="Group 19">
            <a:extLst>
              <a:ext uri="{FF2B5EF4-FFF2-40B4-BE49-F238E27FC236}">
                <a16:creationId xmlns:a16="http://schemas.microsoft.com/office/drawing/2014/main" id="{E0AA640C-5345-2999-D5A9-5B94DCB45EFD}"/>
              </a:ext>
            </a:extLst>
          </p:cNvPr>
          <p:cNvGrpSpPr/>
          <p:nvPr/>
        </p:nvGrpSpPr>
        <p:grpSpPr>
          <a:xfrm>
            <a:off x="828528" y="4251067"/>
            <a:ext cx="5136024" cy="185548"/>
            <a:chOff x="961044" y="4251066"/>
            <a:chExt cx="5136024" cy="185548"/>
          </a:xfrm>
        </p:grpSpPr>
        <p:sp>
          <p:nvSpPr>
            <p:cNvPr id="21" name="TextBox 20">
              <a:extLst>
                <a:ext uri="{FF2B5EF4-FFF2-40B4-BE49-F238E27FC236}">
                  <a16:creationId xmlns:a16="http://schemas.microsoft.com/office/drawing/2014/main" id="{DC429BBE-4188-7F54-01AE-87CB657E9EAA}"/>
                </a:ext>
              </a:extLst>
            </p:cNvPr>
            <p:cNvSpPr txBox="1"/>
            <p:nvPr/>
          </p:nvSpPr>
          <p:spPr bwMode="auto">
            <a:xfrm>
              <a:off x="96104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0</a:t>
              </a:r>
            </a:p>
          </p:txBody>
        </p:sp>
        <p:sp>
          <p:nvSpPr>
            <p:cNvPr id="22" name="TextBox 21">
              <a:extLst>
                <a:ext uri="{FF2B5EF4-FFF2-40B4-BE49-F238E27FC236}">
                  <a16:creationId xmlns:a16="http://schemas.microsoft.com/office/drawing/2014/main" id="{9C35A5D5-E285-45EA-0A5E-6850FD44FE50}"/>
                </a:ext>
              </a:extLst>
            </p:cNvPr>
            <p:cNvSpPr txBox="1"/>
            <p:nvPr/>
          </p:nvSpPr>
          <p:spPr bwMode="auto">
            <a:xfrm>
              <a:off x="118203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a:t>
              </a:r>
            </a:p>
          </p:txBody>
        </p:sp>
        <p:sp>
          <p:nvSpPr>
            <p:cNvPr id="23" name="TextBox 22">
              <a:extLst>
                <a:ext uri="{FF2B5EF4-FFF2-40B4-BE49-F238E27FC236}">
                  <a16:creationId xmlns:a16="http://schemas.microsoft.com/office/drawing/2014/main" id="{1AE4E657-354C-B359-7AC7-8414AAE67657}"/>
                </a:ext>
              </a:extLst>
            </p:cNvPr>
            <p:cNvSpPr txBox="1"/>
            <p:nvPr/>
          </p:nvSpPr>
          <p:spPr bwMode="auto">
            <a:xfrm>
              <a:off x="1624005"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9</a:t>
              </a:r>
            </a:p>
          </p:txBody>
        </p:sp>
        <p:sp>
          <p:nvSpPr>
            <p:cNvPr id="24" name="TextBox 23">
              <a:extLst>
                <a:ext uri="{FF2B5EF4-FFF2-40B4-BE49-F238E27FC236}">
                  <a16:creationId xmlns:a16="http://schemas.microsoft.com/office/drawing/2014/main" id="{F0B76611-5B30-DF53-DDA1-D69804861C4A}"/>
                </a:ext>
              </a:extLst>
            </p:cNvPr>
            <p:cNvSpPr txBox="1"/>
            <p:nvPr/>
          </p:nvSpPr>
          <p:spPr bwMode="auto">
            <a:xfrm>
              <a:off x="317091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30</a:t>
              </a:r>
            </a:p>
          </p:txBody>
        </p:sp>
        <p:sp>
          <p:nvSpPr>
            <p:cNvPr id="25" name="TextBox 24">
              <a:extLst>
                <a:ext uri="{FF2B5EF4-FFF2-40B4-BE49-F238E27FC236}">
                  <a16:creationId xmlns:a16="http://schemas.microsoft.com/office/drawing/2014/main" id="{AE7B168F-D187-7D59-B6EC-E82EDA20DF38}"/>
                </a:ext>
              </a:extLst>
            </p:cNvPr>
            <p:cNvSpPr txBox="1"/>
            <p:nvPr/>
          </p:nvSpPr>
          <p:spPr bwMode="auto">
            <a:xfrm>
              <a:off x="339190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33</a:t>
              </a:r>
            </a:p>
          </p:txBody>
        </p:sp>
        <p:sp>
          <p:nvSpPr>
            <p:cNvPr id="26" name="TextBox 25">
              <a:extLst>
                <a:ext uri="{FF2B5EF4-FFF2-40B4-BE49-F238E27FC236}">
                  <a16:creationId xmlns:a16="http://schemas.microsoft.com/office/drawing/2014/main" id="{AA3FBD00-72A8-8F55-7DD1-827AFFA37EFD}"/>
                </a:ext>
              </a:extLst>
            </p:cNvPr>
            <p:cNvSpPr txBox="1"/>
            <p:nvPr/>
          </p:nvSpPr>
          <p:spPr bwMode="auto">
            <a:xfrm>
              <a:off x="361288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36</a:t>
              </a:r>
            </a:p>
          </p:txBody>
        </p:sp>
        <p:sp>
          <p:nvSpPr>
            <p:cNvPr id="27" name="TextBox 26">
              <a:extLst>
                <a:ext uri="{FF2B5EF4-FFF2-40B4-BE49-F238E27FC236}">
                  <a16:creationId xmlns:a16="http://schemas.microsoft.com/office/drawing/2014/main" id="{55A5A98B-45BE-532F-959D-A666F9D6332B}"/>
                </a:ext>
              </a:extLst>
            </p:cNvPr>
            <p:cNvSpPr txBox="1"/>
            <p:nvPr/>
          </p:nvSpPr>
          <p:spPr bwMode="auto">
            <a:xfrm>
              <a:off x="4717823"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51</a:t>
              </a:r>
            </a:p>
          </p:txBody>
        </p:sp>
        <p:sp>
          <p:nvSpPr>
            <p:cNvPr id="28" name="TextBox 27">
              <a:extLst>
                <a:ext uri="{FF2B5EF4-FFF2-40B4-BE49-F238E27FC236}">
                  <a16:creationId xmlns:a16="http://schemas.microsoft.com/office/drawing/2014/main" id="{58F2EB15-96CD-A20D-8F92-899818B0640C}"/>
                </a:ext>
              </a:extLst>
            </p:cNvPr>
            <p:cNvSpPr txBox="1"/>
            <p:nvPr/>
          </p:nvSpPr>
          <p:spPr bwMode="auto">
            <a:xfrm>
              <a:off x="2065979"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15</a:t>
              </a:r>
            </a:p>
          </p:txBody>
        </p:sp>
        <p:sp>
          <p:nvSpPr>
            <p:cNvPr id="29" name="TextBox 28">
              <a:extLst>
                <a:ext uri="{FF2B5EF4-FFF2-40B4-BE49-F238E27FC236}">
                  <a16:creationId xmlns:a16="http://schemas.microsoft.com/office/drawing/2014/main" id="{3ADE6B8A-5C8F-6333-087E-93B13B736A9B}"/>
                </a:ext>
              </a:extLst>
            </p:cNvPr>
            <p:cNvSpPr txBox="1"/>
            <p:nvPr/>
          </p:nvSpPr>
          <p:spPr bwMode="auto">
            <a:xfrm>
              <a:off x="2286966"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18</a:t>
              </a:r>
            </a:p>
          </p:txBody>
        </p:sp>
        <p:sp>
          <p:nvSpPr>
            <p:cNvPr id="30" name="TextBox 29">
              <a:extLst>
                <a:ext uri="{FF2B5EF4-FFF2-40B4-BE49-F238E27FC236}">
                  <a16:creationId xmlns:a16="http://schemas.microsoft.com/office/drawing/2014/main" id="{276708A8-85CB-37C1-4B37-093F443FDDE0}"/>
                </a:ext>
              </a:extLst>
            </p:cNvPr>
            <p:cNvSpPr txBox="1"/>
            <p:nvPr/>
          </p:nvSpPr>
          <p:spPr bwMode="auto">
            <a:xfrm>
              <a:off x="2728940"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24</a:t>
              </a:r>
            </a:p>
          </p:txBody>
        </p:sp>
        <p:sp>
          <p:nvSpPr>
            <p:cNvPr id="31" name="TextBox 30">
              <a:extLst>
                <a:ext uri="{FF2B5EF4-FFF2-40B4-BE49-F238E27FC236}">
                  <a16:creationId xmlns:a16="http://schemas.microsoft.com/office/drawing/2014/main" id="{3070F09D-E64A-7F22-D361-69CED5ED569E}"/>
                </a:ext>
              </a:extLst>
            </p:cNvPr>
            <p:cNvSpPr txBox="1"/>
            <p:nvPr/>
          </p:nvSpPr>
          <p:spPr bwMode="auto">
            <a:xfrm>
              <a:off x="4496836"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48</a:t>
              </a:r>
            </a:p>
          </p:txBody>
        </p:sp>
        <p:sp>
          <p:nvSpPr>
            <p:cNvPr id="32" name="TextBox 31">
              <a:extLst>
                <a:ext uri="{FF2B5EF4-FFF2-40B4-BE49-F238E27FC236}">
                  <a16:creationId xmlns:a16="http://schemas.microsoft.com/office/drawing/2014/main" id="{771D8FC2-EEC7-FD09-1413-BEF9DD67C5BD}"/>
                </a:ext>
              </a:extLst>
            </p:cNvPr>
            <p:cNvSpPr txBox="1"/>
            <p:nvPr/>
          </p:nvSpPr>
          <p:spPr bwMode="auto">
            <a:xfrm>
              <a:off x="4275849"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45</a:t>
              </a:r>
            </a:p>
          </p:txBody>
        </p:sp>
        <p:sp>
          <p:nvSpPr>
            <p:cNvPr id="33" name="TextBox 32">
              <a:extLst>
                <a:ext uri="{FF2B5EF4-FFF2-40B4-BE49-F238E27FC236}">
                  <a16:creationId xmlns:a16="http://schemas.microsoft.com/office/drawing/2014/main" id="{AA978C96-5B01-5771-CD12-37B681AB5E6E}"/>
                </a:ext>
              </a:extLst>
            </p:cNvPr>
            <p:cNvSpPr txBox="1"/>
            <p:nvPr/>
          </p:nvSpPr>
          <p:spPr bwMode="auto">
            <a:xfrm>
              <a:off x="3833875"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39</a:t>
              </a:r>
            </a:p>
          </p:txBody>
        </p:sp>
        <p:sp>
          <p:nvSpPr>
            <p:cNvPr id="34" name="TextBox 33">
              <a:extLst>
                <a:ext uri="{FF2B5EF4-FFF2-40B4-BE49-F238E27FC236}">
                  <a16:creationId xmlns:a16="http://schemas.microsoft.com/office/drawing/2014/main" id="{4B5C8C78-EFED-D1A7-189D-B340B57B363A}"/>
                </a:ext>
              </a:extLst>
            </p:cNvPr>
            <p:cNvSpPr txBox="1"/>
            <p:nvPr/>
          </p:nvSpPr>
          <p:spPr bwMode="auto">
            <a:xfrm>
              <a:off x="4054862"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42</a:t>
              </a:r>
            </a:p>
          </p:txBody>
        </p:sp>
        <p:sp>
          <p:nvSpPr>
            <p:cNvPr id="35" name="TextBox 34">
              <a:extLst>
                <a:ext uri="{FF2B5EF4-FFF2-40B4-BE49-F238E27FC236}">
                  <a16:creationId xmlns:a16="http://schemas.microsoft.com/office/drawing/2014/main" id="{5A2EE498-F2CA-FE0C-5670-831FEAD36ECB}"/>
                </a:ext>
              </a:extLst>
            </p:cNvPr>
            <p:cNvSpPr txBox="1"/>
            <p:nvPr/>
          </p:nvSpPr>
          <p:spPr bwMode="auto">
            <a:xfrm>
              <a:off x="2949927"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27</a:t>
              </a:r>
            </a:p>
          </p:txBody>
        </p:sp>
        <p:sp>
          <p:nvSpPr>
            <p:cNvPr id="36" name="TextBox 35">
              <a:extLst>
                <a:ext uri="{FF2B5EF4-FFF2-40B4-BE49-F238E27FC236}">
                  <a16:creationId xmlns:a16="http://schemas.microsoft.com/office/drawing/2014/main" id="{CE393734-411C-499E-0FE5-06E577C39190}"/>
                </a:ext>
              </a:extLst>
            </p:cNvPr>
            <p:cNvSpPr txBox="1"/>
            <p:nvPr/>
          </p:nvSpPr>
          <p:spPr bwMode="auto">
            <a:xfrm>
              <a:off x="2507953"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21</a:t>
              </a:r>
            </a:p>
          </p:txBody>
        </p:sp>
        <p:sp>
          <p:nvSpPr>
            <p:cNvPr id="37" name="TextBox 36">
              <a:extLst>
                <a:ext uri="{FF2B5EF4-FFF2-40B4-BE49-F238E27FC236}">
                  <a16:creationId xmlns:a16="http://schemas.microsoft.com/office/drawing/2014/main" id="{8389D632-5045-9FE8-1CBC-81C16C5E8708}"/>
                </a:ext>
              </a:extLst>
            </p:cNvPr>
            <p:cNvSpPr txBox="1"/>
            <p:nvPr/>
          </p:nvSpPr>
          <p:spPr bwMode="auto">
            <a:xfrm>
              <a:off x="1844992"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12</a:t>
              </a:r>
            </a:p>
          </p:txBody>
        </p:sp>
        <p:sp>
          <p:nvSpPr>
            <p:cNvPr id="38" name="TextBox 37">
              <a:extLst>
                <a:ext uri="{FF2B5EF4-FFF2-40B4-BE49-F238E27FC236}">
                  <a16:creationId xmlns:a16="http://schemas.microsoft.com/office/drawing/2014/main" id="{7F2F221C-C266-3A88-47D0-9ED44742FD0E}"/>
                </a:ext>
              </a:extLst>
            </p:cNvPr>
            <p:cNvSpPr txBox="1"/>
            <p:nvPr/>
          </p:nvSpPr>
          <p:spPr bwMode="auto">
            <a:xfrm>
              <a:off x="140301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a:t>
              </a:r>
            </a:p>
          </p:txBody>
        </p:sp>
        <p:sp>
          <p:nvSpPr>
            <p:cNvPr id="39" name="TextBox 38">
              <a:extLst>
                <a:ext uri="{FF2B5EF4-FFF2-40B4-BE49-F238E27FC236}">
                  <a16:creationId xmlns:a16="http://schemas.microsoft.com/office/drawing/2014/main" id="{67837FA0-00AB-4735-F224-C0BB1335BEAB}"/>
                </a:ext>
              </a:extLst>
            </p:cNvPr>
            <p:cNvSpPr txBox="1"/>
            <p:nvPr/>
          </p:nvSpPr>
          <p:spPr bwMode="auto">
            <a:xfrm>
              <a:off x="4938810"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54</a:t>
              </a:r>
            </a:p>
          </p:txBody>
        </p:sp>
        <p:sp>
          <p:nvSpPr>
            <p:cNvPr id="40" name="TextBox 39">
              <a:extLst>
                <a:ext uri="{FF2B5EF4-FFF2-40B4-BE49-F238E27FC236}">
                  <a16:creationId xmlns:a16="http://schemas.microsoft.com/office/drawing/2014/main" id="{371A0842-FEF9-0EF6-2EF2-A75148B473D0}"/>
                </a:ext>
              </a:extLst>
            </p:cNvPr>
            <p:cNvSpPr txBox="1"/>
            <p:nvPr/>
          </p:nvSpPr>
          <p:spPr bwMode="auto">
            <a:xfrm>
              <a:off x="5159797"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57</a:t>
              </a:r>
            </a:p>
          </p:txBody>
        </p:sp>
        <p:sp>
          <p:nvSpPr>
            <p:cNvPr id="41" name="TextBox 40">
              <a:extLst>
                <a:ext uri="{FF2B5EF4-FFF2-40B4-BE49-F238E27FC236}">
                  <a16:creationId xmlns:a16="http://schemas.microsoft.com/office/drawing/2014/main" id="{0ADB7C64-2630-0225-5DEB-EDC2E15935F8}"/>
                </a:ext>
              </a:extLst>
            </p:cNvPr>
            <p:cNvSpPr txBox="1"/>
            <p:nvPr/>
          </p:nvSpPr>
          <p:spPr bwMode="auto">
            <a:xfrm>
              <a:off x="538078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60</a:t>
              </a:r>
            </a:p>
          </p:txBody>
        </p:sp>
        <p:sp>
          <p:nvSpPr>
            <p:cNvPr id="42" name="TextBox 41">
              <a:extLst>
                <a:ext uri="{FF2B5EF4-FFF2-40B4-BE49-F238E27FC236}">
                  <a16:creationId xmlns:a16="http://schemas.microsoft.com/office/drawing/2014/main" id="{7C0CFD43-41A1-FB0F-7DAC-CF71F99A792B}"/>
                </a:ext>
              </a:extLst>
            </p:cNvPr>
            <p:cNvSpPr txBox="1"/>
            <p:nvPr/>
          </p:nvSpPr>
          <p:spPr bwMode="auto">
            <a:xfrm>
              <a:off x="560177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63</a:t>
              </a:r>
            </a:p>
          </p:txBody>
        </p:sp>
        <p:sp>
          <p:nvSpPr>
            <p:cNvPr id="43" name="TextBox 42">
              <a:extLst>
                <a:ext uri="{FF2B5EF4-FFF2-40B4-BE49-F238E27FC236}">
                  <a16:creationId xmlns:a16="http://schemas.microsoft.com/office/drawing/2014/main" id="{85D2E5A5-968B-A158-F5B8-4EB456207CD0}"/>
                </a:ext>
              </a:extLst>
            </p:cNvPr>
            <p:cNvSpPr txBox="1"/>
            <p:nvPr/>
          </p:nvSpPr>
          <p:spPr bwMode="auto">
            <a:xfrm>
              <a:off x="582274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66</a:t>
              </a:r>
            </a:p>
          </p:txBody>
        </p:sp>
      </p:grpSp>
      <p:grpSp>
        <p:nvGrpSpPr>
          <p:cNvPr id="44" name="Group 43">
            <a:extLst>
              <a:ext uri="{FF2B5EF4-FFF2-40B4-BE49-F238E27FC236}">
                <a16:creationId xmlns:a16="http://schemas.microsoft.com/office/drawing/2014/main" id="{0415EEF4-D4EF-8276-A819-A13942BCFD0C}"/>
              </a:ext>
            </a:extLst>
          </p:cNvPr>
          <p:cNvGrpSpPr/>
          <p:nvPr/>
        </p:nvGrpSpPr>
        <p:grpSpPr>
          <a:xfrm>
            <a:off x="882041" y="2492447"/>
            <a:ext cx="91440" cy="1674840"/>
            <a:chOff x="1014557" y="2492446"/>
            <a:chExt cx="91440" cy="1674840"/>
          </a:xfrm>
        </p:grpSpPr>
        <p:cxnSp>
          <p:nvCxnSpPr>
            <p:cNvPr id="46" name="Straight Connector 45">
              <a:extLst>
                <a:ext uri="{FF2B5EF4-FFF2-40B4-BE49-F238E27FC236}">
                  <a16:creationId xmlns:a16="http://schemas.microsoft.com/office/drawing/2014/main" id="{ED981FEE-0E52-831D-6CD1-54F04AF4E4C7}"/>
                </a:ext>
              </a:extLst>
            </p:cNvPr>
            <p:cNvCxnSpPr>
              <a:cxnSpLocks/>
            </p:cNvCxnSpPr>
            <p:nvPr/>
          </p:nvCxnSpPr>
          <p:spPr bwMode="auto">
            <a:xfrm>
              <a:off x="1014557" y="316238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7" name="Straight Connector 46">
              <a:extLst>
                <a:ext uri="{FF2B5EF4-FFF2-40B4-BE49-F238E27FC236}">
                  <a16:creationId xmlns:a16="http://schemas.microsoft.com/office/drawing/2014/main" id="{15333747-1362-72B3-2412-0E4AA07DC622}"/>
                </a:ext>
              </a:extLst>
            </p:cNvPr>
            <p:cNvCxnSpPr>
              <a:cxnSpLocks/>
            </p:cNvCxnSpPr>
            <p:nvPr/>
          </p:nvCxnSpPr>
          <p:spPr bwMode="auto">
            <a:xfrm>
              <a:off x="1014557" y="34973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8" name="Straight Connector 47">
              <a:extLst>
                <a:ext uri="{FF2B5EF4-FFF2-40B4-BE49-F238E27FC236}">
                  <a16:creationId xmlns:a16="http://schemas.microsoft.com/office/drawing/2014/main" id="{5861D69E-EC5D-E4F4-001C-7E5A8A7F458F}"/>
                </a:ext>
              </a:extLst>
            </p:cNvPr>
            <p:cNvCxnSpPr>
              <a:cxnSpLocks/>
            </p:cNvCxnSpPr>
            <p:nvPr/>
          </p:nvCxnSpPr>
          <p:spPr bwMode="auto">
            <a:xfrm>
              <a:off x="1014557" y="2827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49" name="Straight Connector 48">
              <a:extLst>
                <a:ext uri="{FF2B5EF4-FFF2-40B4-BE49-F238E27FC236}">
                  <a16:creationId xmlns:a16="http://schemas.microsoft.com/office/drawing/2014/main" id="{45D0B9CC-1BE7-5A31-7982-3708F071761B}"/>
                </a:ext>
              </a:extLst>
            </p:cNvPr>
            <p:cNvCxnSpPr>
              <a:cxnSpLocks/>
            </p:cNvCxnSpPr>
            <p:nvPr/>
          </p:nvCxnSpPr>
          <p:spPr bwMode="auto">
            <a:xfrm>
              <a:off x="1014557" y="383231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0" name="Straight Connector 49">
              <a:extLst>
                <a:ext uri="{FF2B5EF4-FFF2-40B4-BE49-F238E27FC236}">
                  <a16:creationId xmlns:a16="http://schemas.microsoft.com/office/drawing/2014/main" id="{420E63CC-D3C6-1BC3-A0C3-B5B651411992}"/>
                </a:ext>
              </a:extLst>
            </p:cNvPr>
            <p:cNvCxnSpPr>
              <a:cxnSpLocks/>
            </p:cNvCxnSpPr>
            <p:nvPr/>
          </p:nvCxnSpPr>
          <p:spPr bwMode="auto">
            <a:xfrm>
              <a:off x="1014557" y="416728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1" name="Straight Connector 50">
              <a:extLst>
                <a:ext uri="{FF2B5EF4-FFF2-40B4-BE49-F238E27FC236}">
                  <a16:creationId xmlns:a16="http://schemas.microsoft.com/office/drawing/2014/main" id="{62A52249-18EF-6199-34C1-59E60D6C9993}"/>
                </a:ext>
              </a:extLst>
            </p:cNvPr>
            <p:cNvCxnSpPr>
              <a:cxnSpLocks/>
            </p:cNvCxnSpPr>
            <p:nvPr/>
          </p:nvCxnSpPr>
          <p:spPr bwMode="auto">
            <a:xfrm>
              <a:off x="1014557" y="249244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52" name="Group 51">
            <a:extLst>
              <a:ext uri="{FF2B5EF4-FFF2-40B4-BE49-F238E27FC236}">
                <a16:creationId xmlns:a16="http://schemas.microsoft.com/office/drawing/2014/main" id="{0DA55C15-E82C-8884-527D-E4F15BB50960}"/>
              </a:ext>
            </a:extLst>
          </p:cNvPr>
          <p:cNvGrpSpPr/>
          <p:nvPr/>
        </p:nvGrpSpPr>
        <p:grpSpPr>
          <a:xfrm>
            <a:off x="967909" y="4164545"/>
            <a:ext cx="4855953" cy="91441"/>
            <a:chOff x="1100424" y="4164543"/>
            <a:chExt cx="4855953" cy="91441"/>
          </a:xfrm>
        </p:grpSpPr>
        <p:cxnSp>
          <p:nvCxnSpPr>
            <p:cNvPr id="53" name="Straight Connector 52">
              <a:extLst>
                <a:ext uri="{FF2B5EF4-FFF2-40B4-BE49-F238E27FC236}">
                  <a16:creationId xmlns:a16="http://schemas.microsoft.com/office/drawing/2014/main" id="{47C6D8ED-E04A-767E-2287-40A8E0D8FA82}"/>
                </a:ext>
              </a:extLst>
            </p:cNvPr>
            <p:cNvCxnSpPr>
              <a:cxnSpLocks/>
            </p:cNvCxnSpPr>
            <p:nvPr/>
          </p:nvCxnSpPr>
          <p:spPr bwMode="auto">
            <a:xfrm rot="16200000">
              <a:off x="10547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4" name="Straight Connector 53">
              <a:extLst>
                <a:ext uri="{FF2B5EF4-FFF2-40B4-BE49-F238E27FC236}">
                  <a16:creationId xmlns:a16="http://schemas.microsoft.com/office/drawing/2014/main" id="{A17BBEFC-B504-9D6D-792C-DF38FC8B8427}"/>
                </a:ext>
              </a:extLst>
            </p:cNvPr>
            <p:cNvCxnSpPr>
              <a:cxnSpLocks/>
            </p:cNvCxnSpPr>
            <p:nvPr/>
          </p:nvCxnSpPr>
          <p:spPr bwMode="auto">
            <a:xfrm rot="16200000">
              <a:off x="17168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5" name="Straight Connector 54">
              <a:extLst>
                <a:ext uri="{FF2B5EF4-FFF2-40B4-BE49-F238E27FC236}">
                  <a16:creationId xmlns:a16="http://schemas.microsoft.com/office/drawing/2014/main" id="{1138C76F-1F79-B87D-9F19-CA24F7A720DF}"/>
                </a:ext>
              </a:extLst>
            </p:cNvPr>
            <p:cNvCxnSpPr>
              <a:cxnSpLocks/>
            </p:cNvCxnSpPr>
            <p:nvPr/>
          </p:nvCxnSpPr>
          <p:spPr bwMode="auto">
            <a:xfrm rot="16200000">
              <a:off x="21583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6" name="Straight Connector 55">
              <a:extLst>
                <a:ext uri="{FF2B5EF4-FFF2-40B4-BE49-F238E27FC236}">
                  <a16:creationId xmlns:a16="http://schemas.microsoft.com/office/drawing/2014/main" id="{8EE39561-BC80-DE46-7D9B-CB33E1ACF0A8}"/>
                </a:ext>
              </a:extLst>
            </p:cNvPr>
            <p:cNvCxnSpPr>
              <a:cxnSpLocks/>
            </p:cNvCxnSpPr>
            <p:nvPr/>
          </p:nvCxnSpPr>
          <p:spPr bwMode="auto">
            <a:xfrm rot="16200000">
              <a:off x="30412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7" name="Straight Connector 56">
              <a:extLst>
                <a:ext uri="{FF2B5EF4-FFF2-40B4-BE49-F238E27FC236}">
                  <a16:creationId xmlns:a16="http://schemas.microsoft.com/office/drawing/2014/main" id="{BAC1685F-D5E5-8F29-2171-60D3CA5B48D1}"/>
                </a:ext>
              </a:extLst>
            </p:cNvPr>
            <p:cNvCxnSpPr>
              <a:cxnSpLocks/>
            </p:cNvCxnSpPr>
            <p:nvPr/>
          </p:nvCxnSpPr>
          <p:spPr bwMode="auto">
            <a:xfrm rot="16200000">
              <a:off x="41448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8" name="Straight Connector 57">
              <a:extLst>
                <a:ext uri="{FF2B5EF4-FFF2-40B4-BE49-F238E27FC236}">
                  <a16:creationId xmlns:a16="http://schemas.microsoft.com/office/drawing/2014/main" id="{1880F6C3-A9A0-C5AF-085B-14F1AFCD028B}"/>
                </a:ext>
              </a:extLst>
            </p:cNvPr>
            <p:cNvCxnSpPr>
              <a:cxnSpLocks/>
            </p:cNvCxnSpPr>
            <p:nvPr/>
          </p:nvCxnSpPr>
          <p:spPr bwMode="auto">
            <a:xfrm rot="16200000">
              <a:off x="48070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59" name="Straight Connector 58">
              <a:extLst>
                <a:ext uri="{FF2B5EF4-FFF2-40B4-BE49-F238E27FC236}">
                  <a16:creationId xmlns:a16="http://schemas.microsoft.com/office/drawing/2014/main" id="{139D6AD7-3012-3E1B-4F7B-1F78248439DE}"/>
                </a:ext>
              </a:extLst>
            </p:cNvPr>
            <p:cNvCxnSpPr>
              <a:cxnSpLocks/>
            </p:cNvCxnSpPr>
            <p:nvPr/>
          </p:nvCxnSpPr>
          <p:spPr bwMode="auto">
            <a:xfrm rot="16200000">
              <a:off x="50277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0" name="Straight Connector 59">
              <a:extLst>
                <a:ext uri="{FF2B5EF4-FFF2-40B4-BE49-F238E27FC236}">
                  <a16:creationId xmlns:a16="http://schemas.microsoft.com/office/drawing/2014/main" id="{96C4A41A-6B71-99A0-00B6-86B4FB1B6F8A}"/>
                </a:ext>
              </a:extLst>
            </p:cNvPr>
            <p:cNvCxnSpPr>
              <a:cxnSpLocks/>
            </p:cNvCxnSpPr>
            <p:nvPr/>
          </p:nvCxnSpPr>
          <p:spPr bwMode="auto">
            <a:xfrm rot="16200000">
              <a:off x="39241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1" name="Straight Connector 60">
              <a:extLst>
                <a:ext uri="{FF2B5EF4-FFF2-40B4-BE49-F238E27FC236}">
                  <a16:creationId xmlns:a16="http://schemas.microsoft.com/office/drawing/2014/main" id="{616C51EF-EA6F-F4AE-F032-51DA95E4A23C}"/>
                </a:ext>
              </a:extLst>
            </p:cNvPr>
            <p:cNvCxnSpPr>
              <a:cxnSpLocks/>
            </p:cNvCxnSpPr>
            <p:nvPr/>
          </p:nvCxnSpPr>
          <p:spPr bwMode="auto">
            <a:xfrm rot="16200000">
              <a:off x="54692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8A3AA57B-CF82-8201-43C2-51DAD8629D40}"/>
                </a:ext>
              </a:extLst>
            </p:cNvPr>
            <p:cNvCxnSpPr>
              <a:cxnSpLocks/>
            </p:cNvCxnSpPr>
            <p:nvPr/>
          </p:nvCxnSpPr>
          <p:spPr bwMode="auto">
            <a:xfrm rot="16200000">
              <a:off x="14961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E9F599C2-0F3D-C11B-2703-A1567D11484C}"/>
                </a:ext>
              </a:extLst>
            </p:cNvPr>
            <p:cNvCxnSpPr>
              <a:cxnSpLocks/>
            </p:cNvCxnSpPr>
            <p:nvPr/>
          </p:nvCxnSpPr>
          <p:spPr bwMode="auto">
            <a:xfrm rot="16200000">
              <a:off x="25997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D62DD824-80AB-54BF-507C-B0CA22FEBBE2}"/>
                </a:ext>
              </a:extLst>
            </p:cNvPr>
            <p:cNvCxnSpPr>
              <a:cxnSpLocks/>
            </p:cNvCxnSpPr>
            <p:nvPr/>
          </p:nvCxnSpPr>
          <p:spPr bwMode="auto">
            <a:xfrm rot="16200000">
              <a:off x="34826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A3052DF6-70F7-AA3F-476E-843C4A1F2BC1}"/>
                </a:ext>
              </a:extLst>
            </p:cNvPr>
            <p:cNvCxnSpPr>
              <a:cxnSpLocks/>
            </p:cNvCxnSpPr>
            <p:nvPr/>
          </p:nvCxnSpPr>
          <p:spPr bwMode="auto">
            <a:xfrm rot="16200000">
              <a:off x="45863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9851CA56-1318-6411-EF61-B1328295F41F}"/>
                </a:ext>
              </a:extLst>
            </p:cNvPr>
            <p:cNvCxnSpPr>
              <a:cxnSpLocks/>
            </p:cNvCxnSpPr>
            <p:nvPr/>
          </p:nvCxnSpPr>
          <p:spPr bwMode="auto">
            <a:xfrm rot="16200000">
              <a:off x="524847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7" name="Straight Connector 66">
              <a:extLst>
                <a:ext uri="{FF2B5EF4-FFF2-40B4-BE49-F238E27FC236}">
                  <a16:creationId xmlns:a16="http://schemas.microsoft.com/office/drawing/2014/main" id="{D32C876E-D004-1E47-74A3-DC8D3E1028F4}"/>
                </a:ext>
              </a:extLst>
            </p:cNvPr>
            <p:cNvCxnSpPr>
              <a:cxnSpLocks/>
            </p:cNvCxnSpPr>
            <p:nvPr/>
          </p:nvCxnSpPr>
          <p:spPr bwMode="auto">
            <a:xfrm rot="16200000">
              <a:off x="56899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8" name="Straight Connector 67">
              <a:extLst>
                <a:ext uri="{FF2B5EF4-FFF2-40B4-BE49-F238E27FC236}">
                  <a16:creationId xmlns:a16="http://schemas.microsoft.com/office/drawing/2014/main" id="{DF708632-1B2A-6DA2-9AB4-E0B706CC2708}"/>
                </a:ext>
              </a:extLst>
            </p:cNvPr>
            <p:cNvCxnSpPr>
              <a:cxnSpLocks/>
            </p:cNvCxnSpPr>
            <p:nvPr/>
          </p:nvCxnSpPr>
          <p:spPr bwMode="auto">
            <a:xfrm rot="16200000">
              <a:off x="5910657"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730E4139-E3B8-595F-66C1-7379A5066525}"/>
                </a:ext>
              </a:extLst>
            </p:cNvPr>
            <p:cNvCxnSpPr>
              <a:cxnSpLocks/>
            </p:cNvCxnSpPr>
            <p:nvPr/>
          </p:nvCxnSpPr>
          <p:spPr bwMode="auto">
            <a:xfrm rot="16200000">
              <a:off x="12754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CA094A1B-DAB2-AA07-CC25-3D34121C9F4D}"/>
                </a:ext>
              </a:extLst>
            </p:cNvPr>
            <p:cNvCxnSpPr>
              <a:cxnSpLocks/>
            </p:cNvCxnSpPr>
            <p:nvPr/>
          </p:nvCxnSpPr>
          <p:spPr bwMode="auto">
            <a:xfrm rot="16200000">
              <a:off x="19376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FC8FFD0C-1F6F-C0AF-CD47-5BDD227878B7}"/>
                </a:ext>
              </a:extLst>
            </p:cNvPr>
            <p:cNvCxnSpPr>
              <a:cxnSpLocks/>
            </p:cNvCxnSpPr>
            <p:nvPr/>
          </p:nvCxnSpPr>
          <p:spPr bwMode="auto">
            <a:xfrm rot="16200000">
              <a:off x="23790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73E01A73-581D-A26B-DF0F-D38B63E98386}"/>
                </a:ext>
              </a:extLst>
            </p:cNvPr>
            <p:cNvCxnSpPr>
              <a:cxnSpLocks/>
            </p:cNvCxnSpPr>
            <p:nvPr/>
          </p:nvCxnSpPr>
          <p:spPr bwMode="auto">
            <a:xfrm rot="16200000">
              <a:off x="32619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3" name="Straight Connector 72">
              <a:extLst>
                <a:ext uri="{FF2B5EF4-FFF2-40B4-BE49-F238E27FC236}">
                  <a16:creationId xmlns:a16="http://schemas.microsoft.com/office/drawing/2014/main" id="{AEB05352-C579-7260-8D61-0520B654E932}"/>
                </a:ext>
              </a:extLst>
            </p:cNvPr>
            <p:cNvCxnSpPr>
              <a:cxnSpLocks/>
            </p:cNvCxnSpPr>
            <p:nvPr/>
          </p:nvCxnSpPr>
          <p:spPr bwMode="auto">
            <a:xfrm rot="16200000">
              <a:off x="28205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4" name="Straight Connector 73">
              <a:extLst>
                <a:ext uri="{FF2B5EF4-FFF2-40B4-BE49-F238E27FC236}">
                  <a16:creationId xmlns:a16="http://schemas.microsoft.com/office/drawing/2014/main" id="{B05E106E-6D6F-D191-A739-4B2A627FE4EA}"/>
                </a:ext>
              </a:extLst>
            </p:cNvPr>
            <p:cNvCxnSpPr>
              <a:cxnSpLocks/>
            </p:cNvCxnSpPr>
            <p:nvPr/>
          </p:nvCxnSpPr>
          <p:spPr bwMode="auto">
            <a:xfrm rot="16200000">
              <a:off x="37034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5" name="Straight Connector 74">
              <a:extLst>
                <a:ext uri="{FF2B5EF4-FFF2-40B4-BE49-F238E27FC236}">
                  <a16:creationId xmlns:a16="http://schemas.microsoft.com/office/drawing/2014/main" id="{D3150654-2EE7-AB31-95DF-AE3C62F97594}"/>
                </a:ext>
              </a:extLst>
            </p:cNvPr>
            <p:cNvCxnSpPr>
              <a:cxnSpLocks/>
            </p:cNvCxnSpPr>
            <p:nvPr/>
          </p:nvCxnSpPr>
          <p:spPr bwMode="auto">
            <a:xfrm rot="16200000">
              <a:off x="4365579" y="421026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76" name="TextBox 75">
            <a:extLst>
              <a:ext uri="{FF2B5EF4-FFF2-40B4-BE49-F238E27FC236}">
                <a16:creationId xmlns:a16="http://schemas.microsoft.com/office/drawing/2014/main" id="{C7C493B4-01D1-66A6-59CA-D67446DAFBC2}"/>
              </a:ext>
            </a:extLst>
          </p:cNvPr>
          <p:cNvSpPr txBox="1"/>
          <p:nvPr/>
        </p:nvSpPr>
        <p:spPr>
          <a:xfrm>
            <a:off x="2380873" y="2720338"/>
            <a:ext cx="1223424" cy="307777"/>
          </a:xfrm>
          <a:prstGeom prst="rect">
            <a:avLst/>
          </a:prstGeom>
          <a:noFill/>
        </p:spPr>
        <p:txBody>
          <a:bodyPr wrap="square" lIns="0" tIns="0" rIns="0" bIns="0" rtlCol="0">
            <a:spAutoFit/>
          </a:bodyPr>
          <a:lstStyle/>
          <a:p>
            <a:pPr defTabSz="1219140">
              <a:spcAft>
                <a:spcPts val="100"/>
              </a:spcAft>
              <a:defRPr/>
            </a:pPr>
            <a:r>
              <a:rPr lang="en-US" sz="1000" b="1" dirty="0">
                <a:solidFill>
                  <a:srgbClr val="B31B1B"/>
                </a:solidFill>
                <a:latin typeface="Calibri"/>
              </a:rPr>
              <a:t>w/o del(17p) and/or TP53mut</a:t>
            </a:r>
          </a:p>
        </p:txBody>
      </p:sp>
      <p:sp>
        <p:nvSpPr>
          <p:cNvPr id="77" name="TextBox 76">
            <a:extLst>
              <a:ext uri="{FF2B5EF4-FFF2-40B4-BE49-F238E27FC236}">
                <a16:creationId xmlns:a16="http://schemas.microsoft.com/office/drawing/2014/main" id="{C93288E8-694C-70CE-2E6A-9F62300B7E20}"/>
              </a:ext>
            </a:extLst>
          </p:cNvPr>
          <p:cNvSpPr txBox="1"/>
          <p:nvPr/>
        </p:nvSpPr>
        <p:spPr>
          <a:xfrm>
            <a:off x="4811982" y="2924272"/>
            <a:ext cx="1221396" cy="307777"/>
          </a:xfrm>
          <a:prstGeom prst="rect">
            <a:avLst/>
          </a:prstGeom>
          <a:noFill/>
        </p:spPr>
        <p:txBody>
          <a:bodyPr wrap="square" lIns="0" tIns="0" rIns="0" bIns="0" rtlCol="0">
            <a:spAutoFit/>
          </a:bodyPr>
          <a:lstStyle/>
          <a:p>
            <a:pPr defTabSz="1219140">
              <a:spcAft>
                <a:spcPts val="100"/>
              </a:spcAft>
              <a:defRPr/>
            </a:pPr>
            <a:r>
              <a:rPr lang="en-US" sz="1000" b="1" dirty="0">
                <a:solidFill>
                  <a:srgbClr val="CF4520"/>
                </a:solidFill>
                <a:latin typeface="Arial"/>
              </a:rPr>
              <a:t>w/ del(17p) and/or </a:t>
            </a:r>
            <a:r>
              <a:rPr lang="en-US" sz="1000" b="1" i="1" dirty="0">
                <a:solidFill>
                  <a:srgbClr val="CF4520"/>
                </a:solidFill>
                <a:latin typeface="Arial"/>
              </a:rPr>
              <a:t>TP53</a:t>
            </a:r>
            <a:r>
              <a:rPr lang="en-US" sz="1000" b="1" dirty="0">
                <a:solidFill>
                  <a:srgbClr val="CF4520"/>
                </a:solidFill>
                <a:latin typeface="Arial"/>
              </a:rPr>
              <a:t>mut</a:t>
            </a:r>
          </a:p>
        </p:txBody>
      </p:sp>
      <p:sp>
        <p:nvSpPr>
          <p:cNvPr id="78" name="TextBox 77">
            <a:extLst>
              <a:ext uri="{FF2B5EF4-FFF2-40B4-BE49-F238E27FC236}">
                <a16:creationId xmlns:a16="http://schemas.microsoft.com/office/drawing/2014/main" id="{65A5041D-2FA2-A00B-DB97-3D48157DFC49}"/>
              </a:ext>
            </a:extLst>
          </p:cNvPr>
          <p:cNvSpPr txBox="1"/>
          <p:nvPr/>
        </p:nvSpPr>
        <p:spPr bwMode="auto">
          <a:xfrm rot="16200000">
            <a:off x="-351576" y="3234431"/>
            <a:ext cx="173840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000" b="1" dirty="0">
                <a:solidFill>
                  <a:srgbClr val="000000"/>
                </a:solidFill>
                <a:latin typeface="Arial"/>
                <a:cs typeface="Arial"/>
              </a:rPr>
              <a:t>PFS Probability</a:t>
            </a:r>
          </a:p>
        </p:txBody>
      </p:sp>
      <p:sp>
        <p:nvSpPr>
          <p:cNvPr id="79" name="TextBox 78">
            <a:extLst>
              <a:ext uri="{FF2B5EF4-FFF2-40B4-BE49-F238E27FC236}">
                <a16:creationId xmlns:a16="http://schemas.microsoft.com/office/drawing/2014/main" id="{0A7A55A1-2C60-AF3D-9F16-D8091BAB257C}"/>
              </a:ext>
            </a:extLst>
          </p:cNvPr>
          <p:cNvSpPr txBox="1"/>
          <p:nvPr/>
        </p:nvSpPr>
        <p:spPr>
          <a:xfrm>
            <a:off x="4898083" y="2683187"/>
            <a:ext cx="1221396" cy="153888"/>
          </a:xfrm>
          <a:prstGeom prst="rect">
            <a:avLst/>
          </a:prstGeom>
          <a:noFill/>
        </p:spPr>
        <p:txBody>
          <a:bodyPr wrap="square" lIns="0" tIns="0" rIns="0" bIns="0" rtlCol="0">
            <a:spAutoFit/>
          </a:bodyPr>
          <a:lstStyle/>
          <a:p>
            <a:pPr defTabSz="1219140">
              <a:spcAft>
                <a:spcPts val="100"/>
              </a:spcAft>
              <a:defRPr/>
            </a:pPr>
            <a:r>
              <a:rPr lang="en-US" sz="1000" b="1" dirty="0">
                <a:solidFill>
                  <a:srgbClr val="E87722"/>
                </a:solidFill>
                <a:latin typeface="Arial"/>
              </a:rPr>
              <a:t>All patients</a:t>
            </a:r>
          </a:p>
        </p:txBody>
      </p:sp>
      <p:sp>
        <p:nvSpPr>
          <p:cNvPr id="80" name="Freeform 113">
            <a:extLst>
              <a:ext uri="{FF2B5EF4-FFF2-40B4-BE49-F238E27FC236}">
                <a16:creationId xmlns:a16="http://schemas.microsoft.com/office/drawing/2014/main" id="{56CAADC7-D8F1-5815-3918-C8B7E68C4947}"/>
              </a:ext>
            </a:extLst>
          </p:cNvPr>
          <p:cNvSpPr/>
          <p:nvPr/>
        </p:nvSpPr>
        <p:spPr bwMode="auto">
          <a:xfrm>
            <a:off x="6944805" y="2434169"/>
            <a:ext cx="5016887" cy="1733119"/>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kern="0" dirty="0">
              <a:solidFill>
                <a:srgbClr val="FFFFFF"/>
              </a:solidFill>
              <a:latin typeface="Calibri"/>
              <a:cs typeface="Arial" panose="020B0604020202020204" pitchFamily="34" charset="0"/>
            </a:endParaRPr>
          </a:p>
        </p:txBody>
      </p:sp>
      <p:grpSp>
        <p:nvGrpSpPr>
          <p:cNvPr id="81" name="Group 80">
            <a:extLst>
              <a:ext uri="{FF2B5EF4-FFF2-40B4-BE49-F238E27FC236}">
                <a16:creationId xmlns:a16="http://schemas.microsoft.com/office/drawing/2014/main" id="{F44ACFD6-EE8F-C50C-B347-D76ABC7B8847}"/>
              </a:ext>
            </a:extLst>
          </p:cNvPr>
          <p:cNvGrpSpPr/>
          <p:nvPr/>
        </p:nvGrpSpPr>
        <p:grpSpPr>
          <a:xfrm>
            <a:off x="6525858" y="2363557"/>
            <a:ext cx="396262" cy="1918360"/>
            <a:chOff x="681335" y="2363555"/>
            <a:chExt cx="396262" cy="1918359"/>
          </a:xfrm>
        </p:grpSpPr>
        <p:sp>
          <p:nvSpPr>
            <p:cNvPr id="82" name="TextBox 81">
              <a:extLst>
                <a:ext uri="{FF2B5EF4-FFF2-40B4-BE49-F238E27FC236}">
                  <a16:creationId xmlns:a16="http://schemas.microsoft.com/office/drawing/2014/main" id="{3B3C754B-1147-487B-6327-4DBFA7719081}"/>
                </a:ext>
              </a:extLst>
            </p:cNvPr>
            <p:cNvSpPr txBox="1"/>
            <p:nvPr/>
          </p:nvSpPr>
          <p:spPr bwMode="auto">
            <a:xfrm>
              <a:off x="681335" y="2363555"/>
              <a:ext cx="396262"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100</a:t>
              </a:r>
            </a:p>
          </p:txBody>
        </p:sp>
        <p:sp>
          <p:nvSpPr>
            <p:cNvPr id="83" name="TextBox 82">
              <a:extLst>
                <a:ext uri="{FF2B5EF4-FFF2-40B4-BE49-F238E27FC236}">
                  <a16:creationId xmlns:a16="http://schemas.microsoft.com/office/drawing/2014/main" id="{1AF95B41-4D8E-8671-F821-869E080CC485}"/>
                </a:ext>
              </a:extLst>
            </p:cNvPr>
            <p:cNvSpPr txBox="1"/>
            <p:nvPr/>
          </p:nvSpPr>
          <p:spPr bwMode="auto">
            <a:xfrm>
              <a:off x="751867" y="3032409"/>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60</a:t>
              </a:r>
            </a:p>
          </p:txBody>
        </p:sp>
        <p:sp>
          <p:nvSpPr>
            <p:cNvPr id="84" name="TextBox 83">
              <a:extLst>
                <a:ext uri="{FF2B5EF4-FFF2-40B4-BE49-F238E27FC236}">
                  <a16:creationId xmlns:a16="http://schemas.microsoft.com/office/drawing/2014/main" id="{38A7D6D3-9092-D79B-AFD3-462164F48653}"/>
                </a:ext>
              </a:extLst>
            </p:cNvPr>
            <p:cNvSpPr txBox="1"/>
            <p:nvPr/>
          </p:nvSpPr>
          <p:spPr bwMode="auto">
            <a:xfrm>
              <a:off x="751867" y="3366836"/>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40</a:t>
              </a:r>
            </a:p>
          </p:txBody>
        </p:sp>
        <p:sp>
          <p:nvSpPr>
            <p:cNvPr id="85" name="TextBox 84">
              <a:extLst>
                <a:ext uri="{FF2B5EF4-FFF2-40B4-BE49-F238E27FC236}">
                  <a16:creationId xmlns:a16="http://schemas.microsoft.com/office/drawing/2014/main" id="{5D01A6E7-FDBA-82FA-3192-2BE897C6E576}"/>
                </a:ext>
              </a:extLst>
            </p:cNvPr>
            <p:cNvSpPr txBox="1"/>
            <p:nvPr/>
          </p:nvSpPr>
          <p:spPr bwMode="auto">
            <a:xfrm>
              <a:off x="751867" y="3701263"/>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20</a:t>
              </a:r>
            </a:p>
          </p:txBody>
        </p:sp>
        <p:sp>
          <p:nvSpPr>
            <p:cNvPr id="86" name="TextBox 85">
              <a:extLst>
                <a:ext uri="{FF2B5EF4-FFF2-40B4-BE49-F238E27FC236}">
                  <a16:creationId xmlns:a16="http://schemas.microsoft.com/office/drawing/2014/main" id="{08FC51FC-1CF0-4585-44EB-07BEB064EE19}"/>
                </a:ext>
              </a:extLst>
            </p:cNvPr>
            <p:cNvSpPr txBox="1"/>
            <p:nvPr/>
          </p:nvSpPr>
          <p:spPr bwMode="auto">
            <a:xfrm>
              <a:off x="822399" y="4035693"/>
              <a:ext cx="255198"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0</a:t>
              </a:r>
            </a:p>
          </p:txBody>
        </p:sp>
        <p:sp>
          <p:nvSpPr>
            <p:cNvPr id="87" name="TextBox 86">
              <a:extLst>
                <a:ext uri="{FF2B5EF4-FFF2-40B4-BE49-F238E27FC236}">
                  <a16:creationId xmlns:a16="http://schemas.microsoft.com/office/drawing/2014/main" id="{9EF455EC-B029-CF65-8D21-E92C434A99D0}"/>
                </a:ext>
              </a:extLst>
            </p:cNvPr>
            <p:cNvSpPr txBox="1"/>
            <p:nvPr/>
          </p:nvSpPr>
          <p:spPr bwMode="auto">
            <a:xfrm>
              <a:off x="751867" y="2697981"/>
              <a:ext cx="32573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000" dirty="0">
                  <a:solidFill>
                    <a:srgbClr val="000000"/>
                  </a:solidFill>
                  <a:latin typeface="Arial"/>
                  <a:cs typeface="Arial"/>
                </a:rPr>
                <a:t>80</a:t>
              </a:r>
            </a:p>
          </p:txBody>
        </p:sp>
      </p:grpSp>
      <p:sp>
        <p:nvSpPr>
          <p:cNvPr id="88" name="TextBox 87">
            <a:extLst>
              <a:ext uri="{FF2B5EF4-FFF2-40B4-BE49-F238E27FC236}">
                <a16:creationId xmlns:a16="http://schemas.microsoft.com/office/drawing/2014/main" id="{0481767B-A29C-7229-092B-9E2093B9C783}"/>
              </a:ext>
            </a:extLst>
          </p:cNvPr>
          <p:cNvSpPr txBox="1"/>
          <p:nvPr/>
        </p:nvSpPr>
        <p:spPr bwMode="auto">
          <a:xfrm>
            <a:off x="9122784" y="4393546"/>
            <a:ext cx="641521"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000" b="1" dirty="0">
                <a:solidFill>
                  <a:srgbClr val="000000"/>
                </a:solidFill>
                <a:latin typeface="Arial"/>
                <a:cs typeface="Arial"/>
              </a:rPr>
              <a:t>Months</a:t>
            </a:r>
          </a:p>
        </p:txBody>
      </p:sp>
      <p:grpSp>
        <p:nvGrpSpPr>
          <p:cNvPr id="89" name="Group 88">
            <a:extLst>
              <a:ext uri="{FF2B5EF4-FFF2-40B4-BE49-F238E27FC236}">
                <a16:creationId xmlns:a16="http://schemas.microsoft.com/office/drawing/2014/main" id="{E2657E64-EA5C-F6B0-6847-586DEC6AD81B}"/>
              </a:ext>
            </a:extLst>
          </p:cNvPr>
          <p:cNvGrpSpPr/>
          <p:nvPr/>
        </p:nvGrpSpPr>
        <p:grpSpPr>
          <a:xfrm>
            <a:off x="6805567" y="4251067"/>
            <a:ext cx="5136024" cy="185548"/>
            <a:chOff x="961044" y="4251066"/>
            <a:chExt cx="5136024" cy="185548"/>
          </a:xfrm>
        </p:grpSpPr>
        <p:sp>
          <p:nvSpPr>
            <p:cNvPr id="90" name="TextBox 89">
              <a:extLst>
                <a:ext uri="{FF2B5EF4-FFF2-40B4-BE49-F238E27FC236}">
                  <a16:creationId xmlns:a16="http://schemas.microsoft.com/office/drawing/2014/main" id="{24902360-64AF-CE83-D3D5-4DD4BD0E34A1}"/>
                </a:ext>
              </a:extLst>
            </p:cNvPr>
            <p:cNvSpPr txBox="1"/>
            <p:nvPr/>
          </p:nvSpPr>
          <p:spPr bwMode="auto">
            <a:xfrm>
              <a:off x="96104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0</a:t>
              </a:r>
            </a:p>
          </p:txBody>
        </p:sp>
        <p:sp>
          <p:nvSpPr>
            <p:cNvPr id="91" name="TextBox 90">
              <a:extLst>
                <a:ext uri="{FF2B5EF4-FFF2-40B4-BE49-F238E27FC236}">
                  <a16:creationId xmlns:a16="http://schemas.microsoft.com/office/drawing/2014/main" id="{4E006AEA-AEAF-1592-9548-44862B598023}"/>
                </a:ext>
              </a:extLst>
            </p:cNvPr>
            <p:cNvSpPr txBox="1"/>
            <p:nvPr/>
          </p:nvSpPr>
          <p:spPr bwMode="auto">
            <a:xfrm>
              <a:off x="118203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a:t>
              </a:r>
            </a:p>
          </p:txBody>
        </p:sp>
        <p:sp>
          <p:nvSpPr>
            <p:cNvPr id="92" name="TextBox 91">
              <a:extLst>
                <a:ext uri="{FF2B5EF4-FFF2-40B4-BE49-F238E27FC236}">
                  <a16:creationId xmlns:a16="http://schemas.microsoft.com/office/drawing/2014/main" id="{B065C05D-499F-D7DA-AC11-B5C9540D91DC}"/>
                </a:ext>
              </a:extLst>
            </p:cNvPr>
            <p:cNvSpPr txBox="1"/>
            <p:nvPr/>
          </p:nvSpPr>
          <p:spPr bwMode="auto">
            <a:xfrm>
              <a:off x="1624005"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9</a:t>
              </a:r>
            </a:p>
          </p:txBody>
        </p:sp>
        <p:sp>
          <p:nvSpPr>
            <p:cNvPr id="93" name="TextBox 92">
              <a:extLst>
                <a:ext uri="{FF2B5EF4-FFF2-40B4-BE49-F238E27FC236}">
                  <a16:creationId xmlns:a16="http://schemas.microsoft.com/office/drawing/2014/main" id="{7F447756-AE7A-1E50-DC1E-C24E1BF66605}"/>
                </a:ext>
              </a:extLst>
            </p:cNvPr>
            <p:cNvSpPr txBox="1"/>
            <p:nvPr/>
          </p:nvSpPr>
          <p:spPr bwMode="auto">
            <a:xfrm>
              <a:off x="317091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30</a:t>
              </a:r>
            </a:p>
          </p:txBody>
        </p:sp>
        <p:sp>
          <p:nvSpPr>
            <p:cNvPr id="94" name="TextBox 93">
              <a:extLst>
                <a:ext uri="{FF2B5EF4-FFF2-40B4-BE49-F238E27FC236}">
                  <a16:creationId xmlns:a16="http://schemas.microsoft.com/office/drawing/2014/main" id="{287C7C62-3B0D-C0FF-AAA7-835AB8016CAC}"/>
                </a:ext>
              </a:extLst>
            </p:cNvPr>
            <p:cNvSpPr txBox="1"/>
            <p:nvPr/>
          </p:nvSpPr>
          <p:spPr bwMode="auto">
            <a:xfrm>
              <a:off x="339190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33</a:t>
              </a:r>
            </a:p>
          </p:txBody>
        </p:sp>
        <p:sp>
          <p:nvSpPr>
            <p:cNvPr id="95" name="TextBox 94">
              <a:extLst>
                <a:ext uri="{FF2B5EF4-FFF2-40B4-BE49-F238E27FC236}">
                  <a16:creationId xmlns:a16="http://schemas.microsoft.com/office/drawing/2014/main" id="{D4A79C59-B6E7-C3DA-7784-980FAF5DB404}"/>
                </a:ext>
              </a:extLst>
            </p:cNvPr>
            <p:cNvSpPr txBox="1"/>
            <p:nvPr/>
          </p:nvSpPr>
          <p:spPr bwMode="auto">
            <a:xfrm>
              <a:off x="361288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36</a:t>
              </a:r>
            </a:p>
          </p:txBody>
        </p:sp>
        <p:sp>
          <p:nvSpPr>
            <p:cNvPr id="96" name="TextBox 95">
              <a:extLst>
                <a:ext uri="{FF2B5EF4-FFF2-40B4-BE49-F238E27FC236}">
                  <a16:creationId xmlns:a16="http://schemas.microsoft.com/office/drawing/2014/main" id="{9AF7BFE5-C520-340E-0E47-6538FD4D867D}"/>
                </a:ext>
              </a:extLst>
            </p:cNvPr>
            <p:cNvSpPr txBox="1"/>
            <p:nvPr/>
          </p:nvSpPr>
          <p:spPr bwMode="auto">
            <a:xfrm>
              <a:off x="4717823"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51</a:t>
              </a:r>
            </a:p>
          </p:txBody>
        </p:sp>
        <p:sp>
          <p:nvSpPr>
            <p:cNvPr id="97" name="TextBox 96">
              <a:extLst>
                <a:ext uri="{FF2B5EF4-FFF2-40B4-BE49-F238E27FC236}">
                  <a16:creationId xmlns:a16="http://schemas.microsoft.com/office/drawing/2014/main" id="{DB64C1D3-24C2-6219-8E34-4BBA2ED46588}"/>
                </a:ext>
              </a:extLst>
            </p:cNvPr>
            <p:cNvSpPr txBox="1"/>
            <p:nvPr/>
          </p:nvSpPr>
          <p:spPr bwMode="auto">
            <a:xfrm>
              <a:off x="2065979"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15</a:t>
              </a:r>
            </a:p>
          </p:txBody>
        </p:sp>
        <p:sp>
          <p:nvSpPr>
            <p:cNvPr id="98" name="TextBox 97">
              <a:extLst>
                <a:ext uri="{FF2B5EF4-FFF2-40B4-BE49-F238E27FC236}">
                  <a16:creationId xmlns:a16="http://schemas.microsoft.com/office/drawing/2014/main" id="{0535BCE9-371F-A3D9-86B7-1FE5B5858EB6}"/>
                </a:ext>
              </a:extLst>
            </p:cNvPr>
            <p:cNvSpPr txBox="1"/>
            <p:nvPr/>
          </p:nvSpPr>
          <p:spPr bwMode="auto">
            <a:xfrm>
              <a:off x="2286966"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18</a:t>
              </a:r>
            </a:p>
          </p:txBody>
        </p:sp>
        <p:sp>
          <p:nvSpPr>
            <p:cNvPr id="99" name="TextBox 98">
              <a:extLst>
                <a:ext uri="{FF2B5EF4-FFF2-40B4-BE49-F238E27FC236}">
                  <a16:creationId xmlns:a16="http://schemas.microsoft.com/office/drawing/2014/main" id="{7C2DAFA8-036B-5233-20FE-60CA49EAE9B8}"/>
                </a:ext>
              </a:extLst>
            </p:cNvPr>
            <p:cNvSpPr txBox="1"/>
            <p:nvPr/>
          </p:nvSpPr>
          <p:spPr bwMode="auto">
            <a:xfrm>
              <a:off x="2728940"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24</a:t>
              </a:r>
            </a:p>
          </p:txBody>
        </p:sp>
        <p:sp>
          <p:nvSpPr>
            <p:cNvPr id="100" name="TextBox 99">
              <a:extLst>
                <a:ext uri="{FF2B5EF4-FFF2-40B4-BE49-F238E27FC236}">
                  <a16:creationId xmlns:a16="http://schemas.microsoft.com/office/drawing/2014/main" id="{9F462AC4-9BF1-F109-4026-D2B88F82A97F}"/>
                </a:ext>
              </a:extLst>
            </p:cNvPr>
            <p:cNvSpPr txBox="1"/>
            <p:nvPr/>
          </p:nvSpPr>
          <p:spPr bwMode="auto">
            <a:xfrm>
              <a:off x="4496836"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48</a:t>
              </a:r>
            </a:p>
          </p:txBody>
        </p:sp>
        <p:sp>
          <p:nvSpPr>
            <p:cNvPr id="101" name="TextBox 100">
              <a:extLst>
                <a:ext uri="{FF2B5EF4-FFF2-40B4-BE49-F238E27FC236}">
                  <a16:creationId xmlns:a16="http://schemas.microsoft.com/office/drawing/2014/main" id="{3A851811-93AD-C45D-8330-9F82C1943CCB}"/>
                </a:ext>
              </a:extLst>
            </p:cNvPr>
            <p:cNvSpPr txBox="1"/>
            <p:nvPr/>
          </p:nvSpPr>
          <p:spPr bwMode="auto">
            <a:xfrm>
              <a:off x="4275849"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45</a:t>
              </a:r>
            </a:p>
          </p:txBody>
        </p:sp>
        <p:sp>
          <p:nvSpPr>
            <p:cNvPr id="102" name="TextBox 101">
              <a:extLst>
                <a:ext uri="{FF2B5EF4-FFF2-40B4-BE49-F238E27FC236}">
                  <a16:creationId xmlns:a16="http://schemas.microsoft.com/office/drawing/2014/main" id="{4D93E5E1-19BC-6D7A-8FB4-1AA30AFA08C9}"/>
                </a:ext>
              </a:extLst>
            </p:cNvPr>
            <p:cNvSpPr txBox="1"/>
            <p:nvPr/>
          </p:nvSpPr>
          <p:spPr bwMode="auto">
            <a:xfrm>
              <a:off x="3833875"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39</a:t>
              </a:r>
            </a:p>
          </p:txBody>
        </p:sp>
        <p:sp>
          <p:nvSpPr>
            <p:cNvPr id="103" name="TextBox 102">
              <a:extLst>
                <a:ext uri="{FF2B5EF4-FFF2-40B4-BE49-F238E27FC236}">
                  <a16:creationId xmlns:a16="http://schemas.microsoft.com/office/drawing/2014/main" id="{BAEDC35A-7B45-B548-8970-4380487DC875}"/>
                </a:ext>
              </a:extLst>
            </p:cNvPr>
            <p:cNvSpPr txBox="1"/>
            <p:nvPr/>
          </p:nvSpPr>
          <p:spPr bwMode="auto">
            <a:xfrm>
              <a:off x="4054862"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42</a:t>
              </a:r>
            </a:p>
          </p:txBody>
        </p:sp>
        <p:sp>
          <p:nvSpPr>
            <p:cNvPr id="104" name="TextBox 103">
              <a:extLst>
                <a:ext uri="{FF2B5EF4-FFF2-40B4-BE49-F238E27FC236}">
                  <a16:creationId xmlns:a16="http://schemas.microsoft.com/office/drawing/2014/main" id="{06F228C1-4A2D-0277-B350-676642F5DCB6}"/>
                </a:ext>
              </a:extLst>
            </p:cNvPr>
            <p:cNvSpPr txBox="1"/>
            <p:nvPr/>
          </p:nvSpPr>
          <p:spPr bwMode="auto">
            <a:xfrm>
              <a:off x="2949927"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27</a:t>
              </a:r>
            </a:p>
          </p:txBody>
        </p:sp>
        <p:sp>
          <p:nvSpPr>
            <p:cNvPr id="105" name="TextBox 104">
              <a:extLst>
                <a:ext uri="{FF2B5EF4-FFF2-40B4-BE49-F238E27FC236}">
                  <a16:creationId xmlns:a16="http://schemas.microsoft.com/office/drawing/2014/main" id="{6E53853E-903A-5EA3-3C0E-1D7221C5E672}"/>
                </a:ext>
              </a:extLst>
            </p:cNvPr>
            <p:cNvSpPr txBox="1"/>
            <p:nvPr/>
          </p:nvSpPr>
          <p:spPr bwMode="auto">
            <a:xfrm>
              <a:off x="2507953"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21</a:t>
              </a:r>
            </a:p>
          </p:txBody>
        </p:sp>
        <p:sp>
          <p:nvSpPr>
            <p:cNvPr id="106" name="TextBox 105">
              <a:extLst>
                <a:ext uri="{FF2B5EF4-FFF2-40B4-BE49-F238E27FC236}">
                  <a16:creationId xmlns:a16="http://schemas.microsoft.com/office/drawing/2014/main" id="{062ADEE2-E4C5-D84A-77E4-ED31241EBB3C}"/>
                </a:ext>
              </a:extLst>
            </p:cNvPr>
            <p:cNvSpPr txBox="1"/>
            <p:nvPr/>
          </p:nvSpPr>
          <p:spPr bwMode="auto">
            <a:xfrm>
              <a:off x="1844992"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12</a:t>
              </a:r>
            </a:p>
          </p:txBody>
        </p:sp>
        <p:sp>
          <p:nvSpPr>
            <p:cNvPr id="107" name="TextBox 106">
              <a:extLst>
                <a:ext uri="{FF2B5EF4-FFF2-40B4-BE49-F238E27FC236}">
                  <a16:creationId xmlns:a16="http://schemas.microsoft.com/office/drawing/2014/main" id="{46265548-ABDB-CF4E-F24B-CC97EF5B7C83}"/>
                </a:ext>
              </a:extLst>
            </p:cNvPr>
            <p:cNvSpPr txBox="1"/>
            <p:nvPr/>
          </p:nvSpPr>
          <p:spPr bwMode="auto">
            <a:xfrm>
              <a:off x="140301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a:t>
              </a:r>
            </a:p>
          </p:txBody>
        </p:sp>
        <p:sp>
          <p:nvSpPr>
            <p:cNvPr id="108" name="TextBox 107">
              <a:extLst>
                <a:ext uri="{FF2B5EF4-FFF2-40B4-BE49-F238E27FC236}">
                  <a16:creationId xmlns:a16="http://schemas.microsoft.com/office/drawing/2014/main" id="{ED37A69F-217E-8881-EC4B-929B4667FD50}"/>
                </a:ext>
              </a:extLst>
            </p:cNvPr>
            <p:cNvSpPr txBox="1"/>
            <p:nvPr/>
          </p:nvSpPr>
          <p:spPr bwMode="auto">
            <a:xfrm>
              <a:off x="4938810"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54</a:t>
              </a:r>
            </a:p>
          </p:txBody>
        </p:sp>
        <p:sp>
          <p:nvSpPr>
            <p:cNvPr id="109" name="TextBox 108">
              <a:extLst>
                <a:ext uri="{FF2B5EF4-FFF2-40B4-BE49-F238E27FC236}">
                  <a16:creationId xmlns:a16="http://schemas.microsoft.com/office/drawing/2014/main" id="{25EA7CFA-728E-F7EA-1417-A92406A8B013}"/>
                </a:ext>
              </a:extLst>
            </p:cNvPr>
            <p:cNvSpPr txBox="1"/>
            <p:nvPr/>
          </p:nvSpPr>
          <p:spPr bwMode="auto">
            <a:xfrm>
              <a:off x="5159797"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57</a:t>
              </a:r>
            </a:p>
          </p:txBody>
        </p:sp>
        <p:sp>
          <p:nvSpPr>
            <p:cNvPr id="110" name="TextBox 109">
              <a:extLst>
                <a:ext uri="{FF2B5EF4-FFF2-40B4-BE49-F238E27FC236}">
                  <a16:creationId xmlns:a16="http://schemas.microsoft.com/office/drawing/2014/main" id="{E3D9A28C-7E6C-089F-F75F-112A14F5366F}"/>
                </a:ext>
              </a:extLst>
            </p:cNvPr>
            <p:cNvSpPr txBox="1"/>
            <p:nvPr/>
          </p:nvSpPr>
          <p:spPr bwMode="auto">
            <a:xfrm>
              <a:off x="5380784"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60</a:t>
              </a:r>
            </a:p>
          </p:txBody>
        </p:sp>
        <p:sp>
          <p:nvSpPr>
            <p:cNvPr id="111" name="TextBox 110">
              <a:extLst>
                <a:ext uri="{FF2B5EF4-FFF2-40B4-BE49-F238E27FC236}">
                  <a16:creationId xmlns:a16="http://schemas.microsoft.com/office/drawing/2014/main" id="{1A8A7EBE-5F30-02E9-D751-E3029A14C855}"/>
                </a:ext>
              </a:extLst>
            </p:cNvPr>
            <p:cNvSpPr txBox="1"/>
            <p:nvPr/>
          </p:nvSpPr>
          <p:spPr bwMode="auto">
            <a:xfrm>
              <a:off x="5601771"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63</a:t>
              </a:r>
            </a:p>
          </p:txBody>
        </p:sp>
        <p:sp>
          <p:nvSpPr>
            <p:cNvPr id="112" name="TextBox 111">
              <a:extLst>
                <a:ext uri="{FF2B5EF4-FFF2-40B4-BE49-F238E27FC236}">
                  <a16:creationId xmlns:a16="http://schemas.microsoft.com/office/drawing/2014/main" id="{3335668A-5629-0336-C085-39C789BB3B3C}"/>
                </a:ext>
              </a:extLst>
            </p:cNvPr>
            <p:cNvSpPr txBox="1"/>
            <p:nvPr/>
          </p:nvSpPr>
          <p:spPr bwMode="auto">
            <a:xfrm>
              <a:off x="5822748" y="4251066"/>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000" dirty="0">
                  <a:solidFill>
                    <a:srgbClr val="000000"/>
                  </a:solidFill>
                  <a:latin typeface="Arial"/>
                  <a:cs typeface="Arial"/>
                </a:rPr>
                <a:t>66</a:t>
              </a:r>
            </a:p>
          </p:txBody>
        </p:sp>
      </p:grpSp>
      <p:grpSp>
        <p:nvGrpSpPr>
          <p:cNvPr id="113" name="Group 112">
            <a:extLst>
              <a:ext uri="{FF2B5EF4-FFF2-40B4-BE49-F238E27FC236}">
                <a16:creationId xmlns:a16="http://schemas.microsoft.com/office/drawing/2014/main" id="{62743799-5762-005B-393A-2B9DCAE05A78}"/>
              </a:ext>
            </a:extLst>
          </p:cNvPr>
          <p:cNvGrpSpPr/>
          <p:nvPr/>
        </p:nvGrpSpPr>
        <p:grpSpPr>
          <a:xfrm>
            <a:off x="6859080" y="2492447"/>
            <a:ext cx="91440" cy="1674840"/>
            <a:chOff x="1014557" y="2492446"/>
            <a:chExt cx="91440" cy="1674840"/>
          </a:xfrm>
        </p:grpSpPr>
        <p:cxnSp>
          <p:nvCxnSpPr>
            <p:cNvPr id="114" name="Straight Connector 113">
              <a:extLst>
                <a:ext uri="{FF2B5EF4-FFF2-40B4-BE49-F238E27FC236}">
                  <a16:creationId xmlns:a16="http://schemas.microsoft.com/office/drawing/2014/main" id="{A69418C8-1BD1-EF4D-60E2-0E6B2E94DAAB}"/>
                </a:ext>
              </a:extLst>
            </p:cNvPr>
            <p:cNvCxnSpPr>
              <a:cxnSpLocks/>
            </p:cNvCxnSpPr>
            <p:nvPr/>
          </p:nvCxnSpPr>
          <p:spPr bwMode="auto">
            <a:xfrm>
              <a:off x="1014557" y="316238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5" name="Straight Connector 114">
              <a:extLst>
                <a:ext uri="{FF2B5EF4-FFF2-40B4-BE49-F238E27FC236}">
                  <a16:creationId xmlns:a16="http://schemas.microsoft.com/office/drawing/2014/main" id="{2D340E40-728E-F1DD-B5C2-153C245CE82F}"/>
                </a:ext>
              </a:extLst>
            </p:cNvPr>
            <p:cNvCxnSpPr>
              <a:cxnSpLocks/>
            </p:cNvCxnSpPr>
            <p:nvPr/>
          </p:nvCxnSpPr>
          <p:spPr bwMode="auto">
            <a:xfrm>
              <a:off x="1014557" y="34973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6" name="Straight Connector 115">
              <a:extLst>
                <a:ext uri="{FF2B5EF4-FFF2-40B4-BE49-F238E27FC236}">
                  <a16:creationId xmlns:a16="http://schemas.microsoft.com/office/drawing/2014/main" id="{53DB3FAC-E3D1-0BB9-D711-4AF4401BE876}"/>
                </a:ext>
              </a:extLst>
            </p:cNvPr>
            <p:cNvCxnSpPr>
              <a:cxnSpLocks/>
            </p:cNvCxnSpPr>
            <p:nvPr/>
          </p:nvCxnSpPr>
          <p:spPr bwMode="auto">
            <a:xfrm>
              <a:off x="1014557" y="2827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BFF26941-CE5D-23E6-1FAE-F07128AC02AB}"/>
                </a:ext>
              </a:extLst>
            </p:cNvPr>
            <p:cNvCxnSpPr>
              <a:cxnSpLocks/>
            </p:cNvCxnSpPr>
            <p:nvPr/>
          </p:nvCxnSpPr>
          <p:spPr bwMode="auto">
            <a:xfrm>
              <a:off x="1014557" y="383231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287FD377-6B54-1886-1429-09F50CC02EE8}"/>
                </a:ext>
              </a:extLst>
            </p:cNvPr>
            <p:cNvCxnSpPr>
              <a:cxnSpLocks/>
            </p:cNvCxnSpPr>
            <p:nvPr/>
          </p:nvCxnSpPr>
          <p:spPr bwMode="auto">
            <a:xfrm>
              <a:off x="1014557" y="416728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D4F7CA18-FFCE-1385-0F51-6546812E2E48}"/>
                </a:ext>
              </a:extLst>
            </p:cNvPr>
            <p:cNvCxnSpPr>
              <a:cxnSpLocks/>
            </p:cNvCxnSpPr>
            <p:nvPr/>
          </p:nvCxnSpPr>
          <p:spPr bwMode="auto">
            <a:xfrm>
              <a:off x="1014557" y="249244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20" name="Group 119">
            <a:extLst>
              <a:ext uri="{FF2B5EF4-FFF2-40B4-BE49-F238E27FC236}">
                <a16:creationId xmlns:a16="http://schemas.microsoft.com/office/drawing/2014/main" id="{586537E9-AB41-2A61-43F8-BE2213AD9FDF}"/>
              </a:ext>
            </a:extLst>
          </p:cNvPr>
          <p:cNvGrpSpPr/>
          <p:nvPr/>
        </p:nvGrpSpPr>
        <p:grpSpPr>
          <a:xfrm>
            <a:off x="6944949" y="4164545"/>
            <a:ext cx="4855953" cy="91441"/>
            <a:chOff x="1100424" y="4164543"/>
            <a:chExt cx="4855953" cy="91441"/>
          </a:xfrm>
        </p:grpSpPr>
        <p:cxnSp>
          <p:nvCxnSpPr>
            <p:cNvPr id="121" name="Straight Connector 120">
              <a:extLst>
                <a:ext uri="{FF2B5EF4-FFF2-40B4-BE49-F238E27FC236}">
                  <a16:creationId xmlns:a16="http://schemas.microsoft.com/office/drawing/2014/main" id="{59F150A1-442A-FFF4-384A-B863433DA750}"/>
                </a:ext>
              </a:extLst>
            </p:cNvPr>
            <p:cNvCxnSpPr>
              <a:cxnSpLocks/>
            </p:cNvCxnSpPr>
            <p:nvPr/>
          </p:nvCxnSpPr>
          <p:spPr bwMode="auto">
            <a:xfrm rot="16200000">
              <a:off x="10547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2" name="Straight Connector 121">
              <a:extLst>
                <a:ext uri="{FF2B5EF4-FFF2-40B4-BE49-F238E27FC236}">
                  <a16:creationId xmlns:a16="http://schemas.microsoft.com/office/drawing/2014/main" id="{1C50F19A-39A1-E239-E5F9-9CB798071F59}"/>
                </a:ext>
              </a:extLst>
            </p:cNvPr>
            <p:cNvCxnSpPr>
              <a:cxnSpLocks/>
            </p:cNvCxnSpPr>
            <p:nvPr/>
          </p:nvCxnSpPr>
          <p:spPr bwMode="auto">
            <a:xfrm rot="16200000">
              <a:off x="17168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3" name="Straight Connector 122">
              <a:extLst>
                <a:ext uri="{FF2B5EF4-FFF2-40B4-BE49-F238E27FC236}">
                  <a16:creationId xmlns:a16="http://schemas.microsoft.com/office/drawing/2014/main" id="{DB942B7F-CB06-91EE-B3C0-3FDA8DB737F2}"/>
                </a:ext>
              </a:extLst>
            </p:cNvPr>
            <p:cNvCxnSpPr>
              <a:cxnSpLocks/>
            </p:cNvCxnSpPr>
            <p:nvPr/>
          </p:nvCxnSpPr>
          <p:spPr bwMode="auto">
            <a:xfrm rot="16200000">
              <a:off x="21583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4" name="Straight Connector 123">
              <a:extLst>
                <a:ext uri="{FF2B5EF4-FFF2-40B4-BE49-F238E27FC236}">
                  <a16:creationId xmlns:a16="http://schemas.microsoft.com/office/drawing/2014/main" id="{7DE17ADE-8977-DABE-2696-3EBD1301137B}"/>
                </a:ext>
              </a:extLst>
            </p:cNvPr>
            <p:cNvCxnSpPr>
              <a:cxnSpLocks/>
            </p:cNvCxnSpPr>
            <p:nvPr/>
          </p:nvCxnSpPr>
          <p:spPr bwMode="auto">
            <a:xfrm rot="16200000">
              <a:off x="30412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5" name="Straight Connector 124">
              <a:extLst>
                <a:ext uri="{FF2B5EF4-FFF2-40B4-BE49-F238E27FC236}">
                  <a16:creationId xmlns:a16="http://schemas.microsoft.com/office/drawing/2014/main" id="{BADCF1D1-DD09-F140-1DFC-5649F944098B}"/>
                </a:ext>
              </a:extLst>
            </p:cNvPr>
            <p:cNvCxnSpPr>
              <a:cxnSpLocks/>
            </p:cNvCxnSpPr>
            <p:nvPr/>
          </p:nvCxnSpPr>
          <p:spPr bwMode="auto">
            <a:xfrm rot="16200000">
              <a:off x="41448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6" name="Straight Connector 125">
              <a:extLst>
                <a:ext uri="{FF2B5EF4-FFF2-40B4-BE49-F238E27FC236}">
                  <a16:creationId xmlns:a16="http://schemas.microsoft.com/office/drawing/2014/main" id="{FB8784C8-D00A-6F31-3960-7919C8F52C8E}"/>
                </a:ext>
              </a:extLst>
            </p:cNvPr>
            <p:cNvCxnSpPr>
              <a:cxnSpLocks/>
            </p:cNvCxnSpPr>
            <p:nvPr/>
          </p:nvCxnSpPr>
          <p:spPr bwMode="auto">
            <a:xfrm rot="16200000">
              <a:off x="48070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7" name="Straight Connector 126">
              <a:extLst>
                <a:ext uri="{FF2B5EF4-FFF2-40B4-BE49-F238E27FC236}">
                  <a16:creationId xmlns:a16="http://schemas.microsoft.com/office/drawing/2014/main" id="{6EF438C7-0492-F662-0B46-A6634206F256}"/>
                </a:ext>
              </a:extLst>
            </p:cNvPr>
            <p:cNvCxnSpPr>
              <a:cxnSpLocks/>
            </p:cNvCxnSpPr>
            <p:nvPr/>
          </p:nvCxnSpPr>
          <p:spPr bwMode="auto">
            <a:xfrm rot="16200000">
              <a:off x="502775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8" name="Straight Connector 127">
              <a:extLst>
                <a:ext uri="{FF2B5EF4-FFF2-40B4-BE49-F238E27FC236}">
                  <a16:creationId xmlns:a16="http://schemas.microsoft.com/office/drawing/2014/main" id="{C197D092-A9C1-7A2A-753C-3A9123360A6A}"/>
                </a:ext>
              </a:extLst>
            </p:cNvPr>
            <p:cNvCxnSpPr>
              <a:cxnSpLocks/>
            </p:cNvCxnSpPr>
            <p:nvPr/>
          </p:nvCxnSpPr>
          <p:spPr bwMode="auto">
            <a:xfrm rot="16200000">
              <a:off x="39241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9" name="Straight Connector 128">
              <a:extLst>
                <a:ext uri="{FF2B5EF4-FFF2-40B4-BE49-F238E27FC236}">
                  <a16:creationId xmlns:a16="http://schemas.microsoft.com/office/drawing/2014/main" id="{28BBABE5-3C81-56B3-F76F-7514695F9A26}"/>
                </a:ext>
              </a:extLst>
            </p:cNvPr>
            <p:cNvCxnSpPr>
              <a:cxnSpLocks/>
            </p:cNvCxnSpPr>
            <p:nvPr/>
          </p:nvCxnSpPr>
          <p:spPr bwMode="auto">
            <a:xfrm rot="16200000">
              <a:off x="54692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0" name="Straight Connector 129">
              <a:extLst>
                <a:ext uri="{FF2B5EF4-FFF2-40B4-BE49-F238E27FC236}">
                  <a16:creationId xmlns:a16="http://schemas.microsoft.com/office/drawing/2014/main" id="{0A35F476-08A1-BFBB-3F0B-34D180E02110}"/>
                </a:ext>
              </a:extLst>
            </p:cNvPr>
            <p:cNvCxnSpPr>
              <a:cxnSpLocks/>
            </p:cNvCxnSpPr>
            <p:nvPr/>
          </p:nvCxnSpPr>
          <p:spPr bwMode="auto">
            <a:xfrm rot="16200000">
              <a:off x="14961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1" name="Straight Connector 130">
              <a:extLst>
                <a:ext uri="{FF2B5EF4-FFF2-40B4-BE49-F238E27FC236}">
                  <a16:creationId xmlns:a16="http://schemas.microsoft.com/office/drawing/2014/main" id="{A346664D-547F-4898-1043-AF13B3C6F821}"/>
                </a:ext>
              </a:extLst>
            </p:cNvPr>
            <p:cNvCxnSpPr>
              <a:cxnSpLocks/>
            </p:cNvCxnSpPr>
            <p:nvPr/>
          </p:nvCxnSpPr>
          <p:spPr bwMode="auto">
            <a:xfrm rot="16200000">
              <a:off x="25997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2" name="Straight Connector 131">
              <a:extLst>
                <a:ext uri="{FF2B5EF4-FFF2-40B4-BE49-F238E27FC236}">
                  <a16:creationId xmlns:a16="http://schemas.microsoft.com/office/drawing/2014/main" id="{9227DDED-07B8-7E73-BDD9-CD3C50E6251A}"/>
                </a:ext>
              </a:extLst>
            </p:cNvPr>
            <p:cNvCxnSpPr>
              <a:cxnSpLocks/>
            </p:cNvCxnSpPr>
            <p:nvPr/>
          </p:nvCxnSpPr>
          <p:spPr bwMode="auto">
            <a:xfrm rot="16200000">
              <a:off x="348267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3" name="Straight Connector 132">
              <a:extLst>
                <a:ext uri="{FF2B5EF4-FFF2-40B4-BE49-F238E27FC236}">
                  <a16:creationId xmlns:a16="http://schemas.microsoft.com/office/drawing/2014/main" id="{E63AD34A-6C7D-B432-1BE0-788A40EDBC31}"/>
                </a:ext>
              </a:extLst>
            </p:cNvPr>
            <p:cNvCxnSpPr>
              <a:cxnSpLocks/>
            </p:cNvCxnSpPr>
            <p:nvPr/>
          </p:nvCxnSpPr>
          <p:spPr bwMode="auto">
            <a:xfrm rot="16200000">
              <a:off x="4586304"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4" name="Straight Connector 133">
              <a:extLst>
                <a:ext uri="{FF2B5EF4-FFF2-40B4-BE49-F238E27FC236}">
                  <a16:creationId xmlns:a16="http://schemas.microsoft.com/office/drawing/2014/main" id="{54B88E50-816A-741C-2B2B-CB831D9F7A8B}"/>
                </a:ext>
              </a:extLst>
            </p:cNvPr>
            <p:cNvCxnSpPr>
              <a:cxnSpLocks/>
            </p:cNvCxnSpPr>
            <p:nvPr/>
          </p:nvCxnSpPr>
          <p:spPr bwMode="auto">
            <a:xfrm rot="16200000">
              <a:off x="524847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5" name="Straight Connector 134">
              <a:extLst>
                <a:ext uri="{FF2B5EF4-FFF2-40B4-BE49-F238E27FC236}">
                  <a16:creationId xmlns:a16="http://schemas.microsoft.com/office/drawing/2014/main" id="{C293F95C-01C1-024A-2663-D99905B9C273}"/>
                </a:ext>
              </a:extLst>
            </p:cNvPr>
            <p:cNvCxnSpPr>
              <a:cxnSpLocks/>
            </p:cNvCxnSpPr>
            <p:nvPr/>
          </p:nvCxnSpPr>
          <p:spPr bwMode="auto">
            <a:xfrm rot="16200000">
              <a:off x="5689929"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6" name="Straight Connector 135">
              <a:extLst>
                <a:ext uri="{FF2B5EF4-FFF2-40B4-BE49-F238E27FC236}">
                  <a16:creationId xmlns:a16="http://schemas.microsoft.com/office/drawing/2014/main" id="{703AE701-90E0-F6E2-E252-19781847DC8A}"/>
                </a:ext>
              </a:extLst>
            </p:cNvPr>
            <p:cNvCxnSpPr>
              <a:cxnSpLocks/>
            </p:cNvCxnSpPr>
            <p:nvPr/>
          </p:nvCxnSpPr>
          <p:spPr bwMode="auto">
            <a:xfrm rot="16200000">
              <a:off x="5910657" y="421026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7" name="Straight Connector 136">
              <a:extLst>
                <a:ext uri="{FF2B5EF4-FFF2-40B4-BE49-F238E27FC236}">
                  <a16:creationId xmlns:a16="http://schemas.microsoft.com/office/drawing/2014/main" id="{44A244DE-8EA0-0A00-7AC7-212B5494A1F5}"/>
                </a:ext>
              </a:extLst>
            </p:cNvPr>
            <p:cNvCxnSpPr>
              <a:cxnSpLocks/>
            </p:cNvCxnSpPr>
            <p:nvPr/>
          </p:nvCxnSpPr>
          <p:spPr bwMode="auto">
            <a:xfrm rot="16200000">
              <a:off x="1275429"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8" name="Straight Connector 137">
              <a:extLst>
                <a:ext uri="{FF2B5EF4-FFF2-40B4-BE49-F238E27FC236}">
                  <a16:creationId xmlns:a16="http://schemas.microsoft.com/office/drawing/2014/main" id="{C8E78DB2-AE48-FE79-A9D4-28395BF47B2B}"/>
                </a:ext>
              </a:extLst>
            </p:cNvPr>
            <p:cNvCxnSpPr>
              <a:cxnSpLocks/>
            </p:cNvCxnSpPr>
            <p:nvPr/>
          </p:nvCxnSpPr>
          <p:spPr bwMode="auto">
            <a:xfrm rot="16200000">
              <a:off x="19376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39" name="Straight Connector 138">
              <a:extLst>
                <a:ext uri="{FF2B5EF4-FFF2-40B4-BE49-F238E27FC236}">
                  <a16:creationId xmlns:a16="http://schemas.microsoft.com/office/drawing/2014/main" id="{F8BC410C-9542-86D9-F83C-2138702761C2}"/>
                </a:ext>
              </a:extLst>
            </p:cNvPr>
            <p:cNvCxnSpPr>
              <a:cxnSpLocks/>
            </p:cNvCxnSpPr>
            <p:nvPr/>
          </p:nvCxnSpPr>
          <p:spPr bwMode="auto">
            <a:xfrm rot="16200000">
              <a:off x="23790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0" name="Straight Connector 139">
              <a:extLst>
                <a:ext uri="{FF2B5EF4-FFF2-40B4-BE49-F238E27FC236}">
                  <a16:creationId xmlns:a16="http://schemas.microsoft.com/office/drawing/2014/main" id="{AA8A4501-966E-B2C9-42D7-5936480B6089}"/>
                </a:ext>
              </a:extLst>
            </p:cNvPr>
            <p:cNvCxnSpPr>
              <a:cxnSpLocks/>
            </p:cNvCxnSpPr>
            <p:nvPr/>
          </p:nvCxnSpPr>
          <p:spPr bwMode="auto">
            <a:xfrm rot="16200000">
              <a:off x="326195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1" name="Straight Connector 140">
              <a:extLst>
                <a:ext uri="{FF2B5EF4-FFF2-40B4-BE49-F238E27FC236}">
                  <a16:creationId xmlns:a16="http://schemas.microsoft.com/office/drawing/2014/main" id="{7C89742F-2D14-D673-5822-845EC6659049}"/>
                </a:ext>
              </a:extLst>
            </p:cNvPr>
            <p:cNvCxnSpPr>
              <a:cxnSpLocks/>
            </p:cNvCxnSpPr>
            <p:nvPr/>
          </p:nvCxnSpPr>
          <p:spPr bwMode="auto">
            <a:xfrm rot="16200000">
              <a:off x="28205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2" name="Straight Connector 141">
              <a:extLst>
                <a:ext uri="{FF2B5EF4-FFF2-40B4-BE49-F238E27FC236}">
                  <a16:creationId xmlns:a16="http://schemas.microsoft.com/office/drawing/2014/main" id="{5C3E90BD-1537-C937-181E-7FA845EB53FD}"/>
                </a:ext>
              </a:extLst>
            </p:cNvPr>
            <p:cNvCxnSpPr>
              <a:cxnSpLocks/>
            </p:cNvCxnSpPr>
            <p:nvPr/>
          </p:nvCxnSpPr>
          <p:spPr bwMode="auto">
            <a:xfrm rot="16200000">
              <a:off x="3703404" y="421026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43" name="Straight Connector 142">
              <a:extLst>
                <a:ext uri="{FF2B5EF4-FFF2-40B4-BE49-F238E27FC236}">
                  <a16:creationId xmlns:a16="http://schemas.microsoft.com/office/drawing/2014/main" id="{B8D2B8A1-BA32-ED44-528F-AE0378EAA00D}"/>
                </a:ext>
              </a:extLst>
            </p:cNvPr>
            <p:cNvCxnSpPr>
              <a:cxnSpLocks/>
            </p:cNvCxnSpPr>
            <p:nvPr/>
          </p:nvCxnSpPr>
          <p:spPr bwMode="auto">
            <a:xfrm rot="16200000">
              <a:off x="4365579" y="421026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44" name="TextBox 143">
            <a:extLst>
              <a:ext uri="{FF2B5EF4-FFF2-40B4-BE49-F238E27FC236}">
                <a16:creationId xmlns:a16="http://schemas.microsoft.com/office/drawing/2014/main" id="{98AC05EA-C78E-DB69-2450-526CAB7E64B8}"/>
              </a:ext>
            </a:extLst>
          </p:cNvPr>
          <p:cNvSpPr txBox="1"/>
          <p:nvPr/>
        </p:nvSpPr>
        <p:spPr bwMode="auto">
          <a:xfrm rot="16200000">
            <a:off x="5625464" y="3234431"/>
            <a:ext cx="1738403"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000" b="1" dirty="0">
                <a:solidFill>
                  <a:srgbClr val="000000"/>
                </a:solidFill>
                <a:latin typeface="Arial"/>
                <a:cs typeface="Arial"/>
              </a:rPr>
              <a:t>PFS Probability</a:t>
            </a:r>
          </a:p>
        </p:txBody>
      </p:sp>
      <p:sp>
        <p:nvSpPr>
          <p:cNvPr id="145" name="TextBox 144">
            <a:extLst>
              <a:ext uri="{FF2B5EF4-FFF2-40B4-BE49-F238E27FC236}">
                <a16:creationId xmlns:a16="http://schemas.microsoft.com/office/drawing/2014/main" id="{18BD75B5-CE97-1E42-D7FD-0ACEBF1BCAB8}"/>
              </a:ext>
            </a:extLst>
          </p:cNvPr>
          <p:cNvSpPr txBox="1"/>
          <p:nvPr/>
        </p:nvSpPr>
        <p:spPr>
          <a:xfrm>
            <a:off x="10470087" y="3015685"/>
            <a:ext cx="1223424" cy="153888"/>
          </a:xfrm>
          <a:prstGeom prst="rect">
            <a:avLst/>
          </a:prstGeom>
          <a:noFill/>
        </p:spPr>
        <p:txBody>
          <a:bodyPr wrap="square" lIns="0" tIns="0" rIns="0" bIns="0" rtlCol="0">
            <a:spAutoFit/>
          </a:bodyPr>
          <a:lstStyle/>
          <a:p>
            <a:pPr defTabSz="1219140">
              <a:spcAft>
                <a:spcPts val="100"/>
              </a:spcAft>
              <a:defRPr/>
            </a:pPr>
            <a:r>
              <a:rPr lang="en-US" sz="1000" b="1" i="1" dirty="0">
                <a:solidFill>
                  <a:srgbClr val="B31B1B"/>
                </a:solidFill>
                <a:latin typeface="Calibri"/>
              </a:rPr>
              <a:t>IGHV</a:t>
            </a:r>
            <a:r>
              <a:rPr lang="en-US" sz="1000" b="1" dirty="0">
                <a:solidFill>
                  <a:srgbClr val="B31B1B"/>
                </a:solidFill>
                <a:latin typeface="Calibri"/>
              </a:rPr>
              <a:t> mutated</a:t>
            </a:r>
          </a:p>
        </p:txBody>
      </p:sp>
      <p:sp>
        <p:nvSpPr>
          <p:cNvPr id="146" name="TextBox 145">
            <a:extLst>
              <a:ext uri="{FF2B5EF4-FFF2-40B4-BE49-F238E27FC236}">
                <a16:creationId xmlns:a16="http://schemas.microsoft.com/office/drawing/2014/main" id="{C6B902BF-C214-F1B7-F1A6-31789513D629}"/>
              </a:ext>
            </a:extLst>
          </p:cNvPr>
          <p:cNvSpPr txBox="1"/>
          <p:nvPr/>
        </p:nvSpPr>
        <p:spPr>
          <a:xfrm>
            <a:off x="10875102" y="2634829"/>
            <a:ext cx="1221396" cy="153888"/>
          </a:xfrm>
          <a:prstGeom prst="rect">
            <a:avLst/>
          </a:prstGeom>
          <a:noFill/>
        </p:spPr>
        <p:txBody>
          <a:bodyPr wrap="square" lIns="0" tIns="0" rIns="0" bIns="0" rtlCol="0">
            <a:spAutoFit/>
          </a:bodyPr>
          <a:lstStyle/>
          <a:p>
            <a:pPr defTabSz="1219140">
              <a:spcAft>
                <a:spcPts val="100"/>
              </a:spcAft>
              <a:defRPr/>
            </a:pPr>
            <a:r>
              <a:rPr lang="en-US" sz="1000" b="1" i="1" dirty="0">
                <a:solidFill>
                  <a:srgbClr val="CF4520"/>
                </a:solidFill>
                <a:latin typeface="Arial"/>
              </a:rPr>
              <a:t>IGHV</a:t>
            </a:r>
            <a:r>
              <a:rPr lang="en-US" sz="1000" b="1" dirty="0">
                <a:solidFill>
                  <a:srgbClr val="CF4520"/>
                </a:solidFill>
                <a:latin typeface="Arial"/>
              </a:rPr>
              <a:t> unmutated</a:t>
            </a:r>
          </a:p>
        </p:txBody>
      </p:sp>
      <p:cxnSp>
        <p:nvCxnSpPr>
          <p:cNvPr id="147" name="Straight Connector 146">
            <a:extLst>
              <a:ext uri="{FF2B5EF4-FFF2-40B4-BE49-F238E27FC236}">
                <a16:creationId xmlns:a16="http://schemas.microsoft.com/office/drawing/2014/main" id="{1C3B2A6E-B68C-EBB0-5C6F-AE086ACEF835}"/>
              </a:ext>
            </a:extLst>
          </p:cNvPr>
          <p:cNvCxnSpPr/>
          <p:nvPr/>
        </p:nvCxnSpPr>
        <p:spPr>
          <a:xfrm>
            <a:off x="9587023" y="2427768"/>
            <a:ext cx="0" cy="1743363"/>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D9142AEA-793C-3F62-81FD-B8A43BC1CEFF}"/>
              </a:ext>
            </a:extLst>
          </p:cNvPr>
          <p:cNvCxnSpPr/>
          <p:nvPr/>
        </p:nvCxnSpPr>
        <p:spPr>
          <a:xfrm>
            <a:off x="3618415" y="2427768"/>
            <a:ext cx="0" cy="1743363"/>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149" name="TextBox 148">
            <a:extLst>
              <a:ext uri="{FF2B5EF4-FFF2-40B4-BE49-F238E27FC236}">
                <a16:creationId xmlns:a16="http://schemas.microsoft.com/office/drawing/2014/main" id="{FCBA9E51-3090-0AC3-CBD6-E667BC669BD3}"/>
              </a:ext>
            </a:extLst>
          </p:cNvPr>
          <p:cNvSpPr txBox="1"/>
          <p:nvPr/>
        </p:nvSpPr>
        <p:spPr>
          <a:xfrm>
            <a:off x="9588714" y="2356247"/>
            <a:ext cx="1281077" cy="320601"/>
          </a:xfrm>
          <a:prstGeom prst="rect">
            <a:avLst/>
          </a:prstGeom>
          <a:noFill/>
        </p:spPr>
        <p:txBody>
          <a:bodyPr wrap="square" lIns="0" tIns="0" rIns="0" bIns="0" rtlCol="0">
            <a:spAutoFit/>
          </a:bodyPr>
          <a:lstStyle/>
          <a:p>
            <a:pPr algn="ctr" defTabSz="1219140">
              <a:spcAft>
                <a:spcPts val="100"/>
              </a:spcAft>
              <a:defRPr/>
            </a:pPr>
            <a:r>
              <a:rPr lang="en-US" sz="1000" dirty="0">
                <a:solidFill>
                  <a:srgbClr val="CF4520"/>
                </a:solidFill>
                <a:latin typeface="Arial"/>
              </a:rPr>
              <a:t>87%</a:t>
            </a:r>
          </a:p>
          <a:p>
            <a:pPr algn="ctr" defTabSz="1219140">
              <a:spcAft>
                <a:spcPts val="100"/>
              </a:spcAft>
              <a:defRPr/>
            </a:pPr>
            <a:r>
              <a:rPr lang="en-US" sz="1000" dirty="0">
                <a:solidFill>
                  <a:srgbClr val="CF4520"/>
                </a:solidFill>
                <a:latin typeface="Arial"/>
              </a:rPr>
              <a:t>(95% CI, 76.6-92.8)</a:t>
            </a:r>
          </a:p>
        </p:txBody>
      </p:sp>
      <p:sp>
        <p:nvSpPr>
          <p:cNvPr id="150" name="TextBox 149">
            <a:extLst>
              <a:ext uri="{FF2B5EF4-FFF2-40B4-BE49-F238E27FC236}">
                <a16:creationId xmlns:a16="http://schemas.microsoft.com/office/drawing/2014/main" id="{89C16E1D-F00F-04DF-1205-C524444F614B}"/>
              </a:ext>
            </a:extLst>
          </p:cNvPr>
          <p:cNvSpPr txBox="1"/>
          <p:nvPr/>
        </p:nvSpPr>
        <p:spPr>
          <a:xfrm>
            <a:off x="9588715" y="2765925"/>
            <a:ext cx="706480" cy="474489"/>
          </a:xfrm>
          <a:prstGeom prst="rect">
            <a:avLst/>
          </a:prstGeom>
          <a:noFill/>
        </p:spPr>
        <p:txBody>
          <a:bodyPr wrap="square" lIns="0" tIns="0" rIns="0" bIns="0" rtlCol="0">
            <a:spAutoFit/>
          </a:bodyPr>
          <a:lstStyle/>
          <a:p>
            <a:pPr algn="ctr" defTabSz="1219140">
              <a:spcAft>
                <a:spcPts val="100"/>
              </a:spcAft>
              <a:defRPr/>
            </a:pPr>
            <a:r>
              <a:rPr lang="en-US" sz="1000" dirty="0">
                <a:solidFill>
                  <a:srgbClr val="B31B1B"/>
                </a:solidFill>
                <a:latin typeface="Arial"/>
              </a:rPr>
              <a:t>88%</a:t>
            </a:r>
          </a:p>
          <a:p>
            <a:pPr algn="ctr" defTabSz="1219140">
              <a:spcAft>
                <a:spcPts val="100"/>
              </a:spcAft>
              <a:defRPr/>
            </a:pPr>
            <a:r>
              <a:rPr lang="en-US" sz="1000" dirty="0">
                <a:solidFill>
                  <a:srgbClr val="B31B1B"/>
                </a:solidFill>
                <a:latin typeface="Arial"/>
              </a:rPr>
              <a:t>(95% CI, 66.1-95.8)</a:t>
            </a:r>
          </a:p>
        </p:txBody>
      </p:sp>
      <p:sp>
        <p:nvSpPr>
          <p:cNvPr id="151" name="Freeform 150">
            <a:extLst>
              <a:ext uri="{FF2B5EF4-FFF2-40B4-BE49-F238E27FC236}">
                <a16:creationId xmlns:a16="http://schemas.microsoft.com/office/drawing/2014/main" id="{7D1AA2A6-5FC6-F4E5-22D0-E360FCFF40A3}"/>
              </a:ext>
            </a:extLst>
          </p:cNvPr>
          <p:cNvSpPr/>
          <p:nvPr/>
        </p:nvSpPr>
        <p:spPr>
          <a:xfrm>
            <a:off x="6948129" y="2503129"/>
            <a:ext cx="4711291" cy="692355"/>
          </a:xfrm>
          <a:custGeom>
            <a:avLst/>
            <a:gdLst>
              <a:gd name="connsiteX0" fmla="*/ 0 w 4711290"/>
              <a:gd name="connsiteY0" fmla="*/ 0 h 692355"/>
              <a:gd name="connsiteX1" fmla="*/ 274484 w 4711290"/>
              <a:gd name="connsiteY1" fmla="*/ 4097 h 692355"/>
              <a:gd name="connsiteX2" fmla="*/ 286774 w 4711290"/>
              <a:gd name="connsiteY2" fmla="*/ 69645 h 692355"/>
              <a:gd name="connsiteX3" fmla="*/ 901290 w 4711290"/>
              <a:gd name="connsiteY3" fmla="*/ 77839 h 692355"/>
              <a:gd name="connsiteX4" fmla="*/ 901290 w 4711290"/>
              <a:gd name="connsiteY4" fmla="*/ 139290 h 692355"/>
              <a:gd name="connsiteX5" fmla="*/ 1397000 w 4711290"/>
              <a:gd name="connsiteY5" fmla="*/ 139290 h 692355"/>
              <a:gd name="connsiteX6" fmla="*/ 1397000 w 4711290"/>
              <a:gd name="connsiteY6" fmla="*/ 196645 h 692355"/>
              <a:gd name="connsiteX7" fmla="*/ 3441290 w 4711290"/>
              <a:gd name="connsiteY7" fmla="*/ 208936 h 692355"/>
              <a:gd name="connsiteX8" fmla="*/ 3449484 w 4711290"/>
              <a:gd name="connsiteY8" fmla="*/ 688258 h 692355"/>
              <a:gd name="connsiteX9" fmla="*/ 4711290 w 4711290"/>
              <a:gd name="connsiteY9" fmla="*/ 692355 h 692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11290" h="692355">
                <a:moveTo>
                  <a:pt x="0" y="0"/>
                </a:moveTo>
                <a:lnTo>
                  <a:pt x="274484" y="4097"/>
                </a:lnTo>
                <a:lnTo>
                  <a:pt x="286774" y="69645"/>
                </a:lnTo>
                <a:lnTo>
                  <a:pt x="901290" y="77839"/>
                </a:lnTo>
                <a:lnTo>
                  <a:pt x="901290" y="139290"/>
                </a:lnTo>
                <a:lnTo>
                  <a:pt x="1397000" y="139290"/>
                </a:lnTo>
                <a:lnTo>
                  <a:pt x="1397000" y="196645"/>
                </a:lnTo>
                <a:lnTo>
                  <a:pt x="3441290" y="208936"/>
                </a:lnTo>
                <a:lnTo>
                  <a:pt x="3449484" y="688258"/>
                </a:lnTo>
                <a:lnTo>
                  <a:pt x="4711290" y="69235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152" name="Freeform 151">
            <a:extLst>
              <a:ext uri="{FF2B5EF4-FFF2-40B4-BE49-F238E27FC236}">
                <a16:creationId xmlns:a16="http://schemas.microsoft.com/office/drawing/2014/main" id="{219342F7-AC49-5739-92B0-409DAD335B92}"/>
              </a:ext>
            </a:extLst>
          </p:cNvPr>
          <p:cNvSpPr/>
          <p:nvPr/>
        </p:nvSpPr>
        <p:spPr>
          <a:xfrm>
            <a:off x="6935839" y="2507228"/>
            <a:ext cx="4723580" cy="344129"/>
          </a:xfrm>
          <a:custGeom>
            <a:avLst/>
            <a:gdLst>
              <a:gd name="connsiteX0" fmla="*/ 0 w 4723580"/>
              <a:gd name="connsiteY0" fmla="*/ 0 h 344129"/>
              <a:gd name="connsiteX1" fmla="*/ 45064 w 4723580"/>
              <a:gd name="connsiteY1" fmla="*/ 0 h 344129"/>
              <a:gd name="connsiteX2" fmla="*/ 45064 w 4723580"/>
              <a:gd name="connsiteY2" fmla="*/ 45064 h 344129"/>
              <a:gd name="connsiteX3" fmla="*/ 417871 w 4723580"/>
              <a:gd name="connsiteY3" fmla="*/ 45064 h 344129"/>
              <a:gd name="connsiteX4" fmla="*/ 413774 w 4723580"/>
              <a:gd name="connsiteY4" fmla="*/ 69645 h 344129"/>
              <a:gd name="connsiteX5" fmla="*/ 811161 w 4723580"/>
              <a:gd name="connsiteY5" fmla="*/ 65548 h 344129"/>
              <a:gd name="connsiteX6" fmla="*/ 811161 w 4723580"/>
              <a:gd name="connsiteY6" fmla="*/ 81935 h 344129"/>
              <a:gd name="connsiteX7" fmla="*/ 1188064 w 4723580"/>
              <a:gd name="connsiteY7" fmla="*/ 81935 h 344129"/>
              <a:gd name="connsiteX8" fmla="*/ 1192161 w 4723580"/>
              <a:gd name="connsiteY8" fmla="*/ 102419 h 344129"/>
              <a:gd name="connsiteX9" fmla="*/ 1614129 w 4723580"/>
              <a:gd name="connsiteY9" fmla="*/ 102419 h 344129"/>
              <a:gd name="connsiteX10" fmla="*/ 1614129 w 4723580"/>
              <a:gd name="connsiteY10" fmla="*/ 122903 h 344129"/>
              <a:gd name="connsiteX11" fmla="*/ 1810774 w 4723580"/>
              <a:gd name="connsiteY11" fmla="*/ 122903 h 344129"/>
              <a:gd name="connsiteX12" fmla="*/ 1814871 w 4723580"/>
              <a:gd name="connsiteY12" fmla="*/ 143387 h 344129"/>
              <a:gd name="connsiteX13" fmla="*/ 2449871 w 4723580"/>
              <a:gd name="connsiteY13" fmla="*/ 139290 h 344129"/>
              <a:gd name="connsiteX14" fmla="*/ 2449871 w 4723580"/>
              <a:gd name="connsiteY14" fmla="*/ 167968 h 344129"/>
              <a:gd name="connsiteX15" fmla="*/ 2650613 w 4723580"/>
              <a:gd name="connsiteY15" fmla="*/ 167968 h 344129"/>
              <a:gd name="connsiteX16" fmla="*/ 2650613 w 4723580"/>
              <a:gd name="connsiteY16" fmla="*/ 221226 h 344129"/>
              <a:gd name="connsiteX17" fmla="*/ 3875548 w 4723580"/>
              <a:gd name="connsiteY17" fmla="*/ 225322 h 344129"/>
              <a:gd name="connsiteX18" fmla="*/ 3875548 w 4723580"/>
              <a:gd name="connsiteY18" fmla="*/ 344129 h 344129"/>
              <a:gd name="connsiteX19" fmla="*/ 4723580 w 4723580"/>
              <a:gd name="connsiteY19" fmla="*/ 340032 h 344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3580" h="344129">
                <a:moveTo>
                  <a:pt x="0" y="0"/>
                </a:moveTo>
                <a:lnTo>
                  <a:pt x="45064" y="0"/>
                </a:lnTo>
                <a:lnTo>
                  <a:pt x="45064" y="45064"/>
                </a:lnTo>
                <a:lnTo>
                  <a:pt x="417871" y="45064"/>
                </a:lnTo>
                <a:lnTo>
                  <a:pt x="413774" y="69645"/>
                </a:lnTo>
                <a:lnTo>
                  <a:pt x="811161" y="65548"/>
                </a:lnTo>
                <a:lnTo>
                  <a:pt x="811161" y="81935"/>
                </a:lnTo>
                <a:lnTo>
                  <a:pt x="1188064" y="81935"/>
                </a:lnTo>
                <a:lnTo>
                  <a:pt x="1192161" y="102419"/>
                </a:lnTo>
                <a:lnTo>
                  <a:pt x="1614129" y="102419"/>
                </a:lnTo>
                <a:lnTo>
                  <a:pt x="1614129" y="122903"/>
                </a:lnTo>
                <a:lnTo>
                  <a:pt x="1810774" y="122903"/>
                </a:lnTo>
                <a:lnTo>
                  <a:pt x="1814871" y="143387"/>
                </a:lnTo>
                <a:lnTo>
                  <a:pt x="2449871" y="139290"/>
                </a:lnTo>
                <a:lnTo>
                  <a:pt x="2449871" y="167968"/>
                </a:lnTo>
                <a:lnTo>
                  <a:pt x="2650613" y="167968"/>
                </a:lnTo>
                <a:lnTo>
                  <a:pt x="2650613" y="221226"/>
                </a:lnTo>
                <a:lnTo>
                  <a:pt x="3875548" y="225322"/>
                </a:lnTo>
                <a:lnTo>
                  <a:pt x="3875548" y="344129"/>
                </a:lnTo>
                <a:lnTo>
                  <a:pt x="4723580" y="340032"/>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153" name="Freeform 152">
            <a:extLst>
              <a:ext uri="{FF2B5EF4-FFF2-40B4-BE49-F238E27FC236}">
                <a16:creationId xmlns:a16="http://schemas.microsoft.com/office/drawing/2014/main" id="{2F70CD4A-0E80-DA54-F370-70DCA60419C1}"/>
              </a:ext>
            </a:extLst>
          </p:cNvPr>
          <p:cNvSpPr/>
          <p:nvPr/>
        </p:nvSpPr>
        <p:spPr>
          <a:xfrm>
            <a:off x="969397" y="2495177"/>
            <a:ext cx="4721412" cy="403412"/>
          </a:xfrm>
          <a:custGeom>
            <a:avLst/>
            <a:gdLst>
              <a:gd name="connsiteX0" fmla="*/ 0 w 4721412"/>
              <a:gd name="connsiteY0" fmla="*/ 0 h 403412"/>
              <a:gd name="connsiteX1" fmla="*/ 48559 w 4721412"/>
              <a:gd name="connsiteY1" fmla="*/ 3736 h 403412"/>
              <a:gd name="connsiteX2" fmla="*/ 48559 w 4721412"/>
              <a:gd name="connsiteY2" fmla="*/ 48559 h 403412"/>
              <a:gd name="connsiteX3" fmla="*/ 814294 w 4721412"/>
              <a:gd name="connsiteY3" fmla="*/ 48559 h 403412"/>
              <a:gd name="connsiteX4" fmla="*/ 810559 w 4721412"/>
              <a:gd name="connsiteY4" fmla="*/ 78442 h 403412"/>
              <a:gd name="connsiteX5" fmla="*/ 907676 w 4721412"/>
              <a:gd name="connsiteY5" fmla="*/ 82177 h 403412"/>
              <a:gd name="connsiteX6" fmla="*/ 907676 w 4721412"/>
              <a:gd name="connsiteY6" fmla="*/ 119530 h 403412"/>
              <a:gd name="connsiteX7" fmla="*/ 1393264 w 4721412"/>
              <a:gd name="connsiteY7" fmla="*/ 115795 h 403412"/>
              <a:gd name="connsiteX8" fmla="*/ 1397000 w 4721412"/>
              <a:gd name="connsiteY8" fmla="*/ 153148 h 403412"/>
              <a:gd name="connsiteX9" fmla="*/ 1609912 w 4721412"/>
              <a:gd name="connsiteY9" fmla="*/ 149412 h 403412"/>
              <a:gd name="connsiteX10" fmla="*/ 1609912 w 4721412"/>
              <a:gd name="connsiteY10" fmla="*/ 186765 h 403412"/>
              <a:gd name="connsiteX11" fmla="*/ 2655794 w 4721412"/>
              <a:gd name="connsiteY11" fmla="*/ 186765 h 403412"/>
              <a:gd name="connsiteX12" fmla="*/ 2652059 w 4721412"/>
              <a:gd name="connsiteY12" fmla="*/ 224118 h 403412"/>
              <a:gd name="connsiteX13" fmla="*/ 3451412 w 4721412"/>
              <a:gd name="connsiteY13" fmla="*/ 220383 h 403412"/>
              <a:gd name="connsiteX14" fmla="*/ 3466353 w 4721412"/>
              <a:gd name="connsiteY14" fmla="*/ 283883 h 403412"/>
              <a:gd name="connsiteX15" fmla="*/ 3869764 w 4721412"/>
              <a:gd name="connsiteY15" fmla="*/ 280148 h 403412"/>
              <a:gd name="connsiteX16" fmla="*/ 3873500 w 4721412"/>
              <a:gd name="connsiteY16" fmla="*/ 403412 h 403412"/>
              <a:gd name="connsiteX17" fmla="*/ 4721412 w 4721412"/>
              <a:gd name="connsiteY17" fmla="*/ 388471 h 403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721412" h="403412">
                <a:moveTo>
                  <a:pt x="0" y="0"/>
                </a:moveTo>
                <a:lnTo>
                  <a:pt x="48559" y="3736"/>
                </a:lnTo>
                <a:lnTo>
                  <a:pt x="48559" y="48559"/>
                </a:lnTo>
                <a:lnTo>
                  <a:pt x="814294" y="48559"/>
                </a:lnTo>
                <a:lnTo>
                  <a:pt x="810559" y="78442"/>
                </a:lnTo>
                <a:lnTo>
                  <a:pt x="907676" y="82177"/>
                </a:lnTo>
                <a:lnTo>
                  <a:pt x="907676" y="119530"/>
                </a:lnTo>
                <a:lnTo>
                  <a:pt x="1393264" y="115795"/>
                </a:lnTo>
                <a:lnTo>
                  <a:pt x="1397000" y="153148"/>
                </a:lnTo>
                <a:lnTo>
                  <a:pt x="1609912" y="149412"/>
                </a:lnTo>
                <a:lnTo>
                  <a:pt x="1609912" y="186765"/>
                </a:lnTo>
                <a:lnTo>
                  <a:pt x="2655794" y="186765"/>
                </a:lnTo>
                <a:lnTo>
                  <a:pt x="2652059" y="224118"/>
                </a:lnTo>
                <a:lnTo>
                  <a:pt x="3451412" y="220383"/>
                </a:lnTo>
                <a:lnTo>
                  <a:pt x="3466353" y="283883"/>
                </a:lnTo>
                <a:lnTo>
                  <a:pt x="3869764" y="280148"/>
                </a:lnTo>
                <a:lnTo>
                  <a:pt x="3873500" y="403412"/>
                </a:lnTo>
                <a:lnTo>
                  <a:pt x="4721412" y="388471"/>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154" name="TextBox 153">
            <a:extLst>
              <a:ext uri="{FF2B5EF4-FFF2-40B4-BE49-F238E27FC236}">
                <a16:creationId xmlns:a16="http://schemas.microsoft.com/office/drawing/2014/main" id="{94A9EE1E-519B-1602-F09A-47F07780AEC5}"/>
              </a:ext>
            </a:extLst>
          </p:cNvPr>
          <p:cNvSpPr txBox="1"/>
          <p:nvPr/>
        </p:nvSpPr>
        <p:spPr>
          <a:xfrm>
            <a:off x="3543669" y="2753069"/>
            <a:ext cx="1281073" cy="320601"/>
          </a:xfrm>
          <a:prstGeom prst="rect">
            <a:avLst/>
          </a:prstGeom>
          <a:noFill/>
        </p:spPr>
        <p:txBody>
          <a:bodyPr wrap="square" lIns="0" tIns="0" rIns="0" bIns="0" rtlCol="0">
            <a:spAutoFit/>
          </a:bodyPr>
          <a:lstStyle/>
          <a:p>
            <a:pPr algn="ctr" defTabSz="1219140">
              <a:spcAft>
                <a:spcPts val="100"/>
              </a:spcAft>
              <a:defRPr/>
            </a:pPr>
            <a:r>
              <a:rPr lang="en-US" sz="1000" dirty="0">
                <a:solidFill>
                  <a:srgbClr val="CF4520"/>
                </a:solidFill>
                <a:latin typeface="Arial"/>
              </a:rPr>
              <a:t>87%</a:t>
            </a:r>
          </a:p>
          <a:p>
            <a:pPr algn="ctr" defTabSz="1219140">
              <a:spcAft>
                <a:spcPts val="100"/>
              </a:spcAft>
              <a:defRPr/>
            </a:pPr>
            <a:r>
              <a:rPr lang="en-US" sz="1000" dirty="0">
                <a:solidFill>
                  <a:srgbClr val="CF4520"/>
                </a:solidFill>
                <a:latin typeface="Arial"/>
              </a:rPr>
              <a:t>(95% CI, 75.6-93.3)</a:t>
            </a:r>
          </a:p>
        </p:txBody>
      </p:sp>
      <p:sp>
        <p:nvSpPr>
          <p:cNvPr id="155" name="TextBox 154">
            <a:extLst>
              <a:ext uri="{FF2B5EF4-FFF2-40B4-BE49-F238E27FC236}">
                <a16:creationId xmlns:a16="http://schemas.microsoft.com/office/drawing/2014/main" id="{05D07320-812F-0455-BDE4-FBEA5D43428B}"/>
              </a:ext>
            </a:extLst>
          </p:cNvPr>
          <p:cNvSpPr txBox="1"/>
          <p:nvPr/>
        </p:nvSpPr>
        <p:spPr>
          <a:xfrm>
            <a:off x="3625406" y="3068485"/>
            <a:ext cx="1113223" cy="320601"/>
          </a:xfrm>
          <a:prstGeom prst="rect">
            <a:avLst/>
          </a:prstGeom>
          <a:noFill/>
        </p:spPr>
        <p:txBody>
          <a:bodyPr wrap="square" lIns="0" tIns="0" rIns="0" bIns="0" rtlCol="0">
            <a:spAutoFit/>
          </a:bodyPr>
          <a:lstStyle/>
          <a:p>
            <a:pPr algn="ctr" defTabSz="1219140">
              <a:spcAft>
                <a:spcPts val="100"/>
              </a:spcAft>
              <a:defRPr/>
            </a:pPr>
            <a:r>
              <a:rPr lang="en-US" sz="1000" dirty="0">
                <a:solidFill>
                  <a:srgbClr val="B31B1B"/>
                </a:solidFill>
                <a:latin typeface="Arial"/>
              </a:rPr>
              <a:t>89%</a:t>
            </a:r>
          </a:p>
          <a:p>
            <a:pPr algn="ctr" defTabSz="1219140">
              <a:spcAft>
                <a:spcPts val="100"/>
              </a:spcAft>
              <a:defRPr/>
            </a:pPr>
            <a:r>
              <a:rPr lang="en-US" sz="1000" dirty="0">
                <a:solidFill>
                  <a:srgbClr val="B31B1B"/>
                </a:solidFill>
                <a:latin typeface="Arial"/>
              </a:rPr>
              <a:t>(95% CI, 75.8-95.3)</a:t>
            </a:r>
          </a:p>
        </p:txBody>
      </p:sp>
      <p:sp>
        <p:nvSpPr>
          <p:cNvPr id="156" name="TextBox 155">
            <a:extLst>
              <a:ext uri="{FF2B5EF4-FFF2-40B4-BE49-F238E27FC236}">
                <a16:creationId xmlns:a16="http://schemas.microsoft.com/office/drawing/2014/main" id="{251B868F-4A57-CC80-0C8C-A20F05D4EB1F}"/>
              </a:ext>
            </a:extLst>
          </p:cNvPr>
          <p:cNvSpPr txBox="1"/>
          <p:nvPr/>
        </p:nvSpPr>
        <p:spPr>
          <a:xfrm>
            <a:off x="3625406" y="2332633"/>
            <a:ext cx="1281079" cy="320601"/>
          </a:xfrm>
          <a:prstGeom prst="rect">
            <a:avLst/>
          </a:prstGeom>
          <a:noFill/>
        </p:spPr>
        <p:txBody>
          <a:bodyPr wrap="square" lIns="0" tIns="0" rIns="0" bIns="0" rtlCol="0">
            <a:spAutoFit/>
          </a:bodyPr>
          <a:lstStyle/>
          <a:p>
            <a:pPr algn="ctr" defTabSz="1219140">
              <a:spcAft>
                <a:spcPts val="100"/>
              </a:spcAft>
              <a:defRPr/>
            </a:pPr>
            <a:r>
              <a:rPr lang="en-US" sz="1000" dirty="0">
                <a:solidFill>
                  <a:srgbClr val="E87722"/>
                </a:solidFill>
                <a:latin typeface="Arial"/>
              </a:rPr>
              <a:t>87%</a:t>
            </a:r>
          </a:p>
          <a:p>
            <a:pPr algn="ctr" defTabSz="1219140">
              <a:spcAft>
                <a:spcPts val="100"/>
              </a:spcAft>
              <a:defRPr/>
            </a:pPr>
            <a:r>
              <a:rPr lang="en-US" sz="1000" dirty="0">
                <a:solidFill>
                  <a:srgbClr val="E87722"/>
                </a:solidFill>
                <a:latin typeface="Arial"/>
              </a:rPr>
              <a:t>(95% CI, 78.6-92.4)</a:t>
            </a:r>
          </a:p>
        </p:txBody>
      </p:sp>
      <p:sp>
        <p:nvSpPr>
          <p:cNvPr id="157" name="Freeform 156">
            <a:extLst>
              <a:ext uri="{FF2B5EF4-FFF2-40B4-BE49-F238E27FC236}">
                <a16:creationId xmlns:a16="http://schemas.microsoft.com/office/drawing/2014/main" id="{1981DF51-6859-6A6D-F05E-56FF47F2FC43}"/>
              </a:ext>
            </a:extLst>
          </p:cNvPr>
          <p:cNvSpPr/>
          <p:nvPr/>
        </p:nvSpPr>
        <p:spPr>
          <a:xfrm>
            <a:off x="969397" y="2506383"/>
            <a:ext cx="4725147" cy="381000"/>
          </a:xfrm>
          <a:custGeom>
            <a:avLst/>
            <a:gdLst>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3882 w 4725147"/>
              <a:gd name="connsiteY4" fmla="*/ 41089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70971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70971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48559 h 381000"/>
              <a:gd name="connsiteX8" fmla="*/ 810559 w 4725147"/>
              <a:gd name="connsiteY8" fmla="*/ 10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10559 w 4725147"/>
              <a:gd name="connsiteY8" fmla="*/ 10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15559 w 4725147"/>
              <a:gd name="connsiteY8" fmla="*/ 80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 name="connsiteX0" fmla="*/ 0 w 4725147"/>
              <a:gd name="connsiteY0" fmla="*/ 0 h 381000"/>
              <a:gd name="connsiteX1" fmla="*/ 48559 w 4725147"/>
              <a:gd name="connsiteY1" fmla="*/ 0 h 381000"/>
              <a:gd name="connsiteX2" fmla="*/ 44823 w 4725147"/>
              <a:gd name="connsiteY2" fmla="*/ 33618 h 381000"/>
              <a:gd name="connsiteX3" fmla="*/ 280147 w 4725147"/>
              <a:gd name="connsiteY3" fmla="*/ 29883 h 381000"/>
              <a:gd name="connsiteX4" fmla="*/ 288882 w 4725147"/>
              <a:gd name="connsiteY4" fmla="*/ 56088 h 381000"/>
              <a:gd name="connsiteX5" fmla="*/ 806823 w 4725147"/>
              <a:gd name="connsiteY5" fmla="*/ 48559 h 381000"/>
              <a:gd name="connsiteX6" fmla="*/ 806823 w 4725147"/>
              <a:gd name="connsiteY6" fmla="*/ 48559 h 381000"/>
              <a:gd name="connsiteX7" fmla="*/ 806823 w 4725147"/>
              <a:gd name="connsiteY7" fmla="*/ 53559 h 381000"/>
              <a:gd name="connsiteX8" fmla="*/ 805558 w 4725147"/>
              <a:gd name="connsiteY8" fmla="*/ 65970 h 381000"/>
              <a:gd name="connsiteX9" fmla="*/ 915147 w 4725147"/>
              <a:gd name="connsiteY9" fmla="*/ 70971 h 381000"/>
              <a:gd name="connsiteX10" fmla="*/ 907676 w 4725147"/>
              <a:gd name="connsiteY10" fmla="*/ 104589 h 381000"/>
              <a:gd name="connsiteX11" fmla="*/ 1617382 w 4725147"/>
              <a:gd name="connsiteY11" fmla="*/ 108324 h 381000"/>
              <a:gd name="connsiteX12" fmla="*/ 1621117 w 4725147"/>
              <a:gd name="connsiteY12" fmla="*/ 123265 h 381000"/>
              <a:gd name="connsiteX13" fmla="*/ 1826559 w 4725147"/>
              <a:gd name="connsiteY13" fmla="*/ 115794 h 381000"/>
              <a:gd name="connsiteX14" fmla="*/ 1826559 w 4725147"/>
              <a:gd name="connsiteY14" fmla="*/ 141942 h 381000"/>
              <a:gd name="connsiteX15" fmla="*/ 2450353 w 4725147"/>
              <a:gd name="connsiteY15" fmla="*/ 141942 h 381000"/>
              <a:gd name="connsiteX16" fmla="*/ 2450353 w 4725147"/>
              <a:gd name="connsiteY16" fmla="*/ 168089 h 381000"/>
              <a:gd name="connsiteX17" fmla="*/ 2655794 w 4725147"/>
              <a:gd name="connsiteY17" fmla="*/ 168089 h 381000"/>
              <a:gd name="connsiteX18" fmla="*/ 2663264 w 4725147"/>
              <a:gd name="connsiteY18" fmla="*/ 209177 h 381000"/>
              <a:gd name="connsiteX19" fmla="*/ 3443941 w 4725147"/>
              <a:gd name="connsiteY19" fmla="*/ 205442 h 381000"/>
              <a:gd name="connsiteX20" fmla="*/ 3473823 w 4725147"/>
              <a:gd name="connsiteY20" fmla="*/ 280147 h 381000"/>
              <a:gd name="connsiteX21" fmla="*/ 3866029 w 4725147"/>
              <a:gd name="connsiteY21" fmla="*/ 276412 h 381000"/>
              <a:gd name="connsiteX22" fmla="*/ 3869764 w 4725147"/>
              <a:gd name="connsiteY22" fmla="*/ 373530 h 381000"/>
              <a:gd name="connsiteX23" fmla="*/ 4725147 w 4725147"/>
              <a:gd name="connsiteY23" fmla="*/ 381000 h 38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25147" h="381000">
                <a:moveTo>
                  <a:pt x="0" y="0"/>
                </a:moveTo>
                <a:lnTo>
                  <a:pt x="48559" y="0"/>
                </a:lnTo>
                <a:lnTo>
                  <a:pt x="44823" y="33618"/>
                </a:lnTo>
                <a:lnTo>
                  <a:pt x="280147" y="29883"/>
                </a:lnTo>
                <a:lnTo>
                  <a:pt x="288882" y="56088"/>
                </a:lnTo>
                <a:lnTo>
                  <a:pt x="806823" y="48559"/>
                </a:lnTo>
                <a:lnTo>
                  <a:pt x="806823" y="48559"/>
                </a:lnTo>
                <a:cubicBezTo>
                  <a:pt x="806823" y="50226"/>
                  <a:pt x="807034" y="50657"/>
                  <a:pt x="806823" y="53559"/>
                </a:cubicBezTo>
                <a:cubicBezTo>
                  <a:pt x="806612" y="56461"/>
                  <a:pt x="802646" y="56833"/>
                  <a:pt x="805558" y="65970"/>
                </a:cubicBezTo>
                <a:lnTo>
                  <a:pt x="915147" y="70971"/>
                </a:lnTo>
                <a:lnTo>
                  <a:pt x="907676" y="104589"/>
                </a:lnTo>
                <a:lnTo>
                  <a:pt x="1617382" y="108324"/>
                </a:lnTo>
                <a:lnTo>
                  <a:pt x="1621117" y="123265"/>
                </a:lnTo>
                <a:lnTo>
                  <a:pt x="1826559" y="115794"/>
                </a:lnTo>
                <a:lnTo>
                  <a:pt x="1826559" y="141942"/>
                </a:lnTo>
                <a:lnTo>
                  <a:pt x="2450353" y="141942"/>
                </a:lnTo>
                <a:lnTo>
                  <a:pt x="2450353" y="168089"/>
                </a:lnTo>
                <a:lnTo>
                  <a:pt x="2655794" y="168089"/>
                </a:lnTo>
                <a:lnTo>
                  <a:pt x="2663264" y="209177"/>
                </a:lnTo>
                <a:lnTo>
                  <a:pt x="3443941" y="205442"/>
                </a:lnTo>
                <a:lnTo>
                  <a:pt x="3473823" y="280147"/>
                </a:lnTo>
                <a:lnTo>
                  <a:pt x="3866029" y="276412"/>
                </a:lnTo>
                <a:lnTo>
                  <a:pt x="3869764" y="373530"/>
                </a:lnTo>
                <a:lnTo>
                  <a:pt x="4725147" y="381000"/>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158" name="Freeform 157">
            <a:extLst>
              <a:ext uri="{FF2B5EF4-FFF2-40B4-BE49-F238E27FC236}">
                <a16:creationId xmlns:a16="http://schemas.microsoft.com/office/drawing/2014/main" id="{39EF2F71-9DAE-7BDD-38F6-D21235DBCE44}"/>
              </a:ext>
            </a:extLst>
          </p:cNvPr>
          <p:cNvSpPr/>
          <p:nvPr/>
        </p:nvSpPr>
        <p:spPr>
          <a:xfrm>
            <a:off x="973131" y="2495177"/>
            <a:ext cx="4721412" cy="392207"/>
          </a:xfrm>
          <a:custGeom>
            <a:avLst/>
            <a:gdLst>
              <a:gd name="connsiteX0" fmla="*/ 3735 w 4721412"/>
              <a:gd name="connsiteY0" fmla="*/ 0 h 392206"/>
              <a:gd name="connsiteX1" fmla="*/ 0 w 4721412"/>
              <a:gd name="connsiteY1" fmla="*/ 37353 h 392206"/>
              <a:gd name="connsiteX2" fmla="*/ 276412 w 4721412"/>
              <a:gd name="connsiteY2" fmla="*/ 29883 h 392206"/>
              <a:gd name="connsiteX3" fmla="*/ 276412 w 4721412"/>
              <a:gd name="connsiteY3" fmla="*/ 29883 h 392206"/>
              <a:gd name="connsiteX4" fmla="*/ 276412 w 4721412"/>
              <a:gd name="connsiteY4" fmla="*/ 59765 h 392206"/>
              <a:gd name="connsiteX5" fmla="*/ 414618 w 4721412"/>
              <a:gd name="connsiteY5" fmla="*/ 56030 h 392206"/>
              <a:gd name="connsiteX6" fmla="*/ 414618 w 4721412"/>
              <a:gd name="connsiteY6" fmla="*/ 93383 h 392206"/>
              <a:gd name="connsiteX7" fmla="*/ 1187824 w 4721412"/>
              <a:gd name="connsiteY7" fmla="*/ 93383 h 392206"/>
              <a:gd name="connsiteX8" fmla="*/ 1184088 w 4721412"/>
              <a:gd name="connsiteY8" fmla="*/ 119530 h 392206"/>
              <a:gd name="connsiteX9" fmla="*/ 1811618 w 4721412"/>
              <a:gd name="connsiteY9" fmla="*/ 119530 h 392206"/>
              <a:gd name="connsiteX10" fmla="*/ 1811618 w 4721412"/>
              <a:gd name="connsiteY10" fmla="*/ 141942 h 392206"/>
              <a:gd name="connsiteX11" fmla="*/ 2450353 w 4721412"/>
              <a:gd name="connsiteY11" fmla="*/ 145677 h 392206"/>
              <a:gd name="connsiteX12" fmla="*/ 2446618 w 4721412"/>
              <a:gd name="connsiteY12" fmla="*/ 171824 h 392206"/>
              <a:gd name="connsiteX13" fmla="*/ 2648324 w 4721412"/>
              <a:gd name="connsiteY13" fmla="*/ 175559 h 392206"/>
              <a:gd name="connsiteX14" fmla="*/ 2644588 w 4721412"/>
              <a:gd name="connsiteY14" fmla="*/ 224118 h 392206"/>
              <a:gd name="connsiteX15" fmla="*/ 3443941 w 4721412"/>
              <a:gd name="connsiteY15" fmla="*/ 224118 h 392206"/>
              <a:gd name="connsiteX16" fmla="*/ 3447677 w 4721412"/>
              <a:gd name="connsiteY16" fmla="*/ 280148 h 392206"/>
              <a:gd name="connsiteX17" fmla="*/ 3862294 w 4721412"/>
              <a:gd name="connsiteY17" fmla="*/ 280148 h 392206"/>
              <a:gd name="connsiteX18" fmla="*/ 3866029 w 4721412"/>
              <a:gd name="connsiteY18" fmla="*/ 392206 h 392206"/>
              <a:gd name="connsiteX19" fmla="*/ 4721412 w 4721412"/>
              <a:gd name="connsiteY19" fmla="*/ 388471 h 392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21412" h="392206">
                <a:moveTo>
                  <a:pt x="3735" y="0"/>
                </a:moveTo>
                <a:lnTo>
                  <a:pt x="0" y="37353"/>
                </a:lnTo>
                <a:lnTo>
                  <a:pt x="276412" y="29883"/>
                </a:lnTo>
                <a:lnTo>
                  <a:pt x="276412" y="29883"/>
                </a:lnTo>
                <a:lnTo>
                  <a:pt x="276412" y="59765"/>
                </a:lnTo>
                <a:lnTo>
                  <a:pt x="414618" y="56030"/>
                </a:lnTo>
                <a:lnTo>
                  <a:pt x="414618" y="93383"/>
                </a:lnTo>
                <a:lnTo>
                  <a:pt x="1187824" y="93383"/>
                </a:lnTo>
                <a:lnTo>
                  <a:pt x="1184088" y="119530"/>
                </a:lnTo>
                <a:lnTo>
                  <a:pt x="1811618" y="119530"/>
                </a:lnTo>
                <a:lnTo>
                  <a:pt x="1811618" y="141942"/>
                </a:lnTo>
                <a:lnTo>
                  <a:pt x="2450353" y="145677"/>
                </a:lnTo>
                <a:lnTo>
                  <a:pt x="2446618" y="171824"/>
                </a:lnTo>
                <a:lnTo>
                  <a:pt x="2648324" y="175559"/>
                </a:lnTo>
                <a:lnTo>
                  <a:pt x="2644588" y="224118"/>
                </a:lnTo>
                <a:lnTo>
                  <a:pt x="3443941" y="224118"/>
                </a:lnTo>
                <a:lnTo>
                  <a:pt x="3447677" y="280148"/>
                </a:lnTo>
                <a:lnTo>
                  <a:pt x="3862294" y="280148"/>
                </a:lnTo>
                <a:lnTo>
                  <a:pt x="3866029" y="392206"/>
                </a:lnTo>
                <a:lnTo>
                  <a:pt x="4721412" y="388471"/>
                </a:lnTo>
              </a:path>
            </a:pathLst>
          </a:custGeom>
          <a:ln>
            <a:solidFill>
              <a:srgbClr val="D85C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159" name="TextBox 158">
            <a:extLst>
              <a:ext uri="{FF2B5EF4-FFF2-40B4-BE49-F238E27FC236}">
                <a16:creationId xmlns:a16="http://schemas.microsoft.com/office/drawing/2014/main" id="{A3EBE7DE-0DDD-4B73-A5CB-E20CFA8EA96C}"/>
              </a:ext>
            </a:extLst>
          </p:cNvPr>
          <p:cNvSpPr txBox="1"/>
          <p:nvPr/>
        </p:nvSpPr>
        <p:spPr>
          <a:xfrm>
            <a:off x="0" y="5788063"/>
            <a:ext cx="12192000" cy="338554"/>
          </a:xfrm>
          <a:prstGeom prst="rect">
            <a:avLst/>
          </a:prstGeom>
          <a:solidFill>
            <a:schemeClr val="accent1">
              <a:lumMod val="50000"/>
            </a:schemeClr>
          </a:solidFill>
        </p:spPr>
        <p:txBody>
          <a:bodyPr wrap="square" rtlCol="0">
            <a:spAutoFit/>
          </a:bodyPr>
          <a:lstStyle/>
          <a:p>
            <a:pPr algn="ctr" defTabSz="609585"/>
            <a:r>
              <a:rPr lang="en-US" sz="1600" b="1" dirty="0">
                <a:solidFill>
                  <a:srgbClr val="EFEEED"/>
                </a:solidFill>
                <a:latin typeface="Calibri"/>
              </a:rPr>
              <a:t>Zanu + ven demonstrated durable PFS, with comparable outcomes in patients harboring del(17p)/</a:t>
            </a:r>
            <a:r>
              <a:rPr lang="en-US" sz="1600" b="1" i="1" dirty="0">
                <a:solidFill>
                  <a:srgbClr val="EFEEED"/>
                </a:solidFill>
                <a:latin typeface="Calibri"/>
              </a:rPr>
              <a:t>TP53</a:t>
            </a:r>
            <a:r>
              <a:rPr lang="en-US" sz="1600" b="1" dirty="0">
                <a:solidFill>
                  <a:srgbClr val="EFEEED"/>
                </a:solidFill>
                <a:latin typeface="Calibri"/>
              </a:rPr>
              <a:t> mutations.</a:t>
            </a:r>
          </a:p>
        </p:txBody>
      </p:sp>
      <p:sp>
        <p:nvSpPr>
          <p:cNvPr id="5" name="Text Placeholder 3">
            <a:extLst>
              <a:ext uri="{FF2B5EF4-FFF2-40B4-BE49-F238E27FC236}">
                <a16:creationId xmlns:a16="http://schemas.microsoft.com/office/drawing/2014/main" id="{2481C2A9-5246-210E-36BD-6C79B3A1CD1B}"/>
              </a:ext>
            </a:extLst>
          </p:cNvPr>
          <p:cNvSpPr txBox="1">
            <a:spLocks/>
          </p:cNvSpPr>
          <p:nvPr/>
        </p:nvSpPr>
        <p:spPr>
          <a:xfrm>
            <a:off x="9453247" y="6413427"/>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*This regimen is not yet FDA-approved</a:t>
            </a:r>
          </a:p>
        </p:txBody>
      </p:sp>
      <p:sp>
        <p:nvSpPr>
          <p:cNvPr id="4" name="TextBox 3">
            <a:extLst>
              <a:ext uri="{FF2B5EF4-FFF2-40B4-BE49-F238E27FC236}">
                <a16:creationId xmlns:a16="http://schemas.microsoft.com/office/drawing/2014/main" id="{A4873AB3-474A-8C9C-D788-3978808A76D1}"/>
              </a:ext>
            </a:extLst>
          </p:cNvPr>
          <p:cNvSpPr txBox="1"/>
          <p:nvPr/>
        </p:nvSpPr>
        <p:spPr>
          <a:xfrm>
            <a:off x="3153161" y="2140478"/>
            <a:ext cx="829073" cy="261610"/>
          </a:xfrm>
          <a:prstGeom prst="rect">
            <a:avLst/>
          </a:prstGeom>
          <a:noFill/>
        </p:spPr>
        <p:txBody>
          <a:bodyPr wrap="none" rtlCol="0">
            <a:spAutoFit/>
          </a:bodyPr>
          <a:lstStyle/>
          <a:p>
            <a:pPr defTabSz="609585"/>
            <a:r>
              <a:rPr lang="en-US" sz="1100" b="1" dirty="0">
                <a:solidFill>
                  <a:srgbClr val="2D2E2D"/>
                </a:solidFill>
                <a:latin typeface="Calibri"/>
              </a:rPr>
              <a:t>36 mo. PFS</a:t>
            </a:r>
          </a:p>
        </p:txBody>
      </p:sp>
      <p:sp>
        <p:nvSpPr>
          <p:cNvPr id="7" name="TextBox 6">
            <a:extLst>
              <a:ext uri="{FF2B5EF4-FFF2-40B4-BE49-F238E27FC236}">
                <a16:creationId xmlns:a16="http://schemas.microsoft.com/office/drawing/2014/main" id="{6C762534-92F8-D49E-264E-0AE65D85FD9E}"/>
              </a:ext>
            </a:extLst>
          </p:cNvPr>
          <p:cNvSpPr txBox="1"/>
          <p:nvPr/>
        </p:nvSpPr>
        <p:spPr>
          <a:xfrm>
            <a:off x="9165767" y="2140478"/>
            <a:ext cx="829073" cy="261610"/>
          </a:xfrm>
          <a:prstGeom prst="rect">
            <a:avLst/>
          </a:prstGeom>
          <a:noFill/>
        </p:spPr>
        <p:txBody>
          <a:bodyPr wrap="none" rtlCol="0">
            <a:spAutoFit/>
          </a:bodyPr>
          <a:lstStyle/>
          <a:p>
            <a:pPr defTabSz="609585"/>
            <a:r>
              <a:rPr lang="en-US" sz="1100" b="1" dirty="0">
                <a:solidFill>
                  <a:srgbClr val="2D2E2D"/>
                </a:solidFill>
                <a:latin typeface="Calibri"/>
              </a:rPr>
              <a:t>36 mo. PFS</a:t>
            </a:r>
          </a:p>
        </p:txBody>
      </p:sp>
      <p:sp>
        <p:nvSpPr>
          <p:cNvPr id="11" name="TextBox 10">
            <a:extLst>
              <a:ext uri="{FF2B5EF4-FFF2-40B4-BE49-F238E27FC236}">
                <a16:creationId xmlns:a16="http://schemas.microsoft.com/office/drawing/2014/main" id="{C6DF7825-DE98-A186-815D-25D12AF1094A}"/>
              </a:ext>
            </a:extLst>
          </p:cNvPr>
          <p:cNvSpPr txBox="1"/>
          <p:nvPr/>
        </p:nvSpPr>
        <p:spPr>
          <a:xfrm>
            <a:off x="-36826" y="6623240"/>
            <a:ext cx="11488411" cy="256545"/>
          </a:xfrm>
          <a:prstGeom prst="rect">
            <a:avLst/>
          </a:prstGeom>
          <a:noFill/>
        </p:spPr>
        <p:txBody>
          <a:bodyPr wrap="square">
            <a:spAutoFit/>
          </a:bodyPr>
          <a:lstStyle/>
          <a:p>
            <a:pPr defTabSz="609585"/>
            <a:r>
              <a:rPr lang="fr-FR" sz="1067" kern="0" dirty="0">
                <a:solidFill>
                  <a:srgbClr val="2D2E2D"/>
                </a:solidFill>
                <a:latin typeface="Calibri"/>
              </a:rPr>
              <a:t>1. Tam,</a:t>
            </a:r>
            <a:r>
              <a:rPr lang="fr-FR" sz="1067" kern="0" spc="-15" dirty="0">
                <a:solidFill>
                  <a:srgbClr val="2D2E2D"/>
                </a:solidFill>
                <a:latin typeface="Calibri"/>
              </a:rPr>
              <a:t> </a:t>
            </a:r>
            <a:r>
              <a:rPr lang="fr-FR" sz="1067" kern="0" dirty="0">
                <a:solidFill>
                  <a:srgbClr val="2D2E2D"/>
                </a:solidFill>
                <a:latin typeface="Calibri"/>
              </a:rPr>
              <a:t>et al. </a:t>
            </a:r>
            <a:r>
              <a:rPr lang="fr-FR" sz="1067" i="1" kern="0" dirty="0">
                <a:solidFill>
                  <a:srgbClr val="2D2E2D"/>
                </a:solidFill>
                <a:latin typeface="Calibri"/>
              </a:rPr>
              <a:t>Lancet </a:t>
            </a:r>
            <a:r>
              <a:rPr lang="fr-FR" sz="1067" i="1" kern="0" dirty="0" err="1">
                <a:solidFill>
                  <a:srgbClr val="2D2E2D"/>
                </a:solidFill>
                <a:latin typeface="Calibri"/>
              </a:rPr>
              <a:t>Oncol</a:t>
            </a:r>
            <a:r>
              <a:rPr lang="fr-FR" sz="1067" kern="0" dirty="0">
                <a:solidFill>
                  <a:srgbClr val="2D2E2D"/>
                </a:solidFill>
                <a:latin typeface="Calibri"/>
              </a:rPr>
              <a:t>. </a:t>
            </a:r>
            <a:r>
              <a:rPr lang="fr-FR" sz="1067" kern="0" spc="-11" dirty="0">
                <a:solidFill>
                  <a:srgbClr val="2D2E2D"/>
                </a:solidFill>
                <a:latin typeface="Calibri"/>
              </a:rPr>
              <a:t>2022;23(8):1031-</a:t>
            </a:r>
            <a:r>
              <a:rPr lang="fr-FR" sz="1067" kern="0" spc="-20" dirty="0">
                <a:solidFill>
                  <a:srgbClr val="2D2E2D"/>
                </a:solidFill>
                <a:latin typeface="Calibri"/>
              </a:rPr>
              <a:t>1043. 2. </a:t>
            </a:r>
            <a:r>
              <a:rPr lang="en-US" sz="1067" dirty="0">
                <a:solidFill>
                  <a:srgbClr val="2D2E2D"/>
                </a:solidFill>
                <a:latin typeface="Calibri"/>
              </a:rPr>
              <a:t>Shadman, et al. 17</a:t>
            </a:r>
            <a:r>
              <a:rPr lang="en-US" sz="1067" baseline="30000" dirty="0">
                <a:solidFill>
                  <a:srgbClr val="2D2E2D"/>
                </a:solidFill>
                <a:latin typeface="Calibri"/>
              </a:rPr>
              <a:t>th</a:t>
            </a:r>
            <a:r>
              <a:rPr lang="en-US" sz="1067" dirty="0">
                <a:solidFill>
                  <a:srgbClr val="2D2E2D"/>
                </a:solidFill>
                <a:latin typeface="Calibri"/>
              </a:rPr>
              <a:t> ICML. June 13-17, 2023; Abstract 154. 3. Shadman, et al. ASCO 2025. May 30 – June 3, 2025. Chicago, IL. Abstract 7009.</a:t>
            </a:r>
          </a:p>
        </p:txBody>
      </p:sp>
    </p:spTree>
    <p:extLst>
      <p:ext uri="{BB962C8B-B14F-4D97-AF65-F5344CB8AC3E}">
        <p14:creationId xmlns:p14="http://schemas.microsoft.com/office/powerpoint/2010/main" val="5081538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94F74-3FB6-4161-42CE-7D0421571B1C}"/>
              </a:ext>
            </a:extLst>
          </p:cNvPr>
          <p:cNvSpPr>
            <a:spLocks noGrp="1"/>
          </p:cNvSpPr>
          <p:nvPr>
            <p:ph type="title"/>
          </p:nvPr>
        </p:nvSpPr>
        <p:spPr/>
        <p:txBody>
          <a:bodyPr>
            <a:normAutofit/>
          </a:bodyPr>
          <a:lstStyle/>
          <a:p>
            <a:r>
              <a:rPr lang="en-US" dirty="0"/>
              <a:t>SEQUOIA Arm D: Safety</a:t>
            </a:r>
          </a:p>
        </p:txBody>
      </p:sp>
      <p:sp>
        <p:nvSpPr>
          <p:cNvPr id="3" name="Text Placeholder 3">
            <a:extLst>
              <a:ext uri="{FF2B5EF4-FFF2-40B4-BE49-F238E27FC236}">
                <a16:creationId xmlns:a16="http://schemas.microsoft.com/office/drawing/2014/main" id="{197256F4-7446-09F3-62B2-2E4CD6F737CD}"/>
              </a:ext>
            </a:extLst>
          </p:cNvPr>
          <p:cNvSpPr txBox="1">
            <a:spLocks/>
          </p:cNvSpPr>
          <p:nvPr/>
        </p:nvSpPr>
        <p:spPr>
          <a:xfrm>
            <a:off x="1" y="6270413"/>
            <a:ext cx="11488411" cy="364067"/>
          </a:xfrm>
          <a:prstGeom prst="rect">
            <a:avLst/>
          </a:prstGeom>
        </p:spPr>
        <p:txBody>
          <a:bodyPr>
            <a:noAutofit/>
          </a:bodyPr>
          <a:lstStyle>
            <a:lvl1pPr marL="457189" indent="-457189" algn="l" defTabSz="609585" rtl="0" eaLnBrk="1" latinLnBrk="0" hangingPunct="1">
              <a:spcBef>
                <a:spcPct val="20000"/>
              </a:spcBef>
              <a:buClr>
                <a:srgbClr val="346691"/>
              </a:buClr>
              <a:buFont typeface="Arial"/>
              <a:buChar char="•"/>
              <a:defRPr sz="3200" kern="1200">
                <a:solidFill>
                  <a:schemeClr val="tx2">
                    <a:lumMod val="75000"/>
                    <a:lumOff val="2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667"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133"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marL="0" indent="0" defTabSz="812760">
              <a:buNone/>
            </a:pPr>
            <a:r>
              <a:rPr lang="en-US" sz="800" baseline="30000" dirty="0">
                <a:solidFill>
                  <a:srgbClr val="FFFFFF">
                    <a:lumMod val="50000"/>
                  </a:srgbClr>
                </a:solidFill>
                <a:latin typeface="Calibri"/>
              </a:rPr>
              <a:t>a</a:t>
            </a:r>
            <a:r>
              <a:rPr lang="en-US" sz="800" dirty="0">
                <a:solidFill>
                  <a:srgbClr val="FFFFFF">
                    <a:lumMod val="50000"/>
                  </a:srgbClr>
                </a:solidFill>
                <a:latin typeface="Calibri"/>
              </a:rPr>
              <a:t>TEAEs in ≥5% of patients are reported. </a:t>
            </a:r>
            <a:r>
              <a:rPr lang="en-US" sz="800" baseline="30000" dirty="0">
                <a:solidFill>
                  <a:srgbClr val="FFFFFF">
                    <a:lumMod val="50000"/>
                  </a:srgbClr>
                </a:solidFill>
                <a:latin typeface="Calibri"/>
              </a:rPr>
              <a:t>b</a:t>
            </a:r>
            <a:r>
              <a:rPr lang="en-US" sz="800" dirty="0">
                <a:solidFill>
                  <a:srgbClr val="FFFFFF">
                    <a:lumMod val="50000"/>
                  </a:srgbClr>
                </a:solidFill>
                <a:latin typeface="Calibri"/>
              </a:rPr>
              <a:t>Grade 5 infection occurred in one patient (pneumonia staphylococcal and septic shock).</a:t>
            </a:r>
          </a:p>
          <a:p>
            <a:pPr marL="0" indent="0" defTabSz="812760">
              <a:buNone/>
            </a:pPr>
            <a:r>
              <a:rPr lang="en-US" sz="800" dirty="0">
                <a:solidFill>
                  <a:srgbClr val="FFFFFF">
                    <a:lumMod val="50000"/>
                  </a:srgbClr>
                </a:solidFill>
                <a:latin typeface="Calibri"/>
              </a:rPr>
              <a:t>AE, adverse event; TEAE, treatment-emergent adverse event.</a:t>
            </a:r>
          </a:p>
        </p:txBody>
      </p:sp>
      <p:sp>
        <p:nvSpPr>
          <p:cNvPr id="5" name="TextBox 4"/>
          <p:cNvSpPr txBox="1"/>
          <p:nvPr/>
        </p:nvSpPr>
        <p:spPr>
          <a:xfrm>
            <a:off x="1" y="5675119"/>
            <a:ext cx="12169140" cy="584775"/>
          </a:xfrm>
          <a:prstGeom prst="rect">
            <a:avLst/>
          </a:prstGeom>
          <a:solidFill>
            <a:schemeClr val="accent1">
              <a:lumMod val="50000"/>
            </a:schemeClr>
          </a:solidFill>
        </p:spPr>
        <p:txBody>
          <a:bodyPr wrap="square" rtlCol="0">
            <a:spAutoFit/>
          </a:bodyPr>
          <a:lstStyle/>
          <a:p>
            <a:pPr algn="ctr" defTabSz="609585">
              <a:buClr>
                <a:srgbClr val="B31B1B"/>
              </a:buClr>
            </a:pPr>
            <a:r>
              <a:rPr lang="en-US" sz="1600" b="1" dirty="0">
                <a:solidFill>
                  <a:srgbClr val="FFFFFF"/>
                </a:solidFill>
                <a:latin typeface="Calibri"/>
              </a:rPr>
              <a:t>Zanubrutinib + venetoclax had a favorable safety profile. Five deaths occurred in this study due to AEs (none were treatment related); no new events were reported at this follow-up at 38.5 months.</a:t>
            </a:r>
          </a:p>
        </p:txBody>
      </p:sp>
      <p:graphicFrame>
        <p:nvGraphicFramePr>
          <p:cNvPr id="4" name="Table 5">
            <a:extLst>
              <a:ext uri="{FF2B5EF4-FFF2-40B4-BE49-F238E27FC236}">
                <a16:creationId xmlns:a16="http://schemas.microsoft.com/office/drawing/2014/main" id="{CBE7A4B6-0D5D-0AE4-6D79-A84A99D5F01F}"/>
              </a:ext>
            </a:extLst>
          </p:cNvPr>
          <p:cNvGraphicFramePr>
            <a:graphicFrameLocks noGrp="1"/>
          </p:cNvGraphicFramePr>
          <p:nvPr/>
        </p:nvGraphicFramePr>
        <p:xfrm>
          <a:off x="480061" y="1071019"/>
          <a:ext cx="4930140" cy="3774536"/>
        </p:xfrm>
        <a:graphic>
          <a:graphicData uri="http://schemas.openxmlformats.org/drawingml/2006/table">
            <a:tbl>
              <a:tblPr firstRow="1" bandRow="1">
                <a:tableStyleId>{6E25E649-3F16-4E02-A733-19D2CDBF48F0}</a:tableStyleId>
              </a:tblPr>
              <a:tblGrid>
                <a:gridCol w="1851660">
                  <a:extLst>
                    <a:ext uri="{9D8B030D-6E8A-4147-A177-3AD203B41FA5}">
                      <a16:colId xmlns:a16="http://schemas.microsoft.com/office/drawing/2014/main" val="3980453188"/>
                    </a:ext>
                  </a:extLst>
                </a:gridCol>
                <a:gridCol w="1435100">
                  <a:extLst>
                    <a:ext uri="{9D8B030D-6E8A-4147-A177-3AD203B41FA5}">
                      <a16:colId xmlns:a16="http://schemas.microsoft.com/office/drawing/2014/main" val="572808656"/>
                    </a:ext>
                  </a:extLst>
                </a:gridCol>
                <a:gridCol w="1643380">
                  <a:extLst>
                    <a:ext uri="{9D8B030D-6E8A-4147-A177-3AD203B41FA5}">
                      <a16:colId xmlns:a16="http://schemas.microsoft.com/office/drawing/2014/main" val="3731510509"/>
                    </a:ext>
                  </a:extLst>
                </a:gridCol>
              </a:tblGrid>
              <a:tr h="274320">
                <a:tc rowSpan="2">
                  <a:txBody>
                    <a:bodyPr/>
                    <a:lstStyle/>
                    <a:p>
                      <a:r>
                        <a:rPr lang="en-US" sz="1200" dirty="0"/>
                        <a:t>Any TEAE</a:t>
                      </a:r>
                    </a:p>
                  </a:txBody>
                  <a:tcPr anchor="b">
                    <a:solidFill>
                      <a:schemeClr val="accent1">
                        <a:lumMod val="50000"/>
                      </a:schemeClr>
                    </a:solidFill>
                  </a:tcPr>
                </a:tc>
                <a:tc gridSpan="2">
                  <a:txBody>
                    <a:bodyPr/>
                    <a:lstStyle/>
                    <a:p>
                      <a:pPr algn="ctr"/>
                      <a:r>
                        <a:rPr lang="en-US" sz="1200" dirty="0"/>
                        <a:t>All Patients (N=114)</a:t>
                      </a:r>
                    </a:p>
                  </a:txBody>
                  <a:tcPr>
                    <a:lnB w="12700" cap="flat" cmpd="sng" algn="ctr">
                      <a:solidFill>
                        <a:schemeClr val="bg2"/>
                      </a:solidFill>
                      <a:prstDash val="solid"/>
                      <a:round/>
                      <a:headEnd type="none" w="med" len="med"/>
                      <a:tailEnd type="none" w="med" len="med"/>
                    </a:lnB>
                    <a:solidFill>
                      <a:schemeClr val="accent1">
                        <a:lumMod val="50000"/>
                      </a:schemeClr>
                    </a:solidFill>
                  </a:tcPr>
                </a:tc>
                <a:tc hMerge="1">
                  <a:txBody>
                    <a:bodyPr/>
                    <a:lstStyle/>
                    <a:p>
                      <a:endParaRPr lang="en-US" dirty="0"/>
                    </a:p>
                  </a:txBody>
                  <a:tcPr>
                    <a:solidFill>
                      <a:schemeClr val="accent1">
                        <a:lumMod val="50000"/>
                      </a:schemeClr>
                    </a:solidFill>
                  </a:tcPr>
                </a:tc>
                <a:extLst>
                  <a:ext uri="{0D108BD9-81ED-4DB2-BD59-A6C34878D82A}">
                    <a16:rowId xmlns:a16="http://schemas.microsoft.com/office/drawing/2014/main" val="3286051744"/>
                  </a:ext>
                </a:extLst>
              </a:tr>
              <a:tr h="274320">
                <a:tc vMerge="1">
                  <a:txBody>
                    <a:bodyPr/>
                    <a:lstStyle/>
                    <a:p>
                      <a:endParaRPr lang="en-US"/>
                    </a:p>
                  </a:txBody>
                  <a:tcPr/>
                </a:tc>
                <a:tc>
                  <a:txBody>
                    <a:bodyPr/>
                    <a:lstStyle/>
                    <a:p>
                      <a:pPr algn="ctr"/>
                      <a:r>
                        <a:rPr lang="en-US" sz="1200" b="1" dirty="0">
                          <a:solidFill>
                            <a:schemeClr val="bg2"/>
                          </a:solidFill>
                        </a:rPr>
                        <a:t>Any Grade, n (%)</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1200" b="1" dirty="0">
                          <a:solidFill>
                            <a:schemeClr val="bg2"/>
                          </a:solidFill>
                        </a:rPr>
                        <a:t>Grade ≥3, n (%)</a:t>
                      </a:r>
                      <a:r>
                        <a:rPr lang="en-US" sz="1200" b="1" baseline="30000" dirty="0">
                          <a:solidFill>
                            <a:schemeClr val="bg2"/>
                          </a:solidFill>
                        </a:rPr>
                        <a:t>a</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4254631"/>
                  </a:ext>
                </a:extLst>
              </a:tr>
              <a:tr h="274320">
                <a:tc>
                  <a:txBody>
                    <a:bodyPr/>
                    <a:lstStyle/>
                    <a:p>
                      <a:r>
                        <a:rPr lang="en-US" sz="1200" dirty="0">
                          <a:solidFill>
                            <a:schemeClr val="tx2"/>
                          </a:solidFill>
                        </a:rPr>
                        <a:t>COVID-19</a:t>
                      </a:r>
                    </a:p>
                  </a:txBody>
                  <a:tcPr/>
                </a:tc>
                <a:tc>
                  <a:txBody>
                    <a:bodyPr/>
                    <a:lstStyle/>
                    <a:p>
                      <a:pPr algn="ctr"/>
                      <a:r>
                        <a:rPr lang="en-US" sz="1200" dirty="0">
                          <a:solidFill>
                            <a:schemeClr val="tx2"/>
                          </a:solidFill>
                        </a:rPr>
                        <a:t>63 (55)</a:t>
                      </a:r>
                    </a:p>
                  </a:txBody>
                  <a:tcPr>
                    <a:lnT w="28575" cap="flat" cmpd="sng" algn="ctr">
                      <a:solidFill>
                        <a:schemeClr val="tx1"/>
                      </a:solidFill>
                      <a:prstDash val="solid"/>
                      <a:round/>
                      <a:headEnd type="none" w="med" len="med"/>
                      <a:tailEnd type="none" w="med" len="med"/>
                    </a:lnT>
                  </a:tcPr>
                </a:tc>
                <a:tc>
                  <a:txBody>
                    <a:bodyPr/>
                    <a:lstStyle/>
                    <a:p>
                      <a:pPr algn="ctr"/>
                      <a:r>
                        <a:rPr lang="en-US" sz="1200" dirty="0">
                          <a:solidFill>
                            <a:schemeClr val="tx2"/>
                          </a:solidFill>
                        </a:rPr>
                        <a:t>2 (2)</a:t>
                      </a:r>
                    </a:p>
                  </a:txBody>
                  <a:tcPr>
                    <a:lnT w="28575"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76281783"/>
                  </a:ext>
                </a:extLst>
              </a:tr>
              <a:tr h="274320">
                <a:tc>
                  <a:txBody>
                    <a:bodyPr/>
                    <a:lstStyle/>
                    <a:p>
                      <a:r>
                        <a:rPr lang="en-US" sz="1200" dirty="0">
                          <a:solidFill>
                            <a:schemeClr val="tx2"/>
                          </a:solidFill>
                        </a:rPr>
                        <a:t>Diarrhea</a:t>
                      </a:r>
                    </a:p>
                  </a:txBody>
                  <a:tcPr/>
                </a:tc>
                <a:tc>
                  <a:txBody>
                    <a:bodyPr/>
                    <a:lstStyle/>
                    <a:p>
                      <a:pPr algn="ctr"/>
                      <a:r>
                        <a:rPr lang="en-US" sz="1200" dirty="0">
                          <a:solidFill>
                            <a:schemeClr val="tx2"/>
                          </a:solidFill>
                        </a:rPr>
                        <a:t>49 (43)</a:t>
                      </a:r>
                    </a:p>
                  </a:txBody>
                  <a:tcPr/>
                </a:tc>
                <a:tc>
                  <a:txBody>
                    <a:bodyPr/>
                    <a:lstStyle/>
                    <a:p>
                      <a:pPr algn="ctr"/>
                      <a:r>
                        <a:rPr lang="en-US" sz="1200" dirty="0">
                          <a:solidFill>
                            <a:schemeClr val="tx2"/>
                          </a:solidFill>
                        </a:rPr>
                        <a:t>7 (6)</a:t>
                      </a:r>
                    </a:p>
                  </a:txBody>
                  <a:tcPr/>
                </a:tc>
                <a:extLst>
                  <a:ext uri="{0D108BD9-81ED-4DB2-BD59-A6C34878D82A}">
                    <a16:rowId xmlns:a16="http://schemas.microsoft.com/office/drawing/2014/main" val="3412635509"/>
                  </a:ext>
                </a:extLst>
              </a:tr>
              <a:tr h="274320">
                <a:tc>
                  <a:txBody>
                    <a:bodyPr/>
                    <a:lstStyle/>
                    <a:p>
                      <a:r>
                        <a:rPr lang="en-US" sz="1200" dirty="0">
                          <a:solidFill>
                            <a:schemeClr val="tx2"/>
                          </a:solidFill>
                        </a:rPr>
                        <a:t>Contusion</a:t>
                      </a:r>
                    </a:p>
                  </a:txBody>
                  <a:tcPr/>
                </a:tc>
                <a:tc>
                  <a:txBody>
                    <a:bodyPr/>
                    <a:lstStyle/>
                    <a:p>
                      <a:pPr algn="ctr"/>
                      <a:r>
                        <a:rPr lang="en-US" sz="1200" dirty="0">
                          <a:solidFill>
                            <a:schemeClr val="tx2"/>
                          </a:solidFill>
                        </a:rPr>
                        <a:t>37 (33)</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4046182476"/>
                  </a:ext>
                </a:extLst>
              </a:tr>
              <a:tr h="274320">
                <a:tc>
                  <a:txBody>
                    <a:bodyPr/>
                    <a:lstStyle/>
                    <a:p>
                      <a:r>
                        <a:rPr lang="en-US" sz="1200" dirty="0">
                          <a:solidFill>
                            <a:schemeClr val="tx2"/>
                          </a:solidFill>
                        </a:rPr>
                        <a:t>Nausea</a:t>
                      </a:r>
                    </a:p>
                  </a:txBody>
                  <a:tcPr/>
                </a:tc>
                <a:tc>
                  <a:txBody>
                    <a:bodyPr/>
                    <a:lstStyle/>
                    <a:p>
                      <a:pPr algn="ctr"/>
                      <a:r>
                        <a:rPr lang="en-US" sz="1200" dirty="0">
                          <a:solidFill>
                            <a:schemeClr val="tx2"/>
                          </a:solidFill>
                        </a:rPr>
                        <a:t>36 (32)</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737422378"/>
                  </a:ext>
                </a:extLst>
              </a:tr>
              <a:tr h="515668">
                <a:tc>
                  <a:txBody>
                    <a:bodyPr/>
                    <a:lstStyle/>
                    <a:p>
                      <a:r>
                        <a:rPr lang="en-US" sz="1200" dirty="0">
                          <a:solidFill>
                            <a:schemeClr val="tx2"/>
                          </a:solidFill>
                        </a:rPr>
                        <a:t>Neutropenia/neutrophil count decreased</a:t>
                      </a:r>
                    </a:p>
                  </a:txBody>
                  <a:tcPr/>
                </a:tc>
                <a:tc>
                  <a:txBody>
                    <a:bodyPr/>
                    <a:lstStyle/>
                    <a:p>
                      <a:pPr algn="ctr"/>
                      <a:r>
                        <a:rPr lang="en-US" sz="1200" dirty="0">
                          <a:solidFill>
                            <a:schemeClr val="tx2"/>
                          </a:solidFill>
                        </a:rPr>
                        <a:t>30 (26)</a:t>
                      </a:r>
                    </a:p>
                  </a:txBody>
                  <a:tcPr/>
                </a:tc>
                <a:tc>
                  <a:txBody>
                    <a:bodyPr/>
                    <a:lstStyle/>
                    <a:p>
                      <a:pPr algn="ctr"/>
                      <a:r>
                        <a:rPr lang="en-US" sz="1200" dirty="0">
                          <a:solidFill>
                            <a:schemeClr val="tx2"/>
                          </a:solidFill>
                        </a:rPr>
                        <a:t>27 (24)</a:t>
                      </a:r>
                    </a:p>
                  </a:txBody>
                  <a:tcPr/>
                </a:tc>
                <a:extLst>
                  <a:ext uri="{0D108BD9-81ED-4DB2-BD59-A6C34878D82A}">
                    <a16:rowId xmlns:a16="http://schemas.microsoft.com/office/drawing/2014/main" val="1146494468"/>
                  </a:ext>
                </a:extLst>
              </a:tr>
              <a:tr h="274320">
                <a:tc>
                  <a:txBody>
                    <a:bodyPr/>
                    <a:lstStyle/>
                    <a:p>
                      <a:r>
                        <a:rPr lang="en-US" sz="1200" dirty="0">
                          <a:solidFill>
                            <a:schemeClr val="tx2"/>
                          </a:solidFill>
                        </a:rPr>
                        <a:t>Fatigue</a:t>
                      </a:r>
                    </a:p>
                  </a:txBody>
                  <a:tcPr/>
                </a:tc>
                <a:tc>
                  <a:txBody>
                    <a:bodyPr/>
                    <a:lstStyle/>
                    <a:p>
                      <a:pPr algn="ctr"/>
                      <a:r>
                        <a:rPr lang="en-US" sz="1200" dirty="0">
                          <a:solidFill>
                            <a:schemeClr val="tx2"/>
                          </a:solidFill>
                        </a:rPr>
                        <a:t>28 (25)</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55196185"/>
                  </a:ext>
                </a:extLst>
              </a:tr>
              <a:tr h="274320">
                <a:tc>
                  <a:txBody>
                    <a:bodyPr/>
                    <a:lstStyle/>
                    <a:p>
                      <a:r>
                        <a:rPr lang="en-US" sz="1200" dirty="0">
                          <a:solidFill>
                            <a:schemeClr val="tx2"/>
                          </a:solidFill>
                        </a:rPr>
                        <a:t>Arthralgia</a:t>
                      </a:r>
                    </a:p>
                  </a:txBody>
                  <a:tcPr/>
                </a:tc>
                <a:tc>
                  <a:txBody>
                    <a:bodyPr/>
                    <a:lstStyle/>
                    <a:p>
                      <a:pPr algn="ctr"/>
                      <a:r>
                        <a:rPr lang="en-US" sz="1200" dirty="0">
                          <a:solidFill>
                            <a:schemeClr val="tx2"/>
                          </a:solidFill>
                        </a:rPr>
                        <a:t>24 (21)</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3088845168"/>
                  </a:ext>
                </a:extLst>
              </a:tr>
              <a:tr h="515668">
                <a:tc>
                  <a:txBody>
                    <a:bodyPr/>
                    <a:lstStyle/>
                    <a:p>
                      <a:r>
                        <a:rPr lang="en-US" sz="1200" dirty="0">
                          <a:solidFill>
                            <a:schemeClr val="tx2"/>
                          </a:solidFill>
                        </a:rPr>
                        <a:t>Upper respiratory tract infection</a:t>
                      </a:r>
                    </a:p>
                  </a:txBody>
                  <a:tcPr/>
                </a:tc>
                <a:tc>
                  <a:txBody>
                    <a:bodyPr/>
                    <a:lstStyle/>
                    <a:p>
                      <a:pPr algn="ctr"/>
                      <a:r>
                        <a:rPr lang="en-US" sz="1200" dirty="0">
                          <a:solidFill>
                            <a:schemeClr val="tx2"/>
                          </a:solidFill>
                        </a:rPr>
                        <a:t>22 (19)</a:t>
                      </a:r>
                    </a:p>
                  </a:txBody>
                  <a:tcPr/>
                </a:tc>
                <a:tc>
                  <a:txBody>
                    <a:bodyPr/>
                    <a:lstStyle/>
                    <a:p>
                      <a:pPr algn="ctr"/>
                      <a:r>
                        <a:rPr lang="en-US" sz="1200" dirty="0">
                          <a:solidFill>
                            <a:schemeClr val="tx2"/>
                          </a:solidFill>
                        </a:rPr>
                        <a:t>1 (1)</a:t>
                      </a:r>
                    </a:p>
                  </a:txBody>
                  <a:tcPr/>
                </a:tc>
                <a:extLst>
                  <a:ext uri="{0D108BD9-81ED-4DB2-BD59-A6C34878D82A}">
                    <a16:rowId xmlns:a16="http://schemas.microsoft.com/office/drawing/2014/main" val="3996364100"/>
                  </a:ext>
                </a:extLst>
              </a:tr>
              <a:tr h="274320">
                <a:tc>
                  <a:txBody>
                    <a:bodyPr/>
                    <a:lstStyle/>
                    <a:p>
                      <a:r>
                        <a:rPr lang="en-US" sz="1200" dirty="0">
                          <a:solidFill>
                            <a:schemeClr val="tx2"/>
                          </a:solidFill>
                        </a:rPr>
                        <a:t>Cough</a:t>
                      </a:r>
                    </a:p>
                  </a:txBody>
                  <a:tcPr/>
                </a:tc>
                <a:tc>
                  <a:txBody>
                    <a:bodyPr/>
                    <a:lstStyle/>
                    <a:p>
                      <a:pPr algn="ctr"/>
                      <a:r>
                        <a:rPr lang="en-US" sz="1200" dirty="0">
                          <a:solidFill>
                            <a:schemeClr val="tx2"/>
                          </a:solidFill>
                        </a:rPr>
                        <a:t>21 (18)</a:t>
                      </a:r>
                    </a:p>
                  </a:txBody>
                  <a:tcPr/>
                </a:tc>
                <a:tc>
                  <a:txBody>
                    <a:bodyPr/>
                    <a:lstStyle/>
                    <a:p>
                      <a:pPr algn="ctr"/>
                      <a:r>
                        <a:rPr lang="en-US" sz="1200" dirty="0">
                          <a:solidFill>
                            <a:schemeClr val="tx2"/>
                          </a:solidFill>
                        </a:rPr>
                        <a:t>0</a:t>
                      </a:r>
                    </a:p>
                  </a:txBody>
                  <a:tcPr/>
                </a:tc>
                <a:extLst>
                  <a:ext uri="{0D108BD9-81ED-4DB2-BD59-A6C34878D82A}">
                    <a16:rowId xmlns:a16="http://schemas.microsoft.com/office/drawing/2014/main" val="2255431067"/>
                  </a:ext>
                </a:extLst>
              </a:tr>
              <a:tr h="274320">
                <a:tc>
                  <a:txBody>
                    <a:bodyPr/>
                    <a:lstStyle/>
                    <a:p>
                      <a:r>
                        <a:rPr lang="en-US" sz="1200" dirty="0">
                          <a:solidFill>
                            <a:schemeClr val="tx2"/>
                          </a:solidFill>
                        </a:rPr>
                        <a:t>Hypertension</a:t>
                      </a:r>
                    </a:p>
                  </a:txBody>
                  <a:tcPr/>
                </a:tc>
                <a:tc>
                  <a:txBody>
                    <a:bodyPr/>
                    <a:lstStyle/>
                    <a:p>
                      <a:pPr algn="ctr"/>
                      <a:r>
                        <a:rPr lang="en-US" sz="1200" dirty="0">
                          <a:solidFill>
                            <a:schemeClr val="tx2"/>
                          </a:solidFill>
                        </a:rPr>
                        <a:t>18 (16)</a:t>
                      </a:r>
                    </a:p>
                  </a:txBody>
                  <a:tcPr/>
                </a:tc>
                <a:tc>
                  <a:txBody>
                    <a:bodyPr/>
                    <a:lstStyle/>
                    <a:p>
                      <a:pPr algn="ctr"/>
                      <a:r>
                        <a:rPr lang="en-US" sz="1200" dirty="0">
                          <a:solidFill>
                            <a:schemeClr val="tx2"/>
                          </a:solidFill>
                        </a:rPr>
                        <a:t>10 (9)</a:t>
                      </a:r>
                    </a:p>
                  </a:txBody>
                  <a:tcPr/>
                </a:tc>
                <a:extLst>
                  <a:ext uri="{0D108BD9-81ED-4DB2-BD59-A6C34878D82A}">
                    <a16:rowId xmlns:a16="http://schemas.microsoft.com/office/drawing/2014/main" val="1595147681"/>
                  </a:ext>
                </a:extLst>
              </a:tr>
            </a:tbl>
          </a:graphicData>
        </a:graphic>
      </p:graphicFrame>
      <p:graphicFrame>
        <p:nvGraphicFramePr>
          <p:cNvPr id="6" name="Table 5">
            <a:extLst>
              <a:ext uri="{FF2B5EF4-FFF2-40B4-BE49-F238E27FC236}">
                <a16:creationId xmlns:a16="http://schemas.microsoft.com/office/drawing/2014/main" id="{7EF1F8D1-65DC-D163-A1B9-4504A932D4B6}"/>
              </a:ext>
            </a:extLst>
          </p:cNvPr>
          <p:cNvGraphicFramePr>
            <a:graphicFrameLocks noGrp="1"/>
          </p:cNvGraphicFramePr>
          <p:nvPr/>
        </p:nvGraphicFramePr>
        <p:xfrm>
          <a:off x="5829300" y="1071020"/>
          <a:ext cx="5471160" cy="4521759"/>
        </p:xfrm>
        <a:graphic>
          <a:graphicData uri="http://schemas.openxmlformats.org/drawingml/2006/table">
            <a:tbl>
              <a:tblPr firstRow="1" bandRow="1">
                <a:tableStyleId>{6E25E649-3F16-4E02-A733-19D2CDBF48F0}</a:tableStyleId>
              </a:tblPr>
              <a:tblGrid>
                <a:gridCol w="2286000">
                  <a:extLst>
                    <a:ext uri="{9D8B030D-6E8A-4147-A177-3AD203B41FA5}">
                      <a16:colId xmlns:a16="http://schemas.microsoft.com/office/drawing/2014/main" val="3980453188"/>
                    </a:ext>
                  </a:extLst>
                </a:gridCol>
                <a:gridCol w="1638300">
                  <a:extLst>
                    <a:ext uri="{9D8B030D-6E8A-4147-A177-3AD203B41FA5}">
                      <a16:colId xmlns:a16="http://schemas.microsoft.com/office/drawing/2014/main" val="572808656"/>
                    </a:ext>
                  </a:extLst>
                </a:gridCol>
                <a:gridCol w="1546860">
                  <a:extLst>
                    <a:ext uri="{9D8B030D-6E8A-4147-A177-3AD203B41FA5}">
                      <a16:colId xmlns:a16="http://schemas.microsoft.com/office/drawing/2014/main" val="3731510509"/>
                    </a:ext>
                  </a:extLst>
                </a:gridCol>
              </a:tblGrid>
              <a:tr h="274320">
                <a:tc rowSpan="2">
                  <a:txBody>
                    <a:bodyPr/>
                    <a:lstStyle/>
                    <a:p>
                      <a:endParaRPr lang="en-US" sz="1200" dirty="0"/>
                    </a:p>
                  </a:txBody>
                  <a:tcPr anchor="b">
                    <a:solidFill>
                      <a:schemeClr val="accent1">
                        <a:lumMod val="50000"/>
                      </a:schemeClr>
                    </a:solidFill>
                  </a:tcPr>
                </a:tc>
                <a:tc gridSpan="2">
                  <a:txBody>
                    <a:bodyPr/>
                    <a:lstStyle/>
                    <a:p>
                      <a:pPr algn="ctr"/>
                      <a:r>
                        <a:rPr lang="en-US" sz="1200" dirty="0"/>
                        <a:t>All Patients (N=114)</a:t>
                      </a:r>
                    </a:p>
                  </a:txBody>
                  <a:tcPr>
                    <a:lnB w="12700" cap="flat" cmpd="sng" algn="ctr">
                      <a:solidFill>
                        <a:schemeClr val="bg2"/>
                      </a:solidFill>
                      <a:prstDash val="solid"/>
                      <a:round/>
                      <a:headEnd type="none" w="med" len="med"/>
                      <a:tailEnd type="none" w="med" len="med"/>
                    </a:lnB>
                    <a:solidFill>
                      <a:schemeClr val="accent1">
                        <a:lumMod val="50000"/>
                      </a:schemeClr>
                    </a:solidFill>
                  </a:tcPr>
                </a:tc>
                <a:tc hMerge="1">
                  <a:txBody>
                    <a:bodyPr/>
                    <a:lstStyle/>
                    <a:p>
                      <a:endParaRPr lang="en-US" dirty="0"/>
                    </a:p>
                  </a:txBody>
                  <a:tcPr>
                    <a:solidFill>
                      <a:schemeClr val="accent1">
                        <a:lumMod val="50000"/>
                      </a:schemeClr>
                    </a:solidFill>
                  </a:tcPr>
                </a:tc>
                <a:extLst>
                  <a:ext uri="{0D108BD9-81ED-4DB2-BD59-A6C34878D82A}">
                    <a16:rowId xmlns:a16="http://schemas.microsoft.com/office/drawing/2014/main" val="3286051744"/>
                  </a:ext>
                </a:extLst>
              </a:tr>
              <a:tr h="274320">
                <a:tc vMerge="1">
                  <a:txBody>
                    <a:bodyPr/>
                    <a:lstStyle/>
                    <a:p>
                      <a:endParaRPr lang="en-US"/>
                    </a:p>
                  </a:txBody>
                  <a:tcPr/>
                </a:tc>
                <a:tc>
                  <a:txBody>
                    <a:bodyPr/>
                    <a:lstStyle/>
                    <a:p>
                      <a:pPr algn="ctr"/>
                      <a:r>
                        <a:rPr lang="en-US" sz="1200" b="1" dirty="0">
                          <a:solidFill>
                            <a:schemeClr val="bg2"/>
                          </a:solidFill>
                        </a:rPr>
                        <a:t>Any Grade, n (%)</a:t>
                      </a: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tc>
                  <a:txBody>
                    <a:bodyPr/>
                    <a:lstStyle/>
                    <a:p>
                      <a:pPr algn="ctr"/>
                      <a:r>
                        <a:rPr lang="en-US" sz="1200" b="1" dirty="0">
                          <a:solidFill>
                            <a:schemeClr val="bg2"/>
                          </a:solidFill>
                        </a:rPr>
                        <a:t>Grade ≥3, n (%)</a:t>
                      </a:r>
                      <a:endParaRPr lang="en-US" sz="1200" b="1" baseline="30000" dirty="0">
                        <a:solidFill>
                          <a:schemeClr val="bg2"/>
                        </a:solidFill>
                      </a:endParaRPr>
                    </a:p>
                  </a:txBody>
                  <a:tcPr>
                    <a:lnT w="12700" cap="flat" cmpd="sng" algn="ctr">
                      <a:solidFill>
                        <a:schemeClr val="bg2"/>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404254631"/>
                  </a:ext>
                </a:extLst>
              </a:tr>
              <a:tr h="318533">
                <a:tc>
                  <a:txBody>
                    <a:bodyPr/>
                    <a:lstStyle/>
                    <a:p>
                      <a:r>
                        <a:rPr lang="en-US" sz="1200" dirty="0">
                          <a:solidFill>
                            <a:schemeClr val="tx2"/>
                          </a:solidFill>
                        </a:rPr>
                        <a:t>Any TEAE of special interest</a:t>
                      </a:r>
                    </a:p>
                  </a:txBody>
                  <a:tcPr/>
                </a:tc>
                <a:tc>
                  <a:txBody>
                    <a:bodyPr/>
                    <a:lstStyle/>
                    <a:p>
                      <a:pPr algn="ctr"/>
                      <a:r>
                        <a:rPr lang="en-US" sz="1200" dirty="0">
                          <a:solidFill>
                            <a:schemeClr val="tx2"/>
                          </a:solidFill>
                        </a:rPr>
                        <a:t>111 (97)</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tc>
                  <a:txBody>
                    <a:bodyPr/>
                    <a:lstStyle/>
                    <a:p>
                      <a:pPr algn="ctr"/>
                      <a:r>
                        <a:rPr lang="en-US" sz="1200" dirty="0">
                          <a:solidFill>
                            <a:schemeClr val="tx2"/>
                          </a:solidFill>
                        </a:rPr>
                        <a:t>50 (44)</a:t>
                      </a:r>
                    </a:p>
                  </a:txBody>
                  <a:tcPr>
                    <a:lnT w="28575" cap="flat" cmpd="sng" algn="ctr">
                      <a:solidFill>
                        <a:schemeClr val="tx1"/>
                      </a:solidFill>
                      <a:prstDash val="solid"/>
                      <a:round/>
                      <a:headEnd type="none" w="med" len="med"/>
                      <a:tailEnd type="none" w="med" len="med"/>
                    </a:lnT>
                    <a:lnB w="28575" cap="flat" cmpd="sng" algn="ctr">
                      <a:noFill/>
                      <a:prstDash val="solid"/>
                      <a:round/>
                      <a:headEnd type="none" w="med" len="med"/>
                      <a:tailEnd type="none" w="med" len="med"/>
                    </a:lnB>
                  </a:tcPr>
                </a:tc>
                <a:extLst>
                  <a:ext uri="{0D108BD9-81ED-4DB2-BD59-A6C34878D82A}">
                    <a16:rowId xmlns:a16="http://schemas.microsoft.com/office/drawing/2014/main" val="932633980"/>
                  </a:ext>
                </a:extLst>
              </a:tr>
              <a:tr h="274320">
                <a:tc>
                  <a:txBody>
                    <a:bodyPr/>
                    <a:lstStyle/>
                    <a:p>
                      <a:r>
                        <a:rPr lang="en-US" sz="1200" dirty="0">
                          <a:solidFill>
                            <a:schemeClr val="tx2"/>
                          </a:solidFill>
                        </a:rPr>
                        <a:t>Infections</a:t>
                      </a:r>
                    </a:p>
                  </a:txBody>
                  <a:tcPr/>
                </a:tc>
                <a:tc>
                  <a:txBody>
                    <a:bodyPr/>
                    <a:lstStyle/>
                    <a:p>
                      <a:pPr algn="ctr"/>
                      <a:r>
                        <a:rPr lang="en-US" sz="1200" dirty="0">
                          <a:solidFill>
                            <a:schemeClr val="tx2"/>
                          </a:solidFill>
                        </a:rPr>
                        <a:t>96 (84)</a:t>
                      </a:r>
                    </a:p>
                  </a:txBody>
                  <a:tcPr>
                    <a:lnT w="28575" cap="flat" cmpd="sng" algn="ctr">
                      <a:noFill/>
                      <a:prstDash val="solid"/>
                      <a:round/>
                      <a:headEnd type="none" w="med" len="med"/>
                      <a:tailEnd type="none" w="med" len="med"/>
                    </a:lnT>
                  </a:tcPr>
                </a:tc>
                <a:tc>
                  <a:txBody>
                    <a:bodyPr/>
                    <a:lstStyle/>
                    <a:p>
                      <a:pPr algn="ctr"/>
                      <a:r>
                        <a:rPr lang="en-US" sz="1200" dirty="0">
                          <a:solidFill>
                            <a:schemeClr val="tx2"/>
                          </a:solidFill>
                        </a:rPr>
                        <a:t>14 (12)</a:t>
                      </a:r>
                      <a:r>
                        <a:rPr lang="en-US" sz="1200" baseline="30000" dirty="0">
                          <a:solidFill>
                            <a:schemeClr val="tx2"/>
                          </a:solidFill>
                        </a:rPr>
                        <a:t>b</a:t>
                      </a:r>
                    </a:p>
                  </a:txBody>
                  <a:tcPr>
                    <a:lnT w="28575" cap="flat" cmpd="sng" algn="ctr">
                      <a:noFill/>
                      <a:prstDash val="solid"/>
                      <a:round/>
                      <a:headEnd type="none" w="med" len="med"/>
                      <a:tailEnd type="none" w="med" len="med"/>
                    </a:lnT>
                  </a:tcPr>
                </a:tc>
                <a:extLst>
                  <a:ext uri="{0D108BD9-81ED-4DB2-BD59-A6C34878D82A}">
                    <a16:rowId xmlns:a16="http://schemas.microsoft.com/office/drawing/2014/main" val="876281783"/>
                  </a:ext>
                </a:extLst>
              </a:tr>
              <a:tr h="274320">
                <a:tc>
                  <a:txBody>
                    <a:bodyPr/>
                    <a:lstStyle/>
                    <a:p>
                      <a:r>
                        <a:rPr lang="en-US" sz="1200" dirty="0">
                          <a:solidFill>
                            <a:schemeClr val="tx2"/>
                          </a:solidFill>
                        </a:rPr>
                        <a:t>        Grade 3</a:t>
                      </a:r>
                    </a:p>
                  </a:txBody>
                  <a:tcPr>
                    <a:solidFill>
                      <a:srgbClr val="E7E8E9"/>
                    </a:solidFill>
                  </a:tcPr>
                </a:tc>
                <a:tc>
                  <a:txBody>
                    <a:bodyPr/>
                    <a:lstStyle/>
                    <a:p>
                      <a:pPr algn="ctr"/>
                      <a:r>
                        <a:rPr lang="en-US" sz="1200" dirty="0">
                          <a:solidFill>
                            <a:schemeClr val="tx2"/>
                          </a:solidFill>
                        </a:rPr>
                        <a:t>-</a:t>
                      </a:r>
                    </a:p>
                  </a:txBody>
                  <a:tcPr>
                    <a:solidFill>
                      <a:srgbClr val="E7E8E9"/>
                    </a:solidFill>
                  </a:tcPr>
                </a:tc>
                <a:tc>
                  <a:txBody>
                    <a:bodyPr/>
                    <a:lstStyle/>
                    <a:p>
                      <a:pPr algn="ctr"/>
                      <a:r>
                        <a:rPr lang="en-US" sz="1200" dirty="0">
                          <a:solidFill>
                            <a:schemeClr val="tx2"/>
                          </a:solidFill>
                        </a:rPr>
                        <a:t>13 (11)</a:t>
                      </a:r>
                    </a:p>
                  </a:txBody>
                  <a:tcPr>
                    <a:solidFill>
                      <a:srgbClr val="E7E8E9"/>
                    </a:solidFill>
                  </a:tcPr>
                </a:tc>
                <a:extLst>
                  <a:ext uri="{0D108BD9-81ED-4DB2-BD59-A6C34878D82A}">
                    <a16:rowId xmlns:a16="http://schemas.microsoft.com/office/drawing/2014/main" val="3412635509"/>
                  </a:ext>
                </a:extLst>
              </a:tr>
              <a:tr h="274320">
                <a:tc>
                  <a:txBody>
                    <a:bodyPr/>
                    <a:lstStyle/>
                    <a:p>
                      <a:r>
                        <a:rPr lang="en-US" sz="1200" dirty="0">
                          <a:solidFill>
                            <a:schemeClr val="tx2"/>
                          </a:solidFill>
                        </a:rPr>
                        <a:t>Hemorrhage</a:t>
                      </a:r>
                    </a:p>
                  </a:txBody>
                  <a:tcPr>
                    <a:solidFill>
                      <a:schemeClr val="bg2"/>
                    </a:solidFill>
                  </a:tcPr>
                </a:tc>
                <a:tc>
                  <a:txBody>
                    <a:bodyPr/>
                    <a:lstStyle/>
                    <a:p>
                      <a:pPr algn="ctr"/>
                      <a:r>
                        <a:rPr lang="en-US" sz="1200" dirty="0">
                          <a:solidFill>
                            <a:schemeClr val="tx2"/>
                          </a:solidFill>
                        </a:rPr>
                        <a:t>61 (54)</a:t>
                      </a:r>
                    </a:p>
                  </a:txBody>
                  <a:tcPr>
                    <a:solidFill>
                      <a:schemeClr val="bg2"/>
                    </a:solidFill>
                  </a:tcPr>
                </a:tc>
                <a:tc>
                  <a:txBody>
                    <a:bodyPr/>
                    <a:lstStyle/>
                    <a:p>
                      <a:pPr algn="ctr"/>
                      <a:r>
                        <a:rPr lang="en-US" sz="1200" dirty="0">
                          <a:solidFill>
                            <a:schemeClr val="tx2"/>
                          </a:solidFill>
                        </a:rPr>
                        <a:t>2 (3)</a:t>
                      </a:r>
                    </a:p>
                  </a:txBody>
                  <a:tcPr>
                    <a:solidFill>
                      <a:schemeClr val="bg2"/>
                    </a:solidFill>
                  </a:tcPr>
                </a:tc>
                <a:extLst>
                  <a:ext uri="{0D108BD9-81ED-4DB2-BD59-A6C34878D82A}">
                    <a16:rowId xmlns:a16="http://schemas.microsoft.com/office/drawing/2014/main" val="4046182476"/>
                  </a:ext>
                </a:extLst>
              </a:tr>
              <a:tr h="274320">
                <a:tc>
                  <a:txBody>
                    <a:bodyPr/>
                    <a:lstStyle/>
                    <a:p>
                      <a:r>
                        <a:rPr lang="en-US" sz="1200" dirty="0">
                          <a:solidFill>
                            <a:schemeClr val="tx2"/>
                          </a:solidFill>
                        </a:rPr>
                        <a:t>Neutropenia</a:t>
                      </a:r>
                    </a:p>
                  </a:txBody>
                  <a:tcPr>
                    <a:solidFill>
                      <a:srgbClr val="E7E8E9"/>
                    </a:solidFill>
                  </a:tcPr>
                </a:tc>
                <a:tc>
                  <a:txBody>
                    <a:bodyPr/>
                    <a:lstStyle/>
                    <a:p>
                      <a:pPr algn="ctr"/>
                      <a:r>
                        <a:rPr lang="en-US" sz="1200" dirty="0">
                          <a:solidFill>
                            <a:schemeClr val="tx2"/>
                          </a:solidFill>
                        </a:rPr>
                        <a:t>31 (27)</a:t>
                      </a:r>
                    </a:p>
                  </a:txBody>
                  <a:tcPr>
                    <a:solidFill>
                      <a:srgbClr val="E7E8E9"/>
                    </a:solidFill>
                  </a:tcPr>
                </a:tc>
                <a:tc>
                  <a:txBody>
                    <a:bodyPr/>
                    <a:lstStyle/>
                    <a:p>
                      <a:pPr algn="ctr"/>
                      <a:r>
                        <a:rPr lang="en-US" sz="1200" dirty="0">
                          <a:solidFill>
                            <a:schemeClr val="tx2"/>
                          </a:solidFill>
                        </a:rPr>
                        <a:t>27 (24)</a:t>
                      </a:r>
                    </a:p>
                  </a:txBody>
                  <a:tcPr>
                    <a:solidFill>
                      <a:srgbClr val="E7E8E9"/>
                    </a:solidFill>
                  </a:tcPr>
                </a:tc>
                <a:extLst>
                  <a:ext uri="{0D108BD9-81ED-4DB2-BD59-A6C34878D82A}">
                    <a16:rowId xmlns:a16="http://schemas.microsoft.com/office/drawing/2014/main" val="3737422378"/>
                  </a:ext>
                </a:extLst>
              </a:tr>
              <a:tr h="318533">
                <a:tc>
                  <a:txBody>
                    <a:bodyPr/>
                    <a:lstStyle/>
                    <a:p>
                      <a:r>
                        <a:rPr lang="en-US" sz="1200" dirty="0">
                          <a:solidFill>
                            <a:schemeClr val="tx2"/>
                          </a:solidFill>
                        </a:rPr>
                        <a:t>Second primary malignancies</a:t>
                      </a:r>
                    </a:p>
                  </a:txBody>
                  <a:tcPr>
                    <a:solidFill>
                      <a:schemeClr val="bg2"/>
                    </a:solidFill>
                  </a:tcPr>
                </a:tc>
                <a:tc>
                  <a:txBody>
                    <a:bodyPr/>
                    <a:lstStyle/>
                    <a:p>
                      <a:pPr algn="ctr"/>
                      <a:r>
                        <a:rPr lang="en-US" sz="1200" dirty="0">
                          <a:solidFill>
                            <a:schemeClr val="tx2"/>
                          </a:solidFill>
                        </a:rPr>
                        <a:t>22 (19)</a:t>
                      </a:r>
                    </a:p>
                  </a:txBody>
                  <a:tcPr>
                    <a:solidFill>
                      <a:schemeClr val="bg2"/>
                    </a:solidFill>
                  </a:tcPr>
                </a:tc>
                <a:tc>
                  <a:txBody>
                    <a:bodyPr/>
                    <a:lstStyle/>
                    <a:p>
                      <a:pPr algn="ctr"/>
                      <a:r>
                        <a:rPr lang="en-US" sz="1200" dirty="0">
                          <a:solidFill>
                            <a:schemeClr val="tx2"/>
                          </a:solidFill>
                        </a:rPr>
                        <a:t>6 (5)</a:t>
                      </a:r>
                    </a:p>
                  </a:txBody>
                  <a:tcPr>
                    <a:solidFill>
                      <a:schemeClr val="bg2"/>
                    </a:solidFill>
                  </a:tcPr>
                </a:tc>
                <a:extLst>
                  <a:ext uri="{0D108BD9-81ED-4DB2-BD59-A6C34878D82A}">
                    <a16:rowId xmlns:a16="http://schemas.microsoft.com/office/drawing/2014/main" val="1146494468"/>
                  </a:ext>
                </a:extLst>
              </a:tr>
              <a:tr h="274320">
                <a:tc>
                  <a:txBody>
                    <a:bodyPr/>
                    <a:lstStyle/>
                    <a:p>
                      <a:r>
                        <a:rPr lang="en-US" sz="1200" dirty="0">
                          <a:solidFill>
                            <a:schemeClr val="tx2"/>
                          </a:solidFill>
                        </a:rPr>
                        <a:t>Skin cancers</a:t>
                      </a:r>
                    </a:p>
                  </a:txBody>
                  <a:tcPr>
                    <a:solidFill>
                      <a:srgbClr val="E7E8E9"/>
                    </a:solidFill>
                  </a:tcPr>
                </a:tc>
                <a:tc>
                  <a:txBody>
                    <a:bodyPr/>
                    <a:lstStyle/>
                    <a:p>
                      <a:pPr algn="ctr"/>
                      <a:r>
                        <a:rPr lang="en-US" sz="1200" dirty="0">
                          <a:solidFill>
                            <a:schemeClr val="tx2"/>
                          </a:solidFill>
                        </a:rPr>
                        <a:t>15 (13)</a:t>
                      </a:r>
                    </a:p>
                  </a:txBody>
                  <a:tcPr>
                    <a:solidFill>
                      <a:srgbClr val="E7E8E9"/>
                    </a:solidFill>
                  </a:tcPr>
                </a:tc>
                <a:tc>
                  <a:txBody>
                    <a:bodyPr/>
                    <a:lstStyle/>
                    <a:p>
                      <a:pPr algn="ctr"/>
                      <a:r>
                        <a:rPr lang="en-US" sz="1200" dirty="0">
                          <a:solidFill>
                            <a:schemeClr val="tx2"/>
                          </a:solidFill>
                        </a:rPr>
                        <a:t>0</a:t>
                      </a:r>
                    </a:p>
                  </a:txBody>
                  <a:tcPr>
                    <a:solidFill>
                      <a:srgbClr val="E7E8E9"/>
                    </a:solidFill>
                  </a:tcPr>
                </a:tc>
                <a:extLst>
                  <a:ext uri="{0D108BD9-81ED-4DB2-BD59-A6C34878D82A}">
                    <a16:rowId xmlns:a16="http://schemas.microsoft.com/office/drawing/2014/main" val="355196185"/>
                  </a:ext>
                </a:extLst>
              </a:tr>
              <a:tr h="274320">
                <a:tc>
                  <a:txBody>
                    <a:bodyPr/>
                    <a:lstStyle/>
                    <a:p>
                      <a:r>
                        <a:rPr lang="en-US" sz="1200" dirty="0">
                          <a:solidFill>
                            <a:schemeClr val="tx2"/>
                          </a:solidFill>
                        </a:rPr>
                        <a:t>Hypertension</a:t>
                      </a:r>
                    </a:p>
                  </a:txBody>
                  <a:tcPr>
                    <a:solidFill>
                      <a:schemeClr val="bg2"/>
                    </a:solidFill>
                  </a:tcPr>
                </a:tc>
                <a:tc>
                  <a:txBody>
                    <a:bodyPr/>
                    <a:lstStyle/>
                    <a:p>
                      <a:pPr algn="ctr"/>
                      <a:r>
                        <a:rPr lang="en-US" sz="1200" dirty="0">
                          <a:solidFill>
                            <a:schemeClr val="tx2"/>
                          </a:solidFill>
                        </a:rPr>
                        <a:t>18 (16)</a:t>
                      </a:r>
                    </a:p>
                  </a:txBody>
                  <a:tcPr>
                    <a:solidFill>
                      <a:schemeClr val="bg2"/>
                    </a:solidFill>
                  </a:tcPr>
                </a:tc>
                <a:tc>
                  <a:txBody>
                    <a:bodyPr/>
                    <a:lstStyle/>
                    <a:p>
                      <a:pPr algn="ctr"/>
                      <a:r>
                        <a:rPr lang="en-US" sz="1200" dirty="0">
                          <a:solidFill>
                            <a:schemeClr val="tx2"/>
                          </a:solidFill>
                        </a:rPr>
                        <a:t>10 (9)</a:t>
                      </a:r>
                    </a:p>
                  </a:txBody>
                  <a:tcPr>
                    <a:solidFill>
                      <a:schemeClr val="bg2"/>
                    </a:solidFill>
                  </a:tcPr>
                </a:tc>
                <a:extLst>
                  <a:ext uri="{0D108BD9-81ED-4DB2-BD59-A6C34878D82A}">
                    <a16:rowId xmlns:a16="http://schemas.microsoft.com/office/drawing/2014/main" val="3088845168"/>
                  </a:ext>
                </a:extLst>
              </a:tr>
              <a:tr h="274320">
                <a:tc>
                  <a:txBody>
                    <a:bodyPr/>
                    <a:lstStyle/>
                    <a:p>
                      <a:r>
                        <a:rPr lang="en-US" sz="1200" dirty="0">
                          <a:solidFill>
                            <a:schemeClr val="tx2"/>
                          </a:solidFill>
                        </a:rPr>
                        <a:t>Thrombocytopenia</a:t>
                      </a:r>
                    </a:p>
                  </a:txBody>
                  <a:tcPr>
                    <a:solidFill>
                      <a:srgbClr val="E7E8E9"/>
                    </a:solidFill>
                  </a:tcPr>
                </a:tc>
                <a:tc>
                  <a:txBody>
                    <a:bodyPr/>
                    <a:lstStyle/>
                    <a:p>
                      <a:pPr algn="ctr"/>
                      <a:r>
                        <a:rPr lang="en-US" sz="1200" dirty="0">
                          <a:solidFill>
                            <a:schemeClr val="tx2"/>
                          </a:solidFill>
                        </a:rPr>
                        <a:t>13 (11)</a:t>
                      </a:r>
                    </a:p>
                  </a:txBody>
                  <a:tcPr>
                    <a:solidFill>
                      <a:srgbClr val="E7E8E9"/>
                    </a:solidFill>
                  </a:tcPr>
                </a:tc>
                <a:tc>
                  <a:txBody>
                    <a:bodyPr/>
                    <a:lstStyle/>
                    <a:p>
                      <a:pPr algn="ctr"/>
                      <a:r>
                        <a:rPr lang="en-US" sz="1200" dirty="0">
                          <a:solidFill>
                            <a:schemeClr val="tx2"/>
                          </a:solidFill>
                        </a:rPr>
                        <a:t>5 (4)</a:t>
                      </a:r>
                    </a:p>
                  </a:txBody>
                  <a:tcPr>
                    <a:solidFill>
                      <a:srgbClr val="E7E8E9"/>
                    </a:solidFill>
                  </a:tcPr>
                </a:tc>
                <a:extLst>
                  <a:ext uri="{0D108BD9-81ED-4DB2-BD59-A6C34878D82A}">
                    <a16:rowId xmlns:a16="http://schemas.microsoft.com/office/drawing/2014/main" val="3996364100"/>
                  </a:ext>
                </a:extLst>
              </a:tr>
              <a:tr h="274320">
                <a:tc>
                  <a:txBody>
                    <a:bodyPr/>
                    <a:lstStyle/>
                    <a:p>
                      <a:r>
                        <a:rPr lang="en-US" sz="1200" dirty="0">
                          <a:solidFill>
                            <a:schemeClr val="tx2"/>
                          </a:solidFill>
                        </a:rPr>
                        <a:t>Anemia</a:t>
                      </a:r>
                    </a:p>
                  </a:txBody>
                  <a:tcPr>
                    <a:solidFill>
                      <a:schemeClr val="bg2"/>
                    </a:solidFill>
                  </a:tcPr>
                </a:tc>
                <a:tc>
                  <a:txBody>
                    <a:bodyPr/>
                    <a:lstStyle/>
                    <a:p>
                      <a:pPr algn="ctr"/>
                      <a:r>
                        <a:rPr lang="en-US" sz="1200" dirty="0">
                          <a:solidFill>
                            <a:schemeClr val="tx2"/>
                          </a:solidFill>
                        </a:rPr>
                        <a:t>10 (9)</a:t>
                      </a:r>
                    </a:p>
                  </a:txBody>
                  <a:tcPr>
                    <a:solidFill>
                      <a:schemeClr val="bg2"/>
                    </a:solidFill>
                  </a:tcPr>
                </a:tc>
                <a:tc>
                  <a:txBody>
                    <a:bodyPr/>
                    <a:lstStyle/>
                    <a:p>
                      <a:pPr algn="ctr"/>
                      <a:r>
                        <a:rPr lang="en-US" sz="1200" dirty="0">
                          <a:solidFill>
                            <a:schemeClr val="tx2"/>
                          </a:solidFill>
                        </a:rPr>
                        <a:t>1 (1)</a:t>
                      </a:r>
                    </a:p>
                  </a:txBody>
                  <a:tcPr>
                    <a:solidFill>
                      <a:schemeClr val="bg2"/>
                    </a:solidFill>
                  </a:tcPr>
                </a:tc>
                <a:extLst>
                  <a:ext uri="{0D108BD9-81ED-4DB2-BD59-A6C34878D82A}">
                    <a16:rowId xmlns:a16="http://schemas.microsoft.com/office/drawing/2014/main" val="2255431067"/>
                  </a:ext>
                </a:extLst>
              </a:tr>
              <a:tr h="274320">
                <a:tc>
                  <a:txBody>
                    <a:bodyPr/>
                    <a:lstStyle/>
                    <a:p>
                      <a:r>
                        <a:rPr lang="en-US" sz="1200" dirty="0">
                          <a:solidFill>
                            <a:schemeClr val="tx2"/>
                          </a:solidFill>
                        </a:rPr>
                        <a:t>Major hemorrhage</a:t>
                      </a:r>
                    </a:p>
                  </a:txBody>
                  <a:tcPr>
                    <a:solidFill>
                      <a:srgbClr val="E7E8E9"/>
                    </a:solidFill>
                  </a:tcPr>
                </a:tc>
                <a:tc>
                  <a:txBody>
                    <a:bodyPr/>
                    <a:lstStyle/>
                    <a:p>
                      <a:pPr algn="ctr"/>
                      <a:r>
                        <a:rPr lang="en-US" sz="1200" dirty="0">
                          <a:solidFill>
                            <a:schemeClr val="tx2"/>
                          </a:solidFill>
                        </a:rPr>
                        <a:t>4 (4)</a:t>
                      </a:r>
                    </a:p>
                  </a:txBody>
                  <a:tcPr>
                    <a:solidFill>
                      <a:srgbClr val="E7E8E9"/>
                    </a:solidFill>
                  </a:tcPr>
                </a:tc>
                <a:tc>
                  <a:txBody>
                    <a:bodyPr/>
                    <a:lstStyle/>
                    <a:p>
                      <a:pPr algn="ctr"/>
                      <a:r>
                        <a:rPr lang="en-US" sz="1200" dirty="0">
                          <a:solidFill>
                            <a:schemeClr val="tx2"/>
                          </a:solidFill>
                        </a:rPr>
                        <a:t>3 (3)</a:t>
                      </a:r>
                    </a:p>
                  </a:txBody>
                  <a:tcPr>
                    <a:solidFill>
                      <a:srgbClr val="E7E8E9"/>
                    </a:solidFill>
                  </a:tcPr>
                </a:tc>
                <a:extLst>
                  <a:ext uri="{0D108BD9-81ED-4DB2-BD59-A6C34878D82A}">
                    <a16:rowId xmlns:a16="http://schemas.microsoft.com/office/drawing/2014/main" val="1595147681"/>
                  </a:ext>
                </a:extLst>
              </a:tr>
              <a:tr h="318533">
                <a:tc>
                  <a:txBody>
                    <a:bodyPr/>
                    <a:lstStyle/>
                    <a:p>
                      <a:r>
                        <a:rPr lang="en-US" sz="1200" dirty="0">
                          <a:solidFill>
                            <a:schemeClr val="tx2"/>
                          </a:solidFill>
                        </a:rPr>
                        <a:t>Atrial fibrillation and flutter</a:t>
                      </a:r>
                    </a:p>
                  </a:txBody>
                  <a:tcPr>
                    <a:solidFill>
                      <a:schemeClr val="bg2"/>
                    </a:solidFill>
                  </a:tcPr>
                </a:tc>
                <a:tc>
                  <a:txBody>
                    <a:bodyPr/>
                    <a:lstStyle/>
                    <a:p>
                      <a:pPr algn="ctr"/>
                      <a:r>
                        <a:rPr lang="en-US" sz="1200" dirty="0">
                          <a:solidFill>
                            <a:schemeClr val="tx2"/>
                          </a:solidFill>
                        </a:rPr>
                        <a:t>3 (3)</a:t>
                      </a:r>
                    </a:p>
                  </a:txBody>
                  <a:tcPr>
                    <a:solidFill>
                      <a:schemeClr val="bg2"/>
                    </a:solidFill>
                  </a:tcPr>
                </a:tc>
                <a:tc>
                  <a:txBody>
                    <a:bodyPr/>
                    <a:lstStyle/>
                    <a:p>
                      <a:pPr algn="ctr"/>
                      <a:r>
                        <a:rPr lang="en-US" sz="1200" dirty="0">
                          <a:solidFill>
                            <a:schemeClr val="tx2"/>
                          </a:solidFill>
                        </a:rPr>
                        <a:t>2 (2)</a:t>
                      </a:r>
                    </a:p>
                  </a:txBody>
                  <a:tcPr>
                    <a:solidFill>
                      <a:schemeClr val="bg2"/>
                    </a:solidFill>
                  </a:tcPr>
                </a:tc>
                <a:extLst>
                  <a:ext uri="{0D108BD9-81ED-4DB2-BD59-A6C34878D82A}">
                    <a16:rowId xmlns:a16="http://schemas.microsoft.com/office/drawing/2014/main" val="3851111168"/>
                  </a:ext>
                </a:extLst>
              </a:tr>
              <a:tr h="274320">
                <a:tc>
                  <a:txBody>
                    <a:bodyPr/>
                    <a:lstStyle/>
                    <a:p>
                      <a:r>
                        <a:rPr lang="en-US" sz="1200" dirty="0">
                          <a:solidFill>
                            <a:schemeClr val="tx2"/>
                          </a:solidFill>
                        </a:rPr>
                        <a:t>Opportunistic infections</a:t>
                      </a:r>
                    </a:p>
                  </a:txBody>
                  <a:tcPr>
                    <a:solidFill>
                      <a:srgbClr val="E7E8E9"/>
                    </a:solidFill>
                  </a:tcPr>
                </a:tc>
                <a:tc>
                  <a:txBody>
                    <a:bodyPr/>
                    <a:lstStyle/>
                    <a:p>
                      <a:pPr algn="ctr"/>
                      <a:r>
                        <a:rPr lang="en-US" sz="1200" dirty="0">
                          <a:solidFill>
                            <a:schemeClr val="tx2"/>
                          </a:solidFill>
                        </a:rPr>
                        <a:t>3 (3)</a:t>
                      </a:r>
                    </a:p>
                  </a:txBody>
                  <a:tcPr>
                    <a:solidFill>
                      <a:srgbClr val="E7E8E9"/>
                    </a:solidFill>
                  </a:tcPr>
                </a:tc>
                <a:tc>
                  <a:txBody>
                    <a:bodyPr/>
                    <a:lstStyle/>
                    <a:p>
                      <a:pPr algn="ctr"/>
                      <a:r>
                        <a:rPr lang="en-US" sz="1200" dirty="0">
                          <a:solidFill>
                            <a:schemeClr val="tx2"/>
                          </a:solidFill>
                        </a:rPr>
                        <a:t>0</a:t>
                      </a:r>
                    </a:p>
                  </a:txBody>
                  <a:tcPr>
                    <a:solidFill>
                      <a:srgbClr val="E7E8E9"/>
                    </a:solidFill>
                  </a:tcPr>
                </a:tc>
                <a:extLst>
                  <a:ext uri="{0D108BD9-81ED-4DB2-BD59-A6C34878D82A}">
                    <a16:rowId xmlns:a16="http://schemas.microsoft.com/office/drawing/2014/main" val="4095953670"/>
                  </a:ext>
                </a:extLst>
              </a:tr>
              <a:tr h="274320">
                <a:tc>
                  <a:txBody>
                    <a:bodyPr/>
                    <a:lstStyle/>
                    <a:p>
                      <a:r>
                        <a:rPr lang="en-US" sz="1200" dirty="0">
                          <a:solidFill>
                            <a:schemeClr val="tx2"/>
                          </a:solidFill>
                        </a:rPr>
                        <a:t>Tumor lysis syndrome</a:t>
                      </a:r>
                    </a:p>
                  </a:txBody>
                  <a:tcPr>
                    <a:solidFill>
                      <a:schemeClr val="bg2"/>
                    </a:solidFill>
                  </a:tcPr>
                </a:tc>
                <a:tc>
                  <a:txBody>
                    <a:bodyPr/>
                    <a:lstStyle/>
                    <a:p>
                      <a:pPr algn="ctr"/>
                      <a:r>
                        <a:rPr lang="en-US" sz="1200" dirty="0">
                          <a:solidFill>
                            <a:schemeClr val="tx2"/>
                          </a:solidFill>
                        </a:rPr>
                        <a:t>1 (1)</a:t>
                      </a:r>
                    </a:p>
                  </a:txBody>
                  <a:tcPr>
                    <a:solidFill>
                      <a:schemeClr val="bg2"/>
                    </a:solidFill>
                  </a:tcPr>
                </a:tc>
                <a:tc>
                  <a:txBody>
                    <a:bodyPr/>
                    <a:lstStyle/>
                    <a:p>
                      <a:pPr algn="ctr"/>
                      <a:r>
                        <a:rPr lang="en-US" sz="1200" dirty="0">
                          <a:solidFill>
                            <a:schemeClr val="tx2"/>
                          </a:solidFill>
                        </a:rPr>
                        <a:t>0</a:t>
                      </a:r>
                    </a:p>
                  </a:txBody>
                  <a:tcPr>
                    <a:solidFill>
                      <a:schemeClr val="bg2"/>
                    </a:solidFill>
                  </a:tcPr>
                </a:tc>
                <a:extLst>
                  <a:ext uri="{0D108BD9-81ED-4DB2-BD59-A6C34878D82A}">
                    <a16:rowId xmlns:a16="http://schemas.microsoft.com/office/drawing/2014/main" val="3015186840"/>
                  </a:ext>
                </a:extLst>
              </a:tr>
            </a:tbl>
          </a:graphicData>
        </a:graphic>
      </p:graphicFrame>
      <p:sp>
        <p:nvSpPr>
          <p:cNvPr id="7" name="TextBox 6">
            <a:extLst>
              <a:ext uri="{FF2B5EF4-FFF2-40B4-BE49-F238E27FC236}">
                <a16:creationId xmlns:a16="http://schemas.microsoft.com/office/drawing/2014/main" id="{2A07DD3D-13D7-9C47-D5A6-F5ED747FB736}"/>
              </a:ext>
            </a:extLst>
          </p:cNvPr>
          <p:cNvSpPr txBox="1"/>
          <p:nvPr/>
        </p:nvSpPr>
        <p:spPr>
          <a:xfrm>
            <a:off x="1533609" y="719460"/>
            <a:ext cx="3223260" cy="338554"/>
          </a:xfrm>
          <a:prstGeom prst="rect">
            <a:avLst/>
          </a:prstGeom>
          <a:noFill/>
        </p:spPr>
        <p:txBody>
          <a:bodyPr wrap="square" rtlCol="0">
            <a:spAutoFit/>
          </a:bodyPr>
          <a:lstStyle/>
          <a:p>
            <a:pPr defTabSz="609585"/>
            <a:r>
              <a:rPr lang="en-US" sz="1600" b="1" dirty="0">
                <a:solidFill>
                  <a:srgbClr val="555555">
                    <a:lumMod val="75000"/>
                    <a:lumOff val="25000"/>
                  </a:srgbClr>
                </a:solidFill>
                <a:latin typeface="Calibri"/>
              </a:rPr>
              <a:t>TEAEs in &gt;15% of Patients</a:t>
            </a:r>
          </a:p>
        </p:txBody>
      </p:sp>
      <p:sp>
        <p:nvSpPr>
          <p:cNvPr id="8" name="TextBox 7">
            <a:extLst>
              <a:ext uri="{FF2B5EF4-FFF2-40B4-BE49-F238E27FC236}">
                <a16:creationId xmlns:a16="http://schemas.microsoft.com/office/drawing/2014/main" id="{746B0E05-2766-8B54-AD48-611A46833B2C}"/>
              </a:ext>
            </a:extLst>
          </p:cNvPr>
          <p:cNvSpPr txBox="1"/>
          <p:nvPr/>
        </p:nvSpPr>
        <p:spPr>
          <a:xfrm>
            <a:off x="7318514" y="719460"/>
            <a:ext cx="3223260" cy="338554"/>
          </a:xfrm>
          <a:prstGeom prst="rect">
            <a:avLst/>
          </a:prstGeom>
          <a:noFill/>
        </p:spPr>
        <p:txBody>
          <a:bodyPr wrap="square" rtlCol="0">
            <a:spAutoFit/>
          </a:bodyPr>
          <a:lstStyle/>
          <a:p>
            <a:pPr defTabSz="609585"/>
            <a:r>
              <a:rPr lang="en-US" sz="1600" b="1" dirty="0">
                <a:solidFill>
                  <a:srgbClr val="555555">
                    <a:lumMod val="75000"/>
                    <a:lumOff val="25000"/>
                  </a:srgbClr>
                </a:solidFill>
                <a:latin typeface="Calibri"/>
              </a:rPr>
              <a:t>TEAEs of Special Interest</a:t>
            </a:r>
          </a:p>
        </p:txBody>
      </p:sp>
      <p:sp>
        <p:nvSpPr>
          <p:cNvPr id="10" name="Text Placeholder 3">
            <a:extLst>
              <a:ext uri="{FF2B5EF4-FFF2-40B4-BE49-F238E27FC236}">
                <a16:creationId xmlns:a16="http://schemas.microsoft.com/office/drawing/2014/main" id="{8B5F0BCD-0A88-A9FD-9DC6-BCE430694CA3}"/>
              </a:ext>
            </a:extLst>
          </p:cNvPr>
          <p:cNvSpPr txBox="1">
            <a:spLocks/>
          </p:cNvSpPr>
          <p:nvPr/>
        </p:nvSpPr>
        <p:spPr>
          <a:xfrm>
            <a:off x="9337037" y="6353568"/>
            <a:ext cx="2491739" cy="218016"/>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*This regimen is not yet FDA-approved</a:t>
            </a:r>
          </a:p>
        </p:txBody>
      </p:sp>
      <p:sp>
        <p:nvSpPr>
          <p:cNvPr id="9" name="TextBox 8">
            <a:extLst>
              <a:ext uri="{FF2B5EF4-FFF2-40B4-BE49-F238E27FC236}">
                <a16:creationId xmlns:a16="http://schemas.microsoft.com/office/drawing/2014/main" id="{1C6FF881-F921-2117-FA64-E403333B336B}"/>
              </a:ext>
            </a:extLst>
          </p:cNvPr>
          <p:cNvSpPr txBox="1"/>
          <p:nvPr/>
        </p:nvSpPr>
        <p:spPr>
          <a:xfrm>
            <a:off x="0" y="6612077"/>
            <a:ext cx="11488411" cy="256545"/>
          </a:xfrm>
          <a:prstGeom prst="rect">
            <a:avLst/>
          </a:prstGeom>
          <a:noFill/>
        </p:spPr>
        <p:txBody>
          <a:bodyPr wrap="square">
            <a:spAutoFit/>
          </a:bodyPr>
          <a:lstStyle/>
          <a:p>
            <a:pPr defTabSz="609585"/>
            <a:r>
              <a:rPr lang="fr-FR" sz="1067" kern="0" dirty="0">
                <a:solidFill>
                  <a:srgbClr val="2D2E2D"/>
                </a:solidFill>
                <a:latin typeface="Calibri"/>
              </a:rPr>
              <a:t>1. Tam,</a:t>
            </a:r>
            <a:r>
              <a:rPr lang="fr-FR" sz="1067" kern="0" spc="-15" dirty="0">
                <a:solidFill>
                  <a:srgbClr val="2D2E2D"/>
                </a:solidFill>
                <a:latin typeface="Calibri"/>
              </a:rPr>
              <a:t> </a:t>
            </a:r>
            <a:r>
              <a:rPr lang="fr-FR" sz="1067" kern="0" dirty="0">
                <a:solidFill>
                  <a:srgbClr val="2D2E2D"/>
                </a:solidFill>
                <a:latin typeface="Calibri"/>
              </a:rPr>
              <a:t>et al. </a:t>
            </a:r>
            <a:r>
              <a:rPr lang="fr-FR" sz="1067" i="1" kern="0" dirty="0">
                <a:solidFill>
                  <a:srgbClr val="2D2E2D"/>
                </a:solidFill>
                <a:latin typeface="Calibri"/>
              </a:rPr>
              <a:t>Lancet </a:t>
            </a:r>
            <a:r>
              <a:rPr lang="fr-FR" sz="1067" i="1" kern="0" dirty="0" err="1">
                <a:solidFill>
                  <a:srgbClr val="2D2E2D"/>
                </a:solidFill>
                <a:latin typeface="Calibri"/>
              </a:rPr>
              <a:t>Oncol</a:t>
            </a:r>
            <a:r>
              <a:rPr lang="fr-FR" sz="1067" kern="0" dirty="0">
                <a:solidFill>
                  <a:srgbClr val="2D2E2D"/>
                </a:solidFill>
                <a:latin typeface="Calibri"/>
              </a:rPr>
              <a:t>. </a:t>
            </a:r>
            <a:r>
              <a:rPr lang="fr-FR" sz="1067" kern="0" spc="-11" dirty="0">
                <a:solidFill>
                  <a:srgbClr val="2D2E2D"/>
                </a:solidFill>
                <a:latin typeface="Calibri"/>
              </a:rPr>
              <a:t>2022;23(8):1031-</a:t>
            </a:r>
            <a:r>
              <a:rPr lang="fr-FR" sz="1067" kern="0" spc="-20" dirty="0">
                <a:solidFill>
                  <a:srgbClr val="2D2E2D"/>
                </a:solidFill>
                <a:latin typeface="Calibri"/>
              </a:rPr>
              <a:t>1043. 2. </a:t>
            </a:r>
            <a:r>
              <a:rPr lang="en-US" sz="1067" dirty="0">
                <a:solidFill>
                  <a:srgbClr val="2D2E2D"/>
                </a:solidFill>
                <a:latin typeface="Calibri"/>
              </a:rPr>
              <a:t>Shadman, et al. 17</a:t>
            </a:r>
            <a:r>
              <a:rPr lang="en-US" sz="1067" baseline="30000" dirty="0">
                <a:solidFill>
                  <a:srgbClr val="2D2E2D"/>
                </a:solidFill>
                <a:latin typeface="Calibri"/>
              </a:rPr>
              <a:t>th</a:t>
            </a:r>
            <a:r>
              <a:rPr lang="en-US" sz="1067" dirty="0">
                <a:solidFill>
                  <a:srgbClr val="2D2E2D"/>
                </a:solidFill>
                <a:latin typeface="Calibri"/>
              </a:rPr>
              <a:t> ICML. June 13-17, 2023; Abstract 154. 3. Shadman, et al. ASCO 2025. May 30 – June 3, 2025. Chicago, IL. Abstract 7009.</a:t>
            </a:r>
          </a:p>
        </p:txBody>
      </p:sp>
    </p:spTree>
    <p:extLst>
      <p:ext uri="{BB962C8B-B14F-4D97-AF65-F5344CB8AC3E}">
        <p14:creationId xmlns:p14="http://schemas.microsoft.com/office/powerpoint/2010/main" val="12509582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3">
            <a:extLst>
              <a:ext uri="{FF2B5EF4-FFF2-40B4-BE49-F238E27FC236}">
                <a16:creationId xmlns:a16="http://schemas.microsoft.com/office/drawing/2014/main" id="{B19B0411-934F-1ACB-DF86-2E6A0827B661}"/>
              </a:ext>
            </a:extLst>
          </p:cNvPr>
          <p:cNvSpPr/>
          <p:nvPr/>
        </p:nvSpPr>
        <p:spPr>
          <a:xfrm>
            <a:off x="4284400" y="2572553"/>
            <a:ext cx="3808693" cy="866580"/>
          </a:xfrm>
          <a:prstGeom prst="rect">
            <a:avLst/>
          </a:prstGeom>
          <a:solidFill>
            <a:schemeClr val="accent2"/>
          </a:solidFill>
          <a:ln>
            <a:solidFill>
              <a:schemeClr val="accent2"/>
            </a:solidFill>
          </a:ln>
          <a:effectLst/>
        </p:spPr>
        <p:style>
          <a:lnRef idx="1">
            <a:schemeClr val="accent1"/>
          </a:lnRef>
          <a:fillRef idx="3">
            <a:schemeClr val="accent1"/>
          </a:fillRef>
          <a:effectRef idx="2">
            <a:schemeClr val="accent1"/>
          </a:effectRef>
          <a:fontRef idx="minor">
            <a:schemeClr val="lt1"/>
          </a:fontRef>
        </p:style>
        <p:txBody>
          <a:bodyPr lIns="73152" rIns="73152" rtlCol="0" anchor="ctr"/>
          <a:lstStyle/>
          <a:p>
            <a:pPr algn="ctr" defTabSz="609585"/>
            <a:r>
              <a:rPr lang="en-US" sz="1400" b="1" dirty="0">
                <a:solidFill>
                  <a:srgbClr val="FFFFFF"/>
                </a:solidFill>
                <a:latin typeface="Calibri"/>
              </a:rPr>
              <a:t>Venetoclax</a:t>
            </a:r>
            <a:r>
              <a:rPr lang="en-US" sz="1200" b="1" dirty="0">
                <a:solidFill>
                  <a:srgbClr val="FFFFFF"/>
                </a:solidFill>
                <a:latin typeface="Calibri"/>
              </a:rPr>
              <a:t> </a:t>
            </a:r>
            <a:r>
              <a:rPr lang="en-US" sz="1200" dirty="0">
                <a:solidFill>
                  <a:srgbClr val="FFFFFF"/>
                </a:solidFill>
                <a:latin typeface="Calibri"/>
              </a:rPr>
              <a:t>400 mg PO daily (C1D22 to C12)</a:t>
            </a:r>
          </a:p>
          <a:p>
            <a:pPr algn="ctr" defTabSz="609585"/>
            <a:r>
              <a:rPr lang="en-US" sz="1400" b="1" dirty="0">
                <a:solidFill>
                  <a:srgbClr val="FFFFFF"/>
                </a:solidFill>
                <a:latin typeface="Calibri"/>
              </a:rPr>
              <a:t>Obinutuzumab</a:t>
            </a:r>
            <a:r>
              <a:rPr lang="en-US" sz="1200" b="1" dirty="0">
                <a:solidFill>
                  <a:srgbClr val="FFFFFF"/>
                </a:solidFill>
                <a:latin typeface="Calibri"/>
              </a:rPr>
              <a:t> </a:t>
            </a:r>
            <a:r>
              <a:rPr lang="en-US" sz="1200" dirty="0">
                <a:solidFill>
                  <a:srgbClr val="FFFFFF"/>
                </a:solidFill>
                <a:latin typeface="Calibri"/>
              </a:rPr>
              <a:t>100 mg IV (C1D1(2)/8/15, C2-6D1)</a:t>
            </a:r>
          </a:p>
        </p:txBody>
      </p:sp>
      <p:sp>
        <p:nvSpPr>
          <p:cNvPr id="2" name="Title 1">
            <a:extLst>
              <a:ext uri="{FF2B5EF4-FFF2-40B4-BE49-F238E27FC236}">
                <a16:creationId xmlns:a16="http://schemas.microsoft.com/office/drawing/2014/main" id="{E11C3D02-9B5A-5B69-D011-63BA4BFD431F}"/>
              </a:ext>
            </a:extLst>
          </p:cNvPr>
          <p:cNvSpPr>
            <a:spLocks noGrp="1"/>
          </p:cNvSpPr>
          <p:nvPr>
            <p:ph type="title"/>
          </p:nvPr>
        </p:nvSpPr>
        <p:spPr>
          <a:xfrm>
            <a:off x="171297" y="100825"/>
            <a:ext cx="12192000" cy="1143000"/>
          </a:xfrm>
        </p:spPr>
        <p:txBody>
          <a:bodyPr>
            <a:normAutofit/>
          </a:bodyPr>
          <a:lstStyle/>
          <a:p>
            <a:r>
              <a:rPr lang="en-US" dirty="0"/>
              <a:t>CLL17: Phase 3 Trial of Continuous Ibrutinib Monotherapy vs Fixed-Duration Venetoclax-Based Regimens as First-Line Treatments for CLL</a:t>
            </a:r>
            <a:endParaRPr lang="en-US" sz="2800" i="1" dirty="0"/>
          </a:p>
        </p:txBody>
      </p:sp>
      <p:sp>
        <p:nvSpPr>
          <p:cNvPr id="5" name="TextBox 4">
            <a:extLst>
              <a:ext uri="{FF2B5EF4-FFF2-40B4-BE49-F238E27FC236}">
                <a16:creationId xmlns:a16="http://schemas.microsoft.com/office/drawing/2014/main" id="{F42669B3-0E68-7A35-F318-4DBF1549AC25}"/>
              </a:ext>
            </a:extLst>
          </p:cNvPr>
          <p:cNvSpPr txBox="1"/>
          <p:nvPr/>
        </p:nvSpPr>
        <p:spPr>
          <a:xfrm>
            <a:off x="2971" y="6466475"/>
            <a:ext cx="8679180" cy="215444"/>
          </a:xfrm>
          <a:prstGeom prst="rect">
            <a:avLst/>
          </a:prstGeom>
          <a:noFill/>
        </p:spPr>
        <p:txBody>
          <a:bodyPr wrap="square">
            <a:spAutoFit/>
          </a:bodyPr>
          <a:lstStyle/>
          <a:p>
            <a:pPr defTabSz="609585"/>
            <a:r>
              <a:rPr lang="en-US" sz="800" dirty="0">
                <a:solidFill>
                  <a:srgbClr val="FFFFFF">
                    <a:lumMod val="50000"/>
                  </a:srgbClr>
                </a:solidFill>
                <a:latin typeface="Calibri"/>
              </a:rPr>
              <a:t>Al-Sawaf, et al. </a:t>
            </a:r>
            <a:r>
              <a:rPr lang="en-US" sz="800" i="1" dirty="0">
                <a:solidFill>
                  <a:srgbClr val="FFFFFF">
                    <a:lumMod val="50000"/>
                  </a:srgbClr>
                </a:solidFill>
                <a:latin typeface="Calibri"/>
              </a:rPr>
              <a:t>N Engl J Med</a:t>
            </a:r>
            <a:r>
              <a:rPr lang="en-US" sz="800" dirty="0">
                <a:solidFill>
                  <a:srgbClr val="FFFFFF">
                    <a:lumMod val="50000"/>
                  </a:srgbClr>
                </a:solidFill>
                <a:latin typeface="Calibri"/>
              </a:rPr>
              <a:t>. Published online December 6, 2025. doi:10.1056/NEJMoa2515458</a:t>
            </a:r>
          </a:p>
        </p:txBody>
      </p:sp>
      <p:sp>
        <p:nvSpPr>
          <p:cNvPr id="6" name="Rounded Rectangle 5">
            <a:extLst>
              <a:ext uri="{FF2B5EF4-FFF2-40B4-BE49-F238E27FC236}">
                <a16:creationId xmlns:a16="http://schemas.microsoft.com/office/drawing/2014/main" id="{6EBF0DE9-6B5A-12F6-E5C6-85F749424AC0}"/>
              </a:ext>
            </a:extLst>
          </p:cNvPr>
          <p:cNvSpPr/>
          <p:nvPr/>
        </p:nvSpPr>
        <p:spPr>
          <a:xfrm>
            <a:off x="1182326" y="1858863"/>
            <a:ext cx="2236471" cy="2285999"/>
          </a:xfrm>
          <a:prstGeom prst="rect">
            <a:avLst/>
          </a:prstGeom>
          <a:solidFill>
            <a:srgbClr val="F2F2F2">
              <a:alpha val="50196"/>
            </a:srgbClr>
          </a:solidFill>
          <a:ln w="28575">
            <a:solidFill>
              <a:schemeClr val="tx2">
                <a:lumMod val="75000"/>
                <a:lumOff val="2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09585">
              <a:spcBef>
                <a:spcPts val="600"/>
              </a:spcBef>
            </a:pPr>
            <a:r>
              <a:rPr lang="en-US" sz="1200" b="1" dirty="0">
                <a:solidFill>
                  <a:srgbClr val="555555"/>
                </a:solidFill>
                <a:latin typeface="Calibri"/>
              </a:rPr>
              <a:t>Key Eligibility Criteria</a:t>
            </a:r>
          </a:p>
          <a:p>
            <a:pPr marL="171446" indent="-171446" defTabSz="609585">
              <a:spcBef>
                <a:spcPts val="600"/>
              </a:spcBef>
              <a:buFont typeface="Arial"/>
              <a:buChar char="•"/>
            </a:pPr>
            <a:r>
              <a:rPr lang="en-US" sz="1200" dirty="0">
                <a:solidFill>
                  <a:srgbClr val="555555"/>
                </a:solidFill>
                <a:latin typeface="Calibri"/>
              </a:rPr>
              <a:t>Patients with previously untreated CLL</a:t>
            </a:r>
          </a:p>
          <a:p>
            <a:pPr marL="171446" indent="-171446" defTabSz="609585">
              <a:spcBef>
                <a:spcPts val="600"/>
              </a:spcBef>
              <a:buFont typeface="Arial"/>
              <a:buChar char="•"/>
            </a:pPr>
            <a:r>
              <a:rPr lang="en-US" sz="1200" dirty="0">
                <a:solidFill>
                  <a:srgbClr val="555555"/>
                </a:solidFill>
                <a:latin typeface="Calibri"/>
              </a:rPr>
              <a:t>ECOG PS 0-2</a:t>
            </a:r>
          </a:p>
          <a:p>
            <a:pPr marL="171446" indent="-171446" defTabSz="609585">
              <a:spcBef>
                <a:spcPts val="600"/>
              </a:spcBef>
              <a:buFont typeface="Arial"/>
              <a:buChar char="•"/>
            </a:pPr>
            <a:r>
              <a:rPr lang="en-US" sz="1200" dirty="0">
                <a:solidFill>
                  <a:srgbClr val="555555"/>
                </a:solidFill>
                <a:latin typeface="Calibri"/>
              </a:rPr>
              <a:t>Absolute neutrophil count ≥1.0 x 10</a:t>
            </a:r>
            <a:r>
              <a:rPr lang="en-US" sz="1200" baseline="30000" dirty="0">
                <a:solidFill>
                  <a:srgbClr val="555555"/>
                </a:solidFill>
                <a:latin typeface="Calibri"/>
              </a:rPr>
              <a:t>9</a:t>
            </a:r>
            <a:r>
              <a:rPr lang="en-US" sz="1200" dirty="0">
                <a:solidFill>
                  <a:srgbClr val="555555"/>
                </a:solidFill>
                <a:latin typeface="Calibri"/>
              </a:rPr>
              <a:t>/L</a:t>
            </a:r>
          </a:p>
          <a:p>
            <a:pPr marL="171446" indent="-171446" defTabSz="609585">
              <a:spcBef>
                <a:spcPts val="600"/>
              </a:spcBef>
              <a:buFont typeface="Arial"/>
              <a:buChar char="•"/>
            </a:pPr>
            <a:r>
              <a:rPr lang="en-US" sz="1200" dirty="0">
                <a:solidFill>
                  <a:srgbClr val="555555"/>
                </a:solidFill>
                <a:latin typeface="Calibri"/>
              </a:rPr>
              <a:t>Platelet counts ≥30 x 10</a:t>
            </a:r>
            <a:r>
              <a:rPr lang="en-US" sz="1200" baseline="30000" dirty="0">
                <a:solidFill>
                  <a:srgbClr val="555555"/>
                </a:solidFill>
                <a:latin typeface="Calibri"/>
              </a:rPr>
              <a:t>9</a:t>
            </a:r>
            <a:r>
              <a:rPr lang="en-US" sz="1200" dirty="0">
                <a:solidFill>
                  <a:srgbClr val="555555"/>
                </a:solidFill>
                <a:latin typeface="Calibri"/>
              </a:rPr>
              <a:t>/L</a:t>
            </a:r>
          </a:p>
          <a:p>
            <a:pPr marL="171446" indent="-171446" defTabSz="609585">
              <a:spcBef>
                <a:spcPts val="600"/>
              </a:spcBef>
              <a:buFont typeface="Arial"/>
              <a:buChar char="•"/>
            </a:pPr>
            <a:r>
              <a:rPr lang="en-US" sz="1200" dirty="0">
                <a:solidFill>
                  <a:srgbClr val="555555"/>
                </a:solidFill>
                <a:latin typeface="Calibri"/>
              </a:rPr>
              <a:t>Total haemoglobin ≥8 g/dL</a:t>
            </a:r>
          </a:p>
        </p:txBody>
      </p:sp>
      <p:sp>
        <p:nvSpPr>
          <p:cNvPr id="7" name="Rounded Rectangle 13">
            <a:extLst>
              <a:ext uri="{FF2B5EF4-FFF2-40B4-BE49-F238E27FC236}">
                <a16:creationId xmlns:a16="http://schemas.microsoft.com/office/drawing/2014/main" id="{6B64DEEE-FBBA-AE85-0A2F-FFAF6FD4C7BE}"/>
              </a:ext>
            </a:extLst>
          </p:cNvPr>
          <p:cNvSpPr/>
          <p:nvPr/>
        </p:nvSpPr>
        <p:spPr>
          <a:xfrm>
            <a:off x="4285168" y="1422999"/>
            <a:ext cx="3808693" cy="866580"/>
          </a:xfrm>
          <a:prstGeom prst="rect">
            <a:avLst/>
          </a:prstGeom>
          <a:solidFill>
            <a:schemeClr val="accent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400" b="1" dirty="0">
                <a:solidFill>
                  <a:srgbClr val="FFFFFF"/>
                </a:solidFill>
                <a:latin typeface="Calibri"/>
              </a:rPr>
              <a:t>Ibrutinib</a:t>
            </a:r>
            <a:r>
              <a:rPr lang="en-US" sz="1200" b="1" dirty="0">
                <a:solidFill>
                  <a:srgbClr val="FFFFFF"/>
                </a:solidFill>
                <a:latin typeface="Calibri"/>
              </a:rPr>
              <a:t> </a:t>
            </a:r>
            <a:r>
              <a:rPr lang="en-US" sz="1200" dirty="0">
                <a:solidFill>
                  <a:srgbClr val="FFFFFF"/>
                </a:solidFill>
                <a:latin typeface="Calibri"/>
              </a:rPr>
              <a:t>420 mg PO daily until PD</a:t>
            </a:r>
          </a:p>
        </p:txBody>
      </p:sp>
      <p:sp>
        <p:nvSpPr>
          <p:cNvPr id="8" name="Freeform 7">
            <a:extLst>
              <a:ext uri="{FF2B5EF4-FFF2-40B4-BE49-F238E27FC236}">
                <a16:creationId xmlns:a16="http://schemas.microsoft.com/office/drawing/2014/main" id="{0DB90B27-35F8-38FF-B363-57627F19111B}"/>
              </a:ext>
            </a:extLst>
          </p:cNvPr>
          <p:cNvSpPr/>
          <p:nvPr/>
        </p:nvSpPr>
        <p:spPr>
          <a:xfrm>
            <a:off x="3625051" y="1859171"/>
            <a:ext cx="684853" cy="2286000"/>
          </a:xfrm>
          <a:custGeom>
            <a:avLst/>
            <a:gdLst>
              <a:gd name="connsiteX0" fmla="*/ 82177 w 89647"/>
              <a:gd name="connsiteY0" fmla="*/ 0 h 395941"/>
              <a:gd name="connsiteX1" fmla="*/ 0 w 89647"/>
              <a:gd name="connsiteY1" fmla="*/ 0 h 395941"/>
              <a:gd name="connsiteX2" fmla="*/ 3736 w 89647"/>
              <a:gd name="connsiteY2" fmla="*/ 395941 h 395941"/>
              <a:gd name="connsiteX3" fmla="*/ 89647 w 89647"/>
              <a:gd name="connsiteY3" fmla="*/ 392206 h 395941"/>
              <a:gd name="connsiteX0" fmla="*/ 82177 w 86472"/>
              <a:gd name="connsiteY0" fmla="*/ 0 h 395941"/>
              <a:gd name="connsiteX1" fmla="*/ 0 w 86472"/>
              <a:gd name="connsiteY1" fmla="*/ 0 h 395941"/>
              <a:gd name="connsiteX2" fmla="*/ 3736 w 86472"/>
              <a:gd name="connsiteY2" fmla="*/ 395941 h 395941"/>
              <a:gd name="connsiteX3" fmla="*/ 86472 w 86472"/>
              <a:gd name="connsiteY3" fmla="*/ 395381 h 395941"/>
            </a:gdLst>
            <a:ahLst/>
            <a:cxnLst>
              <a:cxn ang="0">
                <a:pos x="connsiteX0" y="connsiteY0"/>
              </a:cxn>
              <a:cxn ang="0">
                <a:pos x="connsiteX1" y="connsiteY1"/>
              </a:cxn>
              <a:cxn ang="0">
                <a:pos x="connsiteX2" y="connsiteY2"/>
              </a:cxn>
              <a:cxn ang="0">
                <a:pos x="connsiteX3" y="connsiteY3"/>
              </a:cxn>
            </a:cxnLst>
            <a:rect l="l" t="t" r="r" b="b"/>
            <a:pathLst>
              <a:path w="86472" h="395941">
                <a:moveTo>
                  <a:pt x="82177" y="0"/>
                </a:moveTo>
                <a:lnTo>
                  <a:pt x="0" y="0"/>
                </a:lnTo>
                <a:cubicBezTo>
                  <a:pt x="1245" y="131980"/>
                  <a:pt x="2491" y="263961"/>
                  <a:pt x="3736" y="395941"/>
                </a:cubicBezTo>
                <a:lnTo>
                  <a:pt x="86472" y="395381"/>
                </a:lnTo>
              </a:path>
            </a:pathLst>
          </a:custGeom>
          <a:ln w="28575" cmpd="sng">
            <a:solidFill>
              <a:srgbClr val="000000"/>
            </a:solidFill>
            <a:headEnd type="triangle" w="med" len="med"/>
            <a:tailEnd type="triangle" w="med" len="me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cxnSp>
        <p:nvCxnSpPr>
          <p:cNvPr id="9" name="Straight Connector 8">
            <a:extLst>
              <a:ext uri="{FF2B5EF4-FFF2-40B4-BE49-F238E27FC236}">
                <a16:creationId xmlns:a16="http://schemas.microsoft.com/office/drawing/2014/main" id="{434A9EAB-5306-22E9-2CC0-BEF4667DA83E}"/>
              </a:ext>
            </a:extLst>
          </p:cNvPr>
          <p:cNvCxnSpPr>
            <a:cxnSpLocks/>
            <a:stCxn id="6" idx="3"/>
            <a:endCxn id="12" idx="1"/>
          </p:cNvCxnSpPr>
          <p:nvPr/>
        </p:nvCxnSpPr>
        <p:spPr>
          <a:xfrm>
            <a:off x="3418795" y="3001863"/>
            <a:ext cx="865604" cy="3980"/>
          </a:xfrm>
          <a:prstGeom prst="line">
            <a:avLst/>
          </a:prstGeom>
          <a:ln w="28575" cmpd="sng">
            <a:solidFill>
              <a:schemeClr val="tx1"/>
            </a:solidFill>
            <a:headEnd type="none"/>
            <a:tailEnd type="triangle" w="med" len="med"/>
          </a:ln>
          <a:effectLst/>
        </p:spPr>
        <p:style>
          <a:lnRef idx="2">
            <a:schemeClr val="accent1"/>
          </a:lnRef>
          <a:fillRef idx="0">
            <a:schemeClr val="accent1"/>
          </a:fillRef>
          <a:effectRef idx="1">
            <a:schemeClr val="accent1"/>
          </a:effectRef>
          <a:fontRef idx="minor">
            <a:schemeClr val="tx1"/>
          </a:fontRef>
        </p:style>
      </p:cxnSp>
      <p:sp>
        <p:nvSpPr>
          <p:cNvPr id="10" name="Oval 9">
            <a:extLst>
              <a:ext uri="{FF2B5EF4-FFF2-40B4-BE49-F238E27FC236}">
                <a16:creationId xmlns:a16="http://schemas.microsoft.com/office/drawing/2014/main" id="{B4E4CBFE-8A44-43EF-5EF4-FD3D3661CB51}"/>
              </a:ext>
            </a:extLst>
          </p:cNvPr>
          <p:cNvSpPr/>
          <p:nvPr/>
        </p:nvSpPr>
        <p:spPr>
          <a:xfrm>
            <a:off x="3495563" y="2840601"/>
            <a:ext cx="381000" cy="381000"/>
          </a:xfrm>
          <a:prstGeom prst="ellipse">
            <a:avLst/>
          </a:prstGeom>
          <a:solidFill>
            <a:schemeClr val="bg1"/>
          </a:solidFill>
          <a:ln>
            <a:solidFill>
              <a:schemeClr val="tx2">
                <a:lumMod val="85000"/>
                <a:lumOff val="15000"/>
              </a:schemeClr>
            </a:solid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defTabSz="609585"/>
            <a:r>
              <a:rPr lang="en-US" sz="1400" b="1" dirty="0">
                <a:solidFill>
                  <a:srgbClr val="2D2E2D"/>
                </a:solidFill>
                <a:latin typeface="Calibri"/>
              </a:rPr>
              <a:t>R</a:t>
            </a:r>
          </a:p>
        </p:txBody>
      </p:sp>
      <p:graphicFrame>
        <p:nvGraphicFramePr>
          <p:cNvPr id="11" name="Table 32">
            <a:extLst>
              <a:ext uri="{FF2B5EF4-FFF2-40B4-BE49-F238E27FC236}">
                <a16:creationId xmlns:a16="http://schemas.microsoft.com/office/drawing/2014/main" id="{F543B250-9886-D423-ADBF-49C25A90D333}"/>
              </a:ext>
            </a:extLst>
          </p:cNvPr>
          <p:cNvGraphicFramePr>
            <a:graphicFrameLocks noGrp="1"/>
          </p:cNvGraphicFramePr>
          <p:nvPr/>
        </p:nvGraphicFramePr>
        <p:xfrm>
          <a:off x="8665931" y="1858863"/>
          <a:ext cx="2712832" cy="2399009"/>
        </p:xfrm>
        <a:graphic>
          <a:graphicData uri="http://schemas.openxmlformats.org/drawingml/2006/table">
            <a:tbl>
              <a:tblPr firstRow="1" bandRow="1">
                <a:tableStyleId>{7E9639D4-E3E2-4D34-9284-5A2195B3D0D7}</a:tableStyleId>
              </a:tblPr>
              <a:tblGrid>
                <a:gridCol w="2712832">
                  <a:extLst>
                    <a:ext uri="{9D8B030D-6E8A-4147-A177-3AD203B41FA5}">
                      <a16:colId xmlns:a16="http://schemas.microsoft.com/office/drawing/2014/main" val="2216149580"/>
                    </a:ext>
                  </a:extLst>
                </a:gridCol>
              </a:tblGrid>
              <a:tr h="369563">
                <a:tc>
                  <a:txBody>
                    <a:bodyPr/>
                    <a:lstStyle/>
                    <a:p>
                      <a:r>
                        <a:rPr lang="en-US" sz="1500" dirty="0"/>
                        <a:t>Primary Endpoints</a:t>
                      </a:r>
                    </a:p>
                  </a:txBody>
                  <a:tcPr>
                    <a:solidFill>
                      <a:schemeClr val="tx2">
                        <a:lumMod val="50000"/>
                        <a:lumOff val="50000"/>
                      </a:schemeClr>
                    </a:solidFill>
                  </a:tcPr>
                </a:tc>
                <a:extLst>
                  <a:ext uri="{0D108BD9-81ED-4DB2-BD59-A6C34878D82A}">
                    <a16:rowId xmlns:a16="http://schemas.microsoft.com/office/drawing/2014/main" val="530635441"/>
                  </a:ext>
                </a:extLst>
              </a:tr>
              <a:tr h="369563">
                <a:tc>
                  <a:txBody>
                    <a:bodyPr/>
                    <a:lstStyle/>
                    <a:p>
                      <a:pPr marL="171450" indent="-171450">
                        <a:spcBef>
                          <a:spcPts val="600"/>
                        </a:spcBef>
                        <a:buFont typeface="Arial" panose="020B0604020202020204" pitchFamily="34" charset="0"/>
                        <a:buChar char="•"/>
                      </a:pPr>
                      <a:r>
                        <a:rPr lang="en-US" sz="1500" dirty="0">
                          <a:solidFill>
                            <a:schemeClr val="tx2"/>
                          </a:solidFill>
                        </a:rPr>
                        <a:t>Investigator-assessed PFS </a:t>
                      </a:r>
                    </a:p>
                  </a:txBody>
                  <a:tcPr>
                    <a:solidFill>
                      <a:schemeClr val="bg1"/>
                    </a:solidFill>
                  </a:tcPr>
                </a:tc>
                <a:extLst>
                  <a:ext uri="{0D108BD9-81ED-4DB2-BD59-A6C34878D82A}">
                    <a16:rowId xmlns:a16="http://schemas.microsoft.com/office/drawing/2014/main" val="86147329"/>
                  </a:ext>
                </a:extLst>
              </a:tr>
              <a:tr h="369563">
                <a:tc>
                  <a:txBody>
                    <a:bodyPr/>
                    <a:lstStyle/>
                    <a:p>
                      <a:r>
                        <a:rPr lang="en-US" sz="1500" b="1" dirty="0">
                          <a:solidFill>
                            <a:schemeClr val="bg1"/>
                          </a:solidFill>
                          <a:ea typeface="Yu Mincho" panose="02020400000000000000" pitchFamily="18" charset="-128"/>
                          <a:cs typeface="Arial" panose="020B0604020202020204" pitchFamily="34" charset="0"/>
                        </a:rPr>
                        <a:t>Key Secondary Endpoints</a:t>
                      </a:r>
                      <a:endParaRPr lang="en-US" sz="1500" dirty="0"/>
                    </a:p>
                  </a:txBody>
                  <a:tcPr>
                    <a:solidFill>
                      <a:schemeClr val="tx2">
                        <a:lumMod val="50000"/>
                        <a:lumOff val="50000"/>
                      </a:schemeClr>
                    </a:solidFill>
                  </a:tcPr>
                </a:tc>
                <a:extLst>
                  <a:ext uri="{0D108BD9-81ED-4DB2-BD59-A6C34878D82A}">
                    <a16:rowId xmlns:a16="http://schemas.microsoft.com/office/drawing/2014/main" val="1238249461"/>
                  </a:ext>
                </a:extLst>
              </a:tr>
              <a:tr h="1290320">
                <a:tc>
                  <a:txBody>
                    <a:bodyPr/>
                    <a:lstStyle/>
                    <a:p>
                      <a:pPr marL="171450" indent="-171450">
                        <a:spcBef>
                          <a:spcPts val="600"/>
                        </a:spcBef>
                        <a:buFont typeface="Arial" panose="020B0604020202020204" pitchFamily="34" charset="0"/>
                        <a:buChar char="•"/>
                      </a:pPr>
                      <a:r>
                        <a:rPr lang="en-US" sz="1500" dirty="0">
                          <a:solidFill>
                            <a:schemeClr val="tx2"/>
                          </a:solidFill>
                        </a:rPr>
                        <a:t>Minimal residual disease</a:t>
                      </a:r>
                    </a:p>
                    <a:p>
                      <a:pPr marL="171450" indent="-171450">
                        <a:spcBef>
                          <a:spcPts val="600"/>
                        </a:spcBef>
                        <a:buFont typeface="Arial" panose="020B0604020202020204" pitchFamily="34" charset="0"/>
                        <a:buChar char="•"/>
                      </a:pPr>
                      <a:r>
                        <a:rPr lang="en-US" sz="1500" dirty="0">
                          <a:solidFill>
                            <a:schemeClr val="tx2"/>
                          </a:solidFill>
                        </a:rPr>
                        <a:t>Response</a:t>
                      </a:r>
                    </a:p>
                    <a:p>
                      <a:pPr marL="171450" indent="-171450">
                        <a:spcBef>
                          <a:spcPts val="600"/>
                        </a:spcBef>
                        <a:buFont typeface="Arial" panose="020B0604020202020204" pitchFamily="34" charset="0"/>
                        <a:buChar char="•"/>
                      </a:pPr>
                      <a:r>
                        <a:rPr lang="en-US" sz="1500" dirty="0">
                          <a:solidFill>
                            <a:schemeClr val="tx2"/>
                          </a:solidFill>
                        </a:rPr>
                        <a:t>OS</a:t>
                      </a:r>
                    </a:p>
                    <a:p>
                      <a:pPr marL="171450" indent="-171450">
                        <a:spcBef>
                          <a:spcPts val="600"/>
                        </a:spcBef>
                        <a:buFont typeface="Arial" panose="020B0604020202020204" pitchFamily="34" charset="0"/>
                        <a:buChar char="•"/>
                      </a:pPr>
                      <a:r>
                        <a:rPr lang="en-US" sz="1500" dirty="0">
                          <a:solidFill>
                            <a:schemeClr val="tx2"/>
                          </a:solidFill>
                        </a:rPr>
                        <a:t>Safety</a:t>
                      </a:r>
                    </a:p>
                  </a:txBody>
                  <a:tcPr>
                    <a:solidFill>
                      <a:schemeClr val="bg1"/>
                    </a:solidFill>
                  </a:tcPr>
                </a:tc>
                <a:extLst>
                  <a:ext uri="{0D108BD9-81ED-4DB2-BD59-A6C34878D82A}">
                    <a16:rowId xmlns:a16="http://schemas.microsoft.com/office/drawing/2014/main" val="673027225"/>
                  </a:ext>
                </a:extLst>
              </a:tr>
            </a:tbl>
          </a:graphicData>
        </a:graphic>
      </p:graphicFrame>
      <p:sp>
        <p:nvSpPr>
          <p:cNvPr id="13" name="TextBox 12">
            <a:extLst>
              <a:ext uri="{FF2B5EF4-FFF2-40B4-BE49-F238E27FC236}">
                <a16:creationId xmlns:a16="http://schemas.microsoft.com/office/drawing/2014/main" id="{012D836D-3F9D-0195-F974-A05B762E53D4}"/>
              </a:ext>
            </a:extLst>
          </p:cNvPr>
          <p:cNvSpPr txBox="1"/>
          <p:nvPr/>
        </p:nvSpPr>
        <p:spPr>
          <a:xfrm>
            <a:off x="-29817" y="6341402"/>
            <a:ext cx="11660957" cy="215444"/>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 CLL, chronic lymphocytic leukemia; ECOG PS, Eastern Cooperative Oncology Group Performance Status; IQR, interquartile range; IV, intravenous; PD, progressive disease; PFS, progression-free survival; PO, oral administration; OS, overall survival.</a:t>
            </a:r>
          </a:p>
        </p:txBody>
      </p:sp>
      <p:sp>
        <p:nvSpPr>
          <p:cNvPr id="14" name="Rounded Rectangle 13">
            <a:extLst>
              <a:ext uri="{FF2B5EF4-FFF2-40B4-BE49-F238E27FC236}">
                <a16:creationId xmlns:a16="http://schemas.microsoft.com/office/drawing/2014/main" id="{789175F3-F32B-5B50-9C21-3ED2E5B1487D}"/>
              </a:ext>
            </a:extLst>
          </p:cNvPr>
          <p:cNvSpPr/>
          <p:nvPr/>
        </p:nvSpPr>
        <p:spPr>
          <a:xfrm>
            <a:off x="4284400" y="3722106"/>
            <a:ext cx="3808693" cy="851241"/>
          </a:xfrm>
          <a:prstGeom prst="rect">
            <a:avLst/>
          </a:prstGeom>
          <a:solidFill>
            <a:schemeClr val="accent3"/>
          </a:solidFill>
          <a:ln>
            <a:solidFill>
              <a:schemeClr val="accent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r>
              <a:rPr lang="en-US" sz="1400" b="1" dirty="0">
                <a:solidFill>
                  <a:srgbClr val="FFFFFF"/>
                </a:solidFill>
                <a:latin typeface="Calibri"/>
              </a:rPr>
              <a:t>Venetoclax</a:t>
            </a:r>
            <a:r>
              <a:rPr lang="en-US" sz="1200" b="1" dirty="0">
                <a:solidFill>
                  <a:srgbClr val="FFFFFF"/>
                </a:solidFill>
                <a:latin typeface="Calibri"/>
              </a:rPr>
              <a:t> </a:t>
            </a:r>
            <a:r>
              <a:rPr lang="en-US" sz="1200" dirty="0">
                <a:solidFill>
                  <a:srgbClr val="FFFFFF"/>
                </a:solidFill>
                <a:latin typeface="Calibri"/>
              </a:rPr>
              <a:t>400 mg PO daily (C4D1 to C15)</a:t>
            </a:r>
          </a:p>
          <a:p>
            <a:pPr algn="ctr" defTabSz="609585"/>
            <a:r>
              <a:rPr lang="en-US" sz="1400" b="1" dirty="0">
                <a:solidFill>
                  <a:srgbClr val="FFFFFF"/>
                </a:solidFill>
                <a:latin typeface="Calibri"/>
              </a:rPr>
              <a:t>Ibrutinib</a:t>
            </a:r>
            <a:r>
              <a:rPr lang="en-US" sz="1200" b="1" dirty="0">
                <a:solidFill>
                  <a:srgbClr val="FFFFFF"/>
                </a:solidFill>
                <a:latin typeface="Calibri"/>
              </a:rPr>
              <a:t> </a:t>
            </a:r>
            <a:r>
              <a:rPr lang="en-US" sz="1200" dirty="0">
                <a:solidFill>
                  <a:srgbClr val="FFFFFF"/>
                </a:solidFill>
                <a:latin typeface="Calibri"/>
              </a:rPr>
              <a:t>420 mg PO daily (C1D1 to C15)</a:t>
            </a:r>
          </a:p>
        </p:txBody>
      </p:sp>
      <p:sp>
        <p:nvSpPr>
          <p:cNvPr id="15" name="TextBox 14">
            <a:extLst>
              <a:ext uri="{FF2B5EF4-FFF2-40B4-BE49-F238E27FC236}">
                <a16:creationId xmlns:a16="http://schemas.microsoft.com/office/drawing/2014/main" id="{A13E57B1-A07A-6CDC-37FF-16C4A476A2BB}"/>
              </a:ext>
            </a:extLst>
          </p:cNvPr>
          <p:cNvSpPr txBox="1"/>
          <p:nvPr/>
        </p:nvSpPr>
        <p:spPr>
          <a:xfrm>
            <a:off x="3778583" y="1879078"/>
            <a:ext cx="606852" cy="215444"/>
          </a:xfrm>
          <a:prstGeom prst="rect">
            <a:avLst/>
          </a:prstGeom>
          <a:noFill/>
        </p:spPr>
        <p:txBody>
          <a:bodyPr wrap="square" rtlCol="0">
            <a:spAutoFit/>
          </a:bodyPr>
          <a:lstStyle/>
          <a:p>
            <a:pPr defTabSz="609585"/>
            <a:r>
              <a:rPr lang="en-US" sz="800" dirty="0">
                <a:solidFill>
                  <a:srgbClr val="2D2E2D"/>
                </a:solidFill>
                <a:latin typeface="Calibri"/>
              </a:rPr>
              <a:t>n</a:t>
            </a:r>
            <a:r>
              <a:rPr lang="en-US" sz="800" b="1" dirty="0">
                <a:solidFill>
                  <a:srgbClr val="FFFFFF"/>
                </a:solidFill>
                <a:latin typeface="Calibri"/>
              </a:rPr>
              <a:t> </a:t>
            </a:r>
            <a:r>
              <a:rPr lang="en-US" sz="800" dirty="0">
                <a:solidFill>
                  <a:srgbClr val="2D2E2D"/>
                </a:solidFill>
                <a:latin typeface="Calibri"/>
              </a:rPr>
              <a:t>=</a:t>
            </a:r>
            <a:r>
              <a:rPr lang="en-US" sz="800" b="1" dirty="0">
                <a:solidFill>
                  <a:srgbClr val="FFFFFF"/>
                </a:solidFill>
                <a:latin typeface="Calibri"/>
              </a:rPr>
              <a:t> </a:t>
            </a:r>
            <a:r>
              <a:rPr lang="en-US" sz="800" dirty="0">
                <a:solidFill>
                  <a:srgbClr val="2D2E2D"/>
                </a:solidFill>
                <a:latin typeface="Calibri"/>
              </a:rPr>
              <a:t>301</a:t>
            </a:r>
          </a:p>
        </p:txBody>
      </p:sp>
      <p:sp>
        <p:nvSpPr>
          <p:cNvPr id="16" name="TextBox 15">
            <a:extLst>
              <a:ext uri="{FF2B5EF4-FFF2-40B4-BE49-F238E27FC236}">
                <a16:creationId xmlns:a16="http://schemas.microsoft.com/office/drawing/2014/main" id="{F36FB73D-D286-DD00-496D-E11E8BFC42D0}"/>
              </a:ext>
            </a:extLst>
          </p:cNvPr>
          <p:cNvSpPr txBox="1"/>
          <p:nvPr/>
        </p:nvSpPr>
        <p:spPr>
          <a:xfrm>
            <a:off x="3770871" y="3064874"/>
            <a:ext cx="606852" cy="215444"/>
          </a:xfrm>
          <a:prstGeom prst="rect">
            <a:avLst/>
          </a:prstGeom>
          <a:noFill/>
        </p:spPr>
        <p:txBody>
          <a:bodyPr wrap="square" rtlCol="0">
            <a:spAutoFit/>
          </a:bodyPr>
          <a:lstStyle/>
          <a:p>
            <a:pPr defTabSz="609585"/>
            <a:r>
              <a:rPr lang="en-US" sz="800" dirty="0">
                <a:solidFill>
                  <a:srgbClr val="2D2E2D"/>
                </a:solidFill>
                <a:latin typeface="Calibri"/>
              </a:rPr>
              <a:t>n</a:t>
            </a:r>
            <a:r>
              <a:rPr lang="en-US" sz="800" b="1" dirty="0">
                <a:solidFill>
                  <a:srgbClr val="FFFFFF"/>
                </a:solidFill>
                <a:latin typeface="Calibri"/>
              </a:rPr>
              <a:t> </a:t>
            </a:r>
            <a:r>
              <a:rPr lang="en-US" sz="800" dirty="0">
                <a:solidFill>
                  <a:srgbClr val="2D2E2D"/>
                </a:solidFill>
                <a:latin typeface="Calibri"/>
              </a:rPr>
              <a:t>=</a:t>
            </a:r>
            <a:r>
              <a:rPr lang="en-US" sz="800" b="1" dirty="0">
                <a:solidFill>
                  <a:srgbClr val="FFFFFF"/>
                </a:solidFill>
                <a:latin typeface="Calibri"/>
              </a:rPr>
              <a:t> </a:t>
            </a:r>
            <a:r>
              <a:rPr lang="en-US" sz="800" dirty="0">
                <a:solidFill>
                  <a:srgbClr val="2D2E2D"/>
                </a:solidFill>
                <a:latin typeface="Calibri"/>
              </a:rPr>
              <a:t>303</a:t>
            </a:r>
          </a:p>
        </p:txBody>
      </p:sp>
      <p:sp>
        <p:nvSpPr>
          <p:cNvPr id="17" name="TextBox 16">
            <a:extLst>
              <a:ext uri="{FF2B5EF4-FFF2-40B4-BE49-F238E27FC236}">
                <a16:creationId xmlns:a16="http://schemas.microsoft.com/office/drawing/2014/main" id="{16DB6528-EF00-0BB1-2F3C-BCD35FC5B7C0}"/>
              </a:ext>
            </a:extLst>
          </p:cNvPr>
          <p:cNvSpPr txBox="1"/>
          <p:nvPr/>
        </p:nvSpPr>
        <p:spPr>
          <a:xfrm>
            <a:off x="3778583" y="4158860"/>
            <a:ext cx="606852" cy="215444"/>
          </a:xfrm>
          <a:prstGeom prst="rect">
            <a:avLst/>
          </a:prstGeom>
          <a:noFill/>
        </p:spPr>
        <p:txBody>
          <a:bodyPr wrap="square" rtlCol="0">
            <a:spAutoFit/>
          </a:bodyPr>
          <a:lstStyle/>
          <a:p>
            <a:pPr defTabSz="609585"/>
            <a:r>
              <a:rPr lang="en-US" sz="800" dirty="0">
                <a:solidFill>
                  <a:srgbClr val="2D2E2D"/>
                </a:solidFill>
                <a:latin typeface="Calibri"/>
              </a:rPr>
              <a:t>n</a:t>
            </a:r>
            <a:r>
              <a:rPr lang="en-US" sz="800" b="1" dirty="0">
                <a:solidFill>
                  <a:srgbClr val="FFFFFF"/>
                </a:solidFill>
                <a:latin typeface="Calibri"/>
              </a:rPr>
              <a:t> </a:t>
            </a:r>
            <a:r>
              <a:rPr lang="en-US" sz="800" dirty="0">
                <a:solidFill>
                  <a:srgbClr val="2D2E2D"/>
                </a:solidFill>
                <a:latin typeface="Calibri"/>
              </a:rPr>
              <a:t>=</a:t>
            </a:r>
            <a:r>
              <a:rPr lang="en-US" sz="800" b="1" dirty="0">
                <a:solidFill>
                  <a:srgbClr val="FFFFFF"/>
                </a:solidFill>
                <a:latin typeface="Calibri"/>
              </a:rPr>
              <a:t> </a:t>
            </a:r>
            <a:r>
              <a:rPr lang="en-US" sz="800" dirty="0">
                <a:solidFill>
                  <a:srgbClr val="2D2E2D"/>
                </a:solidFill>
                <a:latin typeface="Calibri"/>
              </a:rPr>
              <a:t>305</a:t>
            </a:r>
          </a:p>
        </p:txBody>
      </p:sp>
      <p:sp>
        <p:nvSpPr>
          <p:cNvPr id="18" name="TextBox 17">
            <a:extLst>
              <a:ext uri="{FF2B5EF4-FFF2-40B4-BE49-F238E27FC236}">
                <a16:creationId xmlns:a16="http://schemas.microsoft.com/office/drawing/2014/main" id="{745A080B-7C24-A2A2-A24B-047EADB2ECEB}"/>
              </a:ext>
            </a:extLst>
          </p:cNvPr>
          <p:cNvSpPr txBox="1"/>
          <p:nvPr/>
        </p:nvSpPr>
        <p:spPr>
          <a:xfrm>
            <a:off x="1431044" y="5020119"/>
            <a:ext cx="9672507" cy="738664"/>
          </a:xfrm>
          <a:prstGeom prst="rect">
            <a:avLst/>
          </a:prstGeom>
          <a:noFill/>
        </p:spPr>
        <p:txBody>
          <a:bodyPr wrap="square" rtlCol="0">
            <a:spAutoFit/>
          </a:bodyPr>
          <a:lstStyle/>
          <a:p>
            <a:pPr marL="285744" indent="-285744" defTabSz="609585">
              <a:buFont typeface="Arial" panose="020B0604020202020204" pitchFamily="34" charset="0"/>
              <a:buChar char="•"/>
            </a:pPr>
            <a:r>
              <a:rPr lang="en-US" sz="1400" dirty="0">
                <a:solidFill>
                  <a:srgbClr val="2D2E2D"/>
                </a:solidFill>
                <a:latin typeface="Calibri"/>
              </a:rPr>
              <a:t>976 patients screening in 174 sites, across 13 countries</a:t>
            </a:r>
          </a:p>
          <a:p>
            <a:pPr marL="285744" indent="-285744" defTabSz="609585">
              <a:buFont typeface="Arial" panose="020B0604020202020204" pitchFamily="34" charset="0"/>
              <a:buChar char="•"/>
            </a:pPr>
            <a:r>
              <a:rPr lang="en-US" sz="1400" dirty="0">
                <a:solidFill>
                  <a:srgbClr val="2D2E2D"/>
                </a:solidFill>
                <a:latin typeface="Calibri"/>
              </a:rPr>
              <a:t>Patient enrollment from February 2021 to November 2022</a:t>
            </a:r>
          </a:p>
          <a:p>
            <a:pPr marL="285744" indent="-285744" defTabSz="609585">
              <a:buFont typeface="Arial" panose="020B0604020202020204" pitchFamily="34" charset="0"/>
              <a:buChar char="•"/>
            </a:pPr>
            <a:r>
              <a:rPr lang="en-US" sz="1400" dirty="0">
                <a:solidFill>
                  <a:srgbClr val="2D2E2D"/>
                </a:solidFill>
                <a:latin typeface="Calibri"/>
              </a:rPr>
              <a:t>Median observation time: 34.2 months (IQR 30.3-39.3)</a:t>
            </a:r>
          </a:p>
        </p:txBody>
      </p:sp>
      <p:sp>
        <p:nvSpPr>
          <p:cNvPr id="3" name="Text Placeholder 3">
            <a:extLst>
              <a:ext uri="{FF2B5EF4-FFF2-40B4-BE49-F238E27FC236}">
                <a16:creationId xmlns:a16="http://schemas.microsoft.com/office/drawing/2014/main" id="{D6349C94-7B88-393D-1E50-9A84D5EBE24A}"/>
              </a:ext>
            </a:extLst>
          </p:cNvPr>
          <p:cNvSpPr txBox="1">
            <a:spLocks/>
          </p:cNvSpPr>
          <p:nvPr/>
        </p:nvSpPr>
        <p:spPr>
          <a:xfrm>
            <a:off x="8510495" y="6063556"/>
            <a:ext cx="3394635" cy="172777"/>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*Venetoclax + ibrutinib is not yet FDA-approved</a:t>
            </a:r>
          </a:p>
        </p:txBody>
      </p:sp>
    </p:spTree>
    <p:extLst>
      <p:ext uri="{BB962C8B-B14F-4D97-AF65-F5344CB8AC3E}">
        <p14:creationId xmlns:p14="http://schemas.microsoft.com/office/powerpoint/2010/main" val="18407457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FF3928-13CA-3269-D83F-0B5A0492D288}"/>
              </a:ext>
            </a:extLst>
          </p:cNvPr>
          <p:cNvSpPr>
            <a:spLocks noGrp="1"/>
          </p:cNvSpPr>
          <p:nvPr>
            <p:ph type="title"/>
          </p:nvPr>
        </p:nvSpPr>
        <p:spPr>
          <a:xfrm>
            <a:off x="584930" y="288508"/>
            <a:ext cx="10866220" cy="549680"/>
          </a:xfrm>
        </p:spPr>
        <p:txBody>
          <a:bodyPr>
            <a:normAutofit/>
          </a:bodyPr>
          <a:lstStyle/>
          <a:p>
            <a:r>
              <a:rPr lang="en-US" dirty="0"/>
              <a:t>CLL17: Response to Treatment</a:t>
            </a:r>
          </a:p>
        </p:txBody>
      </p:sp>
      <p:sp>
        <p:nvSpPr>
          <p:cNvPr id="6" name="TextBox 5">
            <a:extLst>
              <a:ext uri="{FF2B5EF4-FFF2-40B4-BE49-F238E27FC236}">
                <a16:creationId xmlns:a16="http://schemas.microsoft.com/office/drawing/2014/main" id="{153399BF-F3F2-C5C2-98F0-9664F4DE316E}"/>
              </a:ext>
            </a:extLst>
          </p:cNvPr>
          <p:cNvSpPr txBox="1"/>
          <p:nvPr/>
        </p:nvSpPr>
        <p:spPr>
          <a:xfrm>
            <a:off x="742615" y="1072226"/>
            <a:ext cx="3823060" cy="584775"/>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iwCLL Response at </a:t>
            </a:r>
          </a:p>
          <a:p>
            <a:pPr algn="ctr" defTabSz="609585"/>
            <a:r>
              <a:rPr lang="en-US" sz="1600" b="1" dirty="0">
                <a:solidFill>
                  <a:srgbClr val="555555">
                    <a:lumMod val="75000"/>
                    <a:lumOff val="25000"/>
                  </a:srgbClr>
                </a:solidFill>
                <a:latin typeface="Calibri"/>
              </a:rPr>
              <a:t>Final Restaging (C18D1)</a:t>
            </a:r>
          </a:p>
        </p:txBody>
      </p:sp>
      <p:sp>
        <p:nvSpPr>
          <p:cNvPr id="7" name="TextBox 6">
            <a:extLst>
              <a:ext uri="{FF2B5EF4-FFF2-40B4-BE49-F238E27FC236}">
                <a16:creationId xmlns:a16="http://schemas.microsoft.com/office/drawing/2014/main" id="{2D5739C4-0740-061D-25D7-4C1F4DA6C8F7}"/>
              </a:ext>
            </a:extLst>
          </p:cNvPr>
          <p:cNvSpPr txBox="1"/>
          <p:nvPr/>
        </p:nvSpPr>
        <p:spPr>
          <a:xfrm>
            <a:off x="6866909" y="1418769"/>
            <a:ext cx="3723916" cy="830997"/>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uMRD &lt;10</a:t>
            </a:r>
            <a:r>
              <a:rPr lang="en-US" sz="1600" b="1" baseline="30000" dirty="0">
                <a:solidFill>
                  <a:srgbClr val="555555">
                    <a:lumMod val="75000"/>
                    <a:lumOff val="25000"/>
                  </a:srgbClr>
                </a:solidFill>
                <a:latin typeface="Calibri"/>
              </a:rPr>
              <a:t>-4 </a:t>
            </a:r>
            <a:r>
              <a:rPr lang="en-US" sz="1600" b="1" dirty="0">
                <a:solidFill>
                  <a:srgbClr val="555555">
                    <a:lumMod val="75000"/>
                    <a:lumOff val="25000"/>
                  </a:srgbClr>
                </a:solidFill>
                <a:latin typeface="Calibri"/>
              </a:rPr>
              <a:t>in Peripheral Blood and Bone Marrow, by Flow Cytometry, at Final Restaging</a:t>
            </a:r>
          </a:p>
        </p:txBody>
      </p:sp>
      <p:sp>
        <p:nvSpPr>
          <p:cNvPr id="8" name="TextBox 7">
            <a:extLst>
              <a:ext uri="{FF2B5EF4-FFF2-40B4-BE49-F238E27FC236}">
                <a16:creationId xmlns:a16="http://schemas.microsoft.com/office/drawing/2014/main" id="{1F39F8A5-5EF7-831E-6998-CA7A7F8632F7}"/>
              </a:ext>
            </a:extLst>
          </p:cNvPr>
          <p:cNvSpPr txBox="1"/>
          <p:nvPr/>
        </p:nvSpPr>
        <p:spPr bwMode="auto">
          <a:xfrm>
            <a:off x="1041181" y="4230828"/>
            <a:ext cx="128934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Venetoclax-Obinutuzumab</a:t>
            </a:r>
          </a:p>
        </p:txBody>
      </p:sp>
      <p:sp>
        <p:nvSpPr>
          <p:cNvPr id="9" name="TextBox 8">
            <a:extLst>
              <a:ext uri="{FF2B5EF4-FFF2-40B4-BE49-F238E27FC236}">
                <a16:creationId xmlns:a16="http://schemas.microsoft.com/office/drawing/2014/main" id="{535CED59-AF9F-8344-AFA8-7D216718F19E}"/>
              </a:ext>
            </a:extLst>
          </p:cNvPr>
          <p:cNvSpPr txBox="1"/>
          <p:nvPr/>
        </p:nvSpPr>
        <p:spPr bwMode="auto">
          <a:xfrm>
            <a:off x="2263240" y="4230828"/>
            <a:ext cx="979928"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Venetoclax-Ibrutinib</a:t>
            </a:r>
          </a:p>
        </p:txBody>
      </p:sp>
      <p:sp>
        <p:nvSpPr>
          <p:cNvPr id="10" name="TextBox 9">
            <a:extLst>
              <a:ext uri="{FF2B5EF4-FFF2-40B4-BE49-F238E27FC236}">
                <a16:creationId xmlns:a16="http://schemas.microsoft.com/office/drawing/2014/main" id="{487B0E32-74B4-0338-31C1-BA3A07E54995}"/>
              </a:ext>
            </a:extLst>
          </p:cNvPr>
          <p:cNvSpPr txBox="1"/>
          <p:nvPr/>
        </p:nvSpPr>
        <p:spPr bwMode="auto">
          <a:xfrm>
            <a:off x="3481889" y="4230827"/>
            <a:ext cx="827367"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Ibrutinib</a:t>
            </a:r>
          </a:p>
        </p:txBody>
      </p:sp>
      <p:sp>
        <p:nvSpPr>
          <p:cNvPr id="11" name="TextBox 10">
            <a:extLst>
              <a:ext uri="{FF2B5EF4-FFF2-40B4-BE49-F238E27FC236}">
                <a16:creationId xmlns:a16="http://schemas.microsoft.com/office/drawing/2014/main" id="{7C7A7567-F624-DE1D-B30E-8F8AAF70710B}"/>
              </a:ext>
            </a:extLst>
          </p:cNvPr>
          <p:cNvSpPr txBox="1"/>
          <p:nvPr/>
        </p:nvSpPr>
        <p:spPr bwMode="auto">
          <a:xfrm>
            <a:off x="1241913" y="2239525"/>
            <a:ext cx="7656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400" b="1" dirty="0">
                <a:solidFill>
                  <a:srgbClr val="000000"/>
                </a:solidFill>
                <a:latin typeface="Arial"/>
                <a:cs typeface="Arial"/>
              </a:rPr>
              <a:t>84.2%</a:t>
            </a:r>
          </a:p>
        </p:txBody>
      </p:sp>
      <p:sp>
        <p:nvSpPr>
          <p:cNvPr id="12" name="TextBox 11">
            <a:extLst>
              <a:ext uri="{FF2B5EF4-FFF2-40B4-BE49-F238E27FC236}">
                <a16:creationId xmlns:a16="http://schemas.microsoft.com/office/drawing/2014/main" id="{443B1F3F-B56B-6F0B-FB1F-CCB8D8AFAD18}"/>
              </a:ext>
            </a:extLst>
          </p:cNvPr>
          <p:cNvSpPr txBox="1"/>
          <p:nvPr/>
        </p:nvSpPr>
        <p:spPr bwMode="auto">
          <a:xfrm>
            <a:off x="2374329" y="2117817"/>
            <a:ext cx="7656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400" b="1" dirty="0">
                <a:solidFill>
                  <a:srgbClr val="000000"/>
                </a:solidFill>
                <a:latin typeface="Arial"/>
                <a:cs typeface="Arial"/>
              </a:rPr>
              <a:t>88.5%</a:t>
            </a:r>
          </a:p>
        </p:txBody>
      </p:sp>
      <p:sp>
        <p:nvSpPr>
          <p:cNvPr id="13" name="TextBox 12">
            <a:extLst>
              <a:ext uri="{FF2B5EF4-FFF2-40B4-BE49-F238E27FC236}">
                <a16:creationId xmlns:a16="http://schemas.microsoft.com/office/drawing/2014/main" id="{FCED79D0-5921-EC9E-9F46-BF76DB1F022C}"/>
              </a:ext>
            </a:extLst>
          </p:cNvPr>
          <p:cNvSpPr txBox="1"/>
          <p:nvPr/>
        </p:nvSpPr>
        <p:spPr bwMode="auto">
          <a:xfrm>
            <a:off x="3506746" y="2170734"/>
            <a:ext cx="765655"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400" b="1" dirty="0">
                <a:solidFill>
                  <a:srgbClr val="000000"/>
                </a:solidFill>
                <a:latin typeface="Arial"/>
                <a:cs typeface="Arial"/>
              </a:rPr>
              <a:t>86%</a:t>
            </a:r>
          </a:p>
        </p:txBody>
      </p:sp>
      <p:sp>
        <p:nvSpPr>
          <p:cNvPr id="14" name="Rectangle 13">
            <a:extLst>
              <a:ext uri="{FF2B5EF4-FFF2-40B4-BE49-F238E27FC236}">
                <a16:creationId xmlns:a16="http://schemas.microsoft.com/office/drawing/2014/main" id="{8DCB721D-8A38-BA9A-EB4D-BDD1107AE6BE}"/>
              </a:ext>
            </a:extLst>
          </p:cNvPr>
          <p:cNvSpPr/>
          <p:nvPr/>
        </p:nvSpPr>
        <p:spPr>
          <a:xfrm>
            <a:off x="1210125" y="3257339"/>
            <a:ext cx="740835" cy="9630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5" name="Rectangle 14">
            <a:extLst>
              <a:ext uri="{FF2B5EF4-FFF2-40B4-BE49-F238E27FC236}">
                <a16:creationId xmlns:a16="http://schemas.microsoft.com/office/drawing/2014/main" id="{028C99E5-3FB9-AB6C-9459-480C8B126F48}"/>
              </a:ext>
            </a:extLst>
          </p:cNvPr>
          <p:cNvSpPr/>
          <p:nvPr/>
        </p:nvSpPr>
        <p:spPr>
          <a:xfrm>
            <a:off x="1210125" y="2638214"/>
            <a:ext cx="740835" cy="61912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6" name="Rectangle 15">
            <a:extLst>
              <a:ext uri="{FF2B5EF4-FFF2-40B4-BE49-F238E27FC236}">
                <a16:creationId xmlns:a16="http://schemas.microsoft.com/office/drawing/2014/main" id="{B5918FE8-DDD1-E43F-FBE2-5C64ACAD0892}"/>
              </a:ext>
            </a:extLst>
          </p:cNvPr>
          <p:cNvSpPr/>
          <p:nvPr/>
        </p:nvSpPr>
        <p:spPr>
          <a:xfrm>
            <a:off x="2347833" y="3357883"/>
            <a:ext cx="740835" cy="86254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7" name="Rectangle 16">
            <a:extLst>
              <a:ext uri="{FF2B5EF4-FFF2-40B4-BE49-F238E27FC236}">
                <a16:creationId xmlns:a16="http://schemas.microsoft.com/office/drawing/2014/main" id="{A4819667-5B93-D054-3DA0-D802DFA5D57C}"/>
              </a:ext>
            </a:extLst>
          </p:cNvPr>
          <p:cNvSpPr/>
          <p:nvPr/>
        </p:nvSpPr>
        <p:spPr>
          <a:xfrm>
            <a:off x="2347833" y="2564133"/>
            <a:ext cx="740835" cy="799040"/>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8" name="Rectangle 17">
            <a:extLst>
              <a:ext uri="{FF2B5EF4-FFF2-40B4-BE49-F238E27FC236}">
                <a16:creationId xmlns:a16="http://schemas.microsoft.com/office/drawing/2014/main" id="{F201577F-35C7-6693-5F91-BCAC73E8FE45}"/>
              </a:ext>
            </a:extLst>
          </p:cNvPr>
          <p:cNvSpPr/>
          <p:nvPr/>
        </p:nvSpPr>
        <p:spPr>
          <a:xfrm>
            <a:off x="3485541" y="4066966"/>
            <a:ext cx="740835" cy="15345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19" name="Rectangle 18">
            <a:extLst>
              <a:ext uri="{FF2B5EF4-FFF2-40B4-BE49-F238E27FC236}">
                <a16:creationId xmlns:a16="http://schemas.microsoft.com/office/drawing/2014/main" id="{780DF57E-D0D7-1FC3-A480-444E83D3E4D2}"/>
              </a:ext>
            </a:extLst>
          </p:cNvPr>
          <p:cNvSpPr/>
          <p:nvPr/>
        </p:nvSpPr>
        <p:spPr>
          <a:xfrm>
            <a:off x="3485541" y="2606466"/>
            <a:ext cx="740835" cy="1465791"/>
          </a:xfrm>
          <a:prstGeom prst="rect">
            <a:avLst/>
          </a:prstGeom>
          <a:solidFill>
            <a:schemeClr val="accent1">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20" name="TextBox 19">
            <a:extLst>
              <a:ext uri="{FF2B5EF4-FFF2-40B4-BE49-F238E27FC236}">
                <a16:creationId xmlns:a16="http://schemas.microsoft.com/office/drawing/2014/main" id="{4BA0A041-4698-8CFF-DE5A-7E6204DD2526}"/>
              </a:ext>
            </a:extLst>
          </p:cNvPr>
          <p:cNvSpPr txBox="1"/>
          <p:nvPr/>
        </p:nvSpPr>
        <p:spPr>
          <a:xfrm>
            <a:off x="1200384" y="2839298"/>
            <a:ext cx="707245" cy="276999"/>
          </a:xfrm>
          <a:prstGeom prst="rect">
            <a:avLst/>
          </a:prstGeom>
          <a:noFill/>
        </p:spPr>
        <p:txBody>
          <a:bodyPr wrap="none" rtlCol="0">
            <a:spAutoFit/>
          </a:bodyPr>
          <a:lstStyle/>
          <a:p>
            <a:pPr defTabSz="609585"/>
            <a:r>
              <a:rPr lang="en-US" sz="1200" b="1" dirty="0">
                <a:solidFill>
                  <a:srgbClr val="555555"/>
                </a:solidFill>
                <a:latin typeface="Calibri"/>
              </a:rPr>
              <a:t>PR: 32.7</a:t>
            </a:r>
          </a:p>
        </p:txBody>
      </p:sp>
      <p:sp>
        <p:nvSpPr>
          <p:cNvPr id="21" name="TextBox 20">
            <a:extLst>
              <a:ext uri="{FF2B5EF4-FFF2-40B4-BE49-F238E27FC236}">
                <a16:creationId xmlns:a16="http://schemas.microsoft.com/office/drawing/2014/main" id="{D4FFC3E0-C5A6-5D73-F852-25E3FAC871C1}"/>
              </a:ext>
            </a:extLst>
          </p:cNvPr>
          <p:cNvSpPr txBox="1"/>
          <p:nvPr/>
        </p:nvSpPr>
        <p:spPr>
          <a:xfrm>
            <a:off x="1200384" y="3605683"/>
            <a:ext cx="707245" cy="276999"/>
          </a:xfrm>
          <a:prstGeom prst="rect">
            <a:avLst/>
          </a:prstGeom>
          <a:noFill/>
        </p:spPr>
        <p:txBody>
          <a:bodyPr wrap="none" rtlCol="0">
            <a:spAutoFit/>
          </a:bodyPr>
          <a:lstStyle/>
          <a:p>
            <a:pPr defTabSz="609585"/>
            <a:r>
              <a:rPr lang="en-US" sz="1200" b="1" dirty="0">
                <a:solidFill>
                  <a:srgbClr val="FFFFFF"/>
                </a:solidFill>
                <a:latin typeface="Calibri"/>
              </a:rPr>
              <a:t>CR: 51.5</a:t>
            </a:r>
          </a:p>
        </p:txBody>
      </p:sp>
      <p:sp>
        <p:nvSpPr>
          <p:cNvPr id="22" name="TextBox 21">
            <a:extLst>
              <a:ext uri="{FF2B5EF4-FFF2-40B4-BE49-F238E27FC236}">
                <a16:creationId xmlns:a16="http://schemas.microsoft.com/office/drawing/2014/main" id="{0E627923-3C2E-6973-3C13-F43C08B0AD0C}"/>
              </a:ext>
            </a:extLst>
          </p:cNvPr>
          <p:cNvSpPr txBox="1"/>
          <p:nvPr/>
        </p:nvSpPr>
        <p:spPr>
          <a:xfrm>
            <a:off x="2330528" y="2826845"/>
            <a:ext cx="707245" cy="276999"/>
          </a:xfrm>
          <a:prstGeom prst="rect">
            <a:avLst/>
          </a:prstGeom>
          <a:noFill/>
        </p:spPr>
        <p:txBody>
          <a:bodyPr wrap="none" rtlCol="0">
            <a:spAutoFit/>
          </a:bodyPr>
          <a:lstStyle/>
          <a:p>
            <a:pPr defTabSz="609585"/>
            <a:r>
              <a:rPr lang="en-US" sz="1200" b="1" dirty="0">
                <a:solidFill>
                  <a:srgbClr val="555555"/>
                </a:solidFill>
                <a:latin typeface="Calibri"/>
              </a:rPr>
              <a:t>PR: 42.3</a:t>
            </a:r>
          </a:p>
        </p:txBody>
      </p:sp>
      <p:sp>
        <p:nvSpPr>
          <p:cNvPr id="23" name="TextBox 22">
            <a:extLst>
              <a:ext uri="{FF2B5EF4-FFF2-40B4-BE49-F238E27FC236}">
                <a16:creationId xmlns:a16="http://schemas.microsoft.com/office/drawing/2014/main" id="{CC9A3560-ACF4-4964-B4BC-CA6C777C2C5D}"/>
              </a:ext>
            </a:extLst>
          </p:cNvPr>
          <p:cNvSpPr txBox="1"/>
          <p:nvPr/>
        </p:nvSpPr>
        <p:spPr>
          <a:xfrm>
            <a:off x="2330528" y="3606739"/>
            <a:ext cx="707245" cy="276999"/>
          </a:xfrm>
          <a:prstGeom prst="rect">
            <a:avLst/>
          </a:prstGeom>
          <a:noFill/>
        </p:spPr>
        <p:txBody>
          <a:bodyPr wrap="none" rtlCol="0">
            <a:spAutoFit/>
          </a:bodyPr>
          <a:lstStyle/>
          <a:p>
            <a:pPr defTabSz="609585"/>
            <a:r>
              <a:rPr lang="en-US" sz="1200" b="1" dirty="0">
                <a:solidFill>
                  <a:srgbClr val="FFFFFF"/>
                </a:solidFill>
                <a:latin typeface="Calibri"/>
              </a:rPr>
              <a:t>CR: 46.2</a:t>
            </a:r>
          </a:p>
        </p:txBody>
      </p:sp>
      <p:sp>
        <p:nvSpPr>
          <p:cNvPr id="24" name="TextBox 23">
            <a:extLst>
              <a:ext uri="{FF2B5EF4-FFF2-40B4-BE49-F238E27FC236}">
                <a16:creationId xmlns:a16="http://schemas.microsoft.com/office/drawing/2014/main" id="{A67E4C8C-FEC7-B807-5883-EC0A1299CCA3}"/>
              </a:ext>
            </a:extLst>
          </p:cNvPr>
          <p:cNvSpPr txBox="1"/>
          <p:nvPr/>
        </p:nvSpPr>
        <p:spPr>
          <a:xfrm>
            <a:off x="3476877" y="3202039"/>
            <a:ext cx="707245" cy="276999"/>
          </a:xfrm>
          <a:prstGeom prst="rect">
            <a:avLst/>
          </a:prstGeom>
          <a:noFill/>
        </p:spPr>
        <p:txBody>
          <a:bodyPr wrap="none" rtlCol="0">
            <a:spAutoFit/>
          </a:bodyPr>
          <a:lstStyle/>
          <a:p>
            <a:pPr defTabSz="609585"/>
            <a:r>
              <a:rPr lang="en-US" sz="1200" b="1" dirty="0">
                <a:solidFill>
                  <a:srgbClr val="555555"/>
                </a:solidFill>
                <a:latin typeface="Calibri"/>
              </a:rPr>
              <a:t>PR: 77.7</a:t>
            </a:r>
          </a:p>
        </p:txBody>
      </p:sp>
      <p:sp>
        <p:nvSpPr>
          <p:cNvPr id="25" name="TextBox 24">
            <a:extLst>
              <a:ext uri="{FF2B5EF4-FFF2-40B4-BE49-F238E27FC236}">
                <a16:creationId xmlns:a16="http://schemas.microsoft.com/office/drawing/2014/main" id="{3EFE95B5-623F-1493-30CF-C37E0D8D9691}"/>
              </a:ext>
            </a:extLst>
          </p:cNvPr>
          <p:cNvSpPr txBox="1"/>
          <p:nvPr/>
        </p:nvSpPr>
        <p:spPr>
          <a:xfrm>
            <a:off x="3476876" y="4024633"/>
            <a:ext cx="628698" cy="276999"/>
          </a:xfrm>
          <a:prstGeom prst="rect">
            <a:avLst/>
          </a:prstGeom>
          <a:noFill/>
        </p:spPr>
        <p:txBody>
          <a:bodyPr wrap="none" rtlCol="0">
            <a:spAutoFit/>
          </a:bodyPr>
          <a:lstStyle/>
          <a:p>
            <a:pPr defTabSz="609585"/>
            <a:r>
              <a:rPr lang="en-US" sz="1200" b="1" dirty="0">
                <a:solidFill>
                  <a:srgbClr val="FFFFFF"/>
                </a:solidFill>
                <a:latin typeface="Calibri"/>
              </a:rPr>
              <a:t>CR: 8.3</a:t>
            </a:r>
          </a:p>
        </p:txBody>
      </p:sp>
      <p:grpSp>
        <p:nvGrpSpPr>
          <p:cNvPr id="26" name="Group 25">
            <a:extLst>
              <a:ext uri="{FF2B5EF4-FFF2-40B4-BE49-F238E27FC236}">
                <a16:creationId xmlns:a16="http://schemas.microsoft.com/office/drawing/2014/main" id="{EE48B8D8-C2F3-0FA5-F0C7-256594C1F6D3}"/>
              </a:ext>
            </a:extLst>
          </p:cNvPr>
          <p:cNvGrpSpPr/>
          <p:nvPr/>
        </p:nvGrpSpPr>
        <p:grpSpPr>
          <a:xfrm>
            <a:off x="3803742" y="2540609"/>
            <a:ext cx="100583" cy="155427"/>
            <a:chOff x="9814270" y="3143292"/>
            <a:chExt cx="64008" cy="210298"/>
          </a:xfrm>
          <a:solidFill>
            <a:schemeClr val="accent4"/>
          </a:solidFill>
        </p:grpSpPr>
        <p:cxnSp>
          <p:nvCxnSpPr>
            <p:cNvPr id="27" name="Straight Connector 26">
              <a:extLst>
                <a:ext uri="{FF2B5EF4-FFF2-40B4-BE49-F238E27FC236}">
                  <a16:creationId xmlns:a16="http://schemas.microsoft.com/office/drawing/2014/main" id="{292CD7CC-CB86-B83C-4173-734509355406}"/>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923F414E-C79A-B600-7260-4071E8CB72D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37612F70-177E-456E-FCC7-185D46E870F8}"/>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0" name="Group 29">
            <a:extLst>
              <a:ext uri="{FF2B5EF4-FFF2-40B4-BE49-F238E27FC236}">
                <a16:creationId xmlns:a16="http://schemas.microsoft.com/office/drawing/2014/main" id="{C96F2517-B9E9-C055-81CF-D5DD230CFBF9}"/>
              </a:ext>
            </a:extLst>
          </p:cNvPr>
          <p:cNvGrpSpPr/>
          <p:nvPr/>
        </p:nvGrpSpPr>
        <p:grpSpPr>
          <a:xfrm>
            <a:off x="2668935" y="2499641"/>
            <a:ext cx="100583" cy="146280"/>
            <a:chOff x="9814270" y="3143292"/>
            <a:chExt cx="64008" cy="210298"/>
          </a:xfrm>
          <a:solidFill>
            <a:schemeClr val="accent4"/>
          </a:solidFill>
        </p:grpSpPr>
        <p:cxnSp>
          <p:nvCxnSpPr>
            <p:cNvPr id="31" name="Straight Connector 30">
              <a:extLst>
                <a:ext uri="{FF2B5EF4-FFF2-40B4-BE49-F238E27FC236}">
                  <a16:creationId xmlns:a16="http://schemas.microsoft.com/office/drawing/2014/main" id="{2A0202FF-8238-AB34-191C-585E6F2A366A}"/>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4711FD0E-707E-1356-356F-DC7006642F1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4BED7B5E-CC1B-1B21-F930-F9CCF4D346DB}"/>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0452791B-238A-71D3-E2D3-45BB8FEA5238}"/>
              </a:ext>
            </a:extLst>
          </p:cNvPr>
          <p:cNvGrpSpPr/>
          <p:nvPr/>
        </p:nvGrpSpPr>
        <p:grpSpPr>
          <a:xfrm>
            <a:off x="1525935" y="2573383"/>
            <a:ext cx="100583" cy="164568"/>
            <a:chOff x="9814270" y="3143292"/>
            <a:chExt cx="64008" cy="210298"/>
          </a:xfrm>
          <a:solidFill>
            <a:schemeClr val="accent4"/>
          </a:solidFill>
        </p:grpSpPr>
        <p:cxnSp>
          <p:nvCxnSpPr>
            <p:cNvPr id="35" name="Straight Connector 34">
              <a:extLst>
                <a:ext uri="{FF2B5EF4-FFF2-40B4-BE49-F238E27FC236}">
                  <a16:creationId xmlns:a16="http://schemas.microsoft.com/office/drawing/2014/main" id="{C467D442-45CB-6C96-265C-D35C430DD057}"/>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C00BB4D3-E818-879E-A220-15CFEB16727C}"/>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5EFC2CA2-47B4-93C4-1FAE-B22DB93F1B56}"/>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38" name="Group 37">
            <a:extLst>
              <a:ext uri="{FF2B5EF4-FFF2-40B4-BE49-F238E27FC236}">
                <a16:creationId xmlns:a16="http://schemas.microsoft.com/office/drawing/2014/main" id="{9F18DFFE-4E71-5772-78DC-8F7AA6125204}"/>
              </a:ext>
            </a:extLst>
          </p:cNvPr>
          <p:cNvGrpSpPr/>
          <p:nvPr/>
        </p:nvGrpSpPr>
        <p:grpSpPr>
          <a:xfrm>
            <a:off x="4544942" y="2847555"/>
            <a:ext cx="1336868" cy="814424"/>
            <a:chOff x="11671640" y="1960210"/>
            <a:chExt cx="1336868" cy="814424"/>
          </a:xfrm>
        </p:grpSpPr>
        <p:grpSp>
          <p:nvGrpSpPr>
            <p:cNvPr id="39" name="Group 38">
              <a:extLst>
                <a:ext uri="{FF2B5EF4-FFF2-40B4-BE49-F238E27FC236}">
                  <a16:creationId xmlns:a16="http://schemas.microsoft.com/office/drawing/2014/main" id="{74C9A7A6-4A05-238D-D90B-2E9FE6E1AB66}"/>
                </a:ext>
              </a:extLst>
            </p:cNvPr>
            <p:cNvGrpSpPr/>
            <p:nvPr/>
          </p:nvGrpSpPr>
          <p:grpSpPr>
            <a:xfrm>
              <a:off x="11671640" y="2497635"/>
              <a:ext cx="1336868" cy="276999"/>
              <a:chOff x="842793" y="5720568"/>
              <a:chExt cx="1336868" cy="276999"/>
            </a:xfrm>
          </p:grpSpPr>
          <p:sp>
            <p:nvSpPr>
              <p:cNvPr id="44" name="TextBox 43">
                <a:extLst>
                  <a:ext uri="{FF2B5EF4-FFF2-40B4-BE49-F238E27FC236}">
                    <a16:creationId xmlns:a16="http://schemas.microsoft.com/office/drawing/2014/main" id="{1B1A0363-82A2-B449-F3A4-E3E18077E5EB}"/>
                  </a:ext>
                </a:extLst>
              </p:cNvPr>
              <p:cNvSpPr txBox="1"/>
              <p:nvPr/>
            </p:nvSpPr>
            <p:spPr>
              <a:xfrm>
                <a:off x="1024819" y="5720568"/>
                <a:ext cx="1154842" cy="276999"/>
              </a:xfrm>
              <a:prstGeom prst="rect">
                <a:avLst/>
              </a:prstGeom>
              <a:noFill/>
            </p:spPr>
            <p:txBody>
              <a:bodyPr wrap="square" lIns="0" rIns="0" rtlCol="0">
                <a:noAutofit/>
              </a:bodyPr>
              <a:lstStyle/>
              <a:p>
                <a:pPr defTabSz="1219140">
                  <a:defRPr/>
                </a:pPr>
                <a:r>
                  <a:rPr lang="en-US" sz="1100" dirty="0">
                    <a:solidFill>
                      <a:prstClr val="black"/>
                    </a:solidFill>
                    <a:latin typeface="Arial"/>
                  </a:rPr>
                  <a:t>Complete Response</a:t>
                </a:r>
              </a:p>
            </p:txBody>
          </p:sp>
          <p:sp>
            <p:nvSpPr>
              <p:cNvPr id="45" name="Rectangle 44">
                <a:extLst>
                  <a:ext uri="{FF2B5EF4-FFF2-40B4-BE49-F238E27FC236}">
                    <a16:creationId xmlns:a16="http://schemas.microsoft.com/office/drawing/2014/main" id="{8CC04E85-367B-9991-606C-15581A2B418A}"/>
                  </a:ext>
                </a:extLst>
              </p:cNvPr>
              <p:cNvSpPr/>
              <p:nvPr/>
            </p:nvSpPr>
            <p:spPr>
              <a:xfrm>
                <a:off x="842793" y="5795297"/>
                <a:ext cx="109728" cy="10972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grpSp>
        <p:grpSp>
          <p:nvGrpSpPr>
            <p:cNvPr id="40" name="Group 39">
              <a:extLst>
                <a:ext uri="{FF2B5EF4-FFF2-40B4-BE49-F238E27FC236}">
                  <a16:creationId xmlns:a16="http://schemas.microsoft.com/office/drawing/2014/main" id="{47122408-9531-FFEE-E223-C64287CBD631}"/>
                </a:ext>
              </a:extLst>
            </p:cNvPr>
            <p:cNvGrpSpPr/>
            <p:nvPr/>
          </p:nvGrpSpPr>
          <p:grpSpPr>
            <a:xfrm>
              <a:off x="11671640" y="1960210"/>
              <a:ext cx="1287063" cy="557140"/>
              <a:chOff x="842793" y="5440427"/>
              <a:chExt cx="1287063" cy="557140"/>
            </a:xfrm>
          </p:grpSpPr>
          <p:sp>
            <p:nvSpPr>
              <p:cNvPr id="41" name="TextBox 40">
                <a:extLst>
                  <a:ext uri="{FF2B5EF4-FFF2-40B4-BE49-F238E27FC236}">
                    <a16:creationId xmlns:a16="http://schemas.microsoft.com/office/drawing/2014/main" id="{267189C5-BF53-AA12-9839-B9D9D52BF00E}"/>
                  </a:ext>
                </a:extLst>
              </p:cNvPr>
              <p:cNvSpPr txBox="1"/>
              <p:nvPr/>
            </p:nvSpPr>
            <p:spPr>
              <a:xfrm>
                <a:off x="1024819" y="5720568"/>
                <a:ext cx="1105037" cy="276999"/>
              </a:xfrm>
              <a:prstGeom prst="rect">
                <a:avLst/>
              </a:prstGeom>
              <a:noFill/>
            </p:spPr>
            <p:txBody>
              <a:bodyPr wrap="square" lIns="0" rIns="0" rtlCol="0">
                <a:noAutofit/>
              </a:bodyPr>
              <a:lstStyle/>
              <a:p>
                <a:pPr defTabSz="1219140">
                  <a:defRPr/>
                </a:pPr>
                <a:r>
                  <a:rPr lang="en-US" sz="1100" dirty="0">
                    <a:solidFill>
                      <a:prstClr val="black"/>
                    </a:solidFill>
                    <a:latin typeface="Arial"/>
                  </a:rPr>
                  <a:t>Partial response</a:t>
                </a:r>
              </a:p>
            </p:txBody>
          </p:sp>
          <p:sp>
            <p:nvSpPr>
              <p:cNvPr id="42" name="Rectangle 41">
                <a:extLst>
                  <a:ext uri="{FF2B5EF4-FFF2-40B4-BE49-F238E27FC236}">
                    <a16:creationId xmlns:a16="http://schemas.microsoft.com/office/drawing/2014/main" id="{E0B91C5E-6305-8774-A490-A009C4EFDC53}"/>
                  </a:ext>
                </a:extLst>
              </p:cNvPr>
              <p:cNvSpPr/>
              <p:nvPr/>
            </p:nvSpPr>
            <p:spPr>
              <a:xfrm>
                <a:off x="842793" y="5795297"/>
                <a:ext cx="109728" cy="109728"/>
              </a:xfrm>
              <a:prstGeom prst="rect">
                <a:avLst/>
              </a:prstGeom>
              <a:solidFill>
                <a:schemeClr val="bg2">
                  <a:lumMod val="6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sp>
            <p:nvSpPr>
              <p:cNvPr id="43" name="TextBox 42">
                <a:extLst>
                  <a:ext uri="{FF2B5EF4-FFF2-40B4-BE49-F238E27FC236}">
                    <a16:creationId xmlns:a16="http://schemas.microsoft.com/office/drawing/2014/main" id="{CDDB081B-650B-AB91-CB89-9FD6E9F11308}"/>
                  </a:ext>
                </a:extLst>
              </p:cNvPr>
              <p:cNvSpPr txBox="1"/>
              <p:nvPr/>
            </p:nvSpPr>
            <p:spPr>
              <a:xfrm>
                <a:off x="842793" y="5440427"/>
                <a:ext cx="1105037" cy="276999"/>
              </a:xfrm>
              <a:prstGeom prst="rect">
                <a:avLst/>
              </a:prstGeom>
              <a:noFill/>
            </p:spPr>
            <p:txBody>
              <a:bodyPr wrap="square" lIns="0" rIns="0" rtlCol="0">
                <a:noAutofit/>
              </a:bodyPr>
              <a:lstStyle/>
              <a:p>
                <a:pPr defTabSz="1219140">
                  <a:defRPr/>
                </a:pPr>
                <a:r>
                  <a:rPr lang="en-US" sz="1100" b="1" dirty="0">
                    <a:solidFill>
                      <a:prstClr val="black"/>
                    </a:solidFill>
                    <a:latin typeface="Arial"/>
                  </a:rPr>
                  <a:t>Response Type</a:t>
                </a:r>
              </a:p>
            </p:txBody>
          </p:sp>
        </p:grpSp>
      </p:grpSp>
      <p:grpSp>
        <p:nvGrpSpPr>
          <p:cNvPr id="46" name="Group 45">
            <a:extLst>
              <a:ext uri="{FF2B5EF4-FFF2-40B4-BE49-F238E27FC236}">
                <a16:creationId xmlns:a16="http://schemas.microsoft.com/office/drawing/2014/main" id="{08F27692-58C0-1556-55F9-CEA27B6EE651}"/>
              </a:ext>
            </a:extLst>
          </p:cNvPr>
          <p:cNvGrpSpPr/>
          <p:nvPr/>
        </p:nvGrpSpPr>
        <p:grpSpPr>
          <a:xfrm>
            <a:off x="10420833" y="3198192"/>
            <a:ext cx="1336868" cy="534283"/>
            <a:chOff x="8929096" y="3727981"/>
            <a:chExt cx="1336868" cy="534283"/>
          </a:xfrm>
        </p:grpSpPr>
        <p:grpSp>
          <p:nvGrpSpPr>
            <p:cNvPr id="47" name="Group 46">
              <a:extLst>
                <a:ext uri="{FF2B5EF4-FFF2-40B4-BE49-F238E27FC236}">
                  <a16:creationId xmlns:a16="http://schemas.microsoft.com/office/drawing/2014/main" id="{6EF7CCAC-B781-3BDB-5D6F-1DBA5134E83C}"/>
                </a:ext>
              </a:extLst>
            </p:cNvPr>
            <p:cNvGrpSpPr/>
            <p:nvPr/>
          </p:nvGrpSpPr>
          <p:grpSpPr>
            <a:xfrm>
              <a:off x="8929096" y="3985265"/>
              <a:ext cx="1336868" cy="276999"/>
              <a:chOff x="842793" y="5720568"/>
              <a:chExt cx="1336868" cy="276999"/>
            </a:xfrm>
          </p:grpSpPr>
          <p:sp>
            <p:nvSpPr>
              <p:cNvPr id="51" name="TextBox 50">
                <a:extLst>
                  <a:ext uri="{FF2B5EF4-FFF2-40B4-BE49-F238E27FC236}">
                    <a16:creationId xmlns:a16="http://schemas.microsoft.com/office/drawing/2014/main" id="{5EB20A1F-E8E1-E171-0172-C1B4232E0ECF}"/>
                  </a:ext>
                </a:extLst>
              </p:cNvPr>
              <p:cNvSpPr txBox="1"/>
              <p:nvPr/>
            </p:nvSpPr>
            <p:spPr>
              <a:xfrm>
                <a:off x="1024819" y="5720568"/>
                <a:ext cx="1154842" cy="276999"/>
              </a:xfrm>
              <a:prstGeom prst="rect">
                <a:avLst/>
              </a:prstGeom>
              <a:noFill/>
            </p:spPr>
            <p:txBody>
              <a:bodyPr wrap="square" lIns="0" rIns="0" rtlCol="0">
                <a:noAutofit/>
              </a:bodyPr>
              <a:lstStyle/>
              <a:p>
                <a:pPr defTabSz="1219140">
                  <a:defRPr/>
                </a:pPr>
                <a:r>
                  <a:rPr lang="en-US" sz="1100" dirty="0">
                    <a:solidFill>
                      <a:prstClr val="black"/>
                    </a:solidFill>
                    <a:latin typeface="Arial"/>
                  </a:rPr>
                  <a:t>Bone marrow</a:t>
                </a:r>
              </a:p>
            </p:txBody>
          </p:sp>
          <p:sp>
            <p:nvSpPr>
              <p:cNvPr id="52" name="Rectangle 51">
                <a:extLst>
                  <a:ext uri="{FF2B5EF4-FFF2-40B4-BE49-F238E27FC236}">
                    <a16:creationId xmlns:a16="http://schemas.microsoft.com/office/drawing/2014/main" id="{7438F8F8-8FBC-655A-F9E6-B6742ABB3A14}"/>
                  </a:ext>
                </a:extLst>
              </p:cNvPr>
              <p:cNvSpPr/>
              <p:nvPr/>
            </p:nvSpPr>
            <p:spPr>
              <a:xfrm>
                <a:off x="842793" y="5795297"/>
                <a:ext cx="109728" cy="109728"/>
              </a:xfrm>
              <a:prstGeom prst="rect">
                <a:avLst/>
              </a:prstGeom>
              <a:solidFill>
                <a:srgbClr val="A6A6A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grpSp>
        <p:grpSp>
          <p:nvGrpSpPr>
            <p:cNvPr id="48" name="Group 47">
              <a:extLst>
                <a:ext uri="{FF2B5EF4-FFF2-40B4-BE49-F238E27FC236}">
                  <a16:creationId xmlns:a16="http://schemas.microsoft.com/office/drawing/2014/main" id="{836A8863-90C0-7036-30DA-14421A90AD52}"/>
                </a:ext>
              </a:extLst>
            </p:cNvPr>
            <p:cNvGrpSpPr/>
            <p:nvPr/>
          </p:nvGrpSpPr>
          <p:grpSpPr>
            <a:xfrm>
              <a:off x="8929096" y="3727981"/>
              <a:ext cx="1287063" cy="276999"/>
              <a:chOff x="842793" y="5720568"/>
              <a:chExt cx="1287063" cy="276999"/>
            </a:xfrm>
          </p:grpSpPr>
          <p:sp>
            <p:nvSpPr>
              <p:cNvPr id="49" name="TextBox 48">
                <a:extLst>
                  <a:ext uri="{FF2B5EF4-FFF2-40B4-BE49-F238E27FC236}">
                    <a16:creationId xmlns:a16="http://schemas.microsoft.com/office/drawing/2014/main" id="{08ED7BF0-0C45-20A6-105E-81FC9B2F8A99}"/>
                  </a:ext>
                </a:extLst>
              </p:cNvPr>
              <p:cNvSpPr txBox="1"/>
              <p:nvPr/>
            </p:nvSpPr>
            <p:spPr>
              <a:xfrm>
                <a:off x="1024819" y="5720568"/>
                <a:ext cx="1105037" cy="276999"/>
              </a:xfrm>
              <a:prstGeom prst="rect">
                <a:avLst/>
              </a:prstGeom>
              <a:noFill/>
            </p:spPr>
            <p:txBody>
              <a:bodyPr wrap="square" lIns="0" rIns="0" rtlCol="0">
                <a:noAutofit/>
              </a:bodyPr>
              <a:lstStyle/>
              <a:p>
                <a:pPr defTabSz="1219140">
                  <a:defRPr/>
                </a:pPr>
                <a:r>
                  <a:rPr lang="en-US" sz="1100" dirty="0">
                    <a:solidFill>
                      <a:prstClr val="black"/>
                    </a:solidFill>
                    <a:latin typeface="Arial"/>
                  </a:rPr>
                  <a:t>Peripheral blood</a:t>
                </a:r>
              </a:p>
            </p:txBody>
          </p:sp>
          <p:sp>
            <p:nvSpPr>
              <p:cNvPr id="50" name="Rectangle 49">
                <a:extLst>
                  <a:ext uri="{FF2B5EF4-FFF2-40B4-BE49-F238E27FC236}">
                    <a16:creationId xmlns:a16="http://schemas.microsoft.com/office/drawing/2014/main" id="{02DB80A0-21E8-A591-9533-2BE67ACE58F7}"/>
                  </a:ext>
                </a:extLst>
              </p:cNvPr>
              <p:cNvSpPr/>
              <p:nvPr/>
            </p:nvSpPr>
            <p:spPr>
              <a:xfrm>
                <a:off x="842793" y="5795297"/>
                <a:ext cx="109728" cy="109728"/>
              </a:xfrm>
              <a:prstGeom prst="rect">
                <a:avLst/>
              </a:prstGeom>
              <a:solidFill>
                <a:schemeClr val="tx2">
                  <a:lumMod val="75000"/>
                  <a:lumOff val="2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1100" dirty="0">
                  <a:solidFill>
                    <a:srgbClr val="FFFFFF"/>
                  </a:solidFill>
                  <a:latin typeface="Calibri"/>
                </a:endParaRPr>
              </a:p>
            </p:txBody>
          </p:sp>
        </p:grpSp>
      </p:grpSp>
      <p:sp>
        <p:nvSpPr>
          <p:cNvPr id="53" name="TextBox 52">
            <a:extLst>
              <a:ext uri="{FF2B5EF4-FFF2-40B4-BE49-F238E27FC236}">
                <a16:creationId xmlns:a16="http://schemas.microsoft.com/office/drawing/2014/main" id="{4408D791-0AA2-875F-BDB7-628BC9DFA3EE}"/>
              </a:ext>
            </a:extLst>
          </p:cNvPr>
          <p:cNvSpPr txBox="1"/>
          <p:nvPr/>
        </p:nvSpPr>
        <p:spPr bwMode="auto">
          <a:xfrm>
            <a:off x="6874458" y="4326224"/>
            <a:ext cx="1227495"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Venetoclax-Obinutuzumab</a:t>
            </a:r>
          </a:p>
        </p:txBody>
      </p:sp>
      <p:sp>
        <p:nvSpPr>
          <p:cNvPr id="54" name="TextBox 53">
            <a:extLst>
              <a:ext uri="{FF2B5EF4-FFF2-40B4-BE49-F238E27FC236}">
                <a16:creationId xmlns:a16="http://schemas.microsoft.com/office/drawing/2014/main" id="{477E3DAF-3A47-A9F8-F91E-E3684321D886}"/>
              </a:ext>
            </a:extLst>
          </p:cNvPr>
          <p:cNvSpPr txBox="1"/>
          <p:nvPr/>
        </p:nvSpPr>
        <p:spPr bwMode="auto">
          <a:xfrm>
            <a:off x="8062472" y="4326223"/>
            <a:ext cx="991811"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Venetoclax-Ibrutinib</a:t>
            </a:r>
          </a:p>
        </p:txBody>
      </p:sp>
      <p:sp>
        <p:nvSpPr>
          <p:cNvPr id="55" name="TextBox 54">
            <a:extLst>
              <a:ext uri="{FF2B5EF4-FFF2-40B4-BE49-F238E27FC236}">
                <a16:creationId xmlns:a16="http://schemas.microsoft.com/office/drawing/2014/main" id="{CD05DB66-674A-A416-2824-6420C72246EE}"/>
              </a:ext>
            </a:extLst>
          </p:cNvPr>
          <p:cNvSpPr txBox="1"/>
          <p:nvPr/>
        </p:nvSpPr>
        <p:spPr bwMode="auto">
          <a:xfrm>
            <a:off x="9200148" y="4326223"/>
            <a:ext cx="846336"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Ibrutinib</a:t>
            </a:r>
          </a:p>
        </p:txBody>
      </p:sp>
      <p:sp>
        <p:nvSpPr>
          <p:cNvPr id="56" name="Rectangle 55">
            <a:extLst>
              <a:ext uri="{FF2B5EF4-FFF2-40B4-BE49-F238E27FC236}">
                <a16:creationId xmlns:a16="http://schemas.microsoft.com/office/drawing/2014/main" id="{73B84BFD-0106-B438-66D4-5F4424ED664C}"/>
              </a:ext>
            </a:extLst>
          </p:cNvPr>
          <p:cNvSpPr/>
          <p:nvPr/>
        </p:nvSpPr>
        <p:spPr>
          <a:xfrm>
            <a:off x="7009275" y="2979224"/>
            <a:ext cx="400771" cy="133659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57" name="Rectangle 56">
            <a:extLst>
              <a:ext uri="{FF2B5EF4-FFF2-40B4-BE49-F238E27FC236}">
                <a16:creationId xmlns:a16="http://schemas.microsoft.com/office/drawing/2014/main" id="{28646A44-89A1-B278-F453-A38340DFF86A}"/>
              </a:ext>
            </a:extLst>
          </p:cNvPr>
          <p:cNvSpPr/>
          <p:nvPr/>
        </p:nvSpPr>
        <p:spPr>
          <a:xfrm>
            <a:off x="7440595" y="3190093"/>
            <a:ext cx="400771" cy="1125727"/>
          </a:xfrm>
          <a:prstGeom prst="rect">
            <a:avLst/>
          </a:prstGeom>
          <a:solidFill>
            <a:schemeClr val="accent2">
              <a:lumMod val="40000"/>
              <a:lumOff val="6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58" name="Rectangle 57">
            <a:extLst>
              <a:ext uri="{FF2B5EF4-FFF2-40B4-BE49-F238E27FC236}">
                <a16:creationId xmlns:a16="http://schemas.microsoft.com/office/drawing/2014/main" id="{9E1942C0-0375-0692-341E-64581F006A73}"/>
              </a:ext>
            </a:extLst>
          </p:cNvPr>
          <p:cNvSpPr/>
          <p:nvPr/>
        </p:nvSpPr>
        <p:spPr>
          <a:xfrm>
            <a:off x="8528481" y="3587868"/>
            <a:ext cx="400771" cy="727953"/>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59" name="Rectangle 58">
            <a:extLst>
              <a:ext uri="{FF2B5EF4-FFF2-40B4-BE49-F238E27FC236}">
                <a16:creationId xmlns:a16="http://schemas.microsoft.com/office/drawing/2014/main" id="{46741D98-E74B-0912-3F2E-11E62CA45E28}"/>
              </a:ext>
            </a:extLst>
          </p:cNvPr>
          <p:cNvSpPr/>
          <p:nvPr/>
        </p:nvSpPr>
        <p:spPr>
          <a:xfrm>
            <a:off x="8101952" y="3453678"/>
            <a:ext cx="400771" cy="862143"/>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sz="2400" dirty="0">
              <a:solidFill>
                <a:srgbClr val="FFFFFF"/>
              </a:solidFill>
              <a:latin typeface="Calibri"/>
            </a:endParaRPr>
          </a:p>
        </p:txBody>
      </p:sp>
      <p:sp>
        <p:nvSpPr>
          <p:cNvPr id="60" name="TextBox 59">
            <a:extLst>
              <a:ext uri="{FF2B5EF4-FFF2-40B4-BE49-F238E27FC236}">
                <a16:creationId xmlns:a16="http://schemas.microsoft.com/office/drawing/2014/main" id="{CEFBB034-6CE8-20F1-76C5-5F080265BBD2}"/>
              </a:ext>
            </a:extLst>
          </p:cNvPr>
          <p:cNvSpPr txBox="1"/>
          <p:nvPr/>
        </p:nvSpPr>
        <p:spPr>
          <a:xfrm>
            <a:off x="6810128" y="2476802"/>
            <a:ext cx="737701" cy="438710"/>
          </a:xfrm>
          <a:prstGeom prst="rect">
            <a:avLst/>
          </a:prstGeom>
          <a:noFill/>
        </p:spPr>
        <p:txBody>
          <a:bodyPr wrap="square" rtlCol="0">
            <a:spAutoFit/>
          </a:bodyPr>
          <a:lstStyle/>
          <a:p>
            <a:pPr algn="ctr" defTabSz="609585"/>
            <a:r>
              <a:rPr lang="en-US" sz="1200" b="1" dirty="0">
                <a:solidFill>
                  <a:srgbClr val="555555"/>
                </a:solidFill>
                <a:latin typeface="Calibri"/>
              </a:rPr>
              <a:t>73.3%</a:t>
            </a:r>
          </a:p>
          <a:p>
            <a:pPr algn="ctr" defTabSz="609585"/>
            <a:r>
              <a:rPr lang="en-US" sz="1051" dirty="0">
                <a:solidFill>
                  <a:srgbClr val="555555"/>
                </a:solidFill>
                <a:latin typeface="Calibri"/>
              </a:rPr>
              <a:t>222/303</a:t>
            </a:r>
          </a:p>
        </p:txBody>
      </p:sp>
      <p:grpSp>
        <p:nvGrpSpPr>
          <p:cNvPr id="61" name="Group 60">
            <a:extLst>
              <a:ext uri="{FF2B5EF4-FFF2-40B4-BE49-F238E27FC236}">
                <a16:creationId xmlns:a16="http://schemas.microsoft.com/office/drawing/2014/main" id="{510101E7-50EE-CD12-8EBB-F409074F8083}"/>
              </a:ext>
            </a:extLst>
          </p:cNvPr>
          <p:cNvGrpSpPr/>
          <p:nvPr/>
        </p:nvGrpSpPr>
        <p:grpSpPr>
          <a:xfrm>
            <a:off x="7159739" y="2890004"/>
            <a:ext cx="100583" cy="192003"/>
            <a:chOff x="9814270" y="3143292"/>
            <a:chExt cx="64008" cy="210298"/>
          </a:xfrm>
          <a:solidFill>
            <a:schemeClr val="accent4"/>
          </a:solidFill>
        </p:grpSpPr>
        <p:cxnSp>
          <p:nvCxnSpPr>
            <p:cNvPr id="62" name="Straight Connector 61">
              <a:extLst>
                <a:ext uri="{FF2B5EF4-FFF2-40B4-BE49-F238E27FC236}">
                  <a16:creationId xmlns:a16="http://schemas.microsoft.com/office/drawing/2014/main" id="{226CD312-58CF-89EE-0273-3645DC374293}"/>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3" name="Straight Connector 62">
              <a:extLst>
                <a:ext uri="{FF2B5EF4-FFF2-40B4-BE49-F238E27FC236}">
                  <a16:creationId xmlns:a16="http://schemas.microsoft.com/office/drawing/2014/main" id="{9FF8710B-EDC6-B2FB-74F4-A1D1A0A6B4E9}"/>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4" name="Straight Connector 63">
              <a:extLst>
                <a:ext uri="{FF2B5EF4-FFF2-40B4-BE49-F238E27FC236}">
                  <a16:creationId xmlns:a16="http://schemas.microsoft.com/office/drawing/2014/main" id="{3889A44B-BF0D-7872-B878-A227897E12CD}"/>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5" name="Group 64">
            <a:extLst>
              <a:ext uri="{FF2B5EF4-FFF2-40B4-BE49-F238E27FC236}">
                <a16:creationId xmlns:a16="http://schemas.microsoft.com/office/drawing/2014/main" id="{B2BF4BF6-5FAB-029B-DB8A-87BA44CDDEED}"/>
              </a:ext>
            </a:extLst>
          </p:cNvPr>
          <p:cNvGrpSpPr/>
          <p:nvPr/>
        </p:nvGrpSpPr>
        <p:grpSpPr>
          <a:xfrm>
            <a:off x="7595853" y="3086496"/>
            <a:ext cx="100583" cy="210291"/>
            <a:chOff x="9814270" y="3143292"/>
            <a:chExt cx="64008" cy="210298"/>
          </a:xfrm>
          <a:solidFill>
            <a:schemeClr val="accent4"/>
          </a:solidFill>
        </p:grpSpPr>
        <p:cxnSp>
          <p:nvCxnSpPr>
            <p:cNvPr id="66" name="Straight Connector 65">
              <a:extLst>
                <a:ext uri="{FF2B5EF4-FFF2-40B4-BE49-F238E27FC236}">
                  <a16:creationId xmlns:a16="http://schemas.microsoft.com/office/drawing/2014/main" id="{CEDA9549-D8D9-D9C6-9BEE-62EE70376317}"/>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7" name="Straight Connector 66">
              <a:extLst>
                <a:ext uri="{FF2B5EF4-FFF2-40B4-BE49-F238E27FC236}">
                  <a16:creationId xmlns:a16="http://schemas.microsoft.com/office/drawing/2014/main" id="{DACAB906-D7BB-490A-518F-962D43E3DE64}"/>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DA2C4AB2-0511-6566-D66A-1282B0E2655C}"/>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69" name="Group 68">
            <a:extLst>
              <a:ext uri="{FF2B5EF4-FFF2-40B4-BE49-F238E27FC236}">
                <a16:creationId xmlns:a16="http://schemas.microsoft.com/office/drawing/2014/main" id="{7A86D7B3-7AF9-E37B-D348-C8B6AB324C11}"/>
              </a:ext>
            </a:extLst>
          </p:cNvPr>
          <p:cNvGrpSpPr/>
          <p:nvPr/>
        </p:nvGrpSpPr>
        <p:grpSpPr>
          <a:xfrm>
            <a:off x="8242834" y="3350080"/>
            <a:ext cx="100583" cy="219435"/>
            <a:chOff x="9814270" y="3143292"/>
            <a:chExt cx="64008" cy="210298"/>
          </a:xfrm>
          <a:solidFill>
            <a:schemeClr val="accent4"/>
          </a:solidFill>
        </p:grpSpPr>
        <p:cxnSp>
          <p:nvCxnSpPr>
            <p:cNvPr id="70" name="Straight Connector 69">
              <a:extLst>
                <a:ext uri="{FF2B5EF4-FFF2-40B4-BE49-F238E27FC236}">
                  <a16:creationId xmlns:a16="http://schemas.microsoft.com/office/drawing/2014/main" id="{6994BB97-509A-A98D-A328-0A6DFA68CE24}"/>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1" name="Straight Connector 70">
              <a:extLst>
                <a:ext uri="{FF2B5EF4-FFF2-40B4-BE49-F238E27FC236}">
                  <a16:creationId xmlns:a16="http://schemas.microsoft.com/office/drawing/2014/main" id="{1A94C2FA-445D-DBED-13DD-2399C37309FA}"/>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2" name="Straight Connector 71">
              <a:extLst>
                <a:ext uri="{FF2B5EF4-FFF2-40B4-BE49-F238E27FC236}">
                  <a16:creationId xmlns:a16="http://schemas.microsoft.com/office/drawing/2014/main" id="{4A5D5514-2240-EBE0-900B-080AEBBF0EA9}"/>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73" name="Group 72">
            <a:extLst>
              <a:ext uri="{FF2B5EF4-FFF2-40B4-BE49-F238E27FC236}">
                <a16:creationId xmlns:a16="http://schemas.microsoft.com/office/drawing/2014/main" id="{66105CC0-F57A-510B-6FFA-B760F826C979}"/>
              </a:ext>
            </a:extLst>
          </p:cNvPr>
          <p:cNvGrpSpPr/>
          <p:nvPr/>
        </p:nvGrpSpPr>
        <p:grpSpPr>
          <a:xfrm>
            <a:off x="8678947" y="3489061"/>
            <a:ext cx="100583" cy="210291"/>
            <a:chOff x="9814270" y="3143292"/>
            <a:chExt cx="64008" cy="210298"/>
          </a:xfrm>
          <a:solidFill>
            <a:schemeClr val="accent4"/>
          </a:solidFill>
        </p:grpSpPr>
        <p:cxnSp>
          <p:nvCxnSpPr>
            <p:cNvPr id="74" name="Straight Connector 73">
              <a:extLst>
                <a:ext uri="{FF2B5EF4-FFF2-40B4-BE49-F238E27FC236}">
                  <a16:creationId xmlns:a16="http://schemas.microsoft.com/office/drawing/2014/main" id="{9164AB7E-9AC9-FE48-9616-91AAEB734461}"/>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5" name="Straight Connector 74">
              <a:extLst>
                <a:ext uri="{FF2B5EF4-FFF2-40B4-BE49-F238E27FC236}">
                  <a16:creationId xmlns:a16="http://schemas.microsoft.com/office/drawing/2014/main" id="{74BB9956-5B30-C78B-DF9A-9D4334C5875B}"/>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76" name="Straight Connector 75">
              <a:extLst>
                <a:ext uri="{FF2B5EF4-FFF2-40B4-BE49-F238E27FC236}">
                  <a16:creationId xmlns:a16="http://schemas.microsoft.com/office/drawing/2014/main" id="{3AD0C29F-E4FD-C560-1BE2-69B274334574}"/>
                </a:ext>
              </a:extLst>
            </p:cNvPr>
            <p:cNvCxnSpPr/>
            <p:nvPr/>
          </p:nvCxnSpPr>
          <p:spPr>
            <a:xfrm>
              <a:off x="9814270" y="3351284"/>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77" name="TextBox 76">
            <a:extLst>
              <a:ext uri="{FF2B5EF4-FFF2-40B4-BE49-F238E27FC236}">
                <a16:creationId xmlns:a16="http://schemas.microsoft.com/office/drawing/2014/main" id="{417CB8EE-DB30-651F-56D4-00C40645D4F8}"/>
              </a:ext>
            </a:extLst>
          </p:cNvPr>
          <p:cNvSpPr txBox="1"/>
          <p:nvPr/>
        </p:nvSpPr>
        <p:spPr>
          <a:xfrm>
            <a:off x="7362593" y="2672389"/>
            <a:ext cx="649537" cy="438710"/>
          </a:xfrm>
          <a:prstGeom prst="rect">
            <a:avLst/>
          </a:prstGeom>
          <a:noFill/>
        </p:spPr>
        <p:txBody>
          <a:bodyPr wrap="none" rtlCol="0">
            <a:spAutoFit/>
          </a:bodyPr>
          <a:lstStyle/>
          <a:p>
            <a:pPr algn="ctr" defTabSz="609585"/>
            <a:r>
              <a:rPr lang="en-US" sz="1200" b="1" dirty="0">
                <a:solidFill>
                  <a:srgbClr val="555555"/>
                </a:solidFill>
                <a:latin typeface="Calibri"/>
              </a:rPr>
              <a:t>62%</a:t>
            </a:r>
          </a:p>
          <a:p>
            <a:pPr algn="ctr" defTabSz="609585"/>
            <a:r>
              <a:rPr lang="en-US" sz="1051" dirty="0">
                <a:solidFill>
                  <a:srgbClr val="555555"/>
                </a:solidFill>
                <a:latin typeface="Calibri"/>
              </a:rPr>
              <a:t>188/303</a:t>
            </a:r>
          </a:p>
        </p:txBody>
      </p:sp>
      <p:sp>
        <p:nvSpPr>
          <p:cNvPr id="78" name="TextBox 77">
            <a:extLst>
              <a:ext uri="{FF2B5EF4-FFF2-40B4-BE49-F238E27FC236}">
                <a16:creationId xmlns:a16="http://schemas.microsoft.com/office/drawing/2014/main" id="{787C45FD-2B25-D7FC-2343-FE593B0F646F}"/>
              </a:ext>
            </a:extLst>
          </p:cNvPr>
          <p:cNvSpPr txBox="1"/>
          <p:nvPr/>
        </p:nvSpPr>
        <p:spPr>
          <a:xfrm>
            <a:off x="7963794" y="2929717"/>
            <a:ext cx="649537" cy="438710"/>
          </a:xfrm>
          <a:prstGeom prst="rect">
            <a:avLst/>
          </a:prstGeom>
          <a:noFill/>
        </p:spPr>
        <p:txBody>
          <a:bodyPr wrap="none" rtlCol="0">
            <a:spAutoFit/>
          </a:bodyPr>
          <a:lstStyle/>
          <a:p>
            <a:pPr algn="ctr" defTabSz="609585"/>
            <a:r>
              <a:rPr lang="en-US" sz="1200" b="1" dirty="0">
                <a:solidFill>
                  <a:srgbClr val="555555"/>
                </a:solidFill>
                <a:latin typeface="Calibri"/>
              </a:rPr>
              <a:t>47.2%</a:t>
            </a:r>
          </a:p>
          <a:p>
            <a:pPr algn="ctr" defTabSz="609585"/>
            <a:r>
              <a:rPr lang="en-US" sz="1051" dirty="0">
                <a:solidFill>
                  <a:srgbClr val="555555"/>
                </a:solidFill>
                <a:latin typeface="Calibri"/>
              </a:rPr>
              <a:t>144/305</a:t>
            </a:r>
          </a:p>
        </p:txBody>
      </p:sp>
      <p:sp>
        <p:nvSpPr>
          <p:cNvPr id="79" name="TextBox 78">
            <a:extLst>
              <a:ext uri="{FF2B5EF4-FFF2-40B4-BE49-F238E27FC236}">
                <a16:creationId xmlns:a16="http://schemas.microsoft.com/office/drawing/2014/main" id="{59225D0B-2BC4-15BD-FC4E-E838E0F8BA2B}"/>
              </a:ext>
            </a:extLst>
          </p:cNvPr>
          <p:cNvSpPr txBox="1"/>
          <p:nvPr/>
        </p:nvSpPr>
        <p:spPr>
          <a:xfrm>
            <a:off x="8531117" y="3065523"/>
            <a:ext cx="649537" cy="438710"/>
          </a:xfrm>
          <a:prstGeom prst="rect">
            <a:avLst/>
          </a:prstGeom>
          <a:noFill/>
        </p:spPr>
        <p:txBody>
          <a:bodyPr wrap="none" rtlCol="0">
            <a:spAutoFit/>
          </a:bodyPr>
          <a:lstStyle/>
          <a:p>
            <a:pPr algn="ctr" defTabSz="609585"/>
            <a:r>
              <a:rPr lang="en-US" sz="1200" b="1" dirty="0">
                <a:solidFill>
                  <a:srgbClr val="555555"/>
                </a:solidFill>
                <a:latin typeface="Calibri"/>
              </a:rPr>
              <a:t>40%</a:t>
            </a:r>
          </a:p>
          <a:p>
            <a:pPr algn="ctr" defTabSz="609585"/>
            <a:r>
              <a:rPr lang="en-US" sz="1051" dirty="0">
                <a:solidFill>
                  <a:srgbClr val="555555"/>
                </a:solidFill>
                <a:latin typeface="Calibri"/>
              </a:rPr>
              <a:t>122/305</a:t>
            </a:r>
          </a:p>
        </p:txBody>
      </p:sp>
      <p:sp>
        <p:nvSpPr>
          <p:cNvPr id="80" name="TextBox 79">
            <a:extLst>
              <a:ext uri="{FF2B5EF4-FFF2-40B4-BE49-F238E27FC236}">
                <a16:creationId xmlns:a16="http://schemas.microsoft.com/office/drawing/2014/main" id="{F94CC8AD-8AAE-4850-5C2F-BCDA1D718C92}"/>
              </a:ext>
            </a:extLst>
          </p:cNvPr>
          <p:cNvSpPr txBox="1"/>
          <p:nvPr/>
        </p:nvSpPr>
        <p:spPr>
          <a:xfrm>
            <a:off x="9123861" y="3906561"/>
            <a:ext cx="511679" cy="438710"/>
          </a:xfrm>
          <a:prstGeom prst="rect">
            <a:avLst/>
          </a:prstGeom>
          <a:noFill/>
        </p:spPr>
        <p:txBody>
          <a:bodyPr wrap="none" rtlCol="0">
            <a:spAutoFit/>
          </a:bodyPr>
          <a:lstStyle/>
          <a:p>
            <a:pPr algn="ctr" defTabSz="609585"/>
            <a:r>
              <a:rPr lang="en-US" sz="1200" b="1" dirty="0">
                <a:solidFill>
                  <a:srgbClr val="555555"/>
                </a:solidFill>
                <a:latin typeface="Calibri"/>
              </a:rPr>
              <a:t>0%</a:t>
            </a:r>
          </a:p>
          <a:p>
            <a:pPr algn="ctr" defTabSz="609585"/>
            <a:r>
              <a:rPr lang="en-US" sz="1051" dirty="0">
                <a:solidFill>
                  <a:srgbClr val="555555"/>
                </a:solidFill>
                <a:latin typeface="Calibri"/>
              </a:rPr>
              <a:t>0/301</a:t>
            </a:r>
          </a:p>
        </p:txBody>
      </p:sp>
      <p:sp>
        <p:nvSpPr>
          <p:cNvPr id="81" name="TextBox 80">
            <a:extLst>
              <a:ext uri="{FF2B5EF4-FFF2-40B4-BE49-F238E27FC236}">
                <a16:creationId xmlns:a16="http://schemas.microsoft.com/office/drawing/2014/main" id="{4AEB8035-D089-6BC7-BABA-5BEB1CBF5922}"/>
              </a:ext>
            </a:extLst>
          </p:cNvPr>
          <p:cNvSpPr txBox="1"/>
          <p:nvPr/>
        </p:nvSpPr>
        <p:spPr>
          <a:xfrm>
            <a:off x="9555184" y="3906561"/>
            <a:ext cx="511679" cy="438710"/>
          </a:xfrm>
          <a:prstGeom prst="rect">
            <a:avLst/>
          </a:prstGeom>
          <a:noFill/>
        </p:spPr>
        <p:txBody>
          <a:bodyPr wrap="none" rtlCol="0">
            <a:spAutoFit/>
          </a:bodyPr>
          <a:lstStyle/>
          <a:p>
            <a:pPr algn="ctr" defTabSz="609585"/>
            <a:r>
              <a:rPr lang="en-US" sz="1200" b="1" dirty="0">
                <a:solidFill>
                  <a:srgbClr val="555555"/>
                </a:solidFill>
                <a:latin typeface="Calibri"/>
              </a:rPr>
              <a:t>0%</a:t>
            </a:r>
          </a:p>
          <a:p>
            <a:pPr algn="ctr" defTabSz="609585"/>
            <a:r>
              <a:rPr lang="en-US" sz="1051" dirty="0">
                <a:solidFill>
                  <a:srgbClr val="555555"/>
                </a:solidFill>
                <a:latin typeface="Calibri"/>
              </a:rPr>
              <a:t>0/301</a:t>
            </a:r>
          </a:p>
        </p:txBody>
      </p:sp>
      <p:grpSp>
        <p:nvGrpSpPr>
          <p:cNvPr id="82" name="Group 81">
            <a:extLst>
              <a:ext uri="{FF2B5EF4-FFF2-40B4-BE49-F238E27FC236}">
                <a16:creationId xmlns:a16="http://schemas.microsoft.com/office/drawing/2014/main" id="{5F89C9B5-7196-779B-5867-09166AA5384E}"/>
              </a:ext>
            </a:extLst>
          </p:cNvPr>
          <p:cNvGrpSpPr/>
          <p:nvPr/>
        </p:nvGrpSpPr>
        <p:grpSpPr>
          <a:xfrm>
            <a:off x="9325929" y="4298987"/>
            <a:ext cx="100583" cy="18288"/>
            <a:chOff x="9814270" y="3143292"/>
            <a:chExt cx="64008" cy="210298"/>
          </a:xfrm>
          <a:solidFill>
            <a:schemeClr val="accent4"/>
          </a:solidFill>
        </p:grpSpPr>
        <p:cxnSp>
          <p:nvCxnSpPr>
            <p:cNvPr id="83" name="Straight Connector 82">
              <a:extLst>
                <a:ext uri="{FF2B5EF4-FFF2-40B4-BE49-F238E27FC236}">
                  <a16:creationId xmlns:a16="http://schemas.microsoft.com/office/drawing/2014/main" id="{E588541C-9DCD-D770-CC51-1F027D34FF36}"/>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F2364833-B494-B573-8A81-B0EDFDD12FA4}"/>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85" name="Group 84">
            <a:extLst>
              <a:ext uri="{FF2B5EF4-FFF2-40B4-BE49-F238E27FC236}">
                <a16:creationId xmlns:a16="http://schemas.microsoft.com/office/drawing/2014/main" id="{376424DB-EA14-CB47-1DB7-98F734786092}"/>
              </a:ext>
            </a:extLst>
          </p:cNvPr>
          <p:cNvGrpSpPr/>
          <p:nvPr/>
        </p:nvGrpSpPr>
        <p:grpSpPr>
          <a:xfrm>
            <a:off x="9764079" y="4298987"/>
            <a:ext cx="100583" cy="18288"/>
            <a:chOff x="9814270" y="3143292"/>
            <a:chExt cx="64008" cy="210298"/>
          </a:xfrm>
          <a:solidFill>
            <a:schemeClr val="accent4"/>
          </a:solidFill>
        </p:grpSpPr>
        <p:cxnSp>
          <p:nvCxnSpPr>
            <p:cNvPr id="86" name="Straight Connector 85">
              <a:extLst>
                <a:ext uri="{FF2B5EF4-FFF2-40B4-BE49-F238E27FC236}">
                  <a16:creationId xmlns:a16="http://schemas.microsoft.com/office/drawing/2014/main" id="{879B0AAA-FADE-6912-A1DE-5133DCACDCDD}"/>
                </a:ext>
              </a:extLst>
            </p:cNvPr>
            <p:cNvCxnSpPr/>
            <p:nvPr/>
          </p:nvCxnSpPr>
          <p:spPr>
            <a:xfrm rot="5400000">
              <a:off x="9741125" y="3248441"/>
              <a:ext cx="21029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A9B400B3-BACB-A049-5625-DCDE36D2743F}"/>
                </a:ext>
              </a:extLst>
            </p:cNvPr>
            <p:cNvCxnSpPr/>
            <p:nvPr/>
          </p:nvCxnSpPr>
          <p:spPr>
            <a:xfrm>
              <a:off x="9814270" y="3145593"/>
              <a:ext cx="64008" cy="0"/>
            </a:xfrm>
            <a:prstGeom prst="line">
              <a:avLst/>
            </a:prstGeom>
            <a:grpFill/>
            <a:ln w="12700" cmpd="sng">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88" name="Freeform 113">
            <a:extLst>
              <a:ext uri="{FF2B5EF4-FFF2-40B4-BE49-F238E27FC236}">
                <a16:creationId xmlns:a16="http://schemas.microsoft.com/office/drawing/2014/main" id="{1FCD8118-8B34-6CB6-8BF9-6A1600CFF6A1}"/>
              </a:ext>
            </a:extLst>
          </p:cNvPr>
          <p:cNvSpPr/>
          <p:nvPr/>
        </p:nvSpPr>
        <p:spPr bwMode="auto">
          <a:xfrm>
            <a:off x="6770633" y="2352611"/>
            <a:ext cx="3486129" cy="197798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sz="2400" kern="0" dirty="0">
              <a:solidFill>
                <a:srgbClr val="FFFFFF"/>
              </a:solidFill>
              <a:latin typeface="Calibri"/>
              <a:cs typeface="Arial" panose="020B0604020202020204" pitchFamily="34" charset="0"/>
            </a:endParaRPr>
          </a:p>
        </p:txBody>
      </p:sp>
      <p:grpSp>
        <p:nvGrpSpPr>
          <p:cNvPr id="89" name="Group 88">
            <a:extLst>
              <a:ext uri="{FF2B5EF4-FFF2-40B4-BE49-F238E27FC236}">
                <a16:creationId xmlns:a16="http://schemas.microsoft.com/office/drawing/2014/main" id="{767C7AF3-F858-5565-F59B-9C74DC6D6390}"/>
              </a:ext>
            </a:extLst>
          </p:cNvPr>
          <p:cNvGrpSpPr/>
          <p:nvPr/>
        </p:nvGrpSpPr>
        <p:grpSpPr>
          <a:xfrm>
            <a:off x="6327638" y="2368082"/>
            <a:ext cx="420308" cy="2086326"/>
            <a:chOff x="6274012" y="2872970"/>
            <a:chExt cx="420308" cy="2086326"/>
          </a:xfrm>
        </p:grpSpPr>
        <p:sp>
          <p:nvSpPr>
            <p:cNvPr id="90" name="TextBox 89">
              <a:extLst>
                <a:ext uri="{FF2B5EF4-FFF2-40B4-BE49-F238E27FC236}">
                  <a16:creationId xmlns:a16="http://schemas.microsoft.com/office/drawing/2014/main" id="{F577AFD4-CFDA-0FB9-3A9F-3590AB081385}"/>
                </a:ext>
              </a:extLst>
            </p:cNvPr>
            <p:cNvSpPr txBox="1"/>
            <p:nvPr/>
          </p:nvSpPr>
          <p:spPr bwMode="auto">
            <a:xfrm>
              <a:off x="6274012" y="2872970"/>
              <a:ext cx="42030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100</a:t>
              </a:r>
            </a:p>
          </p:txBody>
        </p:sp>
        <p:sp>
          <p:nvSpPr>
            <p:cNvPr id="91" name="TextBox 90">
              <a:extLst>
                <a:ext uri="{FF2B5EF4-FFF2-40B4-BE49-F238E27FC236}">
                  <a16:creationId xmlns:a16="http://schemas.microsoft.com/office/drawing/2014/main" id="{644B8797-54B4-790B-FDBB-A8C4DF54415B}"/>
                </a:ext>
              </a:extLst>
            </p:cNvPr>
            <p:cNvSpPr txBox="1"/>
            <p:nvPr/>
          </p:nvSpPr>
          <p:spPr bwMode="auto">
            <a:xfrm>
              <a:off x="6352560" y="3329149"/>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75</a:t>
              </a:r>
            </a:p>
          </p:txBody>
        </p:sp>
        <p:sp>
          <p:nvSpPr>
            <p:cNvPr id="92" name="TextBox 91">
              <a:extLst>
                <a:ext uri="{FF2B5EF4-FFF2-40B4-BE49-F238E27FC236}">
                  <a16:creationId xmlns:a16="http://schemas.microsoft.com/office/drawing/2014/main" id="{D36A8A39-1BC3-28DE-656E-535134B34033}"/>
                </a:ext>
              </a:extLst>
            </p:cNvPr>
            <p:cNvSpPr txBox="1"/>
            <p:nvPr/>
          </p:nvSpPr>
          <p:spPr bwMode="auto">
            <a:xfrm>
              <a:off x="6352560" y="3785327"/>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50</a:t>
              </a:r>
            </a:p>
          </p:txBody>
        </p:sp>
        <p:sp>
          <p:nvSpPr>
            <p:cNvPr id="93" name="TextBox 92">
              <a:extLst>
                <a:ext uri="{FF2B5EF4-FFF2-40B4-BE49-F238E27FC236}">
                  <a16:creationId xmlns:a16="http://schemas.microsoft.com/office/drawing/2014/main" id="{BAF38C00-EC07-4B64-A7E6-79A145FE04F7}"/>
                </a:ext>
              </a:extLst>
            </p:cNvPr>
            <p:cNvSpPr txBox="1"/>
            <p:nvPr/>
          </p:nvSpPr>
          <p:spPr bwMode="auto">
            <a:xfrm>
              <a:off x="6352560" y="4241509"/>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25</a:t>
              </a:r>
            </a:p>
          </p:txBody>
        </p:sp>
        <p:sp>
          <p:nvSpPr>
            <p:cNvPr id="94" name="TextBox 93">
              <a:extLst>
                <a:ext uri="{FF2B5EF4-FFF2-40B4-BE49-F238E27FC236}">
                  <a16:creationId xmlns:a16="http://schemas.microsoft.com/office/drawing/2014/main" id="{E68C3820-DABB-9D14-58EE-B7BB79322B81}"/>
                </a:ext>
              </a:extLst>
            </p:cNvPr>
            <p:cNvSpPr txBox="1"/>
            <p:nvPr/>
          </p:nvSpPr>
          <p:spPr bwMode="auto">
            <a:xfrm>
              <a:off x="6431106" y="4697686"/>
              <a:ext cx="2632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0</a:t>
              </a:r>
            </a:p>
          </p:txBody>
        </p:sp>
      </p:grpSp>
      <p:grpSp>
        <p:nvGrpSpPr>
          <p:cNvPr id="95" name="Group 94">
            <a:extLst>
              <a:ext uri="{FF2B5EF4-FFF2-40B4-BE49-F238E27FC236}">
                <a16:creationId xmlns:a16="http://schemas.microsoft.com/office/drawing/2014/main" id="{5116FD41-4594-71C4-3BAA-B607E77EAE40}"/>
              </a:ext>
            </a:extLst>
          </p:cNvPr>
          <p:cNvGrpSpPr/>
          <p:nvPr/>
        </p:nvGrpSpPr>
        <p:grpSpPr>
          <a:xfrm>
            <a:off x="6684909" y="2495927"/>
            <a:ext cx="91440" cy="1832723"/>
            <a:chOff x="6631280" y="3000816"/>
            <a:chExt cx="91440" cy="1832722"/>
          </a:xfrm>
        </p:grpSpPr>
        <p:cxnSp>
          <p:nvCxnSpPr>
            <p:cNvPr id="96" name="Straight Connector 95">
              <a:extLst>
                <a:ext uri="{FF2B5EF4-FFF2-40B4-BE49-F238E27FC236}">
                  <a16:creationId xmlns:a16="http://schemas.microsoft.com/office/drawing/2014/main" id="{0D3B18AB-3789-DB62-93E9-502650D71383}"/>
                </a:ext>
              </a:extLst>
            </p:cNvPr>
            <p:cNvCxnSpPr>
              <a:cxnSpLocks/>
            </p:cNvCxnSpPr>
            <p:nvPr/>
          </p:nvCxnSpPr>
          <p:spPr bwMode="auto">
            <a:xfrm>
              <a:off x="6631280" y="391717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7" name="Straight Connector 96">
              <a:extLst>
                <a:ext uri="{FF2B5EF4-FFF2-40B4-BE49-F238E27FC236}">
                  <a16:creationId xmlns:a16="http://schemas.microsoft.com/office/drawing/2014/main" id="{3554A5B8-2D89-1B96-2B59-61557C29C67E}"/>
                </a:ext>
              </a:extLst>
            </p:cNvPr>
            <p:cNvCxnSpPr>
              <a:cxnSpLocks/>
            </p:cNvCxnSpPr>
            <p:nvPr/>
          </p:nvCxnSpPr>
          <p:spPr bwMode="auto">
            <a:xfrm>
              <a:off x="6631280" y="300081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8" name="Straight Connector 97">
              <a:extLst>
                <a:ext uri="{FF2B5EF4-FFF2-40B4-BE49-F238E27FC236}">
                  <a16:creationId xmlns:a16="http://schemas.microsoft.com/office/drawing/2014/main" id="{AFC56F55-BBBF-90BB-F642-753FEC0F0ADD}"/>
                </a:ext>
              </a:extLst>
            </p:cNvPr>
            <p:cNvCxnSpPr>
              <a:cxnSpLocks/>
            </p:cNvCxnSpPr>
            <p:nvPr/>
          </p:nvCxnSpPr>
          <p:spPr bwMode="auto">
            <a:xfrm>
              <a:off x="6631280" y="4375359"/>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99" name="Straight Connector 98">
              <a:extLst>
                <a:ext uri="{FF2B5EF4-FFF2-40B4-BE49-F238E27FC236}">
                  <a16:creationId xmlns:a16="http://schemas.microsoft.com/office/drawing/2014/main" id="{93D2069F-0CAC-EC2B-350B-85104AE6B8FD}"/>
                </a:ext>
              </a:extLst>
            </p:cNvPr>
            <p:cNvCxnSpPr>
              <a:cxnSpLocks/>
            </p:cNvCxnSpPr>
            <p:nvPr/>
          </p:nvCxnSpPr>
          <p:spPr bwMode="auto">
            <a:xfrm>
              <a:off x="6631280" y="483353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00" name="Straight Connector 99">
              <a:extLst>
                <a:ext uri="{FF2B5EF4-FFF2-40B4-BE49-F238E27FC236}">
                  <a16:creationId xmlns:a16="http://schemas.microsoft.com/office/drawing/2014/main" id="{0D5CAED6-9802-2B43-6D95-93AC433A7128}"/>
                </a:ext>
              </a:extLst>
            </p:cNvPr>
            <p:cNvCxnSpPr>
              <a:cxnSpLocks/>
            </p:cNvCxnSpPr>
            <p:nvPr/>
          </p:nvCxnSpPr>
          <p:spPr bwMode="auto">
            <a:xfrm>
              <a:off x="6631280" y="3458997"/>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01" name="TextBox 100">
            <a:extLst>
              <a:ext uri="{FF2B5EF4-FFF2-40B4-BE49-F238E27FC236}">
                <a16:creationId xmlns:a16="http://schemas.microsoft.com/office/drawing/2014/main" id="{831BD5BF-222A-C596-4E84-01439FCC4724}"/>
              </a:ext>
            </a:extLst>
          </p:cNvPr>
          <p:cNvSpPr txBox="1"/>
          <p:nvPr/>
        </p:nvSpPr>
        <p:spPr bwMode="auto">
          <a:xfrm rot="16200000">
            <a:off x="5383735" y="3284534"/>
            <a:ext cx="188822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Percentage of Patients</a:t>
            </a:r>
          </a:p>
        </p:txBody>
      </p:sp>
      <p:sp>
        <p:nvSpPr>
          <p:cNvPr id="102" name="Freeform 113">
            <a:extLst>
              <a:ext uri="{FF2B5EF4-FFF2-40B4-BE49-F238E27FC236}">
                <a16:creationId xmlns:a16="http://schemas.microsoft.com/office/drawing/2014/main" id="{72177464-0932-482C-ED79-7CA942BEF099}"/>
              </a:ext>
            </a:extLst>
          </p:cNvPr>
          <p:cNvSpPr/>
          <p:nvPr/>
        </p:nvSpPr>
        <p:spPr bwMode="auto">
          <a:xfrm>
            <a:off x="1052373" y="2257215"/>
            <a:ext cx="3327463" cy="197798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sz="2400" kern="0" dirty="0">
              <a:solidFill>
                <a:srgbClr val="FFFFFF"/>
              </a:solidFill>
              <a:latin typeface="Calibri"/>
              <a:cs typeface="Arial" panose="020B0604020202020204" pitchFamily="34" charset="0"/>
            </a:endParaRPr>
          </a:p>
        </p:txBody>
      </p:sp>
      <p:grpSp>
        <p:nvGrpSpPr>
          <p:cNvPr id="103" name="Group 102">
            <a:extLst>
              <a:ext uri="{FF2B5EF4-FFF2-40B4-BE49-F238E27FC236}">
                <a16:creationId xmlns:a16="http://schemas.microsoft.com/office/drawing/2014/main" id="{3F50DCD9-87D9-133F-B8A0-4D9E8F6ECF24}"/>
              </a:ext>
            </a:extLst>
          </p:cNvPr>
          <p:cNvGrpSpPr/>
          <p:nvPr/>
        </p:nvGrpSpPr>
        <p:grpSpPr>
          <a:xfrm>
            <a:off x="609380" y="2219966"/>
            <a:ext cx="420308" cy="2139046"/>
            <a:chOff x="648089" y="2809666"/>
            <a:chExt cx="420308" cy="2139046"/>
          </a:xfrm>
        </p:grpSpPr>
        <p:sp>
          <p:nvSpPr>
            <p:cNvPr id="104" name="TextBox 103">
              <a:extLst>
                <a:ext uri="{FF2B5EF4-FFF2-40B4-BE49-F238E27FC236}">
                  <a16:creationId xmlns:a16="http://schemas.microsoft.com/office/drawing/2014/main" id="{D87A786D-5011-FA92-C4F2-DE017DF9EADD}"/>
                </a:ext>
              </a:extLst>
            </p:cNvPr>
            <p:cNvSpPr txBox="1"/>
            <p:nvPr/>
          </p:nvSpPr>
          <p:spPr bwMode="auto">
            <a:xfrm>
              <a:off x="648089" y="2809666"/>
              <a:ext cx="420308"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100</a:t>
              </a:r>
            </a:p>
          </p:txBody>
        </p:sp>
        <p:sp>
          <p:nvSpPr>
            <p:cNvPr id="105" name="TextBox 104">
              <a:extLst>
                <a:ext uri="{FF2B5EF4-FFF2-40B4-BE49-F238E27FC236}">
                  <a16:creationId xmlns:a16="http://schemas.microsoft.com/office/drawing/2014/main" id="{80BB4380-A41A-BD2E-FF15-E46039392AB8}"/>
                </a:ext>
              </a:extLst>
            </p:cNvPr>
            <p:cNvSpPr txBox="1"/>
            <p:nvPr/>
          </p:nvSpPr>
          <p:spPr bwMode="auto">
            <a:xfrm>
              <a:off x="726637" y="3279025"/>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75</a:t>
              </a:r>
            </a:p>
          </p:txBody>
        </p:sp>
        <p:sp>
          <p:nvSpPr>
            <p:cNvPr id="106" name="TextBox 105">
              <a:extLst>
                <a:ext uri="{FF2B5EF4-FFF2-40B4-BE49-F238E27FC236}">
                  <a16:creationId xmlns:a16="http://schemas.microsoft.com/office/drawing/2014/main" id="{88AEA5C3-0AC4-E64A-36A5-DE3CAB9331B8}"/>
                </a:ext>
              </a:extLst>
            </p:cNvPr>
            <p:cNvSpPr txBox="1"/>
            <p:nvPr/>
          </p:nvSpPr>
          <p:spPr bwMode="auto">
            <a:xfrm>
              <a:off x="726637" y="3748383"/>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50</a:t>
              </a:r>
            </a:p>
          </p:txBody>
        </p:sp>
        <p:sp>
          <p:nvSpPr>
            <p:cNvPr id="107" name="TextBox 106">
              <a:extLst>
                <a:ext uri="{FF2B5EF4-FFF2-40B4-BE49-F238E27FC236}">
                  <a16:creationId xmlns:a16="http://schemas.microsoft.com/office/drawing/2014/main" id="{E4A6E6CF-5121-06B1-EDB8-829B87AA32EF}"/>
                </a:ext>
              </a:extLst>
            </p:cNvPr>
            <p:cNvSpPr txBox="1"/>
            <p:nvPr/>
          </p:nvSpPr>
          <p:spPr bwMode="auto">
            <a:xfrm>
              <a:off x="726637" y="4217745"/>
              <a:ext cx="341760"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25</a:t>
              </a:r>
            </a:p>
          </p:txBody>
        </p:sp>
        <p:sp>
          <p:nvSpPr>
            <p:cNvPr id="108" name="TextBox 107">
              <a:extLst>
                <a:ext uri="{FF2B5EF4-FFF2-40B4-BE49-F238E27FC236}">
                  <a16:creationId xmlns:a16="http://schemas.microsoft.com/office/drawing/2014/main" id="{7892C44C-18BA-EB74-6DD7-0352AB89638E}"/>
                </a:ext>
              </a:extLst>
            </p:cNvPr>
            <p:cNvSpPr txBox="1"/>
            <p:nvPr/>
          </p:nvSpPr>
          <p:spPr bwMode="auto">
            <a:xfrm>
              <a:off x="805183" y="4687102"/>
              <a:ext cx="26321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0</a:t>
              </a:r>
            </a:p>
          </p:txBody>
        </p:sp>
      </p:grpSp>
      <p:grpSp>
        <p:nvGrpSpPr>
          <p:cNvPr id="109" name="Group 108">
            <a:extLst>
              <a:ext uri="{FF2B5EF4-FFF2-40B4-BE49-F238E27FC236}">
                <a16:creationId xmlns:a16="http://schemas.microsoft.com/office/drawing/2014/main" id="{8DDB4B1C-85C1-DB20-6EEB-3B32B9ADED7F}"/>
              </a:ext>
            </a:extLst>
          </p:cNvPr>
          <p:cNvGrpSpPr/>
          <p:nvPr/>
        </p:nvGrpSpPr>
        <p:grpSpPr>
          <a:xfrm>
            <a:off x="966649" y="2352611"/>
            <a:ext cx="91440" cy="1880643"/>
            <a:chOff x="1005357" y="2952896"/>
            <a:chExt cx="91440" cy="1880642"/>
          </a:xfrm>
        </p:grpSpPr>
        <p:cxnSp>
          <p:nvCxnSpPr>
            <p:cNvPr id="110" name="Straight Connector 109">
              <a:extLst>
                <a:ext uri="{FF2B5EF4-FFF2-40B4-BE49-F238E27FC236}">
                  <a16:creationId xmlns:a16="http://schemas.microsoft.com/office/drawing/2014/main" id="{14339EF8-3BEE-7836-3A3B-213ACCFADFB9}"/>
                </a:ext>
              </a:extLst>
            </p:cNvPr>
            <p:cNvCxnSpPr>
              <a:cxnSpLocks/>
            </p:cNvCxnSpPr>
            <p:nvPr/>
          </p:nvCxnSpPr>
          <p:spPr bwMode="auto">
            <a:xfrm>
              <a:off x="1005357" y="386411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90A355E5-AD3C-6D0E-A779-E8352619952C}"/>
                </a:ext>
              </a:extLst>
            </p:cNvPr>
            <p:cNvCxnSpPr>
              <a:cxnSpLocks/>
            </p:cNvCxnSpPr>
            <p:nvPr/>
          </p:nvCxnSpPr>
          <p:spPr bwMode="auto">
            <a:xfrm>
              <a:off x="1005357" y="295289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65F17B92-BA93-CA18-B292-7301D81E0468}"/>
                </a:ext>
              </a:extLst>
            </p:cNvPr>
            <p:cNvCxnSpPr>
              <a:cxnSpLocks/>
            </p:cNvCxnSpPr>
            <p:nvPr/>
          </p:nvCxnSpPr>
          <p:spPr bwMode="auto">
            <a:xfrm>
              <a:off x="1005357" y="4319719"/>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564DE031-4909-5551-50E5-CBD99CEBD118}"/>
                </a:ext>
              </a:extLst>
            </p:cNvPr>
            <p:cNvCxnSpPr>
              <a:cxnSpLocks/>
            </p:cNvCxnSpPr>
            <p:nvPr/>
          </p:nvCxnSpPr>
          <p:spPr bwMode="auto">
            <a:xfrm>
              <a:off x="1005357" y="483353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4280963C-4E10-4BF4-D723-69F66255158A}"/>
                </a:ext>
              </a:extLst>
            </p:cNvPr>
            <p:cNvCxnSpPr>
              <a:cxnSpLocks/>
            </p:cNvCxnSpPr>
            <p:nvPr/>
          </p:nvCxnSpPr>
          <p:spPr bwMode="auto">
            <a:xfrm>
              <a:off x="1005357" y="3408503"/>
              <a:ext cx="91440" cy="0"/>
            </a:xfrm>
            <a:prstGeom prst="line">
              <a:avLst/>
            </a:prstGeom>
            <a:noFill/>
            <a:ln w="28575" cap="flat" cmpd="sng" algn="ctr">
              <a:solidFill>
                <a:srgbClr val="000000"/>
              </a:solidFill>
              <a:prstDash val="solid"/>
              <a:round/>
              <a:headEnd type="none" w="med" len="med"/>
              <a:tailEnd type="none" w="med" len="med"/>
            </a:ln>
            <a:effectLst/>
          </p:spPr>
        </p:cxnSp>
      </p:grpSp>
      <p:sp>
        <p:nvSpPr>
          <p:cNvPr id="115" name="TextBox 114">
            <a:extLst>
              <a:ext uri="{FF2B5EF4-FFF2-40B4-BE49-F238E27FC236}">
                <a16:creationId xmlns:a16="http://schemas.microsoft.com/office/drawing/2014/main" id="{5907CEA6-7DE5-4A39-10BA-68871D1C2231}"/>
              </a:ext>
            </a:extLst>
          </p:cNvPr>
          <p:cNvSpPr txBox="1"/>
          <p:nvPr/>
        </p:nvSpPr>
        <p:spPr bwMode="auto">
          <a:xfrm rot="16200000">
            <a:off x="-422288" y="3179454"/>
            <a:ext cx="206375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Patients w/ Response (%)</a:t>
            </a:r>
          </a:p>
        </p:txBody>
      </p:sp>
      <p:sp>
        <p:nvSpPr>
          <p:cNvPr id="116" name="TextBox 115">
            <a:extLst>
              <a:ext uri="{FF2B5EF4-FFF2-40B4-BE49-F238E27FC236}">
                <a16:creationId xmlns:a16="http://schemas.microsoft.com/office/drawing/2014/main" id="{BDE39D0F-5B15-5975-006A-5AF7618CB96E}"/>
              </a:ext>
            </a:extLst>
          </p:cNvPr>
          <p:cNvSpPr txBox="1"/>
          <p:nvPr/>
        </p:nvSpPr>
        <p:spPr>
          <a:xfrm>
            <a:off x="4335646" y="6416904"/>
            <a:ext cx="8679180" cy="215444"/>
          </a:xfrm>
          <a:prstGeom prst="rect">
            <a:avLst/>
          </a:prstGeom>
          <a:noFill/>
        </p:spPr>
        <p:txBody>
          <a:bodyPr wrap="square">
            <a:spAutoFit/>
          </a:bodyPr>
          <a:lstStyle/>
          <a:p>
            <a:pPr defTabSz="609585"/>
            <a:r>
              <a:rPr lang="en-US" sz="800" dirty="0">
                <a:solidFill>
                  <a:srgbClr val="FFFFFF">
                    <a:lumMod val="50000"/>
                  </a:srgbClr>
                </a:solidFill>
                <a:latin typeface="Calibri"/>
              </a:rPr>
              <a:t>Al-Sawaf, et al. </a:t>
            </a:r>
            <a:r>
              <a:rPr lang="en-US" sz="800" i="1" dirty="0">
                <a:solidFill>
                  <a:srgbClr val="FFFFFF">
                    <a:lumMod val="50000"/>
                  </a:srgbClr>
                </a:solidFill>
                <a:latin typeface="Calibri"/>
              </a:rPr>
              <a:t>N Engl J Med</a:t>
            </a:r>
            <a:r>
              <a:rPr lang="en-US" sz="800" dirty="0">
                <a:solidFill>
                  <a:srgbClr val="FFFFFF">
                    <a:lumMod val="50000"/>
                  </a:srgbClr>
                </a:solidFill>
                <a:latin typeface="Calibri"/>
              </a:rPr>
              <a:t>. Published online December 6, 2025. doi:10.1056/NEJMoa2515458</a:t>
            </a:r>
          </a:p>
        </p:txBody>
      </p:sp>
      <p:sp>
        <p:nvSpPr>
          <p:cNvPr id="117" name="TextBox 116">
            <a:extLst>
              <a:ext uri="{FF2B5EF4-FFF2-40B4-BE49-F238E27FC236}">
                <a16:creationId xmlns:a16="http://schemas.microsoft.com/office/drawing/2014/main" id="{42DFA31E-EF0A-5763-C63E-5C422EA82390}"/>
              </a:ext>
            </a:extLst>
          </p:cNvPr>
          <p:cNvSpPr txBox="1"/>
          <p:nvPr/>
        </p:nvSpPr>
        <p:spPr>
          <a:xfrm>
            <a:off x="92258" y="6395273"/>
            <a:ext cx="11696700" cy="215444"/>
          </a:xfrm>
          <a:prstGeom prst="rect">
            <a:avLst/>
          </a:prstGeom>
          <a:noFill/>
        </p:spPr>
        <p:txBody>
          <a:bodyPr wrap="square" rtlCol="0">
            <a:spAutoFit/>
          </a:bodyPr>
          <a:lstStyle/>
          <a:p>
            <a:pPr defTabSz="609585"/>
            <a:r>
              <a:rPr lang="en-US" sz="800" dirty="0">
                <a:solidFill>
                  <a:srgbClr val="555555">
                    <a:lumMod val="50000"/>
                    <a:lumOff val="50000"/>
                  </a:srgbClr>
                </a:solidFill>
                <a:latin typeface="Calibri"/>
              </a:rPr>
              <a:t>iwCLL, international workshop on CLL; uMRD, undetectable measurable residual disease.</a:t>
            </a:r>
          </a:p>
        </p:txBody>
      </p:sp>
      <p:sp>
        <p:nvSpPr>
          <p:cNvPr id="4" name="Text Placeholder 3">
            <a:extLst>
              <a:ext uri="{FF2B5EF4-FFF2-40B4-BE49-F238E27FC236}">
                <a16:creationId xmlns:a16="http://schemas.microsoft.com/office/drawing/2014/main" id="{8068A279-B18A-E765-F2B9-4B1E2E353C93}"/>
              </a:ext>
            </a:extLst>
          </p:cNvPr>
          <p:cNvSpPr txBox="1">
            <a:spLocks/>
          </p:cNvSpPr>
          <p:nvPr/>
        </p:nvSpPr>
        <p:spPr>
          <a:xfrm>
            <a:off x="8642506" y="6131844"/>
            <a:ext cx="3246417" cy="234569"/>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*Venetoclax + ibrutinib is not yet FDA-approved</a:t>
            </a:r>
          </a:p>
        </p:txBody>
      </p:sp>
    </p:spTree>
    <p:extLst>
      <p:ext uri="{BB962C8B-B14F-4D97-AF65-F5344CB8AC3E}">
        <p14:creationId xmlns:p14="http://schemas.microsoft.com/office/powerpoint/2010/main" val="35169746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DC69D-9542-2916-8115-D6DC0F7AB43F}"/>
              </a:ext>
            </a:extLst>
          </p:cNvPr>
          <p:cNvSpPr>
            <a:spLocks noGrp="1"/>
          </p:cNvSpPr>
          <p:nvPr>
            <p:ph type="title"/>
          </p:nvPr>
        </p:nvSpPr>
        <p:spPr/>
        <p:txBody>
          <a:bodyPr>
            <a:normAutofit/>
          </a:bodyPr>
          <a:lstStyle/>
          <a:p>
            <a:r>
              <a:rPr lang="en-US" dirty="0"/>
              <a:t>CLL17: Survival Across Treatment Arms</a:t>
            </a:r>
          </a:p>
        </p:txBody>
      </p:sp>
      <p:sp>
        <p:nvSpPr>
          <p:cNvPr id="89" name="Freeform 88">
            <a:extLst>
              <a:ext uri="{FF2B5EF4-FFF2-40B4-BE49-F238E27FC236}">
                <a16:creationId xmlns:a16="http://schemas.microsoft.com/office/drawing/2014/main" id="{94788302-0747-6087-8920-47455959C61C}"/>
              </a:ext>
            </a:extLst>
          </p:cNvPr>
          <p:cNvSpPr/>
          <p:nvPr/>
        </p:nvSpPr>
        <p:spPr>
          <a:xfrm>
            <a:off x="7560310" y="1267984"/>
            <a:ext cx="2876551" cy="85725"/>
          </a:xfrm>
          <a:custGeom>
            <a:avLst/>
            <a:gdLst>
              <a:gd name="connsiteX0" fmla="*/ 0 w 2876550"/>
              <a:gd name="connsiteY0" fmla="*/ 0 h 85725"/>
              <a:gd name="connsiteX1" fmla="*/ 92075 w 2876550"/>
              <a:gd name="connsiteY1" fmla="*/ 3175 h 85725"/>
              <a:gd name="connsiteX2" fmla="*/ 155575 w 2876550"/>
              <a:gd name="connsiteY2" fmla="*/ 3175 h 85725"/>
              <a:gd name="connsiteX3" fmla="*/ 190500 w 2876550"/>
              <a:gd name="connsiteY3" fmla="*/ 0 h 85725"/>
              <a:gd name="connsiteX4" fmla="*/ 206375 w 2876550"/>
              <a:gd name="connsiteY4" fmla="*/ 9525 h 85725"/>
              <a:gd name="connsiteX5" fmla="*/ 231775 w 2876550"/>
              <a:gd name="connsiteY5" fmla="*/ 6350 h 85725"/>
              <a:gd name="connsiteX6" fmla="*/ 238125 w 2876550"/>
              <a:gd name="connsiteY6" fmla="*/ 25400 h 85725"/>
              <a:gd name="connsiteX7" fmla="*/ 327025 w 2876550"/>
              <a:gd name="connsiteY7" fmla="*/ 25400 h 85725"/>
              <a:gd name="connsiteX8" fmla="*/ 342900 w 2876550"/>
              <a:gd name="connsiteY8" fmla="*/ 34925 h 85725"/>
              <a:gd name="connsiteX9" fmla="*/ 393700 w 2876550"/>
              <a:gd name="connsiteY9" fmla="*/ 38100 h 85725"/>
              <a:gd name="connsiteX10" fmla="*/ 409575 w 2876550"/>
              <a:gd name="connsiteY10" fmla="*/ 50800 h 85725"/>
              <a:gd name="connsiteX11" fmla="*/ 454025 w 2876550"/>
              <a:gd name="connsiteY11" fmla="*/ 50800 h 85725"/>
              <a:gd name="connsiteX12" fmla="*/ 501650 w 2876550"/>
              <a:gd name="connsiteY12" fmla="*/ 53975 h 85725"/>
              <a:gd name="connsiteX13" fmla="*/ 606425 w 2876550"/>
              <a:gd name="connsiteY13" fmla="*/ 57150 h 85725"/>
              <a:gd name="connsiteX14" fmla="*/ 790575 w 2876550"/>
              <a:gd name="connsiteY14" fmla="*/ 60325 h 85725"/>
              <a:gd name="connsiteX15" fmla="*/ 787400 w 2876550"/>
              <a:gd name="connsiteY15" fmla="*/ 63500 h 85725"/>
              <a:gd name="connsiteX16" fmla="*/ 793750 w 2876550"/>
              <a:gd name="connsiteY16" fmla="*/ 66675 h 85725"/>
              <a:gd name="connsiteX17" fmla="*/ 835025 w 2876550"/>
              <a:gd name="connsiteY17" fmla="*/ 60325 h 85725"/>
              <a:gd name="connsiteX18" fmla="*/ 847725 w 2876550"/>
              <a:gd name="connsiteY18" fmla="*/ 69850 h 85725"/>
              <a:gd name="connsiteX19" fmla="*/ 2178050 w 2876550"/>
              <a:gd name="connsiteY19" fmla="*/ 69850 h 85725"/>
              <a:gd name="connsiteX20" fmla="*/ 2184400 w 2876550"/>
              <a:gd name="connsiteY20" fmla="*/ 82550 h 85725"/>
              <a:gd name="connsiteX21" fmla="*/ 2876550 w 2876550"/>
              <a:gd name="connsiteY21" fmla="*/ 85725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76550" h="85725">
                <a:moveTo>
                  <a:pt x="0" y="0"/>
                </a:moveTo>
                <a:lnTo>
                  <a:pt x="92075" y="3175"/>
                </a:lnTo>
                <a:lnTo>
                  <a:pt x="155575" y="3175"/>
                </a:lnTo>
                <a:lnTo>
                  <a:pt x="190500" y="0"/>
                </a:lnTo>
                <a:lnTo>
                  <a:pt x="206375" y="9525"/>
                </a:lnTo>
                <a:lnTo>
                  <a:pt x="231775" y="6350"/>
                </a:lnTo>
                <a:lnTo>
                  <a:pt x="238125" y="25400"/>
                </a:lnTo>
                <a:lnTo>
                  <a:pt x="327025" y="25400"/>
                </a:lnTo>
                <a:lnTo>
                  <a:pt x="342900" y="34925"/>
                </a:lnTo>
                <a:lnTo>
                  <a:pt x="393700" y="38100"/>
                </a:lnTo>
                <a:lnTo>
                  <a:pt x="409575" y="50800"/>
                </a:lnTo>
                <a:lnTo>
                  <a:pt x="454025" y="50800"/>
                </a:lnTo>
                <a:lnTo>
                  <a:pt x="501650" y="53975"/>
                </a:lnTo>
                <a:lnTo>
                  <a:pt x="606425" y="57150"/>
                </a:lnTo>
                <a:lnTo>
                  <a:pt x="790575" y="60325"/>
                </a:lnTo>
                <a:lnTo>
                  <a:pt x="787400" y="63500"/>
                </a:lnTo>
                <a:lnTo>
                  <a:pt x="793750" y="66675"/>
                </a:lnTo>
                <a:lnTo>
                  <a:pt x="835025" y="60325"/>
                </a:lnTo>
                <a:lnTo>
                  <a:pt x="847725" y="69850"/>
                </a:lnTo>
                <a:lnTo>
                  <a:pt x="2178050" y="69850"/>
                </a:lnTo>
                <a:lnTo>
                  <a:pt x="2184400" y="82550"/>
                </a:lnTo>
                <a:lnTo>
                  <a:pt x="2876550" y="85725"/>
                </a:lnTo>
              </a:path>
            </a:pathLst>
          </a:custGeom>
          <a:ln>
            <a:solidFill>
              <a:srgbClr val="00800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90" name="Freeform 89">
            <a:extLst>
              <a:ext uri="{FF2B5EF4-FFF2-40B4-BE49-F238E27FC236}">
                <a16:creationId xmlns:a16="http://schemas.microsoft.com/office/drawing/2014/main" id="{778BF396-8BBE-5D31-5145-528B979B95B9}"/>
              </a:ext>
            </a:extLst>
          </p:cNvPr>
          <p:cNvSpPr/>
          <p:nvPr/>
        </p:nvSpPr>
        <p:spPr>
          <a:xfrm>
            <a:off x="1629743" y="1260861"/>
            <a:ext cx="2794000" cy="1743675"/>
          </a:xfrm>
          <a:custGeom>
            <a:avLst/>
            <a:gdLst>
              <a:gd name="connsiteX0" fmla="*/ 0 w 2794000"/>
              <a:gd name="connsiteY0" fmla="*/ 0 h 1743675"/>
              <a:gd name="connsiteX1" fmla="*/ 61784 w 2794000"/>
              <a:gd name="connsiteY1" fmla="*/ 6865 h 1743675"/>
              <a:gd name="connsiteX2" fmla="*/ 85811 w 2794000"/>
              <a:gd name="connsiteY2" fmla="*/ 6865 h 1743675"/>
              <a:gd name="connsiteX3" fmla="*/ 185352 w 2794000"/>
              <a:gd name="connsiteY3" fmla="*/ 0 h 1743675"/>
              <a:gd name="connsiteX4" fmla="*/ 185352 w 2794000"/>
              <a:gd name="connsiteY4" fmla="*/ 0 h 1743675"/>
              <a:gd name="connsiteX5" fmla="*/ 233406 w 2794000"/>
              <a:gd name="connsiteY5" fmla="*/ 34324 h 1743675"/>
              <a:gd name="connsiteX6" fmla="*/ 353541 w 2794000"/>
              <a:gd name="connsiteY6" fmla="*/ 41189 h 1743675"/>
              <a:gd name="connsiteX7" fmla="*/ 384433 w 2794000"/>
              <a:gd name="connsiteY7" fmla="*/ 51486 h 1743675"/>
              <a:gd name="connsiteX8" fmla="*/ 439352 w 2794000"/>
              <a:gd name="connsiteY8" fmla="*/ 54919 h 1743675"/>
              <a:gd name="connsiteX9" fmla="*/ 446216 w 2794000"/>
              <a:gd name="connsiteY9" fmla="*/ 61783 h 1743675"/>
              <a:gd name="connsiteX10" fmla="*/ 518297 w 2794000"/>
              <a:gd name="connsiteY10" fmla="*/ 65216 h 1743675"/>
              <a:gd name="connsiteX11" fmla="*/ 586946 w 2794000"/>
              <a:gd name="connsiteY11" fmla="*/ 65216 h 1743675"/>
              <a:gd name="connsiteX12" fmla="*/ 700216 w 2794000"/>
              <a:gd name="connsiteY12" fmla="*/ 72081 h 1743675"/>
              <a:gd name="connsiteX13" fmla="*/ 717379 w 2794000"/>
              <a:gd name="connsiteY13" fmla="*/ 75513 h 1743675"/>
              <a:gd name="connsiteX14" fmla="*/ 820352 w 2794000"/>
              <a:gd name="connsiteY14" fmla="*/ 92675 h 1743675"/>
              <a:gd name="connsiteX15" fmla="*/ 820352 w 2794000"/>
              <a:gd name="connsiteY15" fmla="*/ 92675 h 1743675"/>
              <a:gd name="connsiteX16" fmla="*/ 847811 w 2794000"/>
              <a:gd name="connsiteY16" fmla="*/ 96108 h 1743675"/>
              <a:gd name="connsiteX17" fmla="*/ 1009135 w 2794000"/>
              <a:gd name="connsiteY17" fmla="*/ 96108 h 1743675"/>
              <a:gd name="connsiteX18" fmla="*/ 1026297 w 2794000"/>
              <a:gd name="connsiteY18" fmla="*/ 102973 h 1743675"/>
              <a:gd name="connsiteX19" fmla="*/ 1184189 w 2794000"/>
              <a:gd name="connsiteY19" fmla="*/ 106405 h 1743675"/>
              <a:gd name="connsiteX20" fmla="*/ 1194487 w 2794000"/>
              <a:gd name="connsiteY20" fmla="*/ 109838 h 1743675"/>
              <a:gd name="connsiteX21" fmla="*/ 1242541 w 2794000"/>
              <a:gd name="connsiteY21" fmla="*/ 116702 h 1743675"/>
              <a:gd name="connsiteX22" fmla="*/ 1256270 w 2794000"/>
              <a:gd name="connsiteY22" fmla="*/ 116702 h 1743675"/>
              <a:gd name="connsiteX23" fmla="*/ 1294027 w 2794000"/>
              <a:gd name="connsiteY23" fmla="*/ 116702 h 1743675"/>
              <a:gd name="connsiteX24" fmla="*/ 1300892 w 2794000"/>
              <a:gd name="connsiteY24" fmla="*/ 127000 h 1743675"/>
              <a:gd name="connsiteX25" fmla="*/ 1462216 w 2794000"/>
              <a:gd name="connsiteY25" fmla="*/ 123567 h 1743675"/>
              <a:gd name="connsiteX26" fmla="*/ 1475946 w 2794000"/>
              <a:gd name="connsiteY26" fmla="*/ 127000 h 1743675"/>
              <a:gd name="connsiteX27" fmla="*/ 1630406 w 2794000"/>
              <a:gd name="connsiteY27" fmla="*/ 140729 h 1743675"/>
              <a:gd name="connsiteX28" fmla="*/ 1640703 w 2794000"/>
              <a:gd name="connsiteY28" fmla="*/ 175054 h 1743675"/>
              <a:gd name="connsiteX29" fmla="*/ 1678460 w 2794000"/>
              <a:gd name="connsiteY29" fmla="*/ 178486 h 1743675"/>
              <a:gd name="connsiteX30" fmla="*/ 1712784 w 2794000"/>
              <a:gd name="connsiteY30" fmla="*/ 181919 h 1743675"/>
              <a:gd name="connsiteX31" fmla="*/ 1743676 w 2794000"/>
              <a:gd name="connsiteY31" fmla="*/ 202513 h 1743675"/>
              <a:gd name="connsiteX32" fmla="*/ 1760838 w 2794000"/>
              <a:gd name="connsiteY32" fmla="*/ 209378 h 1743675"/>
              <a:gd name="connsiteX33" fmla="*/ 1767703 w 2794000"/>
              <a:gd name="connsiteY33" fmla="*/ 216243 h 1743675"/>
              <a:gd name="connsiteX34" fmla="*/ 1805460 w 2794000"/>
              <a:gd name="connsiteY34" fmla="*/ 216243 h 1743675"/>
              <a:gd name="connsiteX35" fmla="*/ 1815757 w 2794000"/>
              <a:gd name="connsiteY35" fmla="*/ 229973 h 1743675"/>
              <a:gd name="connsiteX36" fmla="*/ 1935892 w 2794000"/>
              <a:gd name="connsiteY36" fmla="*/ 226540 h 1743675"/>
              <a:gd name="connsiteX37" fmla="*/ 1973649 w 2794000"/>
              <a:gd name="connsiteY37" fmla="*/ 254000 h 1743675"/>
              <a:gd name="connsiteX38" fmla="*/ 1990811 w 2794000"/>
              <a:gd name="connsiteY38" fmla="*/ 254000 h 1743675"/>
              <a:gd name="connsiteX39" fmla="*/ 2018270 w 2794000"/>
              <a:gd name="connsiteY39" fmla="*/ 284892 h 1743675"/>
              <a:gd name="connsiteX40" fmla="*/ 2059460 w 2794000"/>
              <a:gd name="connsiteY40" fmla="*/ 360405 h 1743675"/>
              <a:gd name="connsiteX41" fmla="*/ 2172730 w 2794000"/>
              <a:gd name="connsiteY41" fmla="*/ 363838 h 1743675"/>
              <a:gd name="connsiteX42" fmla="*/ 2179595 w 2794000"/>
              <a:gd name="connsiteY42" fmla="*/ 377567 h 1743675"/>
              <a:gd name="connsiteX43" fmla="*/ 2207054 w 2794000"/>
              <a:gd name="connsiteY43" fmla="*/ 374135 h 1743675"/>
              <a:gd name="connsiteX44" fmla="*/ 2207054 w 2794000"/>
              <a:gd name="connsiteY44" fmla="*/ 394729 h 1743675"/>
              <a:gd name="connsiteX45" fmla="*/ 2382108 w 2794000"/>
              <a:gd name="connsiteY45" fmla="*/ 391297 h 1743675"/>
              <a:gd name="connsiteX46" fmla="*/ 2392406 w 2794000"/>
              <a:gd name="connsiteY46" fmla="*/ 453081 h 1743675"/>
              <a:gd name="connsiteX47" fmla="*/ 2790568 w 2794000"/>
              <a:gd name="connsiteY47" fmla="*/ 456513 h 1743675"/>
              <a:gd name="connsiteX48" fmla="*/ 2794000 w 2794000"/>
              <a:gd name="connsiteY48" fmla="*/ 1743675 h 1743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94000" h="1743675">
                <a:moveTo>
                  <a:pt x="0" y="0"/>
                </a:moveTo>
                <a:lnTo>
                  <a:pt x="61784" y="6865"/>
                </a:lnTo>
                <a:lnTo>
                  <a:pt x="85811" y="6865"/>
                </a:lnTo>
                <a:lnTo>
                  <a:pt x="185352" y="0"/>
                </a:lnTo>
                <a:lnTo>
                  <a:pt x="185352" y="0"/>
                </a:lnTo>
                <a:lnTo>
                  <a:pt x="233406" y="34324"/>
                </a:lnTo>
                <a:lnTo>
                  <a:pt x="353541" y="41189"/>
                </a:lnTo>
                <a:lnTo>
                  <a:pt x="384433" y="51486"/>
                </a:lnTo>
                <a:lnTo>
                  <a:pt x="439352" y="54919"/>
                </a:lnTo>
                <a:lnTo>
                  <a:pt x="446216" y="61783"/>
                </a:lnTo>
                <a:lnTo>
                  <a:pt x="518297" y="65216"/>
                </a:lnTo>
                <a:lnTo>
                  <a:pt x="586946" y="65216"/>
                </a:lnTo>
                <a:lnTo>
                  <a:pt x="700216" y="72081"/>
                </a:lnTo>
                <a:lnTo>
                  <a:pt x="717379" y="75513"/>
                </a:lnTo>
                <a:lnTo>
                  <a:pt x="820352" y="92675"/>
                </a:lnTo>
                <a:lnTo>
                  <a:pt x="820352" y="92675"/>
                </a:lnTo>
                <a:lnTo>
                  <a:pt x="847811" y="96108"/>
                </a:lnTo>
                <a:lnTo>
                  <a:pt x="1009135" y="96108"/>
                </a:lnTo>
                <a:lnTo>
                  <a:pt x="1026297" y="102973"/>
                </a:lnTo>
                <a:lnTo>
                  <a:pt x="1184189" y="106405"/>
                </a:lnTo>
                <a:lnTo>
                  <a:pt x="1194487" y="109838"/>
                </a:lnTo>
                <a:lnTo>
                  <a:pt x="1242541" y="116702"/>
                </a:lnTo>
                <a:lnTo>
                  <a:pt x="1256270" y="116702"/>
                </a:lnTo>
                <a:lnTo>
                  <a:pt x="1294027" y="116702"/>
                </a:lnTo>
                <a:lnTo>
                  <a:pt x="1300892" y="127000"/>
                </a:lnTo>
                <a:lnTo>
                  <a:pt x="1462216" y="123567"/>
                </a:lnTo>
                <a:lnTo>
                  <a:pt x="1475946" y="127000"/>
                </a:lnTo>
                <a:lnTo>
                  <a:pt x="1630406" y="140729"/>
                </a:lnTo>
                <a:lnTo>
                  <a:pt x="1640703" y="175054"/>
                </a:lnTo>
                <a:lnTo>
                  <a:pt x="1678460" y="178486"/>
                </a:lnTo>
                <a:lnTo>
                  <a:pt x="1712784" y="181919"/>
                </a:lnTo>
                <a:lnTo>
                  <a:pt x="1743676" y="202513"/>
                </a:lnTo>
                <a:lnTo>
                  <a:pt x="1760838" y="209378"/>
                </a:lnTo>
                <a:lnTo>
                  <a:pt x="1767703" y="216243"/>
                </a:lnTo>
                <a:lnTo>
                  <a:pt x="1805460" y="216243"/>
                </a:lnTo>
                <a:lnTo>
                  <a:pt x="1815757" y="229973"/>
                </a:lnTo>
                <a:lnTo>
                  <a:pt x="1935892" y="226540"/>
                </a:lnTo>
                <a:lnTo>
                  <a:pt x="1973649" y="254000"/>
                </a:lnTo>
                <a:lnTo>
                  <a:pt x="1990811" y="254000"/>
                </a:lnTo>
                <a:lnTo>
                  <a:pt x="2018270" y="284892"/>
                </a:lnTo>
                <a:lnTo>
                  <a:pt x="2059460" y="360405"/>
                </a:lnTo>
                <a:lnTo>
                  <a:pt x="2172730" y="363838"/>
                </a:lnTo>
                <a:lnTo>
                  <a:pt x="2179595" y="377567"/>
                </a:lnTo>
                <a:lnTo>
                  <a:pt x="2207054" y="374135"/>
                </a:lnTo>
                <a:lnTo>
                  <a:pt x="2207054" y="394729"/>
                </a:lnTo>
                <a:lnTo>
                  <a:pt x="2382108" y="391297"/>
                </a:lnTo>
                <a:lnTo>
                  <a:pt x="2392406" y="453081"/>
                </a:lnTo>
                <a:lnTo>
                  <a:pt x="2790568" y="456513"/>
                </a:lnTo>
                <a:lnTo>
                  <a:pt x="2794000" y="1743675"/>
                </a:lnTo>
              </a:path>
            </a:pathLst>
          </a:custGeom>
          <a:ln>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91" name="TextBox 90">
            <a:extLst>
              <a:ext uri="{FF2B5EF4-FFF2-40B4-BE49-F238E27FC236}">
                <a16:creationId xmlns:a16="http://schemas.microsoft.com/office/drawing/2014/main" id="{E4990A35-91C4-EF2A-7336-651B08C2C8A0}"/>
              </a:ext>
            </a:extLst>
          </p:cNvPr>
          <p:cNvSpPr txBox="1"/>
          <p:nvPr/>
        </p:nvSpPr>
        <p:spPr>
          <a:xfrm>
            <a:off x="1998091" y="766666"/>
            <a:ext cx="2078197" cy="338554"/>
          </a:xfrm>
          <a:prstGeom prst="rect">
            <a:avLst/>
          </a:prstGeom>
          <a:noFill/>
        </p:spPr>
        <p:txBody>
          <a:bodyPr wrap="none" rtlCol="0">
            <a:spAutoFit/>
          </a:bodyPr>
          <a:lstStyle/>
          <a:p>
            <a:pPr algn="ctr" defTabSz="609585"/>
            <a:r>
              <a:rPr lang="en-US" sz="1600" b="1" dirty="0">
                <a:solidFill>
                  <a:srgbClr val="555555">
                    <a:lumMod val="75000"/>
                    <a:lumOff val="25000"/>
                  </a:srgbClr>
                </a:solidFill>
                <a:latin typeface="Calibri"/>
              </a:rPr>
              <a:t>PFS by Treatment Arm</a:t>
            </a:r>
          </a:p>
        </p:txBody>
      </p:sp>
      <p:sp>
        <p:nvSpPr>
          <p:cNvPr id="92" name="TextBox 91">
            <a:extLst>
              <a:ext uri="{FF2B5EF4-FFF2-40B4-BE49-F238E27FC236}">
                <a16:creationId xmlns:a16="http://schemas.microsoft.com/office/drawing/2014/main" id="{87A827CF-0931-BC4F-8154-1D8526FDB71A}"/>
              </a:ext>
            </a:extLst>
          </p:cNvPr>
          <p:cNvSpPr txBox="1"/>
          <p:nvPr/>
        </p:nvSpPr>
        <p:spPr>
          <a:xfrm>
            <a:off x="8148761" y="789863"/>
            <a:ext cx="2016771" cy="338554"/>
          </a:xfrm>
          <a:prstGeom prst="rect">
            <a:avLst/>
          </a:prstGeom>
          <a:noFill/>
        </p:spPr>
        <p:txBody>
          <a:bodyPr wrap="none" rtlCol="0">
            <a:spAutoFit/>
          </a:bodyPr>
          <a:lstStyle/>
          <a:p>
            <a:pPr algn="ctr" defTabSz="609585"/>
            <a:r>
              <a:rPr lang="en-US" sz="1600" b="1" dirty="0">
                <a:solidFill>
                  <a:srgbClr val="555555">
                    <a:lumMod val="75000"/>
                    <a:lumOff val="25000"/>
                  </a:srgbClr>
                </a:solidFill>
                <a:latin typeface="Calibri"/>
              </a:rPr>
              <a:t>OS by Treatment Arm</a:t>
            </a:r>
          </a:p>
        </p:txBody>
      </p:sp>
      <p:sp>
        <p:nvSpPr>
          <p:cNvPr id="93" name="Freeform 113">
            <a:extLst>
              <a:ext uri="{FF2B5EF4-FFF2-40B4-BE49-F238E27FC236}">
                <a16:creationId xmlns:a16="http://schemas.microsoft.com/office/drawing/2014/main" id="{C741D9AE-282D-5E7E-40E5-7ADEF66044C3}"/>
              </a:ext>
            </a:extLst>
          </p:cNvPr>
          <p:cNvSpPr/>
          <p:nvPr/>
        </p:nvSpPr>
        <p:spPr bwMode="auto">
          <a:xfrm>
            <a:off x="1618537" y="1175909"/>
            <a:ext cx="3018017" cy="183780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sz="2800" kern="0" dirty="0">
              <a:solidFill>
                <a:srgbClr val="FFFFFF"/>
              </a:solidFill>
              <a:latin typeface="Calibri"/>
              <a:cs typeface="Arial" panose="020B0604020202020204" pitchFamily="34" charset="0"/>
            </a:endParaRPr>
          </a:p>
        </p:txBody>
      </p:sp>
      <p:grpSp>
        <p:nvGrpSpPr>
          <p:cNvPr id="94" name="Group 93">
            <a:extLst>
              <a:ext uri="{FF2B5EF4-FFF2-40B4-BE49-F238E27FC236}">
                <a16:creationId xmlns:a16="http://schemas.microsoft.com/office/drawing/2014/main" id="{80905EBA-5BAC-0440-0DC2-337B003FF9ED}"/>
              </a:ext>
            </a:extLst>
          </p:cNvPr>
          <p:cNvGrpSpPr/>
          <p:nvPr/>
        </p:nvGrpSpPr>
        <p:grpSpPr>
          <a:xfrm>
            <a:off x="1156310" y="1131606"/>
            <a:ext cx="439545" cy="2027154"/>
            <a:chOff x="583756" y="2400447"/>
            <a:chExt cx="439543" cy="2027154"/>
          </a:xfrm>
        </p:grpSpPr>
        <p:sp>
          <p:nvSpPr>
            <p:cNvPr id="95" name="TextBox 94">
              <a:extLst>
                <a:ext uri="{FF2B5EF4-FFF2-40B4-BE49-F238E27FC236}">
                  <a16:creationId xmlns:a16="http://schemas.microsoft.com/office/drawing/2014/main" id="{D46D0470-D339-AD36-377C-656769C2AF20}"/>
                </a:ext>
              </a:extLst>
            </p:cNvPr>
            <p:cNvSpPr txBox="1"/>
            <p:nvPr/>
          </p:nvSpPr>
          <p:spPr bwMode="auto">
            <a:xfrm>
              <a:off x="583756" y="2400447"/>
              <a:ext cx="4395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100</a:t>
              </a:r>
            </a:p>
          </p:txBody>
        </p:sp>
        <p:sp>
          <p:nvSpPr>
            <p:cNvPr id="96" name="TextBox 95">
              <a:extLst>
                <a:ext uri="{FF2B5EF4-FFF2-40B4-BE49-F238E27FC236}">
                  <a16:creationId xmlns:a16="http://schemas.microsoft.com/office/drawing/2014/main" id="{039A0D24-CE17-9290-36D2-F15E4B6E9202}"/>
                </a:ext>
              </a:extLst>
            </p:cNvPr>
            <p:cNvSpPr txBox="1"/>
            <p:nvPr/>
          </p:nvSpPr>
          <p:spPr bwMode="auto">
            <a:xfrm>
              <a:off x="668716" y="3100508"/>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60</a:t>
              </a:r>
            </a:p>
          </p:txBody>
        </p:sp>
        <p:sp>
          <p:nvSpPr>
            <p:cNvPr id="97" name="TextBox 96">
              <a:extLst>
                <a:ext uri="{FF2B5EF4-FFF2-40B4-BE49-F238E27FC236}">
                  <a16:creationId xmlns:a16="http://schemas.microsoft.com/office/drawing/2014/main" id="{EE2FEAEB-9CD7-3416-326F-8982B8FF3813}"/>
                </a:ext>
              </a:extLst>
            </p:cNvPr>
            <p:cNvSpPr txBox="1"/>
            <p:nvPr/>
          </p:nvSpPr>
          <p:spPr bwMode="auto">
            <a:xfrm>
              <a:off x="668716" y="3450541"/>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40</a:t>
              </a:r>
            </a:p>
          </p:txBody>
        </p:sp>
        <p:sp>
          <p:nvSpPr>
            <p:cNvPr id="98" name="TextBox 97">
              <a:extLst>
                <a:ext uri="{FF2B5EF4-FFF2-40B4-BE49-F238E27FC236}">
                  <a16:creationId xmlns:a16="http://schemas.microsoft.com/office/drawing/2014/main" id="{49C0AEB1-4D49-8903-B554-8163F8AA21E4}"/>
                </a:ext>
              </a:extLst>
            </p:cNvPr>
            <p:cNvSpPr txBox="1"/>
            <p:nvPr/>
          </p:nvSpPr>
          <p:spPr bwMode="auto">
            <a:xfrm>
              <a:off x="668716" y="3800571"/>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20</a:t>
              </a:r>
            </a:p>
          </p:txBody>
        </p:sp>
        <p:sp>
          <p:nvSpPr>
            <p:cNvPr id="99" name="TextBox 98">
              <a:extLst>
                <a:ext uri="{FF2B5EF4-FFF2-40B4-BE49-F238E27FC236}">
                  <a16:creationId xmlns:a16="http://schemas.microsoft.com/office/drawing/2014/main" id="{18ABDE7E-68F5-C727-2C15-DF3D66D99B53}"/>
                </a:ext>
              </a:extLst>
            </p:cNvPr>
            <p:cNvSpPr txBox="1"/>
            <p:nvPr/>
          </p:nvSpPr>
          <p:spPr bwMode="auto">
            <a:xfrm>
              <a:off x="753674" y="4150602"/>
              <a:ext cx="26962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0</a:t>
              </a:r>
            </a:p>
          </p:txBody>
        </p:sp>
        <p:sp>
          <p:nvSpPr>
            <p:cNvPr id="100" name="TextBox 99">
              <a:extLst>
                <a:ext uri="{FF2B5EF4-FFF2-40B4-BE49-F238E27FC236}">
                  <a16:creationId xmlns:a16="http://schemas.microsoft.com/office/drawing/2014/main" id="{CA64403A-F75A-8D81-F8B0-A2470F1FB87E}"/>
                </a:ext>
              </a:extLst>
            </p:cNvPr>
            <p:cNvSpPr txBox="1"/>
            <p:nvPr/>
          </p:nvSpPr>
          <p:spPr bwMode="auto">
            <a:xfrm>
              <a:off x="668716" y="2750478"/>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80</a:t>
              </a:r>
            </a:p>
          </p:txBody>
        </p:sp>
      </p:grpSp>
      <p:sp>
        <p:nvSpPr>
          <p:cNvPr id="101" name="TextBox 100">
            <a:extLst>
              <a:ext uri="{FF2B5EF4-FFF2-40B4-BE49-F238E27FC236}">
                <a16:creationId xmlns:a16="http://schemas.microsoft.com/office/drawing/2014/main" id="{2BA53952-4093-5476-3DEF-45B696EC83B1}"/>
              </a:ext>
            </a:extLst>
          </p:cNvPr>
          <p:cNvSpPr txBox="1"/>
          <p:nvPr/>
        </p:nvSpPr>
        <p:spPr bwMode="auto">
          <a:xfrm>
            <a:off x="1640528" y="3197637"/>
            <a:ext cx="28444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200" b="1" dirty="0">
                <a:solidFill>
                  <a:srgbClr val="000000"/>
                </a:solidFill>
                <a:latin typeface="Arial"/>
                <a:cs typeface="Arial"/>
              </a:rPr>
              <a:t>Time Since Randomization (months)</a:t>
            </a:r>
          </a:p>
        </p:txBody>
      </p:sp>
      <p:grpSp>
        <p:nvGrpSpPr>
          <p:cNvPr id="102" name="Group 101">
            <a:extLst>
              <a:ext uri="{FF2B5EF4-FFF2-40B4-BE49-F238E27FC236}">
                <a16:creationId xmlns:a16="http://schemas.microsoft.com/office/drawing/2014/main" id="{72DBE9F5-6959-D656-8981-30B77595CCFE}"/>
              </a:ext>
            </a:extLst>
          </p:cNvPr>
          <p:cNvGrpSpPr/>
          <p:nvPr/>
        </p:nvGrpSpPr>
        <p:grpSpPr>
          <a:xfrm>
            <a:off x="1479299" y="3097491"/>
            <a:ext cx="3141871" cy="185548"/>
            <a:chOff x="906746" y="4366333"/>
            <a:chExt cx="3141870" cy="185548"/>
          </a:xfrm>
        </p:grpSpPr>
        <p:sp>
          <p:nvSpPr>
            <p:cNvPr id="103" name="TextBox 102">
              <a:extLst>
                <a:ext uri="{FF2B5EF4-FFF2-40B4-BE49-F238E27FC236}">
                  <a16:creationId xmlns:a16="http://schemas.microsoft.com/office/drawing/2014/main" id="{2715F5F7-5F31-EDC5-D69A-708D4F0AF76C}"/>
                </a:ext>
              </a:extLst>
            </p:cNvPr>
            <p:cNvSpPr txBox="1"/>
            <p:nvPr/>
          </p:nvSpPr>
          <p:spPr bwMode="auto">
            <a:xfrm>
              <a:off x="906746"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0</a:t>
              </a:r>
            </a:p>
          </p:txBody>
        </p:sp>
        <p:sp>
          <p:nvSpPr>
            <p:cNvPr id="104" name="TextBox 103">
              <a:extLst>
                <a:ext uri="{FF2B5EF4-FFF2-40B4-BE49-F238E27FC236}">
                  <a16:creationId xmlns:a16="http://schemas.microsoft.com/office/drawing/2014/main" id="{0955ED60-31AE-A7FF-0CCE-EDC3EF79D909}"/>
                </a:ext>
              </a:extLst>
            </p:cNvPr>
            <p:cNvSpPr txBox="1"/>
            <p:nvPr/>
          </p:nvSpPr>
          <p:spPr bwMode="auto">
            <a:xfrm>
              <a:off x="1623633"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12</a:t>
              </a:r>
            </a:p>
          </p:txBody>
        </p:sp>
        <p:sp>
          <p:nvSpPr>
            <p:cNvPr id="105" name="TextBox 104">
              <a:extLst>
                <a:ext uri="{FF2B5EF4-FFF2-40B4-BE49-F238E27FC236}">
                  <a16:creationId xmlns:a16="http://schemas.microsoft.com/office/drawing/2014/main" id="{5DD2DA08-4DC7-D614-D04E-2CD4D5ACAFD6}"/>
                </a:ext>
              </a:extLst>
            </p:cNvPr>
            <p:cNvSpPr txBox="1"/>
            <p:nvPr/>
          </p:nvSpPr>
          <p:spPr bwMode="auto">
            <a:xfrm>
              <a:off x="3774296"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48</a:t>
              </a:r>
            </a:p>
          </p:txBody>
        </p:sp>
        <p:sp>
          <p:nvSpPr>
            <p:cNvPr id="106" name="TextBox 105">
              <a:extLst>
                <a:ext uri="{FF2B5EF4-FFF2-40B4-BE49-F238E27FC236}">
                  <a16:creationId xmlns:a16="http://schemas.microsoft.com/office/drawing/2014/main" id="{2137439D-723F-6C5F-2F58-5F91D60830BE}"/>
                </a:ext>
              </a:extLst>
            </p:cNvPr>
            <p:cNvSpPr txBox="1"/>
            <p:nvPr/>
          </p:nvSpPr>
          <p:spPr bwMode="auto">
            <a:xfrm>
              <a:off x="2340521"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24</a:t>
              </a:r>
            </a:p>
          </p:txBody>
        </p:sp>
        <p:sp>
          <p:nvSpPr>
            <p:cNvPr id="107" name="TextBox 106">
              <a:extLst>
                <a:ext uri="{FF2B5EF4-FFF2-40B4-BE49-F238E27FC236}">
                  <a16:creationId xmlns:a16="http://schemas.microsoft.com/office/drawing/2014/main" id="{A83B5F93-49A8-F4E5-D651-D2F48DDDB6D1}"/>
                </a:ext>
              </a:extLst>
            </p:cNvPr>
            <p:cNvSpPr txBox="1"/>
            <p:nvPr/>
          </p:nvSpPr>
          <p:spPr bwMode="auto">
            <a:xfrm>
              <a:off x="3057408"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36</a:t>
              </a:r>
            </a:p>
          </p:txBody>
        </p:sp>
      </p:grpSp>
      <p:grpSp>
        <p:nvGrpSpPr>
          <p:cNvPr id="108" name="Group 107">
            <a:extLst>
              <a:ext uri="{FF2B5EF4-FFF2-40B4-BE49-F238E27FC236}">
                <a16:creationId xmlns:a16="http://schemas.microsoft.com/office/drawing/2014/main" id="{BEAAE097-59FC-C594-1822-18B07EBF196F}"/>
              </a:ext>
            </a:extLst>
          </p:cNvPr>
          <p:cNvGrpSpPr/>
          <p:nvPr/>
        </p:nvGrpSpPr>
        <p:grpSpPr>
          <a:xfrm>
            <a:off x="1532812" y="1258026"/>
            <a:ext cx="91440" cy="1755687"/>
            <a:chOff x="960259" y="2526866"/>
            <a:chExt cx="91440" cy="1755687"/>
          </a:xfrm>
        </p:grpSpPr>
        <p:cxnSp>
          <p:nvCxnSpPr>
            <p:cNvPr id="109" name="Straight Connector 108">
              <a:extLst>
                <a:ext uri="{FF2B5EF4-FFF2-40B4-BE49-F238E27FC236}">
                  <a16:creationId xmlns:a16="http://schemas.microsoft.com/office/drawing/2014/main" id="{CCE7D44E-605C-299A-A155-8557B5150597}"/>
                </a:ext>
              </a:extLst>
            </p:cNvPr>
            <p:cNvCxnSpPr>
              <a:cxnSpLocks/>
            </p:cNvCxnSpPr>
            <p:nvPr/>
          </p:nvCxnSpPr>
          <p:spPr bwMode="auto">
            <a:xfrm>
              <a:off x="960259" y="322914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0" name="Straight Connector 109">
              <a:extLst>
                <a:ext uri="{FF2B5EF4-FFF2-40B4-BE49-F238E27FC236}">
                  <a16:creationId xmlns:a16="http://schemas.microsoft.com/office/drawing/2014/main" id="{C009A801-A5EC-5401-C487-9B62875E5076}"/>
                </a:ext>
              </a:extLst>
            </p:cNvPr>
            <p:cNvCxnSpPr>
              <a:cxnSpLocks/>
            </p:cNvCxnSpPr>
            <p:nvPr/>
          </p:nvCxnSpPr>
          <p:spPr bwMode="auto">
            <a:xfrm>
              <a:off x="960259" y="358027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1" name="Straight Connector 110">
              <a:extLst>
                <a:ext uri="{FF2B5EF4-FFF2-40B4-BE49-F238E27FC236}">
                  <a16:creationId xmlns:a16="http://schemas.microsoft.com/office/drawing/2014/main" id="{8350608C-1769-9589-E138-A023B607B992}"/>
                </a:ext>
              </a:extLst>
            </p:cNvPr>
            <p:cNvCxnSpPr>
              <a:cxnSpLocks/>
            </p:cNvCxnSpPr>
            <p:nvPr/>
          </p:nvCxnSpPr>
          <p:spPr bwMode="auto">
            <a:xfrm>
              <a:off x="960259" y="287800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2" name="Straight Connector 111">
              <a:extLst>
                <a:ext uri="{FF2B5EF4-FFF2-40B4-BE49-F238E27FC236}">
                  <a16:creationId xmlns:a16="http://schemas.microsoft.com/office/drawing/2014/main" id="{B46DD232-28AD-867A-F1C4-1C2A5C6A17E6}"/>
                </a:ext>
              </a:extLst>
            </p:cNvPr>
            <p:cNvCxnSpPr>
              <a:cxnSpLocks/>
            </p:cNvCxnSpPr>
            <p:nvPr/>
          </p:nvCxnSpPr>
          <p:spPr bwMode="auto">
            <a:xfrm>
              <a:off x="960259" y="3931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3" name="Straight Connector 112">
              <a:extLst>
                <a:ext uri="{FF2B5EF4-FFF2-40B4-BE49-F238E27FC236}">
                  <a16:creationId xmlns:a16="http://schemas.microsoft.com/office/drawing/2014/main" id="{D9BC01B3-7ABE-A291-625A-EEBFB80B0205}"/>
                </a:ext>
              </a:extLst>
            </p:cNvPr>
            <p:cNvCxnSpPr>
              <a:cxnSpLocks/>
            </p:cNvCxnSpPr>
            <p:nvPr/>
          </p:nvCxnSpPr>
          <p:spPr bwMode="auto">
            <a:xfrm>
              <a:off x="960259" y="428255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4" name="Straight Connector 113">
              <a:extLst>
                <a:ext uri="{FF2B5EF4-FFF2-40B4-BE49-F238E27FC236}">
                  <a16:creationId xmlns:a16="http://schemas.microsoft.com/office/drawing/2014/main" id="{2A64BDB6-6E01-EB57-4798-2F8D56706C87}"/>
                </a:ext>
              </a:extLst>
            </p:cNvPr>
            <p:cNvCxnSpPr>
              <a:cxnSpLocks/>
            </p:cNvCxnSpPr>
            <p:nvPr/>
          </p:nvCxnSpPr>
          <p:spPr bwMode="auto">
            <a:xfrm>
              <a:off x="960259" y="252686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15" name="Group 114">
            <a:extLst>
              <a:ext uri="{FF2B5EF4-FFF2-40B4-BE49-F238E27FC236}">
                <a16:creationId xmlns:a16="http://schemas.microsoft.com/office/drawing/2014/main" id="{0E1170B0-26CD-EAC0-82F8-D92764691D21}"/>
              </a:ext>
            </a:extLst>
          </p:cNvPr>
          <p:cNvGrpSpPr/>
          <p:nvPr/>
        </p:nvGrpSpPr>
        <p:grpSpPr>
          <a:xfrm>
            <a:off x="1618679" y="3010969"/>
            <a:ext cx="2867011" cy="91441"/>
            <a:chOff x="1046126" y="4279810"/>
            <a:chExt cx="2867010" cy="91441"/>
          </a:xfrm>
        </p:grpSpPr>
        <p:cxnSp>
          <p:nvCxnSpPr>
            <p:cNvPr id="116" name="Straight Connector 115">
              <a:extLst>
                <a:ext uri="{FF2B5EF4-FFF2-40B4-BE49-F238E27FC236}">
                  <a16:creationId xmlns:a16="http://schemas.microsoft.com/office/drawing/2014/main" id="{FF9664B8-84F2-0A4C-7087-1C2A17237C39}"/>
                </a:ext>
              </a:extLst>
            </p:cNvPr>
            <p:cNvCxnSpPr>
              <a:cxnSpLocks/>
            </p:cNvCxnSpPr>
            <p:nvPr/>
          </p:nvCxnSpPr>
          <p:spPr bwMode="auto">
            <a:xfrm rot="16200000">
              <a:off x="1000406"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7" name="Straight Connector 116">
              <a:extLst>
                <a:ext uri="{FF2B5EF4-FFF2-40B4-BE49-F238E27FC236}">
                  <a16:creationId xmlns:a16="http://schemas.microsoft.com/office/drawing/2014/main" id="{02435C77-F55A-C7D3-1E48-EA88AA19921B}"/>
                </a:ext>
              </a:extLst>
            </p:cNvPr>
            <p:cNvCxnSpPr>
              <a:cxnSpLocks/>
            </p:cNvCxnSpPr>
            <p:nvPr/>
          </p:nvCxnSpPr>
          <p:spPr bwMode="auto">
            <a:xfrm rot="16200000">
              <a:off x="1717159"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8" name="Straight Connector 117">
              <a:extLst>
                <a:ext uri="{FF2B5EF4-FFF2-40B4-BE49-F238E27FC236}">
                  <a16:creationId xmlns:a16="http://schemas.microsoft.com/office/drawing/2014/main" id="{27E17700-0491-DA39-25B2-2303617A9796}"/>
                </a:ext>
              </a:extLst>
            </p:cNvPr>
            <p:cNvCxnSpPr>
              <a:cxnSpLocks/>
            </p:cNvCxnSpPr>
            <p:nvPr/>
          </p:nvCxnSpPr>
          <p:spPr bwMode="auto">
            <a:xfrm rot="16200000">
              <a:off x="2433912"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19" name="Straight Connector 118">
              <a:extLst>
                <a:ext uri="{FF2B5EF4-FFF2-40B4-BE49-F238E27FC236}">
                  <a16:creationId xmlns:a16="http://schemas.microsoft.com/office/drawing/2014/main" id="{A476B5BB-DD8D-02A7-838B-43F599EC01EC}"/>
                </a:ext>
              </a:extLst>
            </p:cNvPr>
            <p:cNvCxnSpPr>
              <a:cxnSpLocks/>
            </p:cNvCxnSpPr>
            <p:nvPr/>
          </p:nvCxnSpPr>
          <p:spPr bwMode="auto">
            <a:xfrm rot="16200000">
              <a:off x="3150664" y="432553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20" name="Straight Connector 119">
              <a:extLst>
                <a:ext uri="{FF2B5EF4-FFF2-40B4-BE49-F238E27FC236}">
                  <a16:creationId xmlns:a16="http://schemas.microsoft.com/office/drawing/2014/main" id="{2C2F147E-31A7-EECA-08B8-18BFD506F9DF}"/>
                </a:ext>
              </a:extLst>
            </p:cNvPr>
            <p:cNvCxnSpPr>
              <a:cxnSpLocks/>
            </p:cNvCxnSpPr>
            <p:nvPr/>
          </p:nvCxnSpPr>
          <p:spPr bwMode="auto">
            <a:xfrm rot="16200000">
              <a:off x="3867416" y="4325530"/>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21" name="Group 120">
            <a:extLst>
              <a:ext uri="{FF2B5EF4-FFF2-40B4-BE49-F238E27FC236}">
                <a16:creationId xmlns:a16="http://schemas.microsoft.com/office/drawing/2014/main" id="{FCD8211F-2B05-1756-6680-E8CE165CB743}"/>
              </a:ext>
            </a:extLst>
          </p:cNvPr>
          <p:cNvGrpSpPr/>
          <p:nvPr/>
        </p:nvGrpSpPr>
        <p:grpSpPr>
          <a:xfrm>
            <a:off x="1489391" y="3737385"/>
            <a:ext cx="3125588" cy="425971"/>
            <a:chOff x="912671" y="4820768"/>
            <a:chExt cx="3125588" cy="425971"/>
          </a:xfrm>
        </p:grpSpPr>
        <p:sp>
          <p:nvSpPr>
            <p:cNvPr id="122" name="TextBox 121">
              <a:extLst>
                <a:ext uri="{FF2B5EF4-FFF2-40B4-BE49-F238E27FC236}">
                  <a16:creationId xmlns:a16="http://schemas.microsoft.com/office/drawing/2014/main" id="{4325686A-B357-EEB5-BAEB-BC8D30C168FB}"/>
                </a:ext>
              </a:extLst>
            </p:cNvPr>
            <p:cNvSpPr txBox="1"/>
            <p:nvPr/>
          </p:nvSpPr>
          <p:spPr bwMode="auto">
            <a:xfrm>
              <a:off x="912671" y="4820768"/>
              <a:ext cx="265630" cy="421695"/>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303</a:t>
              </a:r>
            </a:p>
            <a:p>
              <a:pPr algn="ctr" defTabSz="914377">
                <a:defRPr/>
              </a:pPr>
              <a:r>
                <a:rPr lang="en-US" sz="1200" dirty="0">
                  <a:solidFill>
                    <a:prstClr val="black"/>
                  </a:solidFill>
                  <a:latin typeface="Arial" panose="020B0604020202020204" pitchFamily="34" charset="0"/>
                  <a:cs typeface="Arial" panose="020B0604020202020204" pitchFamily="34" charset="0"/>
                </a:rPr>
                <a:t>305</a:t>
              </a:r>
            </a:p>
            <a:p>
              <a:pPr algn="ctr" defTabSz="914377">
                <a:defRPr/>
              </a:pPr>
              <a:r>
                <a:rPr lang="en-US" sz="1200" dirty="0">
                  <a:solidFill>
                    <a:prstClr val="black"/>
                  </a:solidFill>
                  <a:latin typeface="Arial" panose="020B0604020202020204" pitchFamily="34" charset="0"/>
                  <a:cs typeface="Arial" panose="020B0604020202020204" pitchFamily="34" charset="0"/>
                </a:rPr>
                <a:t>301</a:t>
              </a:r>
            </a:p>
          </p:txBody>
        </p:sp>
        <p:sp>
          <p:nvSpPr>
            <p:cNvPr id="123" name="TextBox 122">
              <a:extLst>
                <a:ext uri="{FF2B5EF4-FFF2-40B4-BE49-F238E27FC236}">
                  <a16:creationId xmlns:a16="http://schemas.microsoft.com/office/drawing/2014/main" id="{357EFB7F-A0C6-4EA3-A92D-2C145DB4D4E6}"/>
                </a:ext>
              </a:extLst>
            </p:cNvPr>
            <p:cNvSpPr txBox="1"/>
            <p:nvPr/>
          </p:nvSpPr>
          <p:spPr bwMode="auto">
            <a:xfrm>
              <a:off x="2342651"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256</a:t>
              </a:r>
            </a:p>
            <a:p>
              <a:pPr algn="ctr" defTabSz="914377">
                <a:defRPr/>
              </a:pPr>
              <a:r>
                <a:rPr lang="en-US" sz="1200" dirty="0">
                  <a:solidFill>
                    <a:prstClr val="black"/>
                  </a:solidFill>
                  <a:latin typeface="Arial" panose="020B0604020202020204" pitchFamily="34" charset="0"/>
                  <a:cs typeface="Arial" panose="020B0604020202020204" pitchFamily="34" charset="0"/>
                </a:rPr>
                <a:t>267</a:t>
              </a:r>
            </a:p>
            <a:p>
              <a:pPr algn="ctr" defTabSz="914377">
                <a:defRPr/>
              </a:pPr>
              <a:r>
                <a:rPr lang="en-US" sz="1200" dirty="0">
                  <a:solidFill>
                    <a:prstClr val="black"/>
                  </a:solidFill>
                  <a:latin typeface="Arial" panose="020B0604020202020204" pitchFamily="34" charset="0"/>
                  <a:cs typeface="Arial" panose="020B0604020202020204" pitchFamily="34" charset="0"/>
                </a:rPr>
                <a:t>243</a:t>
              </a:r>
            </a:p>
          </p:txBody>
        </p:sp>
        <p:sp>
          <p:nvSpPr>
            <p:cNvPr id="124" name="TextBox 123">
              <a:extLst>
                <a:ext uri="{FF2B5EF4-FFF2-40B4-BE49-F238E27FC236}">
                  <a16:creationId xmlns:a16="http://schemas.microsoft.com/office/drawing/2014/main" id="{40926B56-7DA0-1635-43AE-A3A66892B287}"/>
                </a:ext>
              </a:extLst>
            </p:cNvPr>
            <p:cNvSpPr txBox="1"/>
            <p:nvPr/>
          </p:nvSpPr>
          <p:spPr bwMode="auto">
            <a:xfrm>
              <a:off x="3772629"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0</a:t>
              </a:r>
            </a:p>
            <a:p>
              <a:pPr algn="ctr" defTabSz="914377">
                <a:defRPr/>
              </a:pPr>
              <a:r>
                <a:rPr lang="en-US" sz="1200" dirty="0">
                  <a:solidFill>
                    <a:prstClr val="black"/>
                  </a:solidFill>
                  <a:latin typeface="Arial" panose="020B0604020202020204" pitchFamily="34" charset="0"/>
                  <a:cs typeface="Arial" panose="020B0604020202020204" pitchFamily="34" charset="0"/>
                </a:rPr>
                <a:t>0</a:t>
              </a:r>
            </a:p>
            <a:p>
              <a:pPr algn="ctr" defTabSz="914377">
                <a:defRPr/>
              </a:pPr>
              <a:r>
                <a:rPr lang="en-US" sz="1200" dirty="0">
                  <a:solidFill>
                    <a:prstClr val="black"/>
                  </a:solidFill>
                  <a:latin typeface="Arial" panose="020B0604020202020204" pitchFamily="34" charset="0"/>
                  <a:cs typeface="Arial" panose="020B0604020202020204" pitchFamily="34" charset="0"/>
                </a:rPr>
                <a:t>1</a:t>
              </a:r>
            </a:p>
          </p:txBody>
        </p:sp>
        <p:sp>
          <p:nvSpPr>
            <p:cNvPr id="125" name="TextBox 124">
              <a:extLst>
                <a:ext uri="{FF2B5EF4-FFF2-40B4-BE49-F238E27FC236}">
                  <a16:creationId xmlns:a16="http://schemas.microsoft.com/office/drawing/2014/main" id="{5AB0BBDB-24CC-54ED-25C1-9A3D486F55DF}"/>
                </a:ext>
              </a:extLst>
            </p:cNvPr>
            <p:cNvSpPr txBox="1"/>
            <p:nvPr/>
          </p:nvSpPr>
          <p:spPr bwMode="auto">
            <a:xfrm>
              <a:off x="1627661"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278</a:t>
              </a:r>
            </a:p>
            <a:p>
              <a:pPr algn="ctr" defTabSz="914377">
                <a:defRPr/>
              </a:pPr>
              <a:r>
                <a:rPr lang="en-US" sz="1200" dirty="0">
                  <a:solidFill>
                    <a:prstClr val="black"/>
                  </a:solidFill>
                  <a:latin typeface="Arial" panose="020B0604020202020204" pitchFamily="34" charset="0"/>
                  <a:cs typeface="Arial" panose="020B0604020202020204" pitchFamily="34" charset="0"/>
                </a:rPr>
                <a:t>278</a:t>
              </a:r>
            </a:p>
            <a:p>
              <a:pPr algn="ctr" defTabSz="914377">
                <a:defRPr/>
              </a:pPr>
              <a:r>
                <a:rPr lang="en-US" sz="1200" dirty="0">
                  <a:solidFill>
                    <a:prstClr val="black"/>
                  </a:solidFill>
                  <a:latin typeface="Arial" panose="020B0604020202020204" pitchFamily="34" charset="0"/>
                  <a:cs typeface="Arial" panose="020B0604020202020204" pitchFamily="34" charset="0"/>
                </a:rPr>
                <a:t>267</a:t>
              </a:r>
            </a:p>
          </p:txBody>
        </p:sp>
        <p:sp>
          <p:nvSpPr>
            <p:cNvPr id="126" name="TextBox 125">
              <a:extLst>
                <a:ext uri="{FF2B5EF4-FFF2-40B4-BE49-F238E27FC236}">
                  <a16:creationId xmlns:a16="http://schemas.microsoft.com/office/drawing/2014/main" id="{9DABFA93-0D83-B6C3-26FE-6003A88A0288}"/>
                </a:ext>
              </a:extLst>
            </p:cNvPr>
            <p:cNvSpPr txBox="1"/>
            <p:nvPr/>
          </p:nvSpPr>
          <p:spPr bwMode="auto">
            <a:xfrm>
              <a:off x="3057640"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77</a:t>
              </a:r>
            </a:p>
            <a:p>
              <a:pPr algn="ctr" defTabSz="914377">
                <a:defRPr/>
              </a:pPr>
              <a:r>
                <a:rPr lang="en-US" sz="1200" dirty="0">
                  <a:solidFill>
                    <a:prstClr val="black"/>
                  </a:solidFill>
                  <a:latin typeface="Arial" panose="020B0604020202020204" pitchFamily="34" charset="0"/>
                  <a:cs typeface="Arial" panose="020B0604020202020204" pitchFamily="34" charset="0"/>
                </a:rPr>
                <a:t>82</a:t>
              </a:r>
            </a:p>
            <a:p>
              <a:pPr algn="ctr" defTabSz="914377">
                <a:defRPr/>
              </a:pPr>
              <a:r>
                <a:rPr lang="en-US" sz="1200" dirty="0">
                  <a:solidFill>
                    <a:prstClr val="black"/>
                  </a:solidFill>
                  <a:latin typeface="Arial" panose="020B0604020202020204" pitchFamily="34" charset="0"/>
                  <a:cs typeface="Arial" panose="020B0604020202020204" pitchFamily="34" charset="0"/>
                </a:rPr>
                <a:t>94</a:t>
              </a:r>
            </a:p>
          </p:txBody>
        </p:sp>
      </p:grpSp>
      <p:sp>
        <p:nvSpPr>
          <p:cNvPr id="127" name="TextBox 126">
            <a:extLst>
              <a:ext uri="{FF2B5EF4-FFF2-40B4-BE49-F238E27FC236}">
                <a16:creationId xmlns:a16="http://schemas.microsoft.com/office/drawing/2014/main" id="{3DEB40C5-1279-C53E-6987-5A16B2BE876B}"/>
              </a:ext>
            </a:extLst>
          </p:cNvPr>
          <p:cNvSpPr txBox="1"/>
          <p:nvPr/>
        </p:nvSpPr>
        <p:spPr bwMode="auto">
          <a:xfrm rot="16200000">
            <a:off x="282389" y="1989908"/>
            <a:ext cx="17885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200" b="1" dirty="0">
                <a:solidFill>
                  <a:srgbClr val="000000"/>
                </a:solidFill>
                <a:latin typeface="Arial"/>
                <a:cs typeface="Arial"/>
              </a:rPr>
              <a:t>PFS (%)</a:t>
            </a:r>
          </a:p>
        </p:txBody>
      </p:sp>
      <p:sp>
        <p:nvSpPr>
          <p:cNvPr id="128" name="TextBox 127">
            <a:extLst>
              <a:ext uri="{FF2B5EF4-FFF2-40B4-BE49-F238E27FC236}">
                <a16:creationId xmlns:a16="http://schemas.microsoft.com/office/drawing/2014/main" id="{D6AAFE15-5F9F-D1E4-B832-A32651D9A0F3}"/>
              </a:ext>
            </a:extLst>
          </p:cNvPr>
          <p:cNvSpPr txBox="1"/>
          <p:nvPr/>
        </p:nvSpPr>
        <p:spPr bwMode="auto">
          <a:xfrm>
            <a:off x="600393" y="3501469"/>
            <a:ext cx="891865" cy="830997"/>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lIns="0" rtlCol="0">
            <a:spAutoFit/>
          </a:bodyPr>
          <a:lstStyle/>
          <a:p>
            <a:pPr algn="r" defTabSz="914377">
              <a:defRPr/>
            </a:pPr>
            <a:r>
              <a:rPr lang="en-US" sz="1200" b="1" dirty="0">
                <a:solidFill>
                  <a:prstClr val="black"/>
                </a:solidFill>
                <a:latin typeface="Arial" panose="020B0604020202020204" pitchFamily="34" charset="0"/>
                <a:cs typeface="Arial" panose="020B0604020202020204" pitchFamily="34" charset="0"/>
              </a:rPr>
              <a:t>No. at risk</a:t>
            </a:r>
          </a:p>
          <a:p>
            <a:pPr algn="r" defTabSz="914377">
              <a:defRPr/>
            </a:pPr>
            <a:r>
              <a:rPr lang="en-US" sz="1200" b="1" dirty="0">
                <a:solidFill>
                  <a:srgbClr val="D85C00"/>
                </a:solidFill>
                <a:latin typeface="Arial" panose="020B0604020202020204" pitchFamily="34" charset="0"/>
                <a:cs typeface="Arial" panose="020B0604020202020204" pitchFamily="34" charset="0"/>
              </a:rPr>
              <a:t>VO</a:t>
            </a:r>
          </a:p>
          <a:p>
            <a:pPr algn="r" defTabSz="914377">
              <a:defRPr/>
            </a:pPr>
            <a:r>
              <a:rPr lang="en-US" sz="1200" b="1" dirty="0">
                <a:solidFill>
                  <a:srgbClr val="E87722"/>
                </a:solidFill>
                <a:latin typeface="Arial" panose="020B0604020202020204" pitchFamily="34" charset="0"/>
                <a:cs typeface="Arial" panose="020B0604020202020204" pitchFamily="34" charset="0"/>
              </a:rPr>
              <a:t>VI</a:t>
            </a:r>
          </a:p>
          <a:p>
            <a:pPr algn="r" defTabSz="914377">
              <a:defRPr/>
            </a:pPr>
            <a:r>
              <a:rPr lang="en-US" sz="1200" b="1" dirty="0">
                <a:solidFill>
                  <a:srgbClr val="B31B1B"/>
                </a:solidFill>
                <a:latin typeface="Arial" panose="020B0604020202020204" pitchFamily="34" charset="0"/>
                <a:cs typeface="Arial" panose="020B0604020202020204" pitchFamily="34" charset="0"/>
              </a:rPr>
              <a:t>I</a:t>
            </a:r>
            <a:endParaRPr lang="en-US" sz="1200" dirty="0">
              <a:solidFill>
                <a:srgbClr val="B31B1B"/>
              </a:solidFill>
              <a:latin typeface="Arial" panose="020B0604020202020204" pitchFamily="34" charset="0"/>
              <a:cs typeface="Arial" panose="020B0604020202020204" pitchFamily="34" charset="0"/>
            </a:endParaRPr>
          </a:p>
        </p:txBody>
      </p:sp>
      <p:sp>
        <p:nvSpPr>
          <p:cNvPr id="129" name="TextBox 128">
            <a:extLst>
              <a:ext uri="{FF2B5EF4-FFF2-40B4-BE49-F238E27FC236}">
                <a16:creationId xmlns:a16="http://schemas.microsoft.com/office/drawing/2014/main" id="{16C9B0A5-4B28-55D0-670D-AC501659505C}"/>
              </a:ext>
            </a:extLst>
          </p:cNvPr>
          <p:cNvSpPr txBox="1"/>
          <p:nvPr/>
        </p:nvSpPr>
        <p:spPr>
          <a:xfrm>
            <a:off x="1681530" y="2233852"/>
            <a:ext cx="2711321" cy="265309"/>
          </a:xfrm>
          <a:prstGeom prst="rect">
            <a:avLst/>
          </a:prstGeom>
          <a:noFill/>
        </p:spPr>
        <p:txBody>
          <a:bodyPr wrap="square" lIns="0" tIns="0" rIns="0" bIns="0" rtlCol="0">
            <a:noAutofit/>
          </a:bodyPr>
          <a:lstStyle/>
          <a:p>
            <a:pPr defTabSz="609585"/>
            <a:r>
              <a:rPr lang="en-US" sz="1051" b="1" dirty="0">
                <a:solidFill>
                  <a:srgbClr val="000000"/>
                </a:solidFill>
                <a:latin typeface="Calibri"/>
              </a:rPr>
              <a:t>VI vs I: HR 0.84;</a:t>
            </a:r>
            <a:r>
              <a:rPr lang="en-US" sz="1051" dirty="0">
                <a:solidFill>
                  <a:srgbClr val="000000"/>
                </a:solidFill>
                <a:latin typeface="Calibri"/>
              </a:rPr>
              <a:t> </a:t>
            </a:r>
          </a:p>
          <a:p>
            <a:pPr defTabSz="609585"/>
            <a:r>
              <a:rPr lang="en-US" sz="1051" dirty="0">
                <a:solidFill>
                  <a:srgbClr val="000000"/>
                </a:solidFill>
                <a:latin typeface="Calibri"/>
              </a:rPr>
              <a:t>type-I-error adjusted CI [98.0%] 0.53-1.32</a:t>
            </a:r>
          </a:p>
          <a:p>
            <a:pPr defTabSz="609585">
              <a:spcBef>
                <a:spcPts val="600"/>
              </a:spcBef>
            </a:pPr>
            <a:r>
              <a:rPr lang="en-US" sz="1051" b="1" dirty="0">
                <a:solidFill>
                  <a:srgbClr val="000000"/>
                </a:solidFill>
                <a:latin typeface="Calibri"/>
              </a:rPr>
              <a:t>VO vs I: HR 0.87;</a:t>
            </a:r>
            <a:r>
              <a:rPr lang="en-US" sz="1051" dirty="0">
                <a:solidFill>
                  <a:srgbClr val="000000"/>
                </a:solidFill>
                <a:latin typeface="Calibri"/>
              </a:rPr>
              <a:t> </a:t>
            </a:r>
          </a:p>
          <a:p>
            <a:pPr defTabSz="609585"/>
            <a:r>
              <a:rPr lang="en-US" sz="1051" dirty="0">
                <a:solidFill>
                  <a:srgbClr val="000000"/>
                </a:solidFill>
                <a:latin typeface="Calibri"/>
              </a:rPr>
              <a:t>type-I-error adjusted CI [98.3%] 0.54-1.41</a:t>
            </a:r>
          </a:p>
        </p:txBody>
      </p:sp>
      <p:graphicFrame>
        <p:nvGraphicFramePr>
          <p:cNvPr id="130" name="Table 129">
            <a:extLst>
              <a:ext uri="{FF2B5EF4-FFF2-40B4-BE49-F238E27FC236}">
                <a16:creationId xmlns:a16="http://schemas.microsoft.com/office/drawing/2014/main" id="{DF57B091-5C64-E618-D96E-F86DCDAB07C3}"/>
              </a:ext>
            </a:extLst>
          </p:cNvPr>
          <p:cNvGraphicFramePr>
            <a:graphicFrameLocks noGrp="1"/>
          </p:cNvGraphicFramePr>
          <p:nvPr/>
        </p:nvGraphicFramePr>
        <p:xfrm>
          <a:off x="1176680" y="4496042"/>
          <a:ext cx="3380300" cy="937563"/>
        </p:xfrm>
        <a:graphic>
          <a:graphicData uri="http://schemas.openxmlformats.org/drawingml/2006/table">
            <a:tbl>
              <a:tblPr firstRow="1" bandRow="1">
                <a:tableStyleId>{2D5ABB26-0587-4C30-8999-92F81FD0307C}</a:tableStyleId>
              </a:tblPr>
              <a:tblGrid>
                <a:gridCol w="1311983">
                  <a:extLst>
                    <a:ext uri="{9D8B030D-6E8A-4147-A177-3AD203B41FA5}">
                      <a16:colId xmlns:a16="http://schemas.microsoft.com/office/drawing/2014/main" val="20000"/>
                    </a:ext>
                  </a:extLst>
                </a:gridCol>
                <a:gridCol w="689439">
                  <a:extLst>
                    <a:ext uri="{9D8B030D-6E8A-4147-A177-3AD203B41FA5}">
                      <a16:colId xmlns:a16="http://schemas.microsoft.com/office/drawing/2014/main" val="20001"/>
                    </a:ext>
                  </a:extLst>
                </a:gridCol>
                <a:gridCol w="689439">
                  <a:extLst>
                    <a:ext uri="{9D8B030D-6E8A-4147-A177-3AD203B41FA5}">
                      <a16:colId xmlns:a16="http://schemas.microsoft.com/office/drawing/2014/main" val="20002"/>
                    </a:ext>
                  </a:extLst>
                </a:gridCol>
                <a:gridCol w="689439">
                  <a:extLst>
                    <a:ext uri="{9D8B030D-6E8A-4147-A177-3AD203B41FA5}">
                      <a16:colId xmlns:a16="http://schemas.microsoft.com/office/drawing/2014/main" val="20003"/>
                    </a:ext>
                  </a:extLst>
                </a:gridCol>
              </a:tblGrid>
              <a:tr h="312521">
                <a:tc>
                  <a:txBody>
                    <a:bodyPr/>
                    <a:lstStyle/>
                    <a:p>
                      <a:endParaRPr lang="en-US" sz="1200" dirty="0"/>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tcPr>
                </a:tc>
                <a:tc>
                  <a:txBody>
                    <a:bodyPr/>
                    <a:lstStyle/>
                    <a:p>
                      <a:pPr algn="ctr"/>
                      <a:r>
                        <a:rPr lang="en-US" sz="1200" b="1" dirty="0">
                          <a:solidFill>
                            <a:srgbClr val="FFFFFF"/>
                          </a:solidFill>
                        </a:rPr>
                        <a:t>VO</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2"/>
                    </a:solidFill>
                  </a:tcPr>
                </a:tc>
                <a:tc>
                  <a:txBody>
                    <a:bodyPr/>
                    <a:lstStyle/>
                    <a:p>
                      <a:pPr algn="ctr"/>
                      <a:r>
                        <a:rPr lang="en-US" sz="1200" b="1" dirty="0">
                          <a:solidFill>
                            <a:srgbClr val="FFFFFF"/>
                          </a:solidFill>
                        </a:rPr>
                        <a:t>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rgbClr val="346691"/>
                    </a:solidFill>
                  </a:tcPr>
                </a:tc>
                <a:tc>
                  <a:txBody>
                    <a:bodyPr/>
                    <a:lstStyle/>
                    <a:p>
                      <a:pPr algn="ctr"/>
                      <a:r>
                        <a:rPr lang="en-US" sz="1200" b="1" dirty="0">
                          <a:solidFill>
                            <a:srgbClr val="FFFFFF"/>
                          </a:solidFill>
                        </a:rPr>
                        <a:t>VI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312521">
                <a:tc>
                  <a:txBody>
                    <a:bodyPr/>
                    <a:lstStyle/>
                    <a:p>
                      <a:pPr marL="45720"/>
                      <a:r>
                        <a:rPr lang="en-US" sz="1200" b="1" dirty="0">
                          <a:solidFill>
                            <a:schemeClr val="tx2"/>
                          </a:solidFill>
                        </a:rPr>
                        <a:t>PD</a:t>
                      </a:r>
                    </a:p>
                  </a:txBody>
                  <a:tcPr marL="0" marR="0" marT="0" marB="0" anchor="ctr">
                    <a:lnT w="19050" cap="flat" cmpd="sng" algn="ctr">
                      <a:solidFill>
                        <a:schemeClr val="tx2"/>
                      </a:solidFill>
                      <a:prstDash val="solid"/>
                      <a:round/>
                      <a:headEnd type="none" w="med" len="med"/>
                      <a:tailEnd type="none" w="med" len="med"/>
                    </a:lnT>
                  </a:tcPr>
                </a:tc>
                <a:tc>
                  <a:txBody>
                    <a:bodyPr/>
                    <a:lstStyle/>
                    <a:p>
                      <a:pPr algn="ctr"/>
                      <a:r>
                        <a:rPr lang="en-US" sz="1200" b="0" dirty="0">
                          <a:solidFill>
                            <a:schemeClr val="tx2"/>
                          </a:solidFill>
                        </a:rPr>
                        <a:t>25</a:t>
                      </a:r>
                    </a:p>
                  </a:txBody>
                  <a:tcPr marL="0" marR="0" marT="0" marB="0" anchor="ctr">
                    <a:lnT w="19050" cap="flat" cmpd="sng" algn="ctr">
                      <a:solidFill>
                        <a:schemeClr val="tx2"/>
                      </a:solidFill>
                      <a:prstDash val="solid"/>
                      <a:round/>
                      <a:headEnd type="none" w="med" len="med"/>
                      <a:tailEnd type="none" w="med" len="med"/>
                    </a:lnT>
                    <a:solidFill>
                      <a:srgbClr val="D85C00">
                        <a:alpha val="10000"/>
                      </a:srgbClr>
                    </a:solidFill>
                  </a:tcPr>
                </a:tc>
                <a:tc>
                  <a:txBody>
                    <a:bodyPr/>
                    <a:lstStyle/>
                    <a:p>
                      <a:pPr algn="ctr"/>
                      <a:r>
                        <a:rPr lang="en-US" sz="1200" b="0" dirty="0">
                          <a:solidFill>
                            <a:schemeClr val="tx2"/>
                          </a:solidFill>
                        </a:rPr>
                        <a:t>46</a:t>
                      </a:r>
                    </a:p>
                  </a:txBody>
                  <a:tcPr marL="0" marR="0" marT="0" marB="0" anchor="ctr">
                    <a:lnT w="19050" cap="flat" cmpd="sng" algn="ctr">
                      <a:solidFill>
                        <a:schemeClr val="tx2"/>
                      </a:solidFill>
                      <a:prstDash val="solid"/>
                      <a:round/>
                      <a:headEnd type="none" w="med" len="med"/>
                      <a:tailEnd type="none" w="med" len="med"/>
                    </a:lnT>
                    <a:solidFill>
                      <a:srgbClr val="346691">
                        <a:alpha val="10000"/>
                      </a:srgbClr>
                    </a:solidFill>
                  </a:tcPr>
                </a:tc>
                <a:tc>
                  <a:txBody>
                    <a:bodyPr/>
                    <a:lstStyle/>
                    <a:p>
                      <a:pPr algn="ctr"/>
                      <a:r>
                        <a:rPr lang="en-US" sz="1200" b="0" dirty="0">
                          <a:solidFill>
                            <a:schemeClr val="tx2"/>
                          </a:solidFill>
                        </a:rPr>
                        <a:t>37</a:t>
                      </a:r>
                    </a:p>
                  </a:txBody>
                  <a:tcPr marL="0" marR="0" marT="0" marB="0" anchor="ctr">
                    <a:lnT w="19050" cap="flat" cmpd="sng" algn="ctr">
                      <a:solidFill>
                        <a:schemeClr val="tx2"/>
                      </a:solidFill>
                      <a:prstDash val="solid"/>
                      <a:round/>
                      <a:headEnd type="none" w="med" len="med"/>
                      <a:tailEnd type="none" w="med" len="med"/>
                    </a:lnT>
                    <a:solidFill>
                      <a:srgbClr val="008000">
                        <a:alpha val="10000"/>
                      </a:srgbClr>
                    </a:solidFill>
                  </a:tcPr>
                </a:tc>
                <a:extLst>
                  <a:ext uri="{0D108BD9-81ED-4DB2-BD59-A6C34878D82A}">
                    <a16:rowId xmlns:a16="http://schemas.microsoft.com/office/drawing/2014/main" val="10001"/>
                  </a:ext>
                </a:extLst>
              </a:tr>
              <a:tr h="312521">
                <a:tc>
                  <a:txBody>
                    <a:bodyPr/>
                    <a:lstStyle/>
                    <a:p>
                      <a:pPr marL="45720"/>
                      <a:r>
                        <a:rPr lang="en-US" sz="1200" b="1" dirty="0">
                          <a:solidFill>
                            <a:schemeClr val="tx2"/>
                          </a:solidFill>
                        </a:rPr>
                        <a:t>Death</a:t>
                      </a:r>
                    </a:p>
                  </a:txBody>
                  <a:tcPr marL="0" marR="0" marT="0" marB="0" anchor="ctr">
                    <a:lnB w="19050" cap="flat" cmpd="sng" algn="ctr">
                      <a:solidFill>
                        <a:schemeClr val="tx2"/>
                      </a:solidFill>
                      <a:prstDash val="solid"/>
                      <a:round/>
                      <a:headEnd type="none" w="med" len="med"/>
                      <a:tailEnd type="none" w="med" len="med"/>
                    </a:lnB>
                  </a:tcPr>
                </a:tc>
                <a:tc>
                  <a:txBody>
                    <a:bodyPr/>
                    <a:lstStyle/>
                    <a:p>
                      <a:pPr algn="ctr"/>
                      <a:r>
                        <a:rPr lang="en-US" sz="1200" b="0" dirty="0">
                          <a:solidFill>
                            <a:schemeClr val="tx2"/>
                          </a:solidFill>
                        </a:rPr>
                        <a:t>21</a:t>
                      </a:r>
                    </a:p>
                  </a:txBody>
                  <a:tcPr marL="0" marR="0" marT="0" marB="0" anchor="ctr">
                    <a:lnB w="19050" cap="flat" cmpd="sng" algn="ctr">
                      <a:solidFill>
                        <a:schemeClr val="tx2"/>
                      </a:solidFill>
                      <a:prstDash val="solid"/>
                      <a:round/>
                      <a:headEnd type="none" w="med" len="med"/>
                      <a:tailEnd type="none" w="med" len="med"/>
                    </a:lnB>
                    <a:solidFill>
                      <a:srgbClr val="D85C00">
                        <a:alpha val="10000"/>
                      </a:srgbClr>
                    </a:solidFill>
                  </a:tcPr>
                </a:tc>
                <a:tc>
                  <a:txBody>
                    <a:bodyPr/>
                    <a:lstStyle/>
                    <a:p>
                      <a:pPr algn="ctr"/>
                      <a:r>
                        <a:rPr lang="en-US" sz="1200" b="0" dirty="0">
                          <a:solidFill>
                            <a:schemeClr val="tx2"/>
                          </a:solidFill>
                        </a:rPr>
                        <a:t>11</a:t>
                      </a:r>
                    </a:p>
                  </a:txBody>
                  <a:tcPr marL="0" marR="0" marT="0" marB="0" anchor="ctr">
                    <a:lnB w="19050" cap="flat" cmpd="sng" algn="ctr">
                      <a:solidFill>
                        <a:schemeClr val="tx2"/>
                      </a:solidFill>
                      <a:prstDash val="solid"/>
                      <a:round/>
                      <a:headEnd type="none" w="med" len="med"/>
                      <a:tailEnd type="none" w="med" len="med"/>
                    </a:lnB>
                    <a:solidFill>
                      <a:srgbClr val="346691">
                        <a:alpha val="10000"/>
                      </a:srgbClr>
                    </a:solidFill>
                  </a:tcPr>
                </a:tc>
                <a:tc>
                  <a:txBody>
                    <a:bodyPr/>
                    <a:lstStyle/>
                    <a:p>
                      <a:pPr algn="ctr"/>
                      <a:r>
                        <a:rPr lang="en-US" sz="1200" b="0" dirty="0">
                          <a:solidFill>
                            <a:schemeClr val="tx2"/>
                          </a:solidFill>
                        </a:rPr>
                        <a:t>13</a:t>
                      </a:r>
                    </a:p>
                  </a:txBody>
                  <a:tcPr marL="0" marR="0" marT="0" marB="0" anchor="ctr">
                    <a:lnB w="19050" cap="flat" cmpd="sng" algn="ctr">
                      <a:solidFill>
                        <a:schemeClr val="tx2"/>
                      </a:solidFill>
                      <a:prstDash val="solid"/>
                      <a:round/>
                      <a:headEnd type="none" w="med" len="med"/>
                      <a:tailEnd type="none" w="med" len="med"/>
                    </a:lnB>
                    <a:solidFill>
                      <a:srgbClr val="008000">
                        <a:alpha val="10000"/>
                      </a:srgbClr>
                    </a:solidFill>
                  </a:tcPr>
                </a:tc>
                <a:extLst>
                  <a:ext uri="{0D108BD9-81ED-4DB2-BD59-A6C34878D82A}">
                    <a16:rowId xmlns:a16="http://schemas.microsoft.com/office/drawing/2014/main" val="10002"/>
                  </a:ext>
                </a:extLst>
              </a:tr>
            </a:tbl>
          </a:graphicData>
        </a:graphic>
      </p:graphicFrame>
      <p:sp>
        <p:nvSpPr>
          <p:cNvPr id="131" name="Freeform 130">
            <a:extLst>
              <a:ext uri="{FF2B5EF4-FFF2-40B4-BE49-F238E27FC236}">
                <a16:creationId xmlns:a16="http://schemas.microsoft.com/office/drawing/2014/main" id="{C8F145DE-1CD0-48C3-D695-9C0C87923F5D}"/>
              </a:ext>
            </a:extLst>
          </p:cNvPr>
          <p:cNvSpPr/>
          <p:nvPr/>
        </p:nvSpPr>
        <p:spPr>
          <a:xfrm>
            <a:off x="1629742" y="1257430"/>
            <a:ext cx="2907271" cy="755135"/>
          </a:xfrm>
          <a:custGeom>
            <a:avLst/>
            <a:gdLst>
              <a:gd name="connsiteX0" fmla="*/ 0 w 2907270"/>
              <a:gd name="connsiteY0" fmla="*/ 3433 h 755135"/>
              <a:gd name="connsiteX1" fmla="*/ 58352 w 2907270"/>
              <a:gd name="connsiteY1" fmla="*/ 0 h 755135"/>
              <a:gd name="connsiteX2" fmla="*/ 65216 w 2907270"/>
              <a:gd name="connsiteY2" fmla="*/ 6865 h 755135"/>
              <a:gd name="connsiteX3" fmla="*/ 75514 w 2907270"/>
              <a:gd name="connsiteY3" fmla="*/ 13730 h 755135"/>
              <a:gd name="connsiteX4" fmla="*/ 147595 w 2907270"/>
              <a:gd name="connsiteY4" fmla="*/ 13730 h 755135"/>
              <a:gd name="connsiteX5" fmla="*/ 151027 w 2907270"/>
              <a:gd name="connsiteY5" fmla="*/ 17162 h 755135"/>
              <a:gd name="connsiteX6" fmla="*/ 233406 w 2907270"/>
              <a:gd name="connsiteY6" fmla="*/ 20595 h 755135"/>
              <a:gd name="connsiteX7" fmla="*/ 233406 w 2907270"/>
              <a:gd name="connsiteY7" fmla="*/ 30892 h 755135"/>
              <a:gd name="connsiteX8" fmla="*/ 281460 w 2907270"/>
              <a:gd name="connsiteY8" fmla="*/ 34325 h 755135"/>
              <a:gd name="connsiteX9" fmla="*/ 302054 w 2907270"/>
              <a:gd name="connsiteY9" fmla="*/ 34325 h 755135"/>
              <a:gd name="connsiteX10" fmla="*/ 298622 w 2907270"/>
              <a:gd name="connsiteY10" fmla="*/ 51487 h 755135"/>
              <a:gd name="connsiteX11" fmla="*/ 329514 w 2907270"/>
              <a:gd name="connsiteY11" fmla="*/ 51487 h 755135"/>
              <a:gd name="connsiteX12" fmla="*/ 336379 w 2907270"/>
              <a:gd name="connsiteY12" fmla="*/ 51487 h 755135"/>
              <a:gd name="connsiteX13" fmla="*/ 377568 w 2907270"/>
              <a:gd name="connsiteY13" fmla="*/ 51487 h 755135"/>
              <a:gd name="connsiteX14" fmla="*/ 384433 w 2907270"/>
              <a:gd name="connsiteY14" fmla="*/ 58352 h 755135"/>
              <a:gd name="connsiteX15" fmla="*/ 415325 w 2907270"/>
              <a:gd name="connsiteY15" fmla="*/ 58352 h 755135"/>
              <a:gd name="connsiteX16" fmla="*/ 425622 w 2907270"/>
              <a:gd name="connsiteY16" fmla="*/ 72081 h 755135"/>
              <a:gd name="connsiteX17" fmla="*/ 580081 w 2907270"/>
              <a:gd name="connsiteY17" fmla="*/ 72081 h 755135"/>
              <a:gd name="connsiteX18" fmla="*/ 586946 w 2907270"/>
              <a:gd name="connsiteY18" fmla="*/ 78946 h 755135"/>
              <a:gd name="connsiteX19" fmla="*/ 669325 w 2907270"/>
              <a:gd name="connsiteY19" fmla="*/ 75514 h 755135"/>
              <a:gd name="connsiteX20" fmla="*/ 683054 w 2907270"/>
              <a:gd name="connsiteY20" fmla="*/ 89244 h 755135"/>
              <a:gd name="connsiteX21" fmla="*/ 703649 w 2907270"/>
              <a:gd name="connsiteY21" fmla="*/ 92676 h 755135"/>
              <a:gd name="connsiteX22" fmla="*/ 703649 w 2907270"/>
              <a:gd name="connsiteY22" fmla="*/ 102973 h 755135"/>
              <a:gd name="connsiteX23" fmla="*/ 734541 w 2907270"/>
              <a:gd name="connsiteY23" fmla="*/ 102973 h 755135"/>
              <a:gd name="connsiteX24" fmla="*/ 741406 w 2907270"/>
              <a:gd name="connsiteY24" fmla="*/ 113271 h 755135"/>
              <a:gd name="connsiteX25" fmla="*/ 840946 w 2907270"/>
              <a:gd name="connsiteY25" fmla="*/ 113271 h 755135"/>
              <a:gd name="connsiteX26" fmla="*/ 854676 w 2907270"/>
              <a:gd name="connsiteY26" fmla="*/ 123568 h 755135"/>
              <a:gd name="connsiteX27" fmla="*/ 950784 w 2907270"/>
              <a:gd name="connsiteY27" fmla="*/ 123568 h 755135"/>
              <a:gd name="connsiteX28" fmla="*/ 950784 w 2907270"/>
              <a:gd name="connsiteY28" fmla="*/ 123568 h 755135"/>
              <a:gd name="connsiteX29" fmla="*/ 981676 w 2907270"/>
              <a:gd name="connsiteY29" fmla="*/ 140730 h 755135"/>
              <a:gd name="connsiteX30" fmla="*/ 1060622 w 2907270"/>
              <a:gd name="connsiteY30" fmla="*/ 144162 h 755135"/>
              <a:gd name="connsiteX31" fmla="*/ 1070919 w 2907270"/>
              <a:gd name="connsiteY31" fmla="*/ 151027 h 755135"/>
              <a:gd name="connsiteX32" fmla="*/ 1156730 w 2907270"/>
              <a:gd name="connsiteY32" fmla="*/ 147595 h 755135"/>
              <a:gd name="connsiteX33" fmla="*/ 1167027 w 2907270"/>
              <a:gd name="connsiteY33" fmla="*/ 151027 h 755135"/>
              <a:gd name="connsiteX34" fmla="*/ 1167027 w 2907270"/>
              <a:gd name="connsiteY34" fmla="*/ 151027 h 755135"/>
              <a:gd name="connsiteX35" fmla="*/ 1197919 w 2907270"/>
              <a:gd name="connsiteY35" fmla="*/ 151027 h 755135"/>
              <a:gd name="connsiteX36" fmla="*/ 1215081 w 2907270"/>
              <a:gd name="connsiteY36" fmla="*/ 151027 h 755135"/>
              <a:gd name="connsiteX37" fmla="*/ 1221946 w 2907270"/>
              <a:gd name="connsiteY37" fmla="*/ 157892 h 755135"/>
              <a:gd name="connsiteX38" fmla="*/ 1266568 w 2907270"/>
              <a:gd name="connsiteY38" fmla="*/ 161325 h 755135"/>
              <a:gd name="connsiteX39" fmla="*/ 1273433 w 2907270"/>
              <a:gd name="connsiteY39" fmla="*/ 161325 h 755135"/>
              <a:gd name="connsiteX40" fmla="*/ 1321487 w 2907270"/>
              <a:gd name="connsiteY40" fmla="*/ 161325 h 755135"/>
              <a:gd name="connsiteX41" fmla="*/ 1335216 w 2907270"/>
              <a:gd name="connsiteY41" fmla="*/ 171622 h 755135"/>
              <a:gd name="connsiteX42" fmla="*/ 1362676 w 2907270"/>
              <a:gd name="connsiteY42" fmla="*/ 168189 h 755135"/>
              <a:gd name="connsiteX43" fmla="*/ 1372973 w 2907270"/>
              <a:gd name="connsiteY43" fmla="*/ 178487 h 755135"/>
              <a:gd name="connsiteX44" fmla="*/ 1417595 w 2907270"/>
              <a:gd name="connsiteY44" fmla="*/ 175054 h 755135"/>
              <a:gd name="connsiteX45" fmla="*/ 1417595 w 2907270"/>
              <a:gd name="connsiteY45" fmla="*/ 175054 h 755135"/>
              <a:gd name="connsiteX46" fmla="*/ 1427892 w 2907270"/>
              <a:gd name="connsiteY46" fmla="*/ 195649 h 755135"/>
              <a:gd name="connsiteX47" fmla="*/ 1489676 w 2907270"/>
              <a:gd name="connsiteY47" fmla="*/ 195649 h 755135"/>
              <a:gd name="connsiteX48" fmla="*/ 1496541 w 2907270"/>
              <a:gd name="connsiteY48" fmla="*/ 205946 h 755135"/>
              <a:gd name="connsiteX49" fmla="*/ 1530865 w 2907270"/>
              <a:gd name="connsiteY49" fmla="*/ 209379 h 755135"/>
              <a:gd name="connsiteX50" fmla="*/ 1534297 w 2907270"/>
              <a:gd name="connsiteY50" fmla="*/ 219676 h 755135"/>
              <a:gd name="connsiteX51" fmla="*/ 1585784 w 2907270"/>
              <a:gd name="connsiteY51" fmla="*/ 216244 h 755135"/>
              <a:gd name="connsiteX52" fmla="*/ 1589216 w 2907270"/>
              <a:gd name="connsiteY52" fmla="*/ 226541 h 755135"/>
              <a:gd name="connsiteX53" fmla="*/ 1695622 w 2907270"/>
              <a:gd name="connsiteY53" fmla="*/ 223108 h 755135"/>
              <a:gd name="connsiteX54" fmla="*/ 1695622 w 2907270"/>
              <a:gd name="connsiteY54" fmla="*/ 223108 h 755135"/>
              <a:gd name="connsiteX55" fmla="*/ 1764270 w 2907270"/>
              <a:gd name="connsiteY55" fmla="*/ 233406 h 755135"/>
              <a:gd name="connsiteX56" fmla="*/ 1771135 w 2907270"/>
              <a:gd name="connsiteY56" fmla="*/ 247135 h 755135"/>
              <a:gd name="connsiteX57" fmla="*/ 1826054 w 2907270"/>
              <a:gd name="connsiteY57" fmla="*/ 247135 h 755135"/>
              <a:gd name="connsiteX58" fmla="*/ 1836352 w 2907270"/>
              <a:gd name="connsiteY58" fmla="*/ 264298 h 755135"/>
              <a:gd name="connsiteX59" fmla="*/ 1915297 w 2907270"/>
              <a:gd name="connsiteY59" fmla="*/ 267730 h 755135"/>
              <a:gd name="connsiteX60" fmla="*/ 1915297 w 2907270"/>
              <a:gd name="connsiteY60" fmla="*/ 267730 h 755135"/>
              <a:gd name="connsiteX61" fmla="*/ 1946189 w 2907270"/>
              <a:gd name="connsiteY61" fmla="*/ 288325 h 755135"/>
              <a:gd name="connsiteX62" fmla="*/ 1946189 w 2907270"/>
              <a:gd name="connsiteY62" fmla="*/ 302054 h 755135"/>
              <a:gd name="connsiteX63" fmla="*/ 1980514 w 2907270"/>
              <a:gd name="connsiteY63" fmla="*/ 302054 h 755135"/>
              <a:gd name="connsiteX64" fmla="*/ 2007973 w 2907270"/>
              <a:gd name="connsiteY64" fmla="*/ 322649 h 755135"/>
              <a:gd name="connsiteX65" fmla="*/ 2025135 w 2907270"/>
              <a:gd name="connsiteY65" fmla="*/ 319216 h 755135"/>
              <a:gd name="connsiteX66" fmla="*/ 2032000 w 2907270"/>
              <a:gd name="connsiteY66" fmla="*/ 336379 h 755135"/>
              <a:gd name="connsiteX67" fmla="*/ 2042297 w 2907270"/>
              <a:gd name="connsiteY67" fmla="*/ 336379 h 755135"/>
              <a:gd name="connsiteX68" fmla="*/ 2237946 w 2907270"/>
              <a:gd name="connsiteY68" fmla="*/ 339811 h 755135"/>
              <a:gd name="connsiteX69" fmla="*/ 2237946 w 2907270"/>
              <a:gd name="connsiteY69" fmla="*/ 339811 h 755135"/>
              <a:gd name="connsiteX70" fmla="*/ 2268838 w 2907270"/>
              <a:gd name="connsiteY70" fmla="*/ 363838 h 755135"/>
              <a:gd name="connsiteX71" fmla="*/ 2268838 w 2907270"/>
              <a:gd name="connsiteY71" fmla="*/ 377568 h 755135"/>
              <a:gd name="connsiteX72" fmla="*/ 2320325 w 2907270"/>
              <a:gd name="connsiteY72" fmla="*/ 374135 h 755135"/>
              <a:gd name="connsiteX73" fmla="*/ 2323757 w 2907270"/>
              <a:gd name="connsiteY73" fmla="*/ 453081 h 755135"/>
              <a:gd name="connsiteX74" fmla="*/ 2385541 w 2907270"/>
              <a:gd name="connsiteY74" fmla="*/ 449649 h 755135"/>
              <a:gd name="connsiteX75" fmla="*/ 2388973 w 2907270"/>
              <a:gd name="connsiteY75" fmla="*/ 528595 h 755135"/>
              <a:gd name="connsiteX76" fmla="*/ 2413000 w 2907270"/>
              <a:gd name="connsiteY76" fmla="*/ 528595 h 755135"/>
              <a:gd name="connsiteX77" fmla="*/ 2413000 w 2907270"/>
              <a:gd name="connsiteY77" fmla="*/ 580081 h 755135"/>
              <a:gd name="connsiteX78" fmla="*/ 2433595 w 2907270"/>
              <a:gd name="connsiteY78" fmla="*/ 580081 h 755135"/>
              <a:gd name="connsiteX79" fmla="*/ 2437027 w 2907270"/>
              <a:gd name="connsiteY79" fmla="*/ 659027 h 755135"/>
              <a:gd name="connsiteX80" fmla="*/ 2461054 w 2907270"/>
              <a:gd name="connsiteY80" fmla="*/ 655595 h 755135"/>
              <a:gd name="connsiteX81" fmla="*/ 2464487 w 2907270"/>
              <a:gd name="connsiteY81" fmla="*/ 707081 h 755135"/>
              <a:gd name="connsiteX82" fmla="*/ 2478216 w 2907270"/>
              <a:gd name="connsiteY82" fmla="*/ 710514 h 755135"/>
              <a:gd name="connsiteX83" fmla="*/ 2478216 w 2907270"/>
              <a:gd name="connsiteY83" fmla="*/ 755135 h 755135"/>
              <a:gd name="connsiteX84" fmla="*/ 2907270 w 2907270"/>
              <a:gd name="connsiteY84" fmla="*/ 755135 h 755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2907270" h="755135">
                <a:moveTo>
                  <a:pt x="0" y="3433"/>
                </a:moveTo>
                <a:lnTo>
                  <a:pt x="58352" y="0"/>
                </a:lnTo>
                <a:lnTo>
                  <a:pt x="65216" y="6865"/>
                </a:lnTo>
                <a:lnTo>
                  <a:pt x="75514" y="13730"/>
                </a:lnTo>
                <a:lnTo>
                  <a:pt x="147595" y="13730"/>
                </a:lnTo>
                <a:lnTo>
                  <a:pt x="151027" y="17162"/>
                </a:lnTo>
                <a:lnTo>
                  <a:pt x="233406" y="20595"/>
                </a:lnTo>
                <a:lnTo>
                  <a:pt x="233406" y="30892"/>
                </a:lnTo>
                <a:lnTo>
                  <a:pt x="281460" y="34325"/>
                </a:lnTo>
                <a:lnTo>
                  <a:pt x="302054" y="34325"/>
                </a:lnTo>
                <a:lnTo>
                  <a:pt x="298622" y="51487"/>
                </a:lnTo>
                <a:lnTo>
                  <a:pt x="329514" y="51487"/>
                </a:lnTo>
                <a:lnTo>
                  <a:pt x="336379" y="51487"/>
                </a:lnTo>
                <a:lnTo>
                  <a:pt x="377568" y="51487"/>
                </a:lnTo>
                <a:lnTo>
                  <a:pt x="384433" y="58352"/>
                </a:lnTo>
                <a:lnTo>
                  <a:pt x="415325" y="58352"/>
                </a:lnTo>
                <a:lnTo>
                  <a:pt x="425622" y="72081"/>
                </a:lnTo>
                <a:lnTo>
                  <a:pt x="580081" y="72081"/>
                </a:lnTo>
                <a:lnTo>
                  <a:pt x="586946" y="78946"/>
                </a:lnTo>
                <a:lnTo>
                  <a:pt x="669325" y="75514"/>
                </a:lnTo>
                <a:lnTo>
                  <a:pt x="683054" y="89244"/>
                </a:lnTo>
                <a:lnTo>
                  <a:pt x="703649" y="92676"/>
                </a:lnTo>
                <a:lnTo>
                  <a:pt x="703649" y="102973"/>
                </a:lnTo>
                <a:lnTo>
                  <a:pt x="734541" y="102973"/>
                </a:lnTo>
                <a:lnTo>
                  <a:pt x="741406" y="113271"/>
                </a:lnTo>
                <a:lnTo>
                  <a:pt x="840946" y="113271"/>
                </a:lnTo>
                <a:lnTo>
                  <a:pt x="854676" y="123568"/>
                </a:lnTo>
                <a:lnTo>
                  <a:pt x="950784" y="123568"/>
                </a:lnTo>
                <a:lnTo>
                  <a:pt x="950784" y="123568"/>
                </a:lnTo>
                <a:lnTo>
                  <a:pt x="981676" y="140730"/>
                </a:lnTo>
                <a:lnTo>
                  <a:pt x="1060622" y="144162"/>
                </a:lnTo>
                <a:lnTo>
                  <a:pt x="1070919" y="151027"/>
                </a:lnTo>
                <a:lnTo>
                  <a:pt x="1156730" y="147595"/>
                </a:lnTo>
                <a:lnTo>
                  <a:pt x="1167027" y="151027"/>
                </a:lnTo>
                <a:lnTo>
                  <a:pt x="1167027" y="151027"/>
                </a:lnTo>
                <a:lnTo>
                  <a:pt x="1197919" y="151027"/>
                </a:lnTo>
                <a:lnTo>
                  <a:pt x="1215081" y="151027"/>
                </a:lnTo>
                <a:lnTo>
                  <a:pt x="1221946" y="157892"/>
                </a:lnTo>
                <a:lnTo>
                  <a:pt x="1266568" y="161325"/>
                </a:lnTo>
                <a:lnTo>
                  <a:pt x="1273433" y="161325"/>
                </a:lnTo>
                <a:lnTo>
                  <a:pt x="1321487" y="161325"/>
                </a:lnTo>
                <a:lnTo>
                  <a:pt x="1335216" y="171622"/>
                </a:lnTo>
                <a:lnTo>
                  <a:pt x="1362676" y="168189"/>
                </a:lnTo>
                <a:lnTo>
                  <a:pt x="1372973" y="178487"/>
                </a:lnTo>
                <a:lnTo>
                  <a:pt x="1417595" y="175054"/>
                </a:lnTo>
                <a:lnTo>
                  <a:pt x="1417595" y="175054"/>
                </a:lnTo>
                <a:lnTo>
                  <a:pt x="1427892" y="195649"/>
                </a:lnTo>
                <a:lnTo>
                  <a:pt x="1489676" y="195649"/>
                </a:lnTo>
                <a:lnTo>
                  <a:pt x="1496541" y="205946"/>
                </a:lnTo>
                <a:lnTo>
                  <a:pt x="1530865" y="209379"/>
                </a:lnTo>
                <a:lnTo>
                  <a:pt x="1534297" y="219676"/>
                </a:lnTo>
                <a:lnTo>
                  <a:pt x="1585784" y="216244"/>
                </a:lnTo>
                <a:lnTo>
                  <a:pt x="1589216" y="226541"/>
                </a:lnTo>
                <a:lnTo>
                  <a:pt x="1695622" y="223108"/>
                </a:lnTo>
                <a:lnTo>
                  <a:pt x="1695622" y="223108"/>
                </a:lnTo>
                <a:lnTo>
                  <a:pt x="1764270" y="233406"/>
                </a:lnTo>
                <a:lnTo>
                  <a:pt x="1771135" y="247135"/>
                </a:lnTo>
                <a:lnTo>
                  <a:pt x="1826054" y="247135"/>
                </a:lnTo>
                <a:lnTo>
                  <a:pt x="1836352" y="264298"/>
                </a:lnTo>
                <a:lnTo>
                  <a:pt x="1915297" y="267730"/>
                </a:lnTo>
                <a:lnTo>
                  <a:pt x="1915297" y="267730"/>
                </a:lnTo>
                <a:lnTo>
                  <a:pt x="1946189" y="288325"/>
                </a:lnTo>
                <a:lnTo>
                  <a:pt x="1946189" y="302054"/>
                </a:lnTo>
                <a:lnTo>
                  <a:pt x="1980514" y="302054"/>
                </a:lnTo>
                <a:lnTo>
                  <a:pt x="2007973" y="322649"/>
                </a:lnTo>
                <a:lnTo>
                  <a:pt x="2025135" y="319216"/>
                </a:lnTo>
                <a:lnTo>
                  <a:pt x="2032000" y="336379"/>
                </a:lnTo>
                <a:lnTo>
                  <a:pt x="2042297" y="336379"/>
                </a:lnTo>
                <a:lnTo>
                  <a:pt x="2237946" y="339811"/>
                </a:lnTo>
                <a:lnTo>
                  <a:pt x="2237946" y="339811"/>
                </a:lnTo>
                <a:lnTo>
                  <a:pt x="2268838" y="363838"/>
                </a:lnTo>
                <a:lnTo>
                  <a:pt x="2268838" y="377568"/>
                </a:lnTo>
                <a:lnTo>
                  <a:pt x="2320325" y="374135"/>
                </a:lnTo>
                <a:lnTo>
                  <a:pt x="2323757" y="453081"/>
                </a:lnTo>
                <a:lnTo>
                  <a:pt x="2385541" y="449649"/>
                </a:lnTo>
                <a:lnTo>
                  <a:pt x="2388973" y="528595"/>
                </a:lnTo>
                <a:lnTo>
                  <a:pt x="2413000" y="528595"/>
                </a:lnTo>
                <a:lnTo>
                  <a:pt x="2413000" y="580081"/>
                </a:lnTo>
                <a:lnTo>
                  <a:pt x="2433595" y="580081"/>
                </a:lnTo>
                <a:lnTo>
                  <a:pt x="2437027" y="659027"/>
                </a:lnTo>
                <a:lnTo>
                  <a:pt x="2461054" y="655595"/>
                </a:lnTo>
                <a:lnTo>
                  <a:pt x="2464487" y="707081"/>
                </a:lnTo>
                <a:lnTo>
                  <a:pt x="2478216" y="710514"/>
                </a:lnTo>
                <a:lnTo>
                  <a:pt x="2478216" y="755135"/>
                </a:lnTo>
                <a:lnTo>
                  <a:pt x="2907270" y="75513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132" name="Freeform 131">
            <a:extLst>
              <a:ext uri="{FF2B5EF4-FFF2-40B4-BE49-F238E27FC236}">
                <a16:creationId xmlns:a16="http://schemas.microsoft.com/office/drawing/2014/main" id="{64E65EEE-B918-851C-36C4-9A0C85F3E223}"/>
              </a:ext>
            </a:extLst>
          </p:cNvPr>
          <p:cNvSpPr/>
          <p:nvPr/>
        </p:nvSpPr>
        <p:spPr>
          <a:xfrm>
            <a:off x="1636608" y="1264294"/>
            <a:ext cx="2756243" cy="360407"/>
          </a:xfrm>
          <a:custGeom>
            <a:avLst/>
            <a:gdLst>
              <a:gd name="connsiteX0" fmla="*/ 0 w 2756243"/>
              <a:gd name="connsiteY0" fmla="*/ 0 h 360406"/>
              <a:gd name="connsiteX1" fmla="*/ 61784 w 2756243"/>
              <a:gd name="connsiteY1" fmla="*/ 3433 h 360406"/>
              <a:gd name="connsiteX2" fmla="*/ 75514 w 2756243"/>
              <a:gd name="connsiteY2" fmla="*/ 6865 h 360406"/>
              <a:gd name="connsiteX3" fmla="*/ 257432 w 2756243"/>
              <a:gd name="connsiteY3" fmla="*/ 6865 h 360406"/>
              <a:gd name="connsiteX4" fmla="*/ 267730 w 2756243"/>
              <a:gd name="connsiteY4" fmla="*/ 10297 h 360406"/>
              <a:gd name="connsiteX5" fmla="*/ 367270 w 2756243"/>
              <a:gd name="connsiteY5" fmla="*/ 13730 h 360406"/>
              <a:gd name="connsiteX6" fmla="*/ 384432 w 2756243"/>
              <a:gd name="connsiteY6" fmla="*/ 20595 h 360406"/>
              <a:gd name="connsiteX7" fmla="*/ 518297 w 2756243"/>
              <a:gd name="connsiteY7" fmla="*/ 24027 h 360406"/>
              <a:gd name="connsiteX8" fmla="*/ 525162 w 2756243"/>
              <a:gd name="connsiteY8" fmla="*/ 30892 h 360406"/>
              <a:gd name="connsiteX9" fmla="*/ 569784 w 2756243"/>
              <a:gd name="connsiteY9" fmla="*/ 30892 h 360406"/>
              <a:gd name="connsiteX10" fmla="*/ 586946 w 2756243"/>
              <a:gd name="connsiteY10" fmla="*/ 54919 h 360406"/>
              <a:gd name="connsiteX11" fmla="*/ 624703 w 2756243"/>
              <a:gd name="connsiteY11" fmla="*/ 51487 h 360406"/>
              <a:gd name="connsiteX12" fmla="*/ 635000 w 2756243"/>
              <a:gd name="connsiteY12" fmla="*/ 58351 h 360406"/>
              <a:gd name="connsiteX13" fmla="*/ 648730 w 2756243"/>
              <a:gd name="connsiteY13" fmla="*/ 61784 h 360406"/>
              <a:gd name="connsiteX14" fmla="*/ 731108 w 2756243"/>
              <a:gd name="connsiteY14" fmla="*/ 61784 h 360406"/>
              <a:gd name="connsiteX15" fmla="*/ 744838 w 2756243"/>
              <a:gd name="connsiteY15" fmla="*/ 75514 h 360406"/>
              <a:gd name="connsiteX16" fmla="*/ 786027 w 2756243"/>
              <a:gd name="connsiteY16" fmla="*/ 75514 h 360406"/>
              <a:gd name="connsiteX17" fmla="*/ 803189 w 2756243"/>
              <a:gd name="connsiteY17" fmla="*/ 85811 h 360406"/>
              <a:gd name="connsiteX18" fmla="*/ 837514 w 2756243"/>
              <a:gd name="connsiteY18" fmla="*/ 85811 h 360406"/>
              <a:gd name="connsiteX19" fmla="*/ 858108 w 2756243"/>
              <a:gd name="connsiteY19" fmla="*/ 113270 h 360406"/>
              <a:gd name="connsiteX20" fmla="*/ 930189 w 2756243"/>
              <a:gd name="connsiteY20" fmla="*/ 113270 h 360406"/>
              <a:gd name="connsiteX21" fmla="*/ 947351 w 2756243"/>
              <a:gd name="connsiteY21" fmla="*/ 120135 h 360406"/>
              <a:gd name="connsiteX22" fmla="*/ 1053757 w 2756243"/>
              <a:gd name="connsiteY22" fmla="*/ 120135 h 360406"/>
              <a:gd name="connsiteX23" fmla="*/ 1057189 w 2756243"/>
              <a:gd name="connsiteY23" fmla="*/ 133865 h 360406"/>
              <a:gd name="connsiteX24" fmla="*/ 1136135 w 2756243"/>
              <a:gd name="connsiteY24" fmla="*/ 130433 h 360406"/>
              <a:gd name="connsiteX25" fmla="*/ 1146432 w 2756243"/>
              <a:gd name="connsiteY25" fmla="*/ 140730 h 360406"/>
              <a:gd name="connsiteX26" fmla="*/ 1366108 w 2756243"/>
              <a:gd name="connsiteY26" fmla="*/ 144162 h 360406"/>
              <a:gd name="connsiteX27" fmla="*/ 1366108 w 2756243"/>
              <a:gd name="connsiteY27" fmla="*/ 147595 h 360406"/>
              <a:gd name="connsiteX28" fmla="*/ 1486243 w 2756243"/>
              <a:gd name="connsiteY28" fmla="*/ 154460 h 360406"/>
              <a:gd name="connsiteX29" fmla="*/ 1503405 w 2756243"/>
              <a:gd name="connsiteY29" fmla="*/ 168189 h 360406"/>
              <a:gd name="connsiteX30" fmla="*/ 1623541 w 2756243"/>
              <a:gd name="connsiteY30" fmla="*/ 171622 h 360406"/>
              <a:gd name="connsiteX31" fmla="*/ 1623541 w 2756243"/>
              <a:gd name="connsiteY31" fmla="*/ 171622 h 360406"/>
              <a:gd name="connsiteX32" fmla="*/ 1661297 w 2756243"/>
              <a:gd name="connsiteY32" fmla="*/ 202514 h 360406"/>
              <a:gd name="connsiteX33" fmla="*/ 1671595 w 2756243"/>
              <a:gd name="connsiteY33" fmla="*/ 226541 h 360406"/>
              <a:gd name="connsiteX34" fmla="*/ 1778000 w 2756243"/>
              <a:gd name="connsiteY34" fmla="*/ 229973 h 360406"/>
              <a:gd name="connsiteX35" fmla="*/ 1805460 w 2756243"/>
              <a:gd name="connsiteY35" fmla="*/ 250568 h 360406"/>
              <a:gd name="connsiteX36" fmla="*/ 1905000 w 2756243"/>
              <a:gd name="connsiteY36" fmla="*/ 257433 h 360406"/>
              <a:gd name="connsiteX37" fmla="*/ 1905000 w 2756243"/>
              <a:gd name="connsiteY37" fmla="*/ 257433 h 360406"/>
              <a:gd name="connsiteX38" fmla="*/ 1977081 w 2756243"/>
              <a:gd name="connsiteY38" fmla="*/ 267730 h 360406"/>
              <a:gd name="connsiteX39" fmla="*/ 1990811 w 2756243"/>
              <a:gd name="connsiteY39" fmla="*/ 298622 h 360406"/>
              <a:gd name="connsiteX40" fmla="*/ 2035432 w 2756243"/>
              <a:gd name="connsiteY40" fmla="*/ 291757 h 360406"/>
              <a:gd name="connsiteX41" fmla="*/ 2035432 w 2756243"/>
              <a:gd name="connsiteY41" fmla="*/ 291757 h 360406"/>
              <a:gd name="connsiteX42" fmla="*/ 2100649 w 2756243"/>
              <a:gd name="connsiteY42" fmla="*/ 312351 h 360406"/>
              <a:gd name="connsiteX43" fmla="*/ 2110946 w 2756243"/>
              <a:gd name="connsiteY43" fmla="*/ 329514 h 360406"/>
              <a:gd name="connsiteX44" fmla="*/ 2344351 w 2756243"/>
              <a:gd name="connsiteY44" fmla="*/ 326081 h 360406"/>
              <a:gd name="connsiteX45" fmla="*/ 2347784 w 2756243"/>
              <a:gd name="connsiteY45" fmla="*/ 353541 h 360406"/>
              <a:gd name="connsiteX46" fmla="*/ 2756243 w 2756243"/>
              <a:gd name="connsiteY46" fmla="*/ 360406 h 36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756243" h="360406">
                <a:moveTo>
                  <a:pt x="0" y="0"/>
                </a:moveTo>
                <a:lnTo>
                  <a:pt x="61784" y="3433"/>
                </a:lnTo>
                <a:lnTo>
                  <a:pt x="75514" y="6865"/>
                </a:lnTo>
                <a:lnTo>
                  <a:pt x="257432" y="6865"/>
                </a:lnTo>
                <a:lnTo>
                  <a:pt x="267730" y="10297"/>
                </a:lnTo>
                <a:lnTo>
                  <a:pt x="367270" y="13730"/>
                </a:lnTo>
                <a:lnTo>
                  <a:pt x="384432" y="20595"/>
                </a:lnTo>
                <a:lnTo>
                  <a:pt x="518297" y="24027"/>
                </a:lnTo>
                <a:lnTo>
                  <a:pt x="525162" y="30892"/>
                </a:lnTo>
                <a:lnTo>
                  <a:pt x="569784" y="30892"/>
                </a:lnTo>
                <a:lnTo>
                  <a:pt x="586946" y="54919"/>
                </a:lnTo>
                <a:lnTo>
                  <a:pt x="624703" y="51487"/>
                </a:lnTo>
                <a:lnTo>
                  <a:pt x="635000" y="58351"/>
                </a:lnTo>
                <a:lnTo>
                  <a:pt x="648730" y="61784"/>
                </a:lnTo>
                <a:lnTo>
                  <a:pt x="731108" y="61784"/>
                </a:lnTo>
                <a:lnTo>
                  <a:pt x="744838" y="75514"/>
                </a:lnTo>
                <a:lnTo>
                  <a:pt x="786027" y="75514"/>
                </a:lnTo>
                <a:lnTo>
                  <a:pt x="803189" y="85811"/>
                </a:lnTo>
                <a:lnTo>
                  <a:pt x="837514" y="85811"/>
                </a:lnTo>
                <a:lnTo>
                  <a:pt x="858108" y="113270"/>
                </a:lnTo>
                <a:lnTo>
                  <a:pt x="930189" y="113270"/>
                </a:lnTo>
                <a:lnTo>
                  <a:pt x="947351" y="120135"/>
                </a:lnTo>
                <a:lnTo>
                  <a:pt x="1053757" y="120135"/>
                </a:lnTo>
                <a:lnTo>
                  <a:pt x="1057189" y="133865"/>
                </a:lnTo>
                <a:lnTo>
                  <a:pt x="1136135" y="130433"/>
                </a:lnTo>
                <a:lnTo>
                  <a:pt x="1146432" y="140730"/>
                </a:lnTo>
                <a:lnTo>
                  <a:pt x="1366108" y="144162"/>
                </a:lnTo>
                <a:lnTo>
                  <a:pt x="1366108" y="147595"/>
                </a:lnTo>
                <a:lnTo>
                  <a:pt x="1486243" y="154460"/>
                </a:lnTo>
                <a:lnTo>
                  <a:pt x="1503405" y="168189"/>
                </a:lnTo>
                <a:lnTo>
                  <a:pt x="1623541" y="171622"/>
                </a:lnTo>
                <a:lnTo>
                  <a:pt x="1623541" y="171622"/>
                </a:lnTo>
                <a:lnTo>
                  <a:pt x="1661297" y="202514"/>
                </a:lnTo>
                <a:lnTo>
                  <a:pt x="1671595" y="226541"/>
                </a:lnTo>
                <a:lnTo>
                  <a:pt x="1778000" y="229973"/>
                </a:lnTo>
                <a:lnTo>
                  <a:pt x="1805460" y="250568"/>
                </a:lnTo>
                <a:lnTo>
                  <a:pt x="1905000" y="257433"/>
                </a:lnTo>
                <a:lnTo>
                  <a:pt x="1905000" y="257433"/>
                </a:lnTo>
                <a:lnTo>
                  <a:pt x="1977081" y="267730"/>
                </a:lnTo>
                <a:lnTo>
                  <a:pt x="1990811" y="298622"/>
                </a:lnTo>
                <a:lnTo>
                  <a:pt x="2035432" y="291757"/>
                </a:lnTo>
                <a:lnTo>
                  <a:pt x="2035432" y="291757"/>
                </a:lnTo>
                <a:lnTo>
                  <a:pt x="2100649" y="312351"/>
                </a:lnTo>
                <a:lnTo>
                  <a:pt x="2110946" y="329514"/>
                </a:lnTo>
                <a:lnTo>
                  <a:pt x="2344351" y="326081"/>
                </a:lnTo>
                <a:lnTo>
                  <a:pt x="2347784" y="353541"/>
                </a:lnTo>
                <a:lnTo>
                  <a:pt x="2756243" y="360406"/>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133" name="Freeform 113">
            <a:extLst>
              <a:ext uri="{FF2B5EF4-FFF2-40B4-BE49-F238E27FC236}">
                <a16:creationId xmlns:a16="http://schemas.microsoft.com/office/drawing/2014/main" id="{4173FCE2-ED81-69E7-FBB2-7CAD3D87F9CE}"/>
              </a:ext>
            </a:extLst>
          </p:cNvPr>
          <p:cNvSpPr/>
          <p:nvPr/>
        </p:nvSpPr>
        <p:spPr bwMode="auto">
          <a:xfrm>
            <a:off x="7560200" y="1175909"/>
            <a:ext cx="3018017" cy="1837803"/>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sz="2800" kern="0" dirty="0">
              <a:solidFill>
                <a:srgbClr val="FFFFFF"/>
              </a:solidFill>
              <a:latin typeface="Calibri"/>
              <a:cs typeface="Arial" panose="020B0604020202020204" pitchFamily="34" charset="0"/>
            </a:endParaRPr>
          </a:p>
        </p:txBody>
      </p:sp>
      <p:grpSp>
        <p:nvGrpSpPr>
          <p:cNvPr id="134" name="Group 133">
            <a:extLst>
              <a:ext uri="{FF2B5EF4-FFF2-40B4-BE49-F238E27FC236}">
                <a16:creationId xmlns:a16="http://schemas.microsoft.com/office/drawing/2014/main" id="{43FF0C16-A773-58E2-5328-41D362B32EA3}"/>
              </a:ext>
            </a:extLst>
          </p:cNvPr>
          <p:cNvGrpSpPr/>
          <p:nvPr/>
        </p:nvGrpSpPr>
        <p:grpSpPr>
          <a:xfrm>
            <a:off x="7097974" y="1131606"/>
            <a:ext cx="439545" cy="2027154"/>
            <a:chOff x="583756" y="2400447"/>
            <a:chExt cx="439543" cy="2027154"/>
          </a:xfrm>
        </p:grpSpPr>
        <p:sp>
          <p:nvSpPr>
            <p:cNvPr id="135" name="TextBox 134">
              <a:extLst>
                <a:ext uri="{FF2B5EF4-FFF2-40B4-BE49-F238E27FC236}">
                  <a16:creationId xmlns:a16="http://schemas.microsoft.com/office/drawing/2014/main" id="{B7768AD8-BC25-244A-D4C4-9E98300FE9C3}"/>
                </a:ext>
              </a:extLst>
            </p:cNvPr>
            <p:cNvSpPr txBox="1"/>
            <p:nvPr/>
          </p:nvSpPr>
          <p:spPr bwMode="auto">
            <a:xfrm>
              <a:off x="583756" y="2400447"/>
              <a:ext cx="43954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100</a:t>
              </a:r>
            </a:p>
          </p:txBody>
        </p:sp>
        <p:sp>
          <p:nvSpPr>
            <p:cNvPr id="136" name="TextBox 135">
              <a:extLst>
                <a:ext uri="{FF2B5EF4-FFF2-40B4-BE49-F238E27FC236}">
                  <a16:creationId xmlns:a16="http://schemas.microsoft.com/office/drawing/2014/main" id="{BFE4A19F-0365-E4D1-4425-DF77A91B176E}"/>
                </a:ext>
              </a:extLst>
            </p:cNvPr>
            <p:cNvSpPr txBox="1"/>
            <p:nvPr/>
          </p:nvSpPr>
          <p:spPr bwMode="auto">
            <a:xfrm>
              <a:off x="668716" y="3100508"/>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60</a:t>
              </a:r>
            </a:p>
          </p:txBody>
        </p:sp>
        <p:sp>
          <p:nvSpPr>
            <p:cNvPr id="137" name="TextBox 136">
              <a:extLst>
                <a:ext uri="{FF2B5EF4-FFF2-40B4-BE49-F238E27FC236}">
                  <a16:creationId xmlns:a16="http://schemas.microsoft.com/office/drawing/2014/main" id="{CD892132-43E6-6E58-E0B1-558C3E559894}"/>
                </a:ext>
              </a:extLst>
            </p:cNvPr>
            <p:cNvSpPr txBox="1"/>
            <p:nvPr/>
          </p:nvSpPr>
          <p:spPr bwMode="auto">
            <a:xfrm>
              <a:off x="668716" y="3450541"/>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40</a:t>
              </a:r>
            </a:p>
          </p:txBody>
        </p:sp>
        <p:sp>
          <p:nvSpPr>
            <p:cNvPr id="138" name="TextBox 137">
              <a:extLst>
                <a:ext uri="{FF2B5EF4-FFF2-40B4-BE49-F238E27FC236}">
                  <a16:creationId xmlns:a16="http://schemas.microsoft.com/office/drawing/2014/main" id="{7989B676-70E2-542A-D18D-AF6A6680E9A4}"/>
                </a:ext>
              </a:extLst>
            </p:cNvPr>
            <p:cNvSpPr txBox="1"/>
            <p:nvPr/>
          </p:nvSpPr>
          <p:spPr bwMode="auto">
            <a:xfrm>
              <a:off x="668716" y="3800571"/>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20</a:t>
              </a:r>
            </a:p>
          </p:txBody>
        </p:sp>
        <p:sp>
          <p:nvSpPr>
            <p:cNvPr id="139" name="TextBox 138">
              <a:extLst>
                <a:ext uri="{FF2B5EF4-FFF2-40B4-BE49-F238E27FC236}">
                  <a16:creationId xmlns:a16="http://schemas.microsoft.com/office/drawing/2014/main" id="{51319191-9A23-E857-F6FE-B71405BF7707}"/>
                </a:ext>
              </a:extLst>
            </p:cNvPr>
            <p:cNvSpPr txBox="1"/>
            <p:nvPr/>
          </p:nvSpPr>
          <p:spPr bwMode="auto">
            <a:xfrm>
              <a:off x="753674" y="4150602"/>
              <a:ext cx="26962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0</a:t>
              </a:r>
            </a:p>
          </p:txBody>
        </p:sp>
        <p:sp>
          <p:nvSpPr>
            <p:cNvPr id="140" name="TextBox 139">
              <a:extLst>
                <a:ext uri="{FF2B5EF4-FFF2-40B4-BE49-F238E27FC236}">
                  <a16:creationId xmlns:a16="http://schemas.microsoft.com/office/drawing/2014/main" id="{054AFCCA-F9AF-68D1-6AE5-858C01DEC338}"/>
                </a:ext>
              </a:extLst>
            </p:cNvPr>
            <p:cNvSpPr txBox="1"/>
            <p:nvPr/>
          </p:nvSpPr>
          <p:spPr bwMode="auto">
            <a:xfrm>
              <a:off x="668716" y="2750478"/>
              <a:ext cx="354583"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200" dirty="0">
                  <a:solidFill>
                    <a:srgbClr val="000000"/>
                  </a:solidFill>
                  <a:latin typeface="Arial"/>
                  <a:cs typeface="Arial"/>
                </a:rPr>
                <a:t>80</a:t>
              </a:r>
            </a:p>
          </p:txBody>
        </p:sp>
      </p:grpSp>
      <p:sp>
        <p:nvSpPr>
          <p:cNvPr id="141" name="TextBox 140">
            <a:extLst>
              <a:ext uri="{FF2B5EF4-FFF2-40B4-BE49-F238E27FC236}">
                <a16:creationId xmlns:a16="http://schemas.microsoft.com/office/drawing/2014/main" id="{EF7A223F-ADDE-4F7D-4253-E1C0E1FE666F}"/>
              </a:ext>
            </a:extLst>
          </p:cNvPr>
          <p:cNvSpPr txBox="1"/>
          <p:nvPr/>
        </p:nvSpPr>
        <p:spPr bwMode="auto">
          <a:xfrm>
            <a:off x="7582190" y="3197637"/>
            <a:ext cx="2844497"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200" b="1" dirty="0">
                <a:solidFill>
                  <a:srgbClr val="000000"/>
                </a:solidFill>
                <a:latin typeface="Arial"/>
                <a:cs typeface="Arial"/>
              </a:rPr>
              <a:t>Time Since Randomization (months)</a:t>
            </a:r>
          </a:p>
        </p:txBody>
      </p:sp>
      <p:grpSp>
        <p:nvGrpSpPr>
          <p:cNvPr id="142" name="Group 141">
            <a:extLst>
              <a:ext uri="{FF2B5EF4-FFF2-40B4-BE49-F238E27FC236}">
                <a16:creationId xmlns:a16="http://schemas.microsoft.com/office/drawing/2014/main" id="{40BAEEC9-E12A-AC2E-FB5D-A68B738816CB}"/>
              </a:ext>
            </a:extLst>
          </p:cNvPr>
          <p:cNvGrpSpPr/>
          <p:nvPr/>
        </p:nvGrpSpPr>
        <p:grpSpPr>
          <a:xfrm>
            <a:off x="7420962" y="3097491"/>
            <a:ext cx="3141871" cy="185548"/>
            <a:chOff x="906746" y="4366333"/>
            <a:chExt cx="3141870" cy="185548"/>
          </a:xfrm>
        </p:grpSpPr>
        <p:sp>
          <p:nvSpPr>
            <p:cNvPr id="143" name="TextBox 142">
              <a:extLst>
                <a:ext uri="{FF2B5EF4-FFF2-40B4-BE49-F238E27FC236}">
                  <a16:creationId xmlns:a16="http://schemas.microsoft.com/office/drawing/2014/main" id="{17EA584C-C92D-679A-5E67-04EAA6648944}"/>
                </a:ext>
              </a:extLst>
            </p:cNvPr>
            <p:cNvSpPr txBox="1"/>
            <p:nvPr/>
          </p:nvSpPr>
          <p:spPr bwMode="auto">
            <a:xfrm>
              <a:off x="906746"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0</a:t>
              </a:r>
            </a:p>
          </p:txBody>
        </p:sp>
        <p:sp>
          <p:nvSpPr>
            <p:cNvPr id="144" name="TextBox 143">
              <a:extLst>
                <a:ext uri="{FF2B5EF4-FFF2-40B4-BE49-F238E27FC236}">
                  <a16:creationId xmlns:a16="http://schemas.microsoft.com/office/drawing/2014/main" id="{D13E026C-F577-50FC-2ECD-4BB22084DE7A}"/>
                </a:ext>
              </a:extLst>
            </p:cNvPr>
            <p:cNvSpPr txBox="1"/>
            <p:nvPr/>
          </p:nvSpPr>
          <p:spPr bwMode="auto">
            <a:xfrm>
              <a:off x="1623633"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12</a:t>
              </a:r>
            </a:p>
          </p:txBody>
        </p:sp>
        <p:sp>
          <p:nvSpPr>
            <p:cNvPr id="145" name="TextBox 144">
              <a:extLst>
                <a:ext uri="{FF2B5EF4-FFF2-40B4-BE49-F238E27FC236}">
                  <a16:creationId xmlns:a16="http://schemas.microsoft.com/office/drawing/2014/main" id="{22C4DAC9-FD7E-9A26-76D1-9F31F356A1D8}"/>
                </a:ext>
              </a:extLst>
            </p:cNvPr>
            <p:cNvSpPr txBox="1"/>
            <p:nvPr/>
          </p:nvSpPr>
          <p:spPr bwMode="auto">
            <a:xfrm>
              <a:off x="3774296"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48</a:t>
              </a:r>
            </a:p>
          </p:txBody>
        </p:sp>
        <p:sp>
          <p:nvSpPr>
            <p:cNvPr id="146" name="TextBox 145">
              <a:extLst>
                <a:ext uri="{FF2B5EF4-FFF2-40B4-BE49-F238E27FC236}">
                  <a16:creationId xmlns:a16="http://schemas.microsoft.com/office/drawing/2014/main" id="{2029ADE1-3A6E-75E8-1955-F80D66038CF9}"/>
                </a:ext>
              </a:extLst>
            </p:cNvPr>
            <p:cNvSpPr txBox="1"/>
            <p:nvPr/>
          </p:nvSpPr>
          <p:spPr bwMode="auto">
            <a:xfrm>
              <a:off x="2340521"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24</a:t>
              </a:r>
            </a:p>
          </p:txBody>
        </p:sp>
        <p:sp>
          <p:nvSpPr>
            <p:cNvPr id="147" name="TextBox 146">
              <a:extLst>
                <a:ext uri="{FF2B5EF4-FFF2-40B4-BE49-F238E27FC236}">
                  <a16:creationId xmlns:a16="http://schemas.microsoft.com/office/drawing/2014/main" id="{27009EF4-A9EC-B535-08CB-FCECF975E7DD}"/>
                </a:ext>
              </a:extLst>
            </p:cNvPr>
            <p:cNvSpPr txBox="1"/>
            <p:nvPr/>
          </p:nvSpPr>
          <p:spPr bwMode="auto">
            <a:xfrm>
              <a:off x="3057408" y="4366333"/>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200" dirty="0">
                  <a:solidFill>
                    <a:srgbClr val="000000"/>
                  </a:solidFill>
                  <a:latin typeface="Arial"/>
                  <a:cs typeface="Arial"/>
                </a:rPr>
                <a:t>36</a:t>
              </a:r>
            </a:p>
          </p:txBody>
        </p:sp>
      </p:grpSp>
      <p:grpSp>
        <p:nvGrpSpPr>
          <p:cNvPr id="148" name="Group 147">
            <a:extLst>
              <a:ext uri="{FF2B5EF4-FFF2-40B4-BE49-F238E27FC236}">
                <a16:creationId xmlns:a16="http://schemas.microsoft.com/office/drawing/2014/main" id="{0133695D-A19E-55A3-E536-5BD692077426}"/>
              </a:ext>
            </a:extLst>
          </p:cNvPr>
          <p:cNvGrpSpPr/>
          <p:nvPr/>
        </p:nvGrpSpPr>
        <p:grpSpPr>
          <a:xfrm>
            <a:off x="7474475" y="1258026"/>
            <a:ext cx="91440" cy="1755687"/>
            <a:chOff x="960259" y="2526866"/>
            <a:chExt cx="91440" cy="1755687"/>
          </a:xfrm>
        </p:grpSpPr>
        <p:cxnSp>
          <p:nvCxnSpPr>
            <p:cNvPr id="149" name="Straight Connector 148">
              <a:extLst>
                <a:ext uri="{FF2B5EF4-FFF2-40B4-BE49-F238E27FC236}">
                  <a16:creationId xmlns:a16="http://schemas.microsoft.com/office/drawing/2014/main" id="{C609FAB0-9685-CBD7-B1BA-588C58726E4A}"/>
                </a:ext>
              </a:extLst>
            </p:cNvPr>
            <p:cNvCxnSpPr>
              <a:cxnSpLocks/>
            </p:cNvCxnSpPr>
            <p:nvPr/>
          </p:nvCxnSpPr>
          <p:spPr bwMode="auto">
            <a:xfrm>
              <a:off x="960259" y="322914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0" name="Straight Connector 149">
              <a:extLst>
                <a:ext uri="{FF2B5EF4-FFF2-40B4-BE49-F238E27FC236}">
                  <a16:creationId xmlns:a16="http://schemas.microsoft.com/office/drawing/2014/main" id="{43F8ACA5-10BE-EC67-8AC1-1E5E9068ECBD}"/>
                </a:ext>
              </a:extLst>
            </p:cNvPr>
            <p:cNvCxnSpPr>
              <a:cxnSpLocks/>
            </p:cNvCxnSpPr>
            <p:nvPr/>
          </p:nvCxnSpPr>
          <p:spPr bwMode="auto">
            <a:xfrm>
              <a:off x="960259" y="3580277"/>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1" name="Straight Connector 150">
              <a:extLst>
                <a:ext uri="{FF2B5EF4-FFF2-40B4-BE49-F238E27FC236}">
                  <a16:creationId xmlns:a16="http://schemas.microsoft.com/office/drawing/2014/main" id="{88690E95-27B1-64F8-E574-C8D981C78547}"/>
                </a:ext>
              </a:extLst>
            </p:cNvPr>
            <p:cNvCxnSpPr>
              <a:cxnSpLocks/>
            </p:cNvCxnSpPr>
            <p:nvPr/>
          </p:nvCxnSpPr>
          <p:spPr bwMode="auto">
            <a:xfrm>
              <a:off x="960259" y="287800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2" name="Straight Connector 151">
              <a:extLst>
                <a:ext uri="{FF2B5EF4-FFF2-40B4-BE49-F238E27FC236}">
                  <a16:creationId xmlns:a16="http://schemas.microsoft.com/office/drawing/2014/main" id="{A4E7E11D-8295-5ECD-30E5-674E65F77392}"/>
                </a:ext>
              </a:extLst>
            </p:cNvPr>
            <p:cNvCxnSpPr>
              <a:cxnSpLocks/>
            </p:cNvCxnSpPr>
            <p:nvPr/>
          </p:nvCxnSpPr>
          <p:spPr bwMode="auto">
            <a:xfrm>
              <a:off x="960259" y="3931414"/>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3" name="Straight Connector 152">
              <a:extLst>
                <a:ext uri="{FF2B5EF4-FFF2-40B4-BE49-F238E27FC236}">
                  <a16:creationId xmlns:a16="http://schemas.microsoft.com/office/drawing/2014/main" id="{25243A47-0165-3726-83DA-B5683D455A20}"/>
                </a:ext>
              </a:extLst>
            </p:cNvPr>
            <p:cNvCxnSpPr>
              <a:cxnSpLocks/>
            </p:cNvCxnSpPr>
            <p:nvPr/>
          </p:nvCxnSpPr>
          <p:spPr bwMode="auto">
            <a:xfrm>
              <a:off x="960259" y="428255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4" name="Straight Connector 153">
              <a:extLst>
                <a:ext uri="{FF2B5EF4-FFF2-40B4-BE49-F238E27FC236}">
                  <a16:creationId xmlns:a16="http://schemas.microsoft.com/office/drawing/2014/main" id="{9471EF97-74C5-3C63-0271-11C6138D2877}"/>
                </a:ext>
              </a:extLst>
            </p:cNvPr>
            <p:cNvCxnSpPr>
              <a:cxnSpLocks/>
            </p:cNvCxnSpPr>
            <p:nvPr/>
          </p:nvCxnSpPr>
          <p:spPr bwMode="auto">
            <a:xfrm>
              <a:off x="960259" y="2526866"/>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55" name="Group 154">
            <a:extLst>
              <a:ext uri="{FF2B5EF4-FFF2-40B4-BE49-F238E27FC236}">
                <a16:creationId xmlns:a16="http://schemas.microsoft.com/office/drawing/2014/main" id="{9A09C1E1-F75A-2CCF-D49C-21C2FD18874F}"/>
              </a:ext>
            </a:extLst>
          </p:cNvPr>
          <p:cNvGrpSpPr/>
          <p:nvPr/>
        </p:nvGrpSpPr>
        <p:grpSpPr>
          <a:xfrm>
            <a:off x="7560341" y="3010969"/>
            <a:ext cx="2867011" cy="91441"/>
            <a:chOff x="1046126" y="4279810"/>
            <a:chExt cx="2867010" cy="91441"/>
          </a:xfrm>
        </p:grpSpPr>
        <p:cxnSp>
          <p:nvCxnSpPr>
            <p:cNvPr id="156" name="Straight Connector 155">
              <a:extLst>
                <a:ext uri="{FF2B5EF4-FFF2-40B4-BE49-F238E27FC236}">
                  <a16:creationId xmlns:a16="http://schemas.microsoft.com/office/drawing/2014/main" id="{ABAD411E-A09A-29EA-4648-952C9108868F}"/>
                </a:ext>
              </a:extLst>
            </p:cNvPr>
            <p:cNvCxnSpPr>
              <a:cxnSpLocks/>
            </p:cNvCxnSpPr>
            <p:nvPr/>
          </p:nvCxnSpPr>
          <p:spPr bwMode="auto">
            <a:xfrm rot="16200000">
              <a:off x="1000406"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7" name="Straight Connector 156">
              <a:extLst>
                <a:ext uri="{FF2B5EF4-FFF2-40B4-BE49-F238E27FC236}">
                  <a16:creationId xmlns:a16="http://schemas.microsoft.com/office/drawing/2014/main" id="{682FD51F-83D5-A71E-E043-F66484653EC6}"/>
                </a:ext>
              </a:extLst>
            </p:cNvPr>
            <p:cNvCxnSpPr>
              <a:cxnSpLocks/>
            </p:cNvCxnSpPr>
            <p:nvPr/>
          </p:nvCxnSpPr>
          <p:spPr bwMode="auto">
            <a:xfrm rot="16200000">
              <a:off x="1717159"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8" name="Straight Connector 157">
              <a:extLst>
                <a:ext uri="{FF2B5EF4-FFF2-40B4-BE49-F238E27FC236}">
                  <a16:creationId xmlns:a16="http://schemas.microsoft.com/office/drawing/2014/main" id="{D8590D6F-563E-14CA-4EEC-8D84CE64D6CC}"/>
                </a:ext>
              </a:extLst>
            </p:cNvPr>
            <p:cNvCxnSpPr>
              <a:cxnSpLocks/>
            </p:cNvCxnSpPr>
            <p:nvPr/>
          </p:nvCxnSpPr>
          <p:spPr bwMode="auto">
            <a:xfrm rot="16200000">
              <a:off x="2433912" y="4325531"/>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59" name="Straight Connector 158">
              <a:extLst>
                <a:ext uri="{FF2B5EF4-FFF2-40B4-BE49-F238E27FC236}">
                  <a16:creationId xmlns:a16="http://schemas.microsoft.com/office/drawing/2014/main" id="{1174EBCD-0041-928B-AE61-73F6FEE24EF3}"/>
                </a:ext>
              </a:extLst>
            </p:cNvPr>
            <p:cNvCxnSpPr>
              <a:cxnSpLocks/>
            </p:cNvCxnSpPr>
            <p:nvPr/>
          </p:nvCxnSpPr>
          <p:spPr bwMode="auto">
            <a:xfrm rot="16200000">
              <a:off x="3150664" y="432553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160" name="Straight Connector 159">
              <a:extLst>
                <a:ext uri="{FF2B5EF4-FFF2-40B4-BE49-F238E27FC236}">
                  <a16:creationId xmlns:a16="http://schemas.microsoft.com/office/drawing/2014/main" id="{CF5B6BD1-1833-9650-6827-D2B8FF9F0680}"/>
                </a:ext>
              </a:extLst>
            </p:cNvPr>
            <p:cNvCxnSpPr>
              <a:cxnSpLocks/>
            </p:cNvCxnSpPr>
            <p:nvPr/>
          </p:nvCxnSpPr>
          <p:spPr bwMode="auto">
            <a:xfrm rot="16200000">
              <a:off x="3867416" y="4325530"/>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161" name="Group 160">
            <a:extLst>
              <a:ext uri="{FF2B5EF4-FFF2-40B4-BE49-F238E27FC236}">
                <a16:creationId xmlns:a16="http://schemas.microsoft.com/office/drawing/2014/main" id="{5709175A-2F88-DB6F-CB57-B85B52772661}"/>
              </a:ext>
            </a:extLst>
          </p:cNvPr>
          <p:cNvGrpSpPr/>
          <p:nvPr/>
        </p:nvGrpSpPr>
        <p:grpSpPr>
          <a:xfrm>
            <a:off x="7460651" y="3724796"/>
            <a:ext cx="3125588" cy="425971"/>
            <a:chOff x="912671" y="4820768"/>
            <a:chExt cx="3125588" cy="425971"/>
          </a:xfrm>
        </p:grpSpPr>
        <p:sp>
          <p:nvSpPr>
            <p:cNvPr id="162" name="TextBox 161">
              <a:extLst>
                <a:ext uri="{FF2B5EF4-FFF2-40B4-BE49-F238E27FC236}">
                  <a16:creationId xmlns:a16="http://schemas.microsoft.com/office/drawing/2014/main" id="{C080FE50-2DD0-A2D0-6B9F-024101737C2F}"/>
                </a:ext>
              </a:extLst>
            </p:cNvPr>
            <p:cNvSpPr txBox="1"/>
            <p:nvPr/>
          </p:nvSpPr>
          <p:spPr bwMode="auto">
            <a:xfrm>
              <a:off x="912671" y="4820768"/>
              <a:ext cx="265630" cy="421695"/>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303</a:t>
              </a:r>
            </a:p>
            <a:p>
              <a:pPr algn="ctr" defTabSz="914377">
                <a:defRPr/>
              </a:pPr>
              <a:r>
                <a:rPr lang="en-US" sz="1200" dirty="0">
                  <a:solidFill>
                    <a:prstClr val="black"/>
                  </a:solidFill>
                  <a:latin typeface="Arial" panose="020B0604020202020204" pitchFamily="34" charset="0"/>
                  <a:cs typeface="Arial" panose="020B0604020202020204" pitchFamily="34" charset="0"/>
                </a:rPr>
                <a:t>305</a:t>
              </a:r>
            </a:p>
            <a:p>
              <a:pPr algn="ctr" defTabSz="914377">
                <a:defRPr/>
              </a:pPr>
              <a:r>
                <a:rPr lang="en-US" sz="1200" dirty="0">
                  <a:solidFill>
                    <a:prstClr val="black"/>
                  </a:solidFill>
                  <a:latin typeface="Arial" panose="020B0604020202020204" pitchFamily="34" charset="0"/>
                  <a:cs typeface="Arial" panose="020B0604020202020204" pitchFamily="34" charset="0"/>
                </a:rPr>
                <a:t>301</a:t>
              </a:r>
            </a:p>
          </p:txBody>
        </p:sp>
        <p:sp>
          <p:nvSpPr>
            <p:cNvPr id="163" name="TextBox 162">
              <a:extLst>
                <a:ext uri="{FF2B5EF4-FFF2-40B4-BE49-F238E27FC236}">
                  <a16:creationId xmlns:a16="http://schemas.microsoft.com/office/drawing/2014/main" id="{98D13D28-D000-B7E0-F00E-0E32FDBA0CEB}"/>
                </a:ext>
              </a:extLst>
            </p:cNvPr>
            <p:cNvSpPr txBox="1"/>
            <p:nvPr/>
          </p:nvSpPr>
          <p:spPr bwMode="auto">
            <a:xfrm>
              <a:off x="2342651"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269</a:t>
              </a:r>
            </a:p>
            <a:p>
              <a:pPr algn="ctr" defTabSz="914377">
                <a:defRPr/>
              </a:pPr>
              <a:r>
                <a:rPr lang="en-US" sz="1200" dirty="0">
                  <a:solidFill>
                    <a:prstClr val="black"/>
                  </a:solidFill>
                  <a:latin typeface="Arial" panose="020B0604020202020204" pitchFamily="34" charset="0"/>
                  <a:cs typeface="Arial" panose="020B0604020202020204" pitchFamily="34" charset="0"/>
                </a:rPr>
                <a:t>279</a:t>
              </a:r>
            </a:p>
            <a:p>
              <a:pPr algn="ctr" defTabSz="914377">
                <a:defRPr/>
              </a:pPr>
              <a:r>
                <a:rPr lang="en-US" sz="1200" dirty="0">
                  <a:solidFill>
                    <a:prstClr val="black"/>
                  </a:solidFill>
                  <a:latin typeface="Arial" panose="020B0604020202020204" pitchFamily="34" charset="0"/>
                  <a:cs typeface="Arial" panose="020B0604020202020204" pitchFamily="34" charset="0"/>
                </a:rPr>
                <a:t>276</a:t>
              </a:r>
            </a:p>
          </p:txBody>
        </p:sp>
        <p:sp>
          <p:nvSpPr>
            <p:cNvPr id="164" name="TextBox 163">
              <a:extLst>
                <a:ext uri="{FF2B5EF4-FFF2-40B4-BE49-F238E27FC236}">
                  <a16:creationId xmlns:a16="http://schemas.microsoft.com/office/drawing/2014/main" id="{FE9C5930-509F-B8CB-08D2-CDEFF70B0F66}"/>
                </a:ext>
              </a:extLst>
            </p:cNvPr>
            <p:cNvSpPr txBox="1"/>
            <p:nvPr/>
          </p:nvSpPr>
          <p:spPr bwMode="auto">
            <a:xfrm>
              <a:off x="3772629"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0</a:t>
              </a:r>
            </a:p>
            <a:p>
              <a:pPr algn="ctr" defTabSz="914377">
                <a:defRPr/>
              </a:pPr>
              <a:r>
                <a:rPr lang="en-US" sz="1200" dirty="0">
                  <a:solidFill>
                    <a:prstClr val="black"/>
                  </a:solidFill>
                  <a:latin typeface="Arial" panose="020B0604020202020204" pitchFamily="34" charset="0"/>
                  <a:cs typeface="Arial" panose="020B0604020202020204" pitchFamily="34" charset="0"/>
                </a:rPr>
                <a:t>1</a:t>
              </a:r>
            </a:p>
            <a:p>
              <a:pPr algn="ctr" defTabSz="914377">
                <a:defRPr/>
              </a:pPr>
              <a:r>
                <a:rPr lang="en-US" sz="1200" dirty="0">
                  <a:solidFill>
                    <a:prstClr val="black"/>
                  </a:solidFill>
                  <a:latin typeface="Arial" panose="020B0604020202020204" pitchFamily="34" charset="0"/>
                  <a:cs typeface="Arial" panose="020B0604020202020204" pitchFamily="34" charset="0"/>
                </a:rPr>
                <a:t>2</a:t>
              </a:r>
            </a:p>
          </p:txBody>
        </p:sp>
        <p:sp>
          <p:nvSpPr>
            <p:cNvPr id="165" name="TextBox 164">
              <a:extLst>
                <a:ext uri="{FF2B5EF4-FFF2-40B4-BE49-F238E27FC236}">
                  <a16:creationId xmlns:a16="http://schemas.microsoft.com/office/drawing/2014/main" id="{62C9E7A4-8D2F-7A9F-C38B-771569AD886A}"/>
                </a:ext>
              </a:extLst>
            </p:cNvPr>
            <p:cNvSpPr txBox="1"/>
            <p:nvPr/>
          </p:nvSpPr>
          <p:spPr bwMode="auto">
            <a:xfrm>
              <a:off x="1627661"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284</a:t>
              </a:r>
            </a:p>
            <a:p>
              <a:pPr algn="ctr" defTabSz="914377">
                <a:defRPr/>
              </a:pPr>
              <a:r>
                <a:rPr lang="en-US" sz="1200" dirty="0">
                  <a:solidFill>
                    <a:prstClr val="black"/>
                  </a:solidFill>
                  <a:latin typeface="Arial" panose="020B0604020202020204" pitchFamily="34" charset="0"/>
                  <a:cs typeface="Arial" panose="020B0604020202020204" pitchFamily="34" charset="0"/>
                </a:rPr>
                <a:t>281</a:t>
              </a:r>
            </a:p>
            <a:p>
              <a:pPr algn="ctr" defTabSz="914377">
                <a:defRPr/>
              </a:pPr>
              <a:r>
                <a:rPr lang="en-US" sz="1200" dirty="0">
                  <a:solidFill>
                    <a:prstClr val="black"/>
                  </a:solidFill>
                  <a:latin typeface="Arial" panose="020B0604020202020204" pitchFamily="34" charset="0"/>
                  <a:cs typeface="Arial" panose="020B0604020202020204" pitchFamily="34" charset="0"/>
                </a:rPr>
                <a:t>284</a:t>
              </a:r>
            </a:p>
          </p:txBody>
        </p:sp>
        <p:sp>
          <p:nvSpPr>
            <p:cNvPr id="166" name="TextBox 165">
              <a:extLst>
                <a:ext uri="{FF2B5EF4-FFF2-40B4-BE49-F238E27FC236}">
                  <a16:creationId xmlns:a16="http://schemas.microsoft.com/office/drawing/2014/main" id="{F9C2BC84-5A83-F65D-2C4D-824B7848F7E7}"/>
                </a:ext>
              </a:extLst>
            </p:cNvPr>
            <p:cNvSpPr txBox="1"/>
            <p:nvPr/>
          </p:nvSpPr>
          <p:spPr bwMode="auto">
            <a:xfrm>
              <a:off x="3057640" y="4820768"/>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1200" dirty="0">
                  <a:solidFill>
                    <a:prstClr val="black"/>
                  </a:solidFill>
                  <a:latin typeface="Arial" panose="020B0604020202020204" pitchFamily="34" charset="0"/>
                  <a:cs typeface="Arial" panose="020B0604020202020204" pitchFamily="34" charset="0"/>
                </a:rPr>
                <a:t>102</a:t>
              </a:r>
            </a:p>
            <a:p>
              <a:pPr algn="ctr" defTabSz="914377">
                <a:defRPr/>
              </a:pPr>
              <a:r>
                <a:rPr lang="en-US" sz="1200" dirty="0">
                  <a:solidFill>
                    <a:prstClr val="black"/>
                  </a:solidFill>
                  <a:latin typeface="Arial" panose="020B0604020202020204" pitchFamily="34" charset="0"/>
                  <a:cs typeface="Arial" panose="020B0604020202020204" pitchFamily="34" charset="0"/>
                </a:rPr>
                <a:t>114</a:t>
              </a:r>
            </a:p>
            <a:p>
              <a:pPr algn="ctr" defTabSz="914377">
                <a:defRPr/>
              </a:pPr>
              <a:r>
                <a:rPr lang="en-US" sz="1200" dirty="0">
                  <a:solidFill>
                    <a:prstClr val="black"/>
                  </a:solidFill>
                  <a:latin typeface="Arial" panose="020B0604020202020204" pitchFamily="34" charset="0"/>
                  <a:cs typeface="Arial" panose="020B0604020202020204" pitchFamily="34" charset="0"/>
                </a:rPr>
                <a:t>141</a:t>
              </a:r>
            </a:p>
          </p:txBody>
        </p:sp>
      </p:grpSp>
      <p:sp>
        <p:nvSpPr>
          <p:cNvPr id="167" name="TextBox 166">
            <a:extLst>
              <a:ext uri="{FF2B5EF4-FFF2-40B4-BE49-F238E27FC236}">
                <a16:creationId xmlns:a16="http://schemas.microsoft.com/office/drawing/2014/main" id="{5D0A5ED0-E1E0-DDC7-41E4-B8B892D7BC62}"/>
              </a:ext>
            </a:extLst>
          </p:cNvPr>
          <p:cNvSpPr txBox="1"/>
          <p:nvPr/>
        </p:nvSpPr>
        <p:spPr bwMode="auto">
          <a:xfrm rot="16200000">
            <a:off x="6224052" y="1989908"/>
            <a:ext cx="1788585" cy="276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200" b="1" dirty="0">
                <a:solidFill>
                  <a:srgbClr val="000000"/>
                </a:solidFill>
                <a:latin typeface="Arial"/>
                <a:cs typeface="Arial"/>
              </a:rPr>
              <a:t>OS (%)</a:t>
            </a:r>
          </a:p>
        </p:txBody>
      </p:sp>
      <p:sp>
        <p:nvSpPr>
          <p:cNvPr id="168" name="TextBox 167">
            <a:extLst>
              <a:ext uri="{FF2B5EF4-FFF2-40B4-BE49-F238E27FC236}">
                <a16:creationId xmlns:a16="http://schemas.microsoft.com/office/drawing/2014/main" id="{4F566B6B-C372-7572-53AA-5285AB6C77D7}"/>
              </a:ext>
            </a:extLst>
          </p:cNvPr>
          <p:cNvSpPr txBox="1"/>
          <p:nvPr/>
        </p:nvSpPr>
        <p:spPr bwMode="auto">
          <a:xfrm>
            <a:off x="6549122" y="3501469"/>
            <a:ext cx="891865" cy="830997"/>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lIns="0" rtlCol="0">
            <a:spAutoFit/>
          </a:bodyPr>
          <a:lstStyle/>
          <a:p>
            <a:pPr algn="r" defTabSz="914377">
              <a:defRPr/>
            </a:pPr>
            <a:r>
              <a:rPr lang="en-US" sz="1200" b="1" dirty="0">
                <a:solidFill>
                  <a:prstClr val="black"/>
                </a:solidFill>
                <a:latin typeface="Arial" panose="020B0604020202020204" pitchFamily="34" charset="0"/>
                <a:cs typeface="Arial" panose="020B0604020202020204" pitchFamily="34" charset="0"/>
              </a:rPr>
              <a:t>No. at risk</a:t>
            </a:r>
          </a:p>
          <a:p>
            <a:pPr algn="r" defTabSz="914377">
              <a:defRPr/>
            </a:pPr>
            <a:r>
              <a:rPr lang="en-US" sz="1200" b="1" dirty="0">
                <a:solidFill>
                  <a:srgbClr val="D85C00"/>
                </a:solidFill>
                <a:latin typeface="Arial" panose="020B0604020202020204" pitchFamily="34" charset="0"/>
                <a:cs typeface="Arial" panose="020B0604020202020204" pitchFamily="34" charset="0"/>
              </a:rPr>
              <a:t>VO</a:t>
            </a:r>
          </a:p>
          <a:p>
            <a:pPr algn="r" defTabSz="914377">
              <a:defRPr/>
            </a:pPr>
            <a:r>
              <a:rPr lang="en-US" sz="1200" b="1" dirty="0">
                <a:solidFill>
                  <a:srgbClr val="E87722"/>
                </a:solidFill>
                <a:latin typeface="Arial" panose="020B0604020202020204" pitchFamily="34" charset="0"/>
                <a:cs typeface="Arial" panose="020B0604020202020204" pitchFamily="34" charset="0"/>
              </a:rPr>
              <a:t>VI</a:t>
            </a:r>
          </a:p>
          <a:p>
            <a:pPr algn="r" defTabSz="914377">
              <a:defRPr/>
            </a:pPr>
            <a:r>
              <a:rPr lang="en-US" sz="1200" b="1" dirty="0">
                <a:solidFill>
                  <a:srgbClr val="B31B1B"/>
                </a:solidFill>
                <a:latin typeface="Arial" panose="020B0604020202020204" pitchFamily="34" charset="0"/>
                <a:cs typeface="Arial" panose="020B0604020202020204" pitchFamily="34" charset="0"/>
              </a:rPr>
              <a:t>I</a:t>
            </a:r>
            <a:endParaRPr lang="en-US" sz="1200" dirty="0">
              <a:solidFill>
                <a:srgbClr val="B31B1B"/>
              </a:solidFill>
              <a:latin typeface="Arial" panose="020B0604020202020204" pitchFamily="34" charset="0"/>
              <a:cs typeface="Arial" panose="020B0604020202020204" pitchFamily="34" charset="0"/>
            </a:endParaRPr>
          </a:p>
        </p:txBody>
      </p:sp>
      <p:sp>
        <p:nvSpPr>
          <p:cNvPr id="169" name="TextBox 168">
            <a:extLst>
              <a:ext uri="{FF2B5EF4-FFF2-40B4-BE49-F238E27FC236}">
                <a16:creationId xmlns:a16="http://schemas.microsoft.com/office/drawing/2014/main" id="{64F3FD66-5981-408A-87D7-582CDA520123}"/>
              </a:ext>
            </a:extLst>
          </p:cNvPr>
          <p:cNvSpPr txBox="1"/>
          <p:nvPr/>
        </p:nvSpPr>
        <p:spPr>
          <a:xfrm>
            <a:off x="7644337" y="2572311"/>
            <a:ext cx="2775107" cy="265309"/>
          </a:xfrm>
          <a:prstGeom prst="rect">
            <a:avLst/>
          </a:prstGeom>
          <a:noFill/>
        </p:spPr>
        <p:txBody>
          <a:bodyPr wrap="square" lIns="0" tIns="0" rIns="0" bIns="0" rtlCol="0">
            <a:noAutofit/>
          </a:bodyPr>
          <a:lstStyle/>
          <a:p>
            <a:pPr defTabSz="609585">
              <a:spcAft>
                <a:spcPts val="600"/>
              </a:spcAft>
            </a:pPr>
            <a:r>
              <a:rPr lang="en-US" sz="1051" b="1" dirty="0">
                <a:solidFill>
                  <a:srgbClr val="000000"/>
                </a:solidFill>
                <a:latin typeface="Calibri"/>
              </a:rPr>
              <a:t>VI vs I: HR 0.96;</a:t>
            </a:r>
            <a:r>
              <a:rPr lang="en-US" sz="1051" dirty="0">
                <a:solidFill>
                  <a:srgbClr val="000000"/>
                </a:solidFill>
                <a:latin typeface="Calibri"/>
              </a:rPr>
              <a:t> 95% CI 0.45-2.05</a:t>
            </a:r>
          </a:p>
          <a:p>
            <a:pPr defTabSz="609585"/>
            <a:r>
              <a:rPr lang="en-US" sz="1051" b="1" dirty="0">
                <a:solidFill>
                  <a:srgbClr val="000000"/>
                </a:solidFill>
                <a:latin typeface="Calibri"/>
              </a:rPr>
              <a:t>VO vs I: HR 1.67</a:t>
            </a:r>
            <a:r>
              <a:rPr lang="en-US" sz="1051" dirty="0">
                <a:solidFill>
                  <a:srgbClr val="000000"/>
                </a:solidFill>
                <a:latin typeface="Calibri"/>
              </a:rPr>
              <a:t>; 95% CI 0.86-3.28</a:t>
            </a:r>
          </a:p>
        </p:txBody>
      </p:sp>
      <p:graphicFrame>
        <p:nvGraphicFramePr>
          <p:cNvPr id="171" name="Table 170">
            <a:extLst>
              <a:ext uri="{FF2B5EF4-FFF2-40B4-BE49-F238E27FC236}">
                <a16:creationId xmlns:a16="http://schemas.microsoft.com/office/drawing/2014/main" id="{C5F0C9A1-CE13-A394-B31B-EF31D62B299F}"/>
              </a:ext>
            </a:extLst>
          </p:cNvPr>
          <p:cNvGraphicFramePr>
            <a:graphicFrameLocks noGrp="1"/>
          </p:cNvGraphicFramePr>
          <p:nvPr/>
        </p:nvGraphicFramePr>
        <p:xfrm>
          <a:off x="7212317" y="4331112"/>
          <a:ext cx="3622260" cy="1253472"/>
        </p:xfrm>
        <a:graphic>
          <a:graphicData uri="http://schemas.openxmlformats.org/drawingml/2006/table">
            <a:tbl>
              <a:tblPr firstRow="1" bandRow="1">
                <a:tableStyleId>{2D5ABB26-0587-4C30-8999-92F81FD0307C}</a:tableStyleId>
              </a:tblPr>
              <a:tblGrid>
                <a:gridCol w="1399080">
                  <a:extLst>
                    <a:ext uri="{9D8B030D-6E8A-4147-A177-3AD203B41FA5}">
                      <a16:colId xmlns:a16="http://schemas.microsoft.com/office/drawing/2014/main" val="20000"/>
                    </a:ext>
                  </a:extLst>
                </a:gridCol>
                <a:gridCol w="741060">
                  <a:extLst>
                    <a:ext uri="{9D8B030D-6E8A-4147-A177-3AD203B41FA5}">
                      <a16:colId xmlns:a16="http://schemas.microsoft.com/office/drawing/2014/main" val="20001"/>
                    </a:ext>
                  </a:extLst>
                </a:gridCol>
                <a:gridCol w="741060">
                  <a:extLst>
                    <a:ext uri="{9D8B030D-6E8A-4147-A177-3AD203B41FA5}">
                      <a16:colId xmlns:a16="http://schemas.microsoft.com/office/drawing/2014/main" val="20002"/>
                    </a:ext>
                  </a:extLst>
                </a:gridCol>
                <a:gridCol w="741060">
                  <a:extLst>
                    <a:ext uri="{9D8B030D-6E8A-4147-A177-3AD203B41FA5}">
                      <a16:colId xmlns:a16="http://schemas.microsoft.com/office/drawing/2014/main" val="20003"/>
                    </a:ext>
                  </a:extLst>
                </a:gridCol>
              </a:tblGrid>
              <a:tr h="231636">
                <a:tc>
                  <a:txBody>
                    <a:bodyPr/>
                    <a:lstStyle/>
                    <a:p>
                      <a:pPr marL="45720"/>
                      <a:r>
                        <a:rPr lang="en-US" sz="1100" b="1" dirty="0">
                          <a:solidFill>
                            <a:srgbClr val="FFFFFF"/>
                          </a:solidFill>
                        </a:rPr>
                        <a:t>Cause of death</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lumMod val="50000"/>
                      </a:schemeClr>
                    </a:solidFill>
                  </a:tcPr>
                </a:tc>
                <a:tc>
                  <a:txBody>
                    <a:bodyPr/>
                    <a:lstStyle/>
                    <a:p>
                      <a:pPr algn="ctr"/>
                      <a:r>
                        <a:rPr lang="en-US" sz="1100" b="1" dirty="0">
                          <a:solidFill>
                            <a:schemeClr val="bg2"/>
                          </a:solidFill>
                        </a:rPr>
                        <a:t>VO</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2"/>
                    </a:solidFill>
                  </a:tcPr>
                </a:tc>
                <a:tc>
                  <a:txBody>
                    <a:bodyPr/>
                    <a:lstStyle/>
                    <a:p>
                      <a:pPr algn="ctr"/>
                      <a:r>
                        <a:rPr lang="en-US" sz="1100" b="1" dirty="0">
                          <a:solidFill>
                            <a:schemeClr val="bg2"/>
                          </a:solidFill>
                        </a:rPr>
                        <a:t>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1"/>
                    </a:solidFill>
                  </a:tcPr>
                </a:tc>
                <a:tc>
                  <a:txBody>
                    <a:bodyPr/>
                    <a:lstStyle/>
                    <a:p>
                      <a:pPr algn="ctr"/>
                      <a:r>
                        <a:rPr lang="en-US" sz="1100" b="1" dirty="0">
                          <a:solidFill>
                            <a:schemeClr val="bg2"/>
                          </a:solidFill>
                        </a:rPr>
                        <a:t>VI</a:t>
                      </a:r>
                    </a:p>
                  </a:txBody>
                  <a:tcPr marL="0" marR="0" marT="0" marB="0" anchor="ctr">
                    <a:lnT w="19050" cap="flat" cmpd="sng" algn="ctr">
                      <a:solidFill>
                        <a:schemeClr val="tx2"/>
                      </a:solidFill>
                      <a:prstDash val="solid"/>
                      <a:round/>
                      <a:headEnd type="none" w="med" len="med"/>
                      <a:tailEnd type="none" w="med" len="med"/>
                    </a:lnT>
                    <a:lnB w="19050" cap="flat" cmpd="sng" algn="ctr">
                      <a:solidFill>
                        <a:schemeClr val="tx2"/>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65427">
                <a:tc>
                  <a:txBody>
                    <a:bodyPr/>
                    <a:lstStyle/>
                    <a:p>
                      <a:pPr marL="45720"/>
                      <a:r>
                        <a:rPr lang="en-US" sz="1100" dirty="0">
                          <a:solidFill>
                            <a:schemeClr val="tx2"/>
                          </a:solidFill>
                        </a:rPr>
                        <a:t>Infection</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12 (7 Covid)</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3</a:t>
                      </a:r>
                    </a:p>
                  </a:txBody>
                  <a:tcPr marL="0" marR="0" marT="0" marB="0" anchor="ctr">
                    <a:lnT w="19050" cap="flat" cmpd="sng" algn="ctr">
                      <a:solidFill>
                        <a:schemeClr val="tx2"/>
                      </a:solidFill>
                      <a:prstDash val="solid"/>
                      <a:round/>
                      <a:headEnd type="none" w="med" len="med"/>
                      <a:tailEnd type="none" w="med" len="med"/>
                    </a:lnT>
                    <a:solidFill>
                      <a:srgbClr val="DADADA"/>
                    </a:solidFill>
                  </a:tcPr>
                </a:tc>
                <a:tc>
                  <a:txBody>
                    <a:bodyPr/>
                    <a:lstStyle/>
                    <a:p>
                      <a:pPr algn="ctr"/>
                      <a:r>
                        <a:rPr lang="en-US" sz="1100" dirty="0">
                          <a:solidFill>
                            <a:schemeClr val="tx2"/>
                          </a:solidFill>
                        </a:rPr>
                        <a:t>7 (2 Covid)</a:t>
                      </a:r>
                    </a:p>
                  </a:txBody>
                  <a:tcPr marL="0" marR="0" marT="0" marB="0" anchor="ctr">
                    <a:lnT w="19050" cap="flat" cmpd="sng" algn="ctr">
                      <a:solidFill>
                        <a:schemeClr val="tx2"/>
                      </a:solidFill>
                      <a:prstDash val="solid"/>
                      <a:round/>
                      <a:headEnd type="none" w="med" len="med"/>
                      <a:tailEnd type="none" w="med" len="med"/>
                    </a:lnT>
                    <a:solidFill>
                      <a:srgbClr val="DADADA"/>
                    </a:solidFill>
                  </a:tcPr>
                </a:tc>
                <a:extLst>
                  <a:ext uri="{0D108BD9-81ED-4DB2-BD59-A6C34878D82A}">
                    <a16:rowId xmlns:a16="http://schemas.microsoft.com/office/drawing/2014/main" val="10001"/>
                  </a:ext>
                </a:extLst>
              </a:tr>
              <a:tr h="165427">
                <a:tc>
                  <a:txBody>
                    <a:bodyPr/>
                    <a:lstStyle/>
                    <a:p>
                      <a:pPr marL="45720"/>
                      <a:r>
                        <a:rPr lang="en-US" sz="1100" dirty="0">
                          <a:solidFill>
                            <a:schemeClr val="tx2"/>
                          </a:solidFill>
                        </a:rPr>
                        <a:t>Cardiovascular</a:t>
                      </a:r>
                    </a:p>
                  </a:txBody>
                  <a:tcPr marL="0" marR="0" marT="0" marB="0" anchor="ctr"/>
                </a:tc>
                <a:tc>
                  <a:txBody>
                    <a:bodyPr/>
                    <a:lstStyle/>
                    <a:p>
                      <a:pPr algn="ctr"/>
                      <a:r>
                        <a:rPr lang="en-US" sz="1100" dirty="0">
                          <a:solidFill>
                            <a:schemeClr val="tx2"/>
                          </a:solidFill>
                        </a:rPr>
                        <a:t>5</a:t>
                      </a:r>
                    </a:p>
                  </a:txBody>
                  <a:tcPr marL="0" marR="0" marT="0" marB="0" anchor="ctr"/>
                </a:tc>
                <a:tc>
                  <a:txBody>
                    <a:bodyPr/>
                    <a:lstStyle/>
                    <a:p>
                      <a:pPr algn="ctr"/>
                      <a:r>
                        <a:rPr lang="en-US" sz="1100" dirty="0">
                          <a:solidFill>
                            <a:schemeClr val="tx2"/>
                          </a:solidFill>
                        </a:rPr>
                        <a:t>5</a:t>
                      </a:r>
                    </a:p>
                  </a:txBody>
                  <a:tcPr marL="0" marR="0" marT="0" marB="0" anchor="ctr"/>
                </a:tc>
                <a:tc>
                  <a:txBody>
                    <a:bodyPr/>
                    <a:lstStyle/>
                    <a:p>
                      <a:pPr algn="ctr"/>
                      <a:r>
                        <a:rPr lang="en-US" sz="1100" dirty="0">
                          <a:solidFill>
                            <a:schemeClr val="tx2"/>
                          </a:solidFill>
                        </a:rPr>
                        <a:t>3</a:t>
                      </a:r>
                    </a:p>
                  </a:txBody>
                  <a:tcPr marL="0" marR="0" marT="0" marB="0" anchor="ctr"/>
                </a:tc>
                <a:extLst>
                  <a:ext uri="{0D108BD9-81ED-4DB2-BD59-A6C34878D82A}">
                    <a16:rowId xmlns:a16="http://schemas.microsoft.com/office/drawing/2014/main" val="10002"/>
                  </a:ext>
                </a:extLst>
              </a:tr>
              <a:tr h="165427">
                <a:tc>
                  <a:txBody>
                    <a:bodyPr/>
                    <a:lstStyle/>
                    <a:p>
                      <a:pPr marL="45720"/>
                      <a:r>
                        <a:rPr lang="en-US" sz="1100" dirty="0">
                          <a:solidFill>
                            <a:schemeClr val="tx2"/>
                          </a:solidFill>
                        </a:rPr>
                        <a:t>PD/RT</a:t>
                      </a:r>
                    </a:p>
                  </a:txBody>
                  <a:tcPr marL="0" marR="0" marT="0" marB="0" anchor="ctr">
                    <a:solidFill>
                      <a:srgbClr val="DADADA"/>
                    </a:solidFill>
                  </a:tcPr>
                </a:tc>
                <a:tc>
                  <a:txBody>
                    <a:bodyPr/>
                    <a:lstStyle/>
                    <a:p>
                      <a:pPr algn="ctr"/>
                      <a:r>
                        <a:rPr lang="en-US" sz="1100" dirty="0">
                          <a:solidFill>
                            <a:schemeClr val="tx2"/>
                          </a:solidFill>
                        </a:rPr>
                        <a:t>1</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extLst>
                  <a:ext uri="{0D108BD9-81ED-4DB2-BD59-A6C34878D82A}">
                    <a16:rowId xmlns:a16="http://schemas.microsoft.com/office/drawing/2014/main" val="10003"/>
                  </a:ext>
                </a:extLst>
              </a:tr>
              <a:tr h="165427">
                <a:tc>
                  <a:txBody>
                    <a:bodyPr/>
                    <a:lstStyle/>
                    <a:p>
                      <a:pPr marL="45720"/>
                      <a:r>
                        <a:rPr lang="en-US" sz="1100" dirty="0">
                          <a:solidFill>
                            <a:schemeClr val="tx2"/>
                          </a:solidFill>
                        </a:rPr>
                        <a:t>SPM</a:t>
                      </a:r>
                    </a:p>
                  </a:txBody>
                  <a:tcPr marL="0" marR="0" marT="0" marB="0" anchor="ctr"/>
                </a:tc>
                <a:tc>
                  <a:txBody>
                    <a:bodyPr/>
                    <a:lstStyle/>
                    <a:p>
                      <a:pPr algn="ctr"/>
                      <a:r>
                        <a:rPr lang="en-US" sz="1100" dirty="0">
                          <a:solidFill>
                            <a:schemeClr val="tx2"/>
                          </a:solidFill>
                        </a:rPr>
                        <a:t>4</a:t>
                      </a:r>
                    </a:p>
                  </a:txBody>
                  <a:tcPr marL="0" marR="0" marT="0" marB="0" anchor="ctr"/>
                </a:tc>
                <a:tc>
                  <a:txBody>
                    <a:bodyPr/>
                    <a:lstStyle/>
                    <a:p>
                      <a:pPr algn="ctr"/>
                      <a:r>
                        <a:rPr lang="en-US" sz="1100" dirty="0">
                          <a:solidFill>
                            <a:schemeClr val="tx2"/>
                          </a:solidFill>
                        </a:rPr>
                        <a:t>2</a:t>
                      </a:r>
                    </a:p>
                  </a:txBody>
                  <a:tcPr marL="0" marR="0" marT="0" marB="0" anchor="ctr"/>
                </a:tc>
                <a:tc>
                  <a:txBody>
                    <a:bodyPr/>
                    <a:lstStyle/>
                    <a:p>
                      <a:pPr algn="ctr"/>
                      <a:r>
                        <a:rPr lang="en-US" sz="1100" dirty="0">
                          <a:solidFill>
                            <a:schemeClr val="tx2"/>
                          </a:solidFill>
                        </a:rPr>
                        <a:t>2</a:t>
                      </a:r>
                    </a:p>
                  </a:txBody>
                  <a:tcPr marL="0" marR="0" marT="0" marB="0" anchor="ctr"/>
                </a:tc>
                <a:extLst>
                  <a:ext uri="{0D108BD9-81ED-4DB2-BD59-A6C34878D82A}">
                    <a16:rowId xmlns:a16="http://schemas.microsoft.com/office/drawing/2014/main" val="10004"/>
                  </a:ext>
                </a:extLst>
              </a:tr>
              <a:tr h="165427">
                <a:tc>
                  <a:txBody>
                    <a:bodyPr/>
                    <a:lstStyle/>
                    <a:p>
                      <a:pPr marL="45720"/>
                      <a:r>
                        <a:rPr lang="en-US" sz="1100" dirty="0">
                          <a:solidFill>
                            <a:schemeClr val="tx2"/>
                          </a:solidFill>
                        </a:rPr>
                        <a:t>Other</a:t>
                      </a:r>
                    </a:p>
                  </a:txBody>
                  <a:tcPr marL="0" marR="0" marT="0" marB="0" anchor="ctr">
                    <a:solidFill>
                      <a:srgbClr val="DADADA"/>
                    </a:solidFill>
                  </a:tcPr>
                </a:tc>
                <a:tc>
                  <a:txBody>
                    <a:bodyPr/>
                    <a:lstStyle/>
                    <a:p>
                      <a:pPr algn="ctr"/>
                      <a:r>
                        <a:rPr lang="en-US" sz="1100" dirty="0">
                          <a:solidFill>
                            <a:schemeClr val="tx2"/>
                          </a:solidFill>
                        </a:rPr>
                        <a:t>0</a:t>
                      </a:r>
                    </a:p>
                  </a:txBody>
                  <a:tcPr marL="0" marR="0" marT="0" marB="0" anchor="ctr">
                    <a:solidFill>
                      <a:srgbClr val="DADADA"/>
                    </a:solidFill>
                  </a:tcPr>
                </a:tc>
                <a:tc>
                  <a:txBody>
                    <a:bodyPr/>
                    <a:lstStyle/>
                    <a:p>
                      <a:pPr algn="ctr"/>
                      <a:r>
                        <a:rPr lang="en-US" sz="1100" dirty="0">
                          <a:solidFill>
                            <a:schemeClr val="tx2"/>
                          </a:solidFill>
                        </a:rPr>
                        <a:t>4</a:t>
                      </a:r>
                    </a:p>
                  </a:txBody>
                  <a:tcPr marL="0" marR="0" marT="0" marB="0" anchor="ctr">
                    <a:solidFill>
                      <a:srgbClr val="DADADA"/>
                    </a:solidFill>
                  </a:tcPr>
                </a:tc>
                <a:tc>
                  <a:txBody>
                    <a:bodyPr/>
                    <a:lstStyle/>
                    <a:p>
                      <a:pPr algn="ctr"/>
                      <a:r>
                        <a:rPr lang="en-US" sz="1100" dirty="0">
                          <a:solidFill>
                            <a:schemeClr val="tx2"/>
                          </a:solidFill>
                        </a:rPr>
                        <a:t>1</a:t>
                      </a:r>
                    </a:p>
                  </a:txBody>
                  <a:tcPr marL="0" marR="0" marT="0" marB="0" anchor="ctr">
                    <a:solidFill>
                      <a:srgbClr val="DADADA"/>
                    </a:solidFill>
                  </a:tcPr>
                </a:tc>
                <a:extLst>
                  <a:ext uri="{0D108BD9-81ED-4DB2-BD59-A6C34878D82A}">
                    <a16:rowId xmlns:a16="http://schemas.microsoft.com/office/drawing/2014/main" val="10005"/>
                  </a:ext>
                </a:extLst>
              </a:tr>
              <a:tr h="183636">
                <a:tc>
                  <a:txBody>
                    <a:bodyPr/>
                    <a:lstStyle/>
                    <a:p>
                      <a:pPr marL="45720"/>
                      <a:r>
                        <a:rPr lang="en-US" sz="1100" b="1" dirty="0">
                          <a:solidFill>
                            <a:schemeClr val="tx2"/>
                          </a:solidFill>
                        </a:rPr>
                        <a:t>Total</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22</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14</a:t>
                      </a:r>
                    </a:p>
                  </a:txBody>
                  <a:tcPr marL="0" marR="0" marT="0" marB="0" anchor="b">
                    <a:lnB w="19050" cap="flat" cmpd="sng" algn="ctr">
                      <a:solidFill>
                        <a:schemeClr val="tx2"/>
                      </a:solidFill>
                      <a:prstDash val="solid"/>
                      <a:round/>
                      <a:headEnd type="none" w="med" len="med"/>
                      <a:tailEnd type="none" w="med" len="med"/>
                    </a:lnB>
                  </a:tcPr>
                </a:tc>
                <a:tc>
                  <a:txBody>
                    <a:bodyPr/>
                    <a:lstStyle/>
                    <a:p>
                      <a:pPr algn="ctr"/>
                      <a:r>
                        <a:rPr lang="en-US" sz="1100" b="1" dirty="0">
                          <a:solidFill>
                            <a:schemeClr val="tx2"/>
                          </a:solidFill>
                        </a:rPr>
                        <a:t>13</a:t>
                      </a:r>
                    </a:p>
                  </a:txBody>
                  <a:tcPr marL="0" marR="0" marT="0" marB="0" anchor="b">
                    <a:lnB w="1905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72" name="Freeform 171">
            <a:extLst>
              <a:ext uri="{FF2B5EF4-FFF2-40B4-BE49-F238E27FC236}">
                <a16:creationId xmlns:a16="http://schemas.microsoft.com/office/drawing/2014/main" id="{D4A66B94-62EF-265A-A45B-CE50DC3973CD}"/>
              </a:ext>
            </a:extLst>
          </p:cNvPr>
          <p:cNvSpPr/>
          <p:nvPr/>
        </p:nvSpPr>
        <p:spPr>
          <a:xfrm>
            <a:off x="7560312" y="1264809"/>
            <a:ext cx="2917825" cy="123825"/>
          </a:xfrm>
          <a:custGeom>
            <a:avLst/>
            <a:gdLst>
              <a:gd name="connsiteX0" fmla="*/ 0 w 2917825"/>
              <a:gd name="connsiteY0" fmla="*/ 0 h 123825"/>
              <a:gd name="connsiteX1" fmla="*/ 63500 w 2917825"/>
              <a:gd name="connsiteY1" fmla="*/ 3175 h 123825"/>
              <a:gd name="connsiteX2" fmla="*/ 69850 w 2917825"/>
              <a:gd name="connsiteY2" fmla="*/ 9525 h 123825"/>
              <a:gd name="connsiteX3" fmla="*/ 133350 w 2917825"/>
              <a:gd name="connsiteY3" fmla="*/ 9525 h 123825"/>
              <a:gd name="connsiteX4" fmla="*/ 136525 w 2917825"/>
              <a:gd name="connsiteY4" fmla="*/ 12700 h 123825"/>
              <a:gd name="connsiteX5" fmla="*/ 219075 w 2917825"/>
              <a:gd name="connsiteY5" fmla="*/ 9525 h 123825"/>
              <a:gd name="connsiteX6" fmla="*/ 231775 w 2917825"/>
              <a:gd name="connsiteY6" fmla="*/ 19050 h 123825"/>
              <a:gd name="connsiteX7" fmla="*/ 295275 w 2917825"/>
              <a:gd name="connsiteY7" fmla="*/ 22225 h 123825"/>
              <a:gd name="connsiteX8" fmla="*/ 301625 w 2917825"/>
              <a:gd name="connsiteY8" fmla="*/ 28575 h 123825"/>
              <a:gd name="connsiteX9" fmla="*/ 593725 w 2917825"/>
              <a:gd name="connsiteY9" fmla="*/ 25400 h 123825"/>
              <a:gd name="connsiteX10" fmla="*/ 596900 w 2917825"/>
              <a:gd name="connsiteY10" fmla="*/ 41275 h 123825"/>
              <a:gd name="connsiteX11" fmla="*/ 660400 w 2917825"/>
              <a:gd name="connsiteY11" fmla="*/ 38100 h 123825"/>
              <a:gd name="connsiteX12" fmla="*/ 673100 w 2917825"/>
              <a:gd name="connsiteY12" fmla="*/ 44450 h 123825"/>
              <a:gd name="connsiteX13" fmla="*/ 981075 w 2917825"/>
              <a:gd name="connsiteY13" fmla="*/ 41275 h 123825"/>
              <a:gd name="connsiteX14" fmla="*/ 993775 w 2917825"/>
              <a:gd name="connsiteY14" fmla="*/ 47625 h 123825"/>
              <a:gd name="connsiteX15" fmla="*/ 1133475 w 2917825"/>
              <a:gd name="connsiteY15" fmla="*/ 53975 h 123825"/>
              <a:gd name="connsiteX16" fmla="*/ 1139825 w 2917825"/>
              <a:gd name="connsiteY16" fmla="*/ 53975 h 123825"/>
              <a:gd name="connsiteX17" fmla="*/ 1317625 w 2917825"/>
              <a:gd name="connsiteY17" fmla="*/ 53975 h 123825"/>
              <a:gd name="connsiteX18" fmla="*/ 1327150 w 2917825"/>
              <a:gd name="connsiteY18" fmla="*/ 60325 h 123825"/>
              <a:gd name="connsiteX19" fmla="*/ 1692275 w 2917825"/>
              <a:gd name="connsiteY19" fmla="*/ 60325 h 123825"/>
              <a:gd name="connsiteX20" fmla="*/ 1701800 w 2917825"/>
              <a:gd name="connsiteY20" fmla="*/ 66675 h 123825"/>
              <a:gd name="connsiteX21" fmla="*/ 1987550 w 2917825"/>
              <a:gd name="connsiteY21" fmla="*/ 69850 h 123825"/>
              <a:gd name="connsiteX22" fmla="*/ 1990725 w 2917825"/>
              <a:gd name="connsiteY22" fmla="*/ 76200 h 123825"/>
              <a:gd name="connsiteX23" fmla="*/ 2152650 w 2917825"/>
              <a:gd name="connsiteY23" fmla="*/ 73025 h 123825"/>
              <a:gd name="connsiteX24" fmla="*/ 2152650 w 2917825"/>
              <a:gd name="connsiteY24" fmla="*/ 73025 h 123825"/>
              <a:gd name="connsiteX25" fmla="*/ 2444750 w 2917825"/>
              <a:gd name="connsiteY25" fmla="*/ 85725 h 123825"/>
              <a:gd name="connsiteX26" fmla="*/ 2447925 w 2917825"/>
              <a:gd name="connsiteY26" fmla="*/ 120650 h 123825"/>
              <a:gd name="connsiteX27" fmla="*/ 2917825 w 2917825"/>
              <a:gd name="connsiteY27" fmla="*/ 123825 h 123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917825" h="123825">
                <a:moveTo>
                  <a:pt x="0" y="0"/>
                </a:moveTo>
                <a:lnTo>
                  <a:pt x="63500" y="3175"/>
                </a:lnTo>
                <a:lnTo>
                  <a:pt x="69850" y="9525"/>
                </a:lnTo>
                <a:lnTo>
                  <a:pt x="133350" y="9525"/>
                </a:lnTo>
                <a:lnTo>
                  <a:pt x="136525" y="12700"/>
                </a:lnTo>
                <a:lnTo>
                  <a:pt x="219075" y="9525"/>
                </a:lnTo>
                <a:lnTo>
                  <a:pt x="231775" y="19050"/>
                </a:lnTo>
                <a:lnTo>
                  <a:pt x="295275" y="22225"/>
                </a:lnTo>
                <a:lnTo>
                  <a:pt x="301625" y="28575"/>
                </a:lnTo>
                <a:lnTo>
                  <a:pt x="593725" y="25400"/>
                </a:lnTo>
                <a:lnTo>
                  <a:pt x="596900" y="41275"/>
                </a:lnTo>
                <a:lnTo>
                  <a:pt x="660400" y="38100"/>
                </a:lnTo>
                <a:lnTo>
                  <a:pt x="673100" y="44450"/>
                </a:lnTo>
                <a:lnTo>
                  <a:pt x="981075" y="41275"/>
                </a:lnTo>
                <a:lnTo>
                  <a:pt x="993775" y="47625"/>
                </a:lnTo>
                <a:lnTo>
                  <a:pt x="1133475" y="53975"/>
                </a:lnTo>
                <a:lnTo>
                  <a:pt x="1139825" y="53975"/>
                </a:lnTo>
                <a:lnTo>
                  <a:pt x="1317625" y="53975"/>
                </a:lnTo>
                <a:lnTo>
                  <a:pt x="1327150" y="60325"/>
                </a:lnTo>
                <a:lnTo>
                  <a:pt x="1692275" y="60325"/>
                </a:lnTo>
                <a:lnTo>
                  <a:pt x="1701800" y="66675"/>
                </a:lnTo>
                <a:lnTo>
                  <a:pt x="1987550" y="69850"/>
                </a:lnTo>
                <a:lnTo>
                  <a:pt x="1990725" y="76200"/>
                </a:lnTo>
                <a:lnTo>
                  <a:pt x="2152650" y="73025"/>
                </a:lnTo>
                <a:lnTo>
                  <a:pt x="2152650" y="73025"/>
                </a:lnTo>
                <a:lnTo>
                  <a:pt x="2444750" y="85725"/>
                </a:lnTo>
                <a:lnTo>
                  <a:pt x="2447925" y="120650"/>
                </a:lnTo>
                <a:lnTo>
                  <a:pt x="2917825" y="123825"/>
                </a:lnTo>
              </a:path>
            </a:pathLst>
          </a:custGeom>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173" name="Freeform 172">
            <a:extLst>
              <a:ext uri="{FF2B5EF4-FFF2-40B4-BE49-F238E27FC236}">
                <a16:creationId xmlns:a16="http://schemas.microsoft.com/office/drawing/2014/main" id="{36D081B4-A174-5E68-D320-30827469EC9B}"/>
              </a:ext>
            </a:extLst>
          </p:cNvPr>
          <p:cNvSpPr/>
          <p:nvPr/>
        </p:nvSpPr>
        <p:spPr>
          <a:xfrm>
            <a:off x="7563486" y="1261633"/>
            <a:ext cx="2857500" cy="152400"/>
          </a:xfrm>
          <a:custGeom>
            <a:avLst/>
            <a:gdLst>
              <a:gd name="connsiteX0" fmla="*/ 0 w 2857500"/>
              <a:gd name="connsiteY0" fmla="*/ 3175 h 152400"/>
              <a:gd name="connsiteX1" fmla="*/ 57150 w 2857500"/>
              <a:gd name="connsiteY1" fmla="*/ 0 h 152400"/>
              <a:gd name="connsiteX2" fmla="*/ 69850 w 2857500"/>
              <a:gd name="connsiteY2" fmla="*/ 9525 h 152400"/>
              <a:gd name="connsiteX3" fmla="*/ 371475 w 2857500"/>
              <a:gd name="connsiteY3" fmla="*/ 6350 h 152400"/>
              <a:gd name="connsiteX4" fmla="*/ 377825 w 2857500"/>
              <a:gd name="connsiteY4" fmla="*/ 22225 h 152400"/>
              <a:gd name="connsiteX5" fmla="*/ 527050 w 2857500"/>
              <a:gd name="connsiteY5" fmla="*/ 19050 h 152400"/>
              <a:gd name="connsiteX6" fmla="*/ 533400 w 2857500"/>
              <a:gd name="connsiteY6" fmla="*/ 28575 h 152400"/>
              <a:gd name="connsiteX7" fmla="*/ 584200 w 2857500"/>
              <a:gd name="connsiteY7" fmla="*/ 28575 h 152400"/>
              <a:gd name="connsiteX8" fmla="*/ 596900 w 2857500"/>
              <a:gd name="connsiteY8" fmla="*/ 50800 h 152400"/>
              <a:gd name="connsiteX9" fmla="*/ 752475 w 2857500"/>
              <a:gd name="connsiteY9" fmla="*/ 53975 h 152400"/>
              <a:gd name="connsiteX10" fmla="*/ 774700 w 2857500"/>
              <a:gd name="connsiteY10" fmla="*/ 63500 h 152400"/>
              <a:gd name="connsiteX11" fmla="*/ 835025 w 2857500"/>
              <a:gd name="connsiteY11" fmla="*/ 63500 h 152400"/>
              <a:gd name="connsiteX12" fmla="*/ 841375 w 2857500"/>
              <a:gd name="connsiteY12" fmla="*/ 69850 h 152400"/>
              <a:gd name="connsiteX13" fmla="*/ 885825 w 2857500"/>
              <a:gd name="connsiteY13" fmla="*/ 66675 h 152400"/>
              <a:gd name="connsiteX14" fmla="*/ 885825 w 2857500"/>
              <a:gd name="connsiteY14" fmla="*/ 66675 h 152400"/>
              <a:gd name="connsiteX15" fmla="*/ 1073150 w 2857500"/>
              <a:gd name="connsiteY15" fmla="*/ 85725 h 152400"/>
              <a:gd name="connsiteX16" fmla="*/ 1076325 w 2857500"/>
              <a:gd name="connsiteY16" fmla="*/ 88900 h 152400"/>
              <a:gd name="connsiteX17" fmla="*/ 1158875 w 2857500"/>
              <a:gd name="connsiteY17" fmla="*/ 92075 h 152400"/>
              <a:gd name="connsiteX18" fmla="*/ 1165225 w 2857500"/>
              <a:gd name="connsiteY18" fmla="*/ 95250 h 152400"/>
              <a:gd name="connsiteX19" fmla="*/ 1362075 w 2857500"/>
              <a:gd name="connsiteY19" fmla="*/ 92075 h 152400"/>
              <a:gd name="connsiteX20" fmla="*/ 1365250 w 2857500"/>
              <a:gd name="connsiteY20" fmla="*/ 98425 h 152400"/>
              <a:gd name="connsiteX21" fmla="*/ 1514475 w 2857500"/>
              <a:gd name="connsiteY21" fmla="*/ 101600 h 152400"/>
              <a:gd name="connsiteX22" fmla="*/ 1517650 w 2857500"/>
              <a:gd name="connsiteY22" fmla="*/ 114300 h 152400"/>
              <a:gd name="connsiteX23" fmla="*/ 1730375 w 2857500"/>
              <a:gd name="connsiteY23" fmla="*/ 114300 h 152400"/>
              <a:gd name="connsiteX24" fmla="*/ 1736725 w 2857500"/>
              <a:gd name="connsiteY24" fmla="*/ 114300 h 152400"/>
              <a:gd name="connsiteX25" fmla="*/ 1911350 w 2857500"/>
              <a:gd name="connsiteY25" fmla="*/ 120650 h 152400"/>
              <a:gd name="connsiteX26" fmla="*/ 1914525 w 2857500"/>
              <a:gd name="connsiteY26" fmla="*/ 130175 h 152400"/>
              <a:gd name="connsiteX27" fmla="*/ 1981200 w 2857500"/>
              <a:gd name="connsiteY27" fmla="*/ 130175 h 152400"/>
              <a:gd name="connsiteX28" fmla="*/ 1981200 w 2857500"/>
              <a:gd name="connsiteY28" fmla="*/ 136525 h 152400"/>
              <a:gd name="connsiteX29" fmla="*/ 2051050 w 2857500"/>
              <a:gd name="connsiteY29" fmla="*/ 139700 h 152400"/>
              <a:gd name="connsiteX30" fmla="*/ 2051050 w 2857500"/>
              <a:gd name="connsiteY30" fmla="*/ 152400 h 152400"/>
              <a:gd name="connsiteX31" fmla="*/ 2857500 w 2857500"/>
              <a:gd name="connsiteY31"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857500" h="152400">
                <a:moveTo>
                  <a:pt x="0" y="3175"/>
                </a:moveTo>
                <a:lnTo>
                  <a:pt x="57150" y="0"/>
                </a:lnTo>
                <a:lnTo>
                  <a:pt x="69850" y="9525"/>
                </a:lnTo>
                <a:lnTo>
                  <a:pt x="371475" y="6350"/>
                </a:lnTo>
                <a:lnTo>
                  <a:pt x="377825" y="22225"/>
                </a:lnTo>
                <a:lnTo>
                  <a:pt x="527050" y="19050"/>
                </a:lnTo>
                <a:lnTo>
                  <a:pt x="533400" y="28575"/>
                </a:lnTo>
                <a:lnTo>
                  <a:pt x="584200" y="28575"/>
                </a:lnTo>
                <a:lnTo>
                  <a:pt x="596900" y="50800"/>
                </a:lnTo>
                <a:lnTo>
                  <a:pt x="752475" y="53975"/>
                </a:lnTo>
                <a:lnTo>
                  <a:pt x="774700" y="63500"/>
                </a:lnTo>
                <a:lnTo>
                  <a:pt x="835025" y="63500"/>
                </a:lnTo>
                <a:lnTo>
                  <a:pt x="841375" y="69850"/>
                </a:lnTo>
                <a:lnTo>
                  <a:pt x="885825" y="66675"/>
                </a:lnTo>
                <a:lnTo>
                  <a:pt x="885825" y="66675"/>
                </a:lnTo>
                <a:lnTo>
                  <a:pt x="1073150" y="85725"/>
                </a:lnTo>
                <a:lnTo>
                  <a:pt x="1076325" y="88900"/>
                </a:lnTo>
                <a:lnTo>
                  <a:pt x="1158875" y="92075"/>
                </a:lnTo>
                <a:lnTo>
                  <a:pt x="1165225" y="95250"/>
                </a:lnTo>
                <a:lnTo>
                  <a:pt x="1362075" y="92075"/>
                </a:lnTo>
                <a:lnTo>
                  <a:pt x="1365250" y="98425"/>
                </a:lnTo>
                <a:lnTo>
                  <a:pt x="1514475" y="101600"/>
                </a:lnTo>
                <a:lnTo>
                  <a:pt x="1517650" y="114300"/>
                </a:lnTo>
                <a:lnTo>
                  <a:pt x="1730375" y="114300"/>
                </a:lnTo>
                <a:lnTo>
                  <a:pt x="1736725" y="114300"/>
                </a:lnTo>
                <a:lnTo>
                  <a:pt x="1911350" y="120650"/>
                </a:lnTo>
                <a:lnTo>
                  <a:pt x="1914525" y="130175"/>
                </a:lnTo>
                <a:lnTo>
                  <a:pt x="1981200" y="130175"/>
                </a:lnTo>
                <a:lnTo>
                  <a:pt x="1981200" y="136525"/>
                </a:lnTo>
                <a:lnTo>
                  <a:pt x="2051050" y="139700"/>
                </a:lnTo>
                <a:lnTo>
                  <a:pt x="2051050" y="152400"/>
                </a:lnTo>
                <a:lnTo>
                  <a:pt x="2857500" y="152400"/>
                </a:lnTo>
              </a:path>
            </a:pathLst>
          </a:custGeom>
          <a:ln>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800" dirty="0">
              <a:solidFill>
                <a:srgbClr val="2D2E2D"/>
              </a:solidFill>
              <a:latin typeface="Calibri"/>
            </a:endParaRPr>
          </a:p>
        </p:txBody>
      </p:sp>
      <p:sp>
        <p:nvSpPr>
          <p:cNvPr id="174" name="TextBox 173">
            <a:extLst>
              <a:ext uri="{FF2B5EF4-FFF2-40B4-BE49-F238E27FC236}">
                <a16:creationId xmlns:a16="http://schemas.microsoft.com/office/drawing/2014/main" id="{FD3AF37E-271D-89CC-B6D2-06CE055F7CAD}"/>
              </a:ext>
            </a:extLst>
          </p:cNvPr>
          <p:cNvSpPr txBox="1"/>
          <p:nvPr/>
        </p:nvSpPr>
        <p:spPr>
          <a:xfrm>
            <a:off x="9759" y="6465692"/>
            <a:ext cx="8679180" cy="215444"/>
          </a:xfrm>
          <a:prstGeom prst="rect">
            <a:avLst/>
          </a:prstGeom>
          <a:noFill/>
        </p:spPr>
        <p:txBody>
          <a:bodyPr wrap="square">
            <a:spAutoFit/>
          </a:bodyPr>
          <a:lstStyle/>
          <a:p>
            <a:pPr defTabSz="609585"/>
            <a:r>
              <a:rPr lang="en-US" sz="800" dirty="0">
                <a:solidFill>
                  <a:srgbClr val="FFFFFF">
                    <a:lumMod val="50000"/>
                  </a:srgbClr>
                </a:solidFill>
                <a:latin typeface="Calibri"/>
              </a:rPr>
              <a:t>Al-Sawaf, et al. </a:t>
            </a:r>
            <a:r>
              <a:rPr lang="en-US" sz="800" i="1" dirty="0">
                <a:solidFill>
                  <a:srgbClr val="FFFFFF">
                    <a:lumMod val="50000"/>
                  </a:srgbClr>
                </a:solidFill>
                <a:latin typeface="Calibri"/>
              </a:rPr>
              <a:t>N Engl J Med</a:t>
            </a:r>
            <a:r>
              <a:rPr lang="en-US" sz="800" dirty="0">
                <a:solidFill>
                  <a:srgbClr val="FFFFFF">
                    <a:lumMod val="50000"/>
                  </a:srgbClr>
                </a:solidFill>
                <a:latin typeface="Calibri"/>
              </a:rPr>
              <a:t>. Published online December 6, 2025. doi:10.1056/NEJMoa2515458</a:t>
            </a:r>
          </a:p>
        </p:txBody>
      </p:sp>
      <p:sp>
        <p:nvSpPr>
          <p:cNvPr id="4" name="TextBox 3">
            <a:extLst>
              <a:ext uri="{FF2B5EF4-FFF2-40B4-BE49-F238E27FC236}">
                <a16:creationId xmlns:a16="http://schemas.microsoft.com/office/drawing/2014/main" id="{A299E0BF-839F-7E33-BBBB-23090849DDD6}"/>
              </a:ext>
            </a:extLst>
          </p:cNvPr>
          <p:cNvSpPr txBox="1"/>
          <p:nvPr/>
        </p:nvSpPr>
        <p:spPr>
          <a:xfrm>
            <a:off x="85724" y="5632810"/>
            <a:ext cx="12192000" cy="584775"/>
          </a:xfrm>
          <a:prstGeom prst="rect">
            <a:avLst/>
          </a:prstGeom>
          <a:solidFill>
            <a:srgbClr val="1A3348"/>
          </a:solidFill>
        </p:spPr>
        <p:txBody>
          <a:bodyPr wrap="square">
            <a:spAutoFit/>
          </a:bodyPr>
          <a:lstStyle/>
          <a:p>
            <a:pPr algn="ctr" defTabSz="609585"/>
            <a:r>
              <a:rPr lang="en-US" sz="1600" b="1" dirty="0">
                <a:solidFill>
                  <a:srgbClr val="FFFFFF"/>
                </a:solidFill>
                <a:latin typeface="Arial" panose="020B0604020202020204" pitchFamily="34" charset="0"/>
                <a:cs typeface="Arial" panose="020B0604020202020204" pitchFamily="34" charset="0"/>
              </a:rPr>
              <a:t>Fixed-duration treatment with venetoclax–obinutuzumab or venetoclax–ibrutinib was noninferior to continuous ibrutinib with regards to investigator-assessed PFS.</a:t>
            </a:r>
          </a:p>
        </p:txBody>
      </p:sp>
      <p:sp>
        <p:nvSpPr>
          <p:cNvPr id="6" name="TextBox 5">
            <a:extLst>
              <a:ext uri="{FF2B5EF4-FFF2-40B4-BE49-F238E27FC236}">
                <a16:creationId xmlns:a16="http://schemas.microsoft.com/office/drawing/2014/main" id="{DAEF74AE-55DB-3D23-7D77-715D7AF537F1}"/>
              </a:ext>
            </a:extLst>
          </p:cNvPr>
          <p:cNvSpPr txBox="1"/>
          <p:nvPr/>
        </p:nvSpPr>
        <p:spPr>
          <a:xfrm>
            <a:off x="0" y="6225892"/>
            <a:ext cx="11917680" cy="338554"/>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CI, confidence interval; CLL, chronic lymphocytic leukemia; HR, hazard ratio; I, ibrutinib; no. number; OS, overall survival; PD, progressive disease; PD/RT, progressive disease/Richter transformation; PFS, progression-free survival; SPM, second primary malignancies; VI, venetoclax–ibrutinib; VO, venetoclax–obinutuzumab.</a:t>
            </a:r>
          </a:p>
        </p:txBody>
      </p:sp>
      <p:sp>
        <p:nvSpPr>
          <p:cNvPr id="5" name="TextBox 4">
            <a:extLst>
              <a:ext uri="{FF2B5EF4-FFF2-40B4-BE49-F238E27FC236}">
                <a16:creationId xmlns:a16="http://schemas.microsoft.com/office/drawing/2014/main" id="{6EB5C8C7-3E8E-0101-7725-D869A57BC1D4}"/>
              </a:ext>
            </a:extLst>
          </p:cNvPr>
          <p:cNvSpPr txBox="1"/>
          <p:nvPr/>
        </p:nvSpPr>
        <p:spPr>
          <a:xfrm>
            <a:off x="4636552" y="1257428"/>
            <a:ext cx="1063112" cy="1077218"/>
          </a:xfrm>
          <a:prstGeom prst="rect">
            <a:avLst/>
          </a:prstGeom>
          <a:noFill/>
        </p:spPr>
        <p:txBody>
          <a:bodyPr wrap="none" rtlCol="0">
            <a:spAutoFit/>
          </a:bodyPr>
          <a:lstStyle/>
          <a:p>
            <a:pPr defTabSz="609585"/>
            <a:r>
              <a:rPr lang="en-US" sz="1600" u="sng" dirty="0">
                <a:solidFill>
                  <a:srgbClr val="555555">
                    <a:lumMod val="75000"/>
                    <a:lumOff val="25000"/>
                  </a:srgbClr>
                </a:solidFill>
                <a:latin typeface="Calibri"/>
              </a:rPr>
              <a:t>3-year PFS</a:t>
            </a:r>
          </a:p>
          <a:p>
            <a:pPr defTabSz="609585"/>
            <a:r>
              <a:rPr lang="en-US" sz="1600" b="1" dirty="0">
                <a:solidFill>
                  <a:srgbClr val="CF4520"/>
                </a:solidFill>
                <a:latin typeface="Calibri"/>
              </a:rPr>
              <a:t>VO  81.1%</a:t>
            </a:r>
          </a:p>
          <a:p>
            <a:pPr defTabSz="609585"/>
            <a:r>
              <a:rPr lang="en-US" sz="1600" b="1" dirty="0">
                <a:solidFill>
                  <a:srgbClr val="B31B1B"/>
                </a:solidFill>
                <a:latin typeface="Calibri"/>
              </a:rPr>
              <a:t>I      81.0%</a:t>
            </a:r>
          </a:p>
          <a:p>
            <a:pPr defTabSz="609585"/>
            <a:r>
              <a:rPr lang="en-US" sz="1600" b="1" dirty="0">
                <a:solidFill>
                  <a:srgbClr val="E87722"/>
                </a:solidFill>
                <a:latin typeface="Calibri"/>
              </a:rPr>
              <a:t>VI    79.4%</a:t>
            </a:r>
          </a:p>
        </p:txBody>
      </p:sp>
      <p:sp>
        <p:nvSpPr>
          <p:cNvPr id="7" name="TextBox 6">
            <a:extLst>
              <a:ext uri="{FF2B5EF4-FFF2-40B4-BE49-F238E27FC236}">
                <a16:creationId xmlns:a16="http://schemas.microsoft.com/office/drawing/2014/main" id="{3B68C006-B96F-1A0F-14D9-30912BB84645}"/>
              </a:ext>
            </a:extLst>
          </p:cNvPr>
          <p:cNvSpPr txBox="1"/>
          <p:nvPr/>
        </p:nvSpPr>
        <p:spPr>
          <a:xfrm>
            <a:off x="10571300" y="1245972"/>
            <a:ext cx="1063112" cy="1077218"/>
          </a:xfrm>
          <a:prstGeom prst="rect">
            <a:avLst/>
          </a:prstGeom>
          <a:noFill/>
        </p:spPr>
        <p:txBody>
          <a:bodyPr wrap="none" rtlCol="0">
            <a:spAutoFit/>
          </a:bodyPr>
          <a:lstStyle/>
          <a:p>
            <a:pPr defTabSz="609585"/>
            <a:r>
              <a:rPr lang="en-US" sz="1600" u="sng" dirty="0">
                <a:solidFill>
                  <a:srgbClr val="555555">
                    <a:lumMod val="75000"/>
                    <a:lumOff val="25000"/>
                  </a:srgbClr>
                </a:solidFill>
                <a:latin typeface="Calibri"/>
              </a:rPr>
              <a:t>3-year OS</a:t>
            </a:r>
          </a:p>
          <a:p>
            <a:pPr defTabSz="609585"/>
            <a:r>
              <a:rPr lang="en-US" sz="1600" b="1" dirty="0">
                <a:solidFill>
                  <a:srgbClr val="CF4520"/>
                </a:solidFill>
                <a:latin typeface="Calibri"/>
              </a:rPr>
              <a:t>VO  91.5%</a:t>
            </a:r>
          </a:p>
          <a:p>
            <a:pPr defTabSz="609585"/>
            <a:r>
              <a:rPr lang="en-US" sz="1600" b="1" dirty="0">
                <a:solidFill>
                  <a:srgbClr val="B31B1B"/>
                </a:solidFill>
                <a:latin typeface="Calibri"/>
              </a:rPr>
              <a:t>I      95.7%</a:t>
            </a:r>
          </a:p>
          <a:p>
            <a:pPr defTabSz="609585"/>
            <a:r>
              <a:rPr lang="en-US" sz="1600" b="1" dirty="0">
                <a:solidFill>
                  <a:srgbClr val="E87722"/>
                </a:solidFill>
                <a:latin typeface="Calibri"/>
              </a:rPr>
              <a:t>VI    96.0%</a:t>
            </a:r>
          </a:p>
        </p:txBody>
      </p:sp>
      <p:sp>
        <p:nvSpPr>
          <p:cNvPr id="8" name="Rectangle 7">
            <a:extLst>
              <a:ext uri="{FF2B5EF4-FFF2-40B4-BE49-F238E27FC236}">
                <a16:creationId xmlns:a16="http://schemas.microsoft.com/office/drawing/2014/main" id="{BDBA85E1-38A3-1779-C979-ECD0B02212E1}"/>
              </a:ext>
            </a:extLst>
          </p:cNvPr>
          <p:cNvSpPr/>
          <p:nvPr/>
        </p:nvSpPr>
        <p:spPr>
          <a:xfrm>
            <a:off x="8601307" y="4566220"/>
            <a:ext cx="747132" cy="1007299"/>
          </a:xfrm>
          <a:prstGeom prst="rect">
            <a:avLst/>
          </a:prstGeom>
          <a:solidFill>
            <a:srgbClr val="D85C00">
              <a:alpha val="10196"/>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9" name="Rectangle 8">
            <a:extLst>
              <a:ext uri="{FF2B5EF4-FFF2-40B4-BE49-F238E27FC236}">
                <a16:creationId xmlns:a16="http://schemas.microsoft.com/office/drawing/2014/main" id="{4F14E191-9705-50DC-DD48-2690F779ACE5}"/>
              </a:ext>
            </a:extLst>
          </p:cNvPr>
          <p:cNvSpPr/>
          <p:nvPr/>
        </p:nvSpPr>
        <p:spPr>
          <a:xfrm>
            <a:off x="9348439" y="4552741"/>
            <a:ext cx="747132" cy="1007299"/>
          </a:xfrm>
          <a:prstGeom prst="rect">
            <a:avLst/>
          </a:prstGeom>
          <a:solidFill>
            <a:schemeClr val="accent1">
              <a:alpha val="1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10" name="Rectangle 9">
            <a:extLst>
              <a:ext uri="{FF2B5EF4-FFF2-40B4-BE49-F238E27FC236}">
                <a16:creationId xmlns:a16="http://schemas.microsoft.com/office/drawing/2014/main" id="{5E102087-5256-8ACC-E217-3D01DB89BF21}"/>
              </a:ext>
            </a:extLst>
          </p:cNvPr>
          <p:cNvSpPr/>
          <p:nvPr/>
        </p:nvSpPr>
        <p:spPr>
          <a:xfrm>
            <a:off x="10099959" y="4552740"/>
            <a:ext cx="747132" cy="1007299"/>
          </a:xfrm>
          <a:prstGeom prst="rect">
            <a:avLst/>
          </a:prstGeom>
          <a:solidFill>
            <a:schemeClr val="accent3">
              <a:alpha val="10196"/>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11" name="Text Placeholder 3">
            <a:extLst>
              <a:ext uri="{FF2B5EF4-FFF2-40B4-BE49-F238E27FC236}">
                <a16:creationId xmlns:a16="http://schemas.microsoft.com/office/drawing/2014/main" id="{6C8BBDC1-A2AF-DC34-25BA-9C0DC16833CC}"/>
              </a:ext>
            </a:extLst>
          </p:cNvPr>
          <p:cNvSpPr txBox="1">
            <a:spLocks/>
          </p:cNvSpPr>
          <p:nvPr/>
        </p:nvSpPr>
        <p:spPr>
          <a:xfrm>
            <a:off x="8344040" y="6420786"/>
            <a:ext cx="3503061" cy="232783"/>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*Venetoclax + ibrutinib is not yet FDA-approved</a:t>
            </a:r>
          </a:p>
        </p:txBody>
      </p:sp>
    </p:spTree>
    <p:extLst>
      <p:ext uri="{BB962C8B-B14F-4D97-AF65-F5344CB8AC3E}">
        <p14:creationId xmlns:p14="http://schemas.microsoft.com/office/powerpoint/2010/main" val="3676191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7BBFF-BBEB-44E5-DE14-DA01F4F030C4}"/>
              </a:ext>
            </a:extLst>
          </p:cNvPr>
          <p:cNvSpPr>
            <a:spLocks noGrp="1"/>
          </p:cNvSpPr>
          <p:nvPr>
            <p:ph type="title"/>
          </p:nvPr>
        </p:nvSpPr>
        <p:spPr/>
        <p:txBody>
          <a:bodyPr>
            <a:normAutofit/>
          </a:bodyPr>
          <a:lstStyle/>
          <a:p>
            <a:r>
              <a:rPr lang="en-US" dirty="0"/>
              <a:t>CLL17: PFS According to </a:t>
            </a:r>
            <a:r>
              <a:rPr lang="en-US" i="1" dirty="0"/>
              <a:t>IGHV</a:t>
            </a:r>
            <a:r>
              <a:rPr lang="en-US" dirty="0"/>
              <a:t> and </a:t>
            </a:r>
            <a:r>
              <a:rPr lang="en-US" i="1" dirty="0"/>
              <a:t>TP53</a:t>
            </a:r>
            <a:r>
              <a:rPr lang="en-US" dirty="0"/>
              <a:t>/del17p Status</a:t>
            </a:r>
          </a:p>
        </p:txBody>
      </p:sp>
      <p:sp>
        <p:nvSpPr>
          <p:cNvPr id="5" name="TextBox 4">
            <a:extLst>
              <a:ext uri="{FF2B5EF4-FFF2-40B4-BE49-F238E27FC236}">
                <a16:creationId xmlns:a16="http://schemas.microsoft.com/office/drawing/2014/main" id="{B07D026B-A418-AA3F-3F20-57EE33C20DB3}"/>
              </a:ext>
            </a:extLst>
          </p:cNvPr>
          <p:cNvSpPr txBox="1"/>
          <p:nvPr/>
        </p:nvSpPr>
        <p:spPr>
          <a:xfrm>
            <a:off x="1" y="6360261"/>
            <a:ext cx="8679180" cy="215444"/>
          </a:xfrm>
          <a:prstGeom prst="rect">
            <a:avLst/>
          </a:prstGeom>
          <a:noFill/>
        </p:spPr>
        <p:txBody>
          <a:bodyPr wrap="square">
            <a:spAutoFit/>
          </a:bodyPr>
          <a:lstStyle/>
          <a:p>
            <a:pPr defTabSz="609585"/>
            <a:r>
              <a:rPr lang="en-US" sz="800" dirty="0">
                <a:solidFill>
                  <a:srgbClr val="FFFFFF">
                    <a:lumMod val="50000"/>
                  </a:srgbClr>
                </a:solidFill>
                <a:latin typeface="Calibri"/>
              </a:rPr>
              <a:t>Al-Sawaf, et al. </a:t>
            </a:r>
            <a:r>
              <a:rPr lang="en-US" sz="800" i="1" dirty="0">
                <a:solidFill>
                  <a:srgbClr val="FFFFFF">
                    <a:lumMod val="50000"/>
                  </a:srgbClr>
                </a:solidFill>
                <a:latin typeface="Calibri"/>
              </a:rPr>
              <a:t>N Engl J Med</a:t>
            </a:r>
            <a:r>
              <a:rPr lang="en-US" sz="800" dirty="0">
                <a:solidFill>
                  <a:srgbClr val="FFFFFF">
                    <a:lumMod val="50000"/>
                  </a:srgbClr>
                </a:solidFill>
                <a:latin typeface="Calibri"/>
              </a:rPr>
              <a:t>. Published online December 6, 2025. doi:10.1056/NEJMoa2515458</a:t>
            </a:r>
          </a:p>
        </p:txBody>
      </p:sp>
      <p:sp>
        <p:nvSpPr>
          <p:cNvPr id="6" name="TextBox 5">
            <a:extLst>
              <a:ext uri="{FF2B5EF4-FFF2-40B4-BE49-F238E27FC236}">
                <a16:creationId xmlns:a16="http://schemas.microsoft.com/office/drawing/2014/main" id="{DAD7662F-6549-86C4-E020-A65139009D2D}"/>
              </a:ext>
            </a:extLst>
          </p:cNvPr>
          <p:cNvSpPr txBox="1"/>
          <p:nvPr/>
        </p:nvSpPr>
        <p:spPr>
          <a:xfrm>
            <a:off x="1444725" y="1463005"/>
            <a:ext cx="1976192" cy="584775"/>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PFS According to </a:t>
            </a:r>
            <a:r>
              <a:rPr lang="en-US" sz="1600" b="1" i="1" dirty="0">
                <a:solidFill>
                  <a:srgbClr val="555555">
                    <a:lumMod val="75000"/>
                    <a:lumOff val="25000"/>
                  </a:srgbClr>
                </a:solidFill>
                <a:latin typeface="Calibri"/>
              </a:rPr>
              <a:t>IGHV</a:t>
            </a:r>
            <a:r>
              <a:rPr lang="en-US" sz="1600" b="1" dirty="0">
                <a:solidFill>
                  <a:srgbClr val="555555">
                    <a:lumMod val="75000"/>
                    <a:lumOff val="25000"/>
                  </a:srgbClr>
                </a:solidFill>
                <a:latin typeface="Calibri"/>
              </a:rPr>
              <a:t> status</a:t>
            </a:r>
          </a:p>
        </p:txBody>
      </p:sp>
      <p:sp>
        <p:nvSpPr>
          <p:cNvPr id="7" name="TextBox 6">
            <a:extLst>
              <a:ext uri="{FF2B5EF4-FFF2-40B4-BE49-F238E27FC236}">
                <a16:creationId xmlns:a16="http://schemas.microsoft.com/office/drawing/2014/main" id="{1C9D8175-7B51-F187-6297-365FE63BF9D1}"/>
              </a:ext>
            </a:extLst>
          </p:cNvPr>
          <p:cNvSpPr txBox="1"/>
          <p:nvPr/>
        </p:nvSpPr>
        <p:spPr>
          <a:xfrm>
            <a:off x="7204013" y="1461557"/>
            <a:ext cx="2238969" cy="584775"/>
          </a:xfrm>
          <a:prstGeom prst="rect">
            <a:avLst/>
          </a:prstGeom>
          <a:noFill/>
        </p:spPr>
        <p:txBody>
          <a:bodyPr wrap="square" rtlCol="0">
            <a:spAutoFit/>
          </a:bodyPr>
          <a:lstStyle/>
          <a:p>
            <a:pPr algn="ctr" defTabSz="609585"/>
            <a:r>
              <a:rPr lang="en-US" sz="1600" b="1" dirty="0">
                <a:solidFill>
                  <a:srgbClr val="555555">
                    <a:lumMod val="75000"/>
                    <a:lumOff val="25000"/>
                  </a:srgbClr>
                </a:solidFill>
                <a:latin typeface="Calibri"/>
              </a:rPr>
              <a:t>PFS According to </a:t>
            </a:r>
            <a:r>
              <a:rPr lang="en-US" sz="1600" b="1" i="1" dirty="0">
                <a:solidFill>
                  <a:srgbClr val="555555">
                    <a:lumMod val="75000"/>
                    <a:lumOff val="25000"/>
                  </a:srgbClr>
                </a:solidFill>
                <a:latin typeface="Calibri"/>
              </a:rPr>
              <a:t>TP53</a:t>
            </a:r>
            <a:r>
              <a:rPr lang="en-US" sz="1600" b="1" dirty="0">
                <a:solidFill>
                  <a:srgbClr val="555555">
                    <a:lumMod val="75000"/>
                    <a:lumOff val="25000"/>
                  </a:srgbClr>
                </a:solidFill>
                <a:latin typeface="Calibri"/>
              </a:rPr>
              <a:t>/del17p status</a:t>
            </a:r>
          </a:p>
        </p:txBody>
      </p:sp>
      <p:sp>
        <p:nvSpPr>
          <p:cNvPr id="8" name="Freeform 113">
            <a:extLst>
              <a:ext uri="{FF2B5EF4-FFF2-40B4-BE49-F238E27FC236}">
                <a16:creationId xmlns:a16="http://schemas.microsoft.com/office/drawing/2014/main" id="{E9BA80A0-0990-D901-F1EC-170DD49C1C41}"/>
              </a:ext>
            </a:extLst>
          </p:cNvPr>
          <p:cNvSpPr/>
          <p:nvPr/>
        </p:nvSpPr>
        <p:spPr bwMode="auto">
          <a:xfrm>
            <a:off x="1153391" y="2215218"/>
            <a:ext cx="2558860" cy="1570687"/>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sz="2000" kern="0" dirty="0">
              <a:solidFill>
                <a:srgbClr val="FFFFFF"/>
              </a:solidFill>
              <a:latin typeface="Calibri"/>
              <a:cs typeface="Arial" panose="020B0604020202020204" pitchFamily="34" charset="0"/>
            </a:endParaRPr>
          </a:p>
        </p:txBody>
      </p:sp>
      <p:grpSp>
        <p:nvGrpSpPr>
          <p:cNvPr id="9" name="Group 8">
            <a:extLst>
              <a:ext uri="{FF2B5EF4-FFF2-40B4-BE49-F238E27FC236}">
                <a16:creationId xmlns:a16="http://schemas.microsoft.com/office/drawing/2014/main" id="{1658DF9E-527E-4DD8-E6A2-E25EF9976DD2}"/>
              </a:ext>
            </a:extLst>
          </p:cNvPr>
          <p:cNvGrpSpPr/>
          <p:nvPr/>
        </p:nvGrpSpPr>
        <p:grpSpPr>
          <a:xfrm>
            <a:off x="710399" y="2164449"/>
            <a:ext cx="420308" cy="1751116"/>
            <a:chOff x="747187" y="2672189"/>
            <a:chExt cx="420308" cy="1751115"/>
          </a:xfrm>
        </p:grpSpPr>
        <p:sp>
          <p:nvSpPr>
            <p:cNvPr id="10" name="TextBox 9">
              <a:extLst>
                <a:ext uri="{FF2B5EF4-FFF2-40B4-BE49-F238E27FC236}">
                  <a16:creationId xmlns:a16="http://schemas.microsoft.com/office/drawing/2014/main" id="{1019A7AE-C347-AA51-3007-23317E187827}"/>
                </a:ext>
              </a:extLst>
            </p:cNvPr>
            <p:cNvSpPr txBox="1"/>
            <p:nvPr/>
          </p:nvSpPr>
          <p:spPr bwMode="auto">
            <a:xfrm>
              <a:off x="747187" y="2672189"/>
              <a:ext cx="42030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100</a:t>
              </a:r>
            </a:p>
          </p:txBody>
        </p:sp>
        <p:sp>
          <p:nvSpPr>
            <p:cNvPr id="11" name="TextBox 10">
              <a:extLst>
                <a:ext uri="{FF2B5EF4-FFF2-40B4-BE49-F238E27FC236}">
                  <a16:creationId xmlns:a16="http://schemas.microsoft.com/office/drawing/2014/main" id="{FA4352BA-ED19-09EE-5118-2B8511568F1B}"/>
                </a:ext>
              </a:extLst>
            </p:cNvPr>
            <p:cNvSpPr txBox="1"/>
            <p:nvPr/>
          </p:nvSpPr>
          <p:spPr bwMode="auto">
            <a:xfrm>
              <a:off x="825735" y="3267992"/>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60</a:t>
              </a:r>
            </a:p>
          </p:txBody>
        </p:sp>
        <p:sp>
          <p:nvSpPr>
            <p:cNvPr id="12" name="TextBox 11">
              <a:extLst>
                <a:ext uri="{FF2B5EF4-FFF2-40B4-BE49-F238E27FC236}">
                  <a16:creationId xmlns:a16="http://schemas.microsoft.com/office/drawing/2014/main" id="{34E1E8FB-453E-5421-8856-7EC834AA2DC4}"/>
                </a:ext>
              </a:extLst>
            </p:cNvPr>
            <p:cNvSpPr txBox="1"/>
            <p:nvPr/>
          </p:nvSpPr>
          <p:spPr bwMode="auto">
            <a:xfrm>
              <a:off x="825735" y="3565891"/>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40</a:t>
              </a:r>
            </a:p>
          </p:txBody>
        </p:sp>
        <p:sp>
          <p:nvSpPr>
            <p:cNvPr id="13" name="TextBox 12">
              <a:extLst>
                <a:ext uri="{FF2B5EF4-FFF2-40B4-BE49-F238E27FC236}">
                  <a16:creationId xmlns:a16="http://schemas.microsoft.com/office/drawing/2014/main" id="{219B053D-09AB-8369-33B5-C9AB175B0E3B}"/>
                </a:ext>
              </a:extLst>
            </p:cNvPr>
            <p:cNvSpPr txBox="1"/>
            <p:nvPr/>
          </p:nvSpPr>
          <p:spPr bwMode="auto">
            <a:xfrm>
              <a:off x="825735" y="3863793"/>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20</a:t>
              </a:r>
            </a:p>
          </p:txBody>
        </p:sp>
        <p:sp>
          <p:nvSpPr>
            <p:cNvPr id="14" name="TextBox 13">
              <a:extLst>
                <a:ext uri="{FF2B5EF4-FFF2-40B4-BE49-F238E27FC236}">
                  <a16:creationId xmlns:a16="http://schemas.microsoft.com/office/drawing/2014/main" id="{00159436-24BD-A504-4041-6F915288B207}"/>
                </a:ext>
              </a:extLst>
            </p:cNvPr>
            <p:cNvSpPr txBox="1"/>
            <p:nvPr/>
          </p:nvSpPr>
          <p:spPr bwMode="auto">
            <a:xfrm>
              <a:off x="904281" y="4161694"/>
              <a:ext cx="26321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0</a:t>
              </a:r>
            </a:p>
          </p:txBody>
        </p:sp>
        <p:sp>
          <p:nvSpPr>
            <p:cNvPr id="15" name="TextBox 14">
              <a:extLst>
                <a:ext uri="{FF2B5EF4-FFF2-40B4-BE49-F238E27FC236}">
                  <a16:creationId xmlns:a16="http://schemas.microsoft.com/office/drawing/2014/main" id="{7A370300-FEB9-0686-DD00-4BB8486980EF}"/>
                </a:ext>
              </a:extLst>
            </p:cNvPr>
            <p:cNvSpPr txBox="1"/>
            <p:nvPr/>
          </p:nvSpPr>
          <p:spPr bwMode="auto">
            <a:xfrm>
              <a:off x="825735" y="2970090"/>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80</a:t>
              </a:r>
            </a:p>
          </p:txBody>
        </p:sp>
      </p:grpSp>
      <p:sp>
        <p:nvSpPr>
          <p:cNvPr id="16" name="TextBox 15">
            <a:extLst>
              <a:ext uri="{FF2B5EF4-FFF2-40B4-BE49-F238E27FC236}">
                <a16:creationId xmlns:a16="http://schemas.microsoft.com/office/drawing/2014/main" id="{5628C96B-3C70-FFC4-1E4A-C389F9C23FB5}"/>
              </a:ext>
            </a:extLst>
          </p:cNvPr>
          <p:cNvSpPr txBox="1"/>
          <p:nvPr/>
        </p:nvSpPr>
        <p:spPr bwMode="auto">
          <a:xfrm>
            <a:off x="1062904" y="3969830"/>
            <a:ext cx="260359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100" b="1" dirty="0">
                <a:solidFill>
                  <a:srgbClr val="000000"/>
                </a:solidFill>
                <a:latin typeface="Arial"/>
                <a:cs typeface="Arial"/>
              </a:rPr>
              <a:t>Time since Randomization (months)</a:t>
            </a:r>
          </a:p>
        </p:txBody>
      </p:sp>
      <p:grpSp>
        <p:nvGrpSpPr>
          <p:cNvPr id="17" name="Group 16">
            <a:extLst>
              <a:ext uri="{FF2B5EF4-FFF2-40B4-BE49-F238E27FC236}">
                <a16:creationId xmlns:a16="http://schemas.microsoft.com/office/drawing/2014/main" id="{7AB4F909-686A-717F-A115-987E8B3BC1D5}"/>
              </a:ext>
            </a:extLst>
          </p:cNvPr>
          <p:cNvGrpSpPr/>
          <p:nvPr/>
        </p:nvGrpSpPr>
        <p:grpSpPr>
          <a:xfrm>
            <a:off x="1014156" y="3869685"/>
            <a:ext cx="2714835" cy="185548"/>
            <a:chOff x="1050942" y="4377425"/>
            <a:chExt cx="2714835" cy="185548"/>
          </a:xfrm>
        </p:grpSpPr>
        <p:sp>
          <p:nvSpPr>
            <p:cNvPr id="18" name="TextBox 17">
              <a:extLst>
                <a:ext uri="{FF2B5EF4-FFF2-40B4-BE49-F238E27FC236}">
                  <a16:creationId xmlns:a16="http://schemas.microsoft.com/office/drawing/2014/main" id="{2CA756A5-1051-71C2-1716-FC13C009F60D}"/>
                </a:ext>
              </a:extLst>
            </p:cNvPr>
            <p:cNvSpPr txBox="1"/>
            <p:nvPr/>
          </p:nvSpPr>
          <p:spPr bwMode="auto">
            <a:xfrm>
              <a:off x="1050942"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0</a:t>
              </a:r>
            </a:p>
          </p:txBody>
        </p:sp>
        <p:sp>
          <p:nvSpPr>
            <p:cNvPr id="19" name="TextBox 18">
              <a:extLst>
                <a:ext uri="{FF2B5EF4-FFF2-40B4-BE49-F238E27FC236}">
                  <a16:creationId xmlns:a16="http://schemas.microsoft.com/office/drawing/2014/main" id="{8CFE62FC-68D0-8317-5F5A-78DAA5C40C46}"/>
                </a:ext>
              </a:extLst>
            </p:cNvPr>
            <p:cNvSpPr txBox="1"/>
            <p:nvPr/>
          </p:nvSpPr>
          <p:spPr bwMode="auto">
            <a:xfrm>
              <a:off x="1661071"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12</a:t>
              </a:r>
            </a:p>
          </p:txBody>
        </p:sp>
        <p:sp>
          <p:nvSpPr>
            <p:cNvPr id="20" name="TextBox 19">
              <a:extLst>
                <a:ext uri="{FF2B5EF4-FFF2-40B4-BE49-F238E27FC236}">
                  <a16:creationId xmlns:a16="http://schemas.microsoft.com/office/drawing/2014/main" id="{B9773BA0-2EC1-6240-B7B2-7D3525DC43FF}"/>
                </a:ext>
              </a:extLst>
            </p:cNvPr>
            <p:cNvSpPr txBox="1"/>
            <p:nvPr/>
          </p:nvSpPr>
          <p:spPr bwMode="auto">
            <a:xfrm>
              <a:off x="3491457"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48</a:t>
              </a:r>
            </a:p>
          </p:txBody>
        </p:sp>
        <p:sp>
          <p:nvSpPr>
            <p:cNvPr id="21" name="TextBox 20">
              <a:extLst>
                <a:ext uri="{FF2B5EF4-FFF2-40B4-BE49-F238E27FC236}">
                  <a16:creationId xmlns:a16="http://schemas.microsoft.com/office/drawing/2014/main" id="{8D4704E0-2625-45A8-1993-BB684333C953}"/>
                </a:ext>
              </a:extLst>
            </p:cNvPr>
            <p:cNvSpPr txBox="1"/>
            <p:nvPr/>
          </p:nvSpPr>
          <p:spPr bwMode="auto">
            <a:xfrm>
              <a:off x="2271200"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24</a:t>
              </a:r>
            </a:p>
          </p:txBody>
        </p:sp>
        <p:sp>
          <p:nvSpPr>
            <p:cNvPr id="22" name="TextBox 21">
              <a:extLst>
                <a:ext uri="{FF2B5EF4-FFF2-40B4-BE49-F238E27FC236}">
                  <a16:creationId xmlns:a16="http://schemas.microsoft.com/office/drawing/2014/main" id="{5B6F6C9A-200A-7B93-689F-2285852FC305}"/>
                </a:ext>
              </a:extLst>
            </p:cNvPr>
            <p:cNvSpPr txBox="1"/>
            <p:nvPr/>
          </p:nvSpPr>
          <p:spPr bwMode="auto">
            <a:xfrm>
              <a:off x="2881329"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36</a:t>
              </a:r>
            </a:p>
          </p:txBody>
        </p:sp>
      </p:grpSp>
      <p:grpSp>
        <p:nvGrpSpPr>
          <p:cNvPr id="23" name="Group 22">
            <a:extLst>
              <a:ext uri="{FF2B5EF4-FFF2-40B4-BE49-F238E27FC236}">
                <a16:creationId xmlns:a16="http://schemas.microsoft.com/office/drawing/2014/main" id="{1BA9208E-187B-FD6D-A9DC-0313370C75BD}"/>
              </a:ext>
            </a:extLst>
          </p:cNvPr>
          <p:cNvGrpSpPr/>
          <p:nvPr/>
        </p:nvGrpSpPr>
        <p:grpSpPr>
          <a:xfrm>
            <a:off x="1067668" y="2296413"/>
            <a:ext cx="91440" cy="1489491"/>
            <a:chOff x="1104455" y="2804154"/>
            <a:chExt cx="91440" cy="1489491"/>
          </a:xfrm>
        </p:grpSpPr>
        <p:cxnSp>
          <p:nvCxnSpPr>
            <p:cNvPr id="24" name="Straight Connector 23">
              <a:extLst>
                <a:ext uri="{FF2B5EF4-FFF2-40B4-BE49-F238E27FC236}">
                  <a16:creationId xmlns:a16="http://schemas.microsoft.com/office/drawing/2014/main" id="{B8DE7955-1235-636D-5C7E-1F7F1E15A53B}"/>
                </a:ext>
              </a:extLst>
            </p:cNvPr>
            <p:cNvCxnSpPr>
              <a:cxnSpLocks/>
            </p:cNvCxnSpPr>
            <p:nvPr/>
          </p:nvCxnSpPr>
          <p:spPr bwMode="auto">
            <a:xfrm>
              <a:off x="1104455" y="33999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5" name="Straight Connector 24">
              <a:extLst>
                <a:ext uri="{FF2B5EF4-FFF2-40B4-BE49-F238E27FC236}">
                  <a16:creationId xmlns:a16="http://schemas.microsoft.com/office/drawing/2014/main" id="{D3160C9B-DB92-8CFB-4EF4-6C1ADAC58D9B}"/>
                </a:ext>
              </a:extLst>
            </p:cNvPr>
            <p:cNvCxnSpPr>
              <a:cxnSpLocks/>
            </p:cNvCxnSpPr>
            <p:nvPr/>
          </p:nvCxnSpPr>
          <p:spPr bwMode="auto">
            <a:xfrm>
              <a:off x="1104455" y="369784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6" name="Straight Connector 25">
              <a:extLst>
                <a:ext uri="{FF2B5EF4-FFF2-40B4-BE49-F238E27FC236}">
                  <a16:creationId xmlns:a16="http://schemas.microsoft.com/office/drawing/2014/main" id="{7993D895-B677-E400-52E3-68F661DBDFA7}"/>
                </a:ext>
              </a:extLst>
            </p:cNvPr>
            <p:cNvCxnSpPr>
              <a:cxnSpLocks/>
            </p:cNvCxnSpPr>
            <p:nvPr/>
          </p:nvCxnSpPr>
          <p:spPr bwMode="auto">
            <a:xfrm>
              <a:off x="1104455" y="31020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7" name="Straight Connector 26">
              <a:extLst>
                <a:ext uri="{FF2B5EF4-FFF2-40B4-BE49-F238E27FC236}">
                  <a16:creationId xmlns:a16="http://schemas.microsoft.com/office/drawing/2014/main" id="{2F83250A-3368-3969-6BF2-595223AD3D11}"/>
                </a:ext>
              </a:extLst>
            </p:cNvPr>
            <p:cNvCxnSpPr>
              <a:cxnSpLocks/>
            </p:cNvCxnSpPr>
            <p:nvPr/>
          </p:nvCxnSpPr>
          <p:spPr bwMode="auto">
            <a:xfrm>
              <a:off x="1104455" y="399574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8" name="Straight Connector 27">
              <a:extLst>
                <a:ext uri="{FF2B5EF4-FFF2-40B4-BE49-F238E27FC236}">
                  <a16:creationId xmlns:a16="http://schemas.microsoft.com/office/drawing/2014/main" id="{FC61A46A-30E1-006F-47CE-9C85268D5750}"/>
                </a:ext>
              </a:extLst>
            </p:cNvPr>
            <p:cNvCxnSpPr>
              <a:cxnSpLocks/>
            </p:cNvCxnSpPr>
            <p:nvPr/>
          </p:nvCxnSpPr>
          <p:spPr bwMode="auto">
            <a:xfrm>
              <a:off x="1104455" y="4293645"/>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29" name="Straight Connector 28">
              <a:extLst>
                <a:ext uri="{FF2B5EF4-FFF2-40B4-BE49-F238E27FC236}">
                  <a16:creationId xmlns:a16="http://schemas.microsoft.com/office/drawing/2014/main" id="{31066E43-C562-D1A5-C9DD-D3CD715A3448}"/>
                </a:ext>
              </a:extLst>
            </p:cNvPr>
            <p:cNvCxnSpPr>
              <a:cxnSpLocks/>
            </p:cNvCxnSpPr>
            <p:nvPr/>
          </p:nvCxnSpPr>
          <p:spPr bwMode="auto">
            <a:xfrm>
              <a:off x="1104455" y="2804154"/>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30" name="Group 29">
            <a:extLst>
              <a:ext uri="{FF2B5EF4-FFF2-40B4-BE49-F238E27FC236}">
                <a16:creationId xmlns:a16="http://schemas.microsoft.com/office/drawing/2014/main" id="{A94ABF47-A061-7409-FDB7-6E5784D56001}"/>
              </a:ext>
            </a:extLst>
          </p:cNvPr>
          <p:cNvGrpSpPr/>
          <p:nvPr/>
        </p:nvGrpSpPr>
        <p:grpSpPr>
          <a:xfrm>
            <a:off x="1153535" y="3783162"/>
            <a:ext cx="2439975" cy="91441"/>
            <a:chOff x="1190322" y="4290902"/>
            <a:chExt cx="2439974" cy="91441"/>
          </a:xfrm>
        </p:grpSpPr>
        <p:cxnSp>
          <p:nvCxnSpPr>
            <p:cNvPr id="31" name="Straight Connector 30">
              <a:extLst>
                <a:ext uri="{FF2B5EF4-FFF2-40B4-BE49-F238E27FC236}">
                  <a16:creationId xmlns:a16="http://schemas.microsoft.com/office/drawing/2014/main" id="{F4CBECD9-AC9A-1676-30E7-4037B4D0E761}"/>
                </a:ext>
              </a:extLst>
            </p:cNvPr>
            <p:cNvCxnSpPr>
              <a:cxnSpLocks/>
            </p:cNvCxnSpPr>
            <p:nvPr/>
          </p:nvCxnSpPr>
          <p:spPr bwMode="auto">
            <a:xfrm rot="16200000">
              <a:off x="1144602"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2" name="Straight Connector 31">
              <a:extLst>
                <a:ext uri="{FF2B5EF4-FFF2-40B4-BE49-F238E27FC236}">
                  <a16:creationId xmlns:a16="http://schemas.microsoft.com/office/drawing/2014/main" id="{1096D1E8-CA9F-C5A5-8D95-B5D7F8EF1530}"/>
                </a:ext>
              </a:extLst>
            </p:cNvPr>
            <p:cNvCxnSpPr>
              <a:cxnSpLocks/>
            </p:cNvCxnSpPr>
            <p:nvPr/>
          </p:nvCxnSpPr>
          <p:spPr bwMode="auto">
            <a:xfrm rot="16200000">
              <a:off x="1754595"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E76B80BB-4BF9-B318-E9C7-30974E808206}"/>
                </a:ext>
              </a:extLst>
            </p:cNvPr>
            <p:cNvCxnSpPr>
              <a:cxnSpLocks/>
            </p:cNvCxnSpPr>
            <p:nvPr/>
          </p:nvCxnSpPr>
          <p:spPr bwMode="auto">
            <a:xfrm rot="16200000">
              <a:off x="2364588"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4" name="Straight Connector 33">
              <a:extLst>
                <a:ext uri="{FF2B5EF4-FFF2-40B4-BE49-F238E27FC236}">
                  <a16:creationId xmlns:a16="http://schemas.microsoft.com/office/drawing/2014/main" id="{64861725-83ED-9164-E1BE-E5B86E841DB7}"/>
                </a:ext>
              </a:extLst>
            </p:cNvPr>
            <p:cNvCxnSpPr>
              <a:cxnSpLocks/>
            </p:cNvCxnSpPr>
            <p:nvPr/>
          </p:nvCxnSpPr>
          <p:spPr bwMode="auto">
            <a:xfrm rot="16200000">
              <a:off x="2974582" y="433662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35" name="Straight Connector 34">
              <a:extLst>
                <a:ext uri="{FF2B5EF4-FFF2-40B4-BE49-F238E27FC236}">
                  <a16:creationId xmlns:a16="http://schemas.microsoft.com/office/drawing/2014/main" id="{345BC29B-0253-3A61-0A7C-AF007F40C7D8}"/>
                </a:ext>
              </a:extLst>
            </p:cNvPr>
            <p:cNvCxnSpPr>
              <a:cxnSpLocks/>
            </p:cNvCxnSpPr>
            <p:nvPr/>
          </p:nvCxnSpPr>
          <p:spPr bwMode="auto">
            <a:xfrm rot="16200000">
              <a:off x="3584576" y="433662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36" name="Group 35">
            <a:extLst>
              <a:ext uri="{FF2B5EF4-FFF2-40B4-BE49-F238E27FC236}">
                <a16:creationId xmlns:a16="http://schemas.microsoft.com/office/drawing/2014/main" id="{1B59D6FB-B2BD-FD28-E1BC-ECC3615F155F}"/>
              </a:ext>
            </a:extLst>
          </p:cNvPr>
          <p:cNvGrpSpPr/>
          <p:nvPr/>
        </p:nvGrpSpPr>
        <p:grpSpPr>
          <a:xfrm>
            <a:off x="1020081" y="4324120"/>
            <a:ext cx="2715191" cy="425971"/>
            <a:chOff x="1056867" y="4831860"/>
            <a:chExt cx="2715190" cy="425971"/>
          </a:xfrm>
        </p:grpSpPr>
        <p:sp>
          <p:nvSpPr>
            <p:cNvPr id="37" name="TextBox 36">
              <a:extLst>
                <a:ext uri="{FF2B5EF4-FFF2-40B4-BE49-F238E27FC236}">
                  <a16:creationId xmlns:a16="http://schemas.microsoft.com/office/drawing/2014/main" id="{B0A39EA3-BC67-C923-2375-993428AC6DEF}"/>
                </a:ext>
              </a:extLst>
            </p:cNvPr>
            <p:cNvSpPr txBox="1"/>
            <p:nvPr/>
          </p:nvSpPr>
          <p:spPr bwMode="auto">
            <a:xfrm>
              <a:off x="1056867" y="4831860"/>
              <a:ext cx="265630" cy="421695"/>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171</a:t>
              </a:r>
            </a:p>
            <a:p>
              <a:pPr algn="ctr" defTabSz="914377">
                <a:defRPr/>
              </a:pPr>
              <a:r>
                <a:rPr lang="en-US" sz="900" dirty="0">
                  <a:solidFill>
                    <a:prstClr val="black"/>
                  </a:solidFill>
                  <a:latin typeface="Arial" panose="020B0604020202020204" pitchFamily="34" charset="0"/>
                  <a:cs typeface="Arial" panose="020B0604020202020204" pitchFamily="34" charset="0"/>
                </a:rPr>
                <a:t>129</a:t>
              </a:r>
            </a:p>
            <a:p>
              <a:pPr algn="ctr" defTabSz="914377">
                <a:defRPr/>
              </a:pPr>
              <a:r>
                <a:rPr lang="en-US" sz="900" dirty="0">
                  <a:solidFill>
                    <a:prstClr val="black"/>
                  </a:solidFill>
                  <a:latin typeface="Arial" panose="020B0604020202020204" pitchFamily="34" charset="0"/>
                  <a:cs typeface="Arial" panose="020B0604020202020204" pitchFamily="34" charset="0"/>
                </a:rPr>
                <a:t>172</a:t>
              </a:r>
            </a:p>
            <a:p>
              <a:pPr algn="ctr" defTabSz="914377">
                <a:defRPr/>
              </a:pPr>
              <a:r>
                <a:rPr lang="en-US" sz="900" dirty="0">
                  <a:solidFill>
                    <a:prstClr val="black"/>
                  </a:solidFill>
                  <a:latin typeface="Arial" panose="020B0604020202020204" pitchFamily="34" charset="0"/>
                  <a:cs typeface="Arial" panose="020B0604020202020204" pitchFamily="34" charset="0"/>
                </a:rPr>
                <a:t>129</a:t>
              </a:r>
            </a:p>
            <a:p>
              <a:pPr algn="ctr" defTabSz="914377">
                <a:defRPr/>
              </a:pPr>
              <a:r>
                <a:rPr lang="en-US" sz="900" dirty="0">
                  <a:solidFill>
                    <a:prstClr val="black"/>
                  </a:solidFill>
                  <a:latin typeface="Arial" panose="020B0604020202020204" pitchFamily="34" charset="0"/>
                  <a:cs typeface="Arial" panose="020B0604020202020204" pitchFamily="34" charset="0"/>
                </a:rPr>
                <a:t>171</a:t>
              </a:r>
            </a:p>
            <a:p>
              <a:pPr algn="ctr" defTabSz="914377">
                <a:defRPr/>
              </a:pPr>
              <a:r>
                <a:rPr lang="en-US" sz="900" dirty="0">
                  <a:solidFill>
                    <a:prstClr val="black"/>
                  </a:solidFill>
                  <a:latin typeface="Arial" panose="020B0604020202020204" pitchFamily="34" charset="0"/>
                  <a:cs typeface="Arial" panose="020B0604020202020204" pitchFamily="34" charset="0"/>
                </a:rPr>
                <a:t>126</a:t>
              </a:r>
            </a:p>
          </p:txBody>
        </p:sp>
        <p:sp>
          <p:nvSpPr>
            <p:cNvPr id="38" name="TextBox 37">
              <a:extLst>
                <a:ext uri="{FF2B5EF4-FFF2-40B4-BE49-F238E27FC236}">
                  <a16:creationId xmlns:a16="http://schemas.microsoft.com/office/drawing/2014/main" id="{CA31153B-4709-563D-B93D-EA5377A2325C}"/>
                </a:ext>
              </a:extLst>
            </p:cNvPr>
            <p:cNvSpPr txBox="1"/>
            <p:nvPr/>
          </p:nvSpPr>
          <p:spPr bwMode="auto">
            <a:xfrm>
              <a:off x="228164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142</a:t>
              </a:r>
            </a:p>
            <a:p>
              <a:pPr algn="ctr" defTabSz="914377">
                <a:defRPr/>
              </a:pPr>
              <a:r>
                <a:rPr lang="en-US" sz="900" dirty="0">
                  <a:solidFill>
                    <a:prstClr val="black"/>
                  </a:solidFill>
                  <a:latin typeface="Arial" panose="020B0604020202020204" pitchFamily="34" charset="0"/>
                  <a:cs typeface="Arial" panose="020B0604020202020204" pitchFamily="34" charset="0"/>
                </a:rPr>
                <a:t>111</a:t>
              </a:r>
            </a:p>
            <a:p>
              <a:pPr algn="ctr" defTabSz="914377">
                <a:defRPr/>
              </a:pPr>
              <a:r>
                <a:rPr lang="en-US" sz="900" dirty="0">
                  <a:solidFill>
                    <a:prstClr val="black"/>
                  </a:solidFill>
                  <a:latin typeface="Arial" panose="020B0604020202020204" pitchFamily="34" charset="0"/>
                  <a:cs typeface="Arial" panose="020B0604020202020204" pitchFamily="34" charset="0"/>
                </a:rPr>
                <a:t>151</a:t>
              </a:r>
            </a:p>
            <a:p>
              <a:pPr algn="ctr" defTabSz="914377">
                <a:defRPr/>
              </a:pPr>
              <a:r>
                <a:rPr lang="en-US" sz="900" dirty="0">
                  <a:solidFill>
                    <a:prstClr val="black"/>
                  </a:solidFill>
                  <a:latin typeface="Arial" panose="020B0604020202020204" pitchFamily="34" charset="0"/>
                  <a:cs typeface="Arial" panose="020B0604020202020204" pitchFamily="34" charset="0"/>
                </a:rPr>
                <a:t>112</a:t>
              </a:r>
            </a:p>
            <a:p>
              <a:pPr algn="ctr" defTabSz="914377">
                <a:defRPr/>
              </a:pPr>
              <a:r>
                <a:rPr lang="en-US" sz="900" dirty="0">
                  <a:solidFill>
                    <a:prstClr val="black"/>
                  </a:solidFill>
                  <a:latin typeface="Arial" panose="020B0604020202020204" pitchFamily="34" charset="0"/>
                  <a:cs typeface="Arial" panose="020B0604020202020204" pitchFamily="34" charset="0"/>
                </a:rPr>
                <a:t>145</a:t>
              </a:r>
            </a:p>
            <a:p>
              <a:pPr algn="ctr" defTabSz="914377">
                <a:defRPr/>
              </a:pPr>
              <a:r>
                <a:rPr lang="en-US" sz="900" dirty="0">
                  <a:solidFill>
                    <a:prstClr val="black"/>
                  </a:solidFill>
                  <a:latin typeface="Arial" panose="020B0604020202020204" pitchFamily="34" charset="0"/>
                  <a:cs typeface="Arial" panose="020B0604020202020204" pitchFamily="34" charset="0"/>
                </a:rPr>
                <a:t>95</a:t>
              </a:r>
            </a:p>
          </p:txBody>
        </p:sp>
        <p:sp>
          <p:nvSpPr>
            <p:cNvPr id="39" name="TextBox 38">
              <a:extLst>
                <a:ext uri="{FF2B5EF4-FFF2-40B4-BE49-F238E27FC236}">
                  <a16:creationId xmlns:a16="http://schemas.microsoft.com/office/drawing/2014/main" id="{EA03E180-D394-C355-A9C1-FF2FFC18ABC7}"/>
                </a:ext>
              </a:extLst>
            </p:cNvPr>
            <p:cNvSpPr txBox="1"/>
            <p:nvPr/>
          </p:nvSpPr>
          <p:spPr bwMode="auto">
            <a:xfrm>
              <a:off x="350642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1</a:t>
              </a:r>
            </a:p>
            <a:p>
              <a:pPr algn="ctr" defTabSz="914377">
                <a:defRPr/>
              </a:pPr>
              <a:r>
                <a:rPr lang="en-US" sz="900" dirty="0">
                  <a:solidFill>
                    <a:prstClr val="black"/>
                  </a:solidFill>
                  <a:latin typeface="Arial" panose="020B0604020202020204" pitchFamily="34" charset="0"/>
                  <a:cs typeface="Arial" panose="020B0604020202020204" pitchFamily="34" charset="0"/>
                </a:rPr>
                <a:t>0</a:t>
              </a:r>
            </a:p>
          </p:txBody>
        </p:sp>
        <p:sp>
          <p:nvSpPr>
            <p:cNvPr id="40" name="TextBox 39">
              <a:extLst>
                <a:ext uri="{FF2B5EF4-FFF2-40B4-BE49-F238E27FC236}">
                  <a16:creationId xmlns:a16="http://schemas.microsoft.com/office/drawing/2014/main" id="{4E444B29-C012-874B-33E5-F71D2F706C84}"/>
                </a:ext>
              </a:extLst>
            </p:cNvPr>
            <p:cNvSpPr txBox="1"/>
            <p:nvPr/>
          </p:nvSpPr>
          <p:spPr bwMode="auto">
            <a:xfrm>
              <a:off x="166925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156</a:t>
              </a:r>
            </a:p>
            <a:p>
              <a:pPr algn="ctr" defTabSz="914377">
                <a:defRPr/>
              </a:pPr>
              <a:r>
                <a:rPr lang="en-US" sz="900" dirty="0">
                  <a:solidFill>
                    <a:prstClr val="black"/>
                  </a:solidFill>
                  <a:latin typeface="Arial" panose="020B0604020202020204" pitchFamily="34" charset="0"/>
                  <a:cs typeface="Arial" panose="020B0604020202020204" pitchFamily="34" charset="0"/>
                </a:rPr>
                <a:t>119</a:t>
              </a:r>
            </a:p>
            <a:p>
              <a:pPr algn="ctr" defTabSz="914377">
                <a:defRPr/>
              </a:pPr>
              <a:r>
                <a:rPr lang="en-US" sz="900" dirty="0">
                  <a:solidFill>
                    <a:prstClr val="black"/>
                  </a:solidFill>
                  <a:latin typeface="Arial" panose="020B0604020202020204" pitchFamily="34" charset="0"/>
                  <a:cs typeface="Arial" panose="020B0604020202020204" pitchFamily="34" charset="0"/>
                </a:rPr>
                <a:t>157</a:t>
              </a:r>
            </a:p>
            <a:p>
              <a:pPr algn="ctr" defTabSz="914377">
                <a:defRPr/>
              </a:pPr>
              <a:r>
                <a:rPr lang="en-US" sz="900" dirty="0">
                  <a:solidFill>
                    <a:prstClr val="black"/>
                  </a:solidFill>
                  <a:latin typeface="Arial" panose="020B0604020202020204" pitchFamily="34" charset="0"/>
                  <a:cs typeface="Arial" panose="020B0604020202020204" pitchFamily="34" charset="0"/>
                </a:rPr>
                <a:t>117</a:t>
              </a:r>
            </a:p>
            <a:p>
              <a:pPr algn="ctr" defTabSz="914377">
                <a:defRPr/>
              </a:pPr>
              <a:r>
                <a:rPr lang="en-US" sz="900" dirty="0">
                  <a:solidFill>
                    <a:prstClr val="black"/>
                  </a:solidFill>
                  <a:latin typeface="Arial" panose="020B0604020202020204" pitchFamily="34" charset="0"/>
                  <a:cs typeface="Arial" panose="020B0604020202020204" pitchFamily="34" charset="0"/>
                </a:rPr>
                <a:t>156</a:t>
              </a:r>
            </a:p>
            <a:p>
              <a:pPr algn="ctr" defTabSz="914377">
                <a:defRPr/>
              </a:pPr>
              <a:r>
                <a:rPr lang="en-US" sz="900" dirty="0">
                  <a:solidFill>
                    <a:prstClr val="black"/>
                  </a:solidFill>
                  <a:latin typeface="Arial" panose="020B0604020202020204" pitchFamily="34" charset="0"/>
                  <a:cs typeface="Arial" panose="020B0604020202020204" pitchFamily="34" charset="0"/>
                </a:rPr>
                <a:t>108</a:t>
              </a:r>
            </a:p>
          </p:txBody>
        </p:sp>
        <p:sp>
          <p:nvSpPr>
            <p:cNvPr id="41" name="TextBox 40">
              <a:extLst>
                <a:ext uri="{FF2B5EF4-FFF2-40B4-BE49-F238E27FC236}">
                  <a16:creationId xmlns:a16="http://schemas.microsoft.com/office/drawing/2014/main" id="{F7477E79-EA31-486D-A8F2-EA8AAEFB5BBE}"/>
                </a:ext>
              </a:extLst>
            </p:cNvPr>
            <p:cNvSpPr txBox="1"/>
            <p:nvPr/>
          </p:nvSpPr>
          <p:spPr bwMode="auto">
            <a:xfrm>
              <a:off x="289403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40</a:t>
              </a:r>
            </a:p>
            <a:p>
              <a:pPr algn="ctr" defTabSz="914377">
                <a:defRPr/>
              </a:pPr>
              <a:r>
                <a:rPr lang="en-US" sz="900" dirty="0">
                  <a:solidFill>
                    <a:prstClr val="black"/>
                  </a:solidFill>
                  <a:latin typeface="Arial" panose="020B0604020202020204" pitchFamily="34" charset="0"/>
                  <a:cs typeface="Arial" panose="020B0604020202020204" pitchFamily="34" charset="0"/>
                </a:rPr>
                <a:t>36</a:t>
              </a:r>
            </a:p>
            <a:p>
              <a:pPr algn="ctr" defTabSz="914377">
                <a:defRPr/>
              </a:pPr>
              <a:r>
                <a:rPr lang="en-US" sz="900" dirty="0">
                  <a:solidFill>
                    <a:prstClr val="black"/>
                  </a:solidFill>
                  <a:latin typeface="Arial" panose="020B0604020202020204" pitchFamily="34" charset="0"/>
                  <a:cs typeface="Arial" panose="020B0604020202020204" pitchFamily="34" charset="0"/>
                </a:rPr>
                <a:t>50</a:t>
              </a:r>
            </a:p>
            <a:p>
              <a:pPr algn="ctr" defTabSz="914377">
                <a:defRPr/>
              </a:pPr>
              <a:r>
                <a:rPr lang="en-US" sz="900" dirty="0">
                  <a:solidFill>
                    <a:prstClr val="black"/>
                  </a:solidFill>
                  <a:latin typeface="Arial" panose="020B0604020202020204" pitchFamily="34" charset="0"/>
                  <a:cs typeface="Arial" panose="020B0604020202020204" pitchFamily="34" charset="0"/>
                </a:rPr>
                <a:t>32</a:t>
              </a:r>
            </a:p>
            <a:p>
              <a:pPr algn="ctr" defTabSz="914377">
                <a:defRPr/>
              </a:pPr>
              <a:r>
                <a:rPr lang="en-US" sz="900" dirty="0">
                  <a:solidFill>
                    <a:prstClr val="black"/>
                  </a:solidFill>
                  <a:latin typeface="Arial" panose="020B0604020202020204" pitchFamily="34" charset="0"/>
                  <a:cs typeface="Arial" panose="020B0604020202020204" pitchFamily="34" charset="0"/>
                </a:rPr>
                <a:t>55</a:t>
              </a:r>
            </a:p>
            <a:p>
              <a:pPr algn="ctr" defTabSz="914377">
                <a:defRPr/>
              </a:pPr>
              <a:r>
                <a:rPr lang="en-US" sz="900" dirty="0">
                  <a:solidFill>
                    <a:prstClr val="black"/>
                  </a:solidFill>
                  <a:latin typeface="Arial" panose="020B0604020202020204" pitchFamily="34" charset="0"/>
                  <a:cs typeface="Arial" panose="020B0604020202020204" pitchFamily="34" charset="0"/>
                </a:rPr>
                <a:t>37</a:t>
              </a:r>
            </a:p>
          </p:txBody>
        </p:sp>
      </p:grpSp>
      <p:sp>
        <p:nvSpPr>
          <p:cNvPr id="42" name="TextBox 41">
            <a:extLst>
              <a:ext uri="{FF2B5EF4-FFF2-40B4-BE49-F238E27FC236}">
                <a16:creationId xmlns:a16="http://schemas.microsoft.com/office/drawing/2014/main" id="{5BBEB034-7069-729A-868A-59DB9471C695}"/>
              </a:ext>
            </a:extLst>
          </p:cNvPr>
          <p:cNvSpPr txBox="1"/>
          <p:nvPr/>
        </p:nvSpPr>
        <p:spPr bwMode="auto">
          <a:xfrm rot="16200000">
            <a:off x="-64437" y="2888115"/>
            <a:ext cx="155194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PFS (%)</a:t>
            </a:r>
          </a:p>
        </p:txBody>
      </p:sp>
      <p:sp>
        <p:nvSpPr>
          <p:cNvPr id="43" name="TextBox 42">
            <a:extLst>
              <a:ext uri="{FF2B5EF4-FFF2-40B4-BE49-F238E27FC236}">
                <a16:creationId xmlns:a16="http://schemas.microsoft.com/office/drawing/2014/main" id="{0E24973D-8E16-1A96-1934-F3A9E8475A45}"/>
              </a:ext>
            </a:extLst>
          </p:cNvPr>
          <p:cNvSpPr txBox="1"/>
          <p:nvPr/>
        </p:nvSpPr>
        <p:spPr bwMode="auto">
          <a:xfrm>
            <a:off x="-58942" y="4172412"/>
            <a:ext cx="1106092" cy="1061829"/>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lIns="0" rtlCol="0">
            <a:spAutoFit/>
          </a:bodyPr>
          <a:lstStyle/>
          <a:p>
            <a:pPr algn="r" defTabSz="914377">
              <a:defRPr/>
            </a:pPr>
            <a:r>
              <a:rPr lang="en-US" sz="900" b="1" dirty="0">
                <a:solidFill>
                  <a:prstClr val="black"/>
                </a:solidFill>
                <a:latin typeface="Arial" panose="020B0604020202020204" pitchFamily="34" charset="0"/>
                <a:cs typeface="Arial" panose="020B0604020202020204" pitchFamily="34" charset="0"/>
              </a:rPr>
              <a:t>No. at risk</a:t>
            </a:r>
          </a:p>
          <a:p>
            <a:pPr algn="r" defTabSz="914377">
              <a:defRPr/>
            </a:pPr>
            <a:r>
              <a:rPr lang="en-US" sz="900" b="1" dirty="0">
                <a:solidFill>
                  <a:srgbClr val="D85C00"/>
                </a:solidFill>
                <a:latin typeface="Arial" panose="020B0604020202020204" pitchFamily="34" charset="0"/>
                <a:cs typeface="Arial" panose="020B0604020202020204" pitchFamily="34" charset="0"/>
              </a:rPr>
              <a:t>VO, unmutated</a:t>
            </a:r>
          </a:p>
          <a:p>
            <a:pPr algn="r" defTabSz="914377">
              <a:defRPr/>
            </a:pPr>
            <a:r>
              <a:rPr lang="en-US" sz="900" b="1" dirty="0">
                <a:solidFill>
                  <a:srgbClr val="D85C00"/>
                </a:solidFill>
                <a:latin typeface="Arial" panose="020B0604020202020204" pitchFamily="34" charset="0"/>
                <a:cs typeface="Arial" panose="020B0604020202020204" pitchFamily="34" charset="0"/>
              </a:rPr>
              <a:t>VO, mutated</a:t>
            </a:r>
          </a:p>
          <a:p>
            <a:pPr algn="r" defTabSz="914377">
              <a:defRPr/>
            </a:pPr>
            <a:r>
              <a:rPr lang="en-US" sz="900" b="1" dirty="0">
                <a:solidFill>
                  <a:srgbClr val="E87722"/>
                </a:solidFill>
                <a:latin typeface="Arial" panose="020B0604020202020204" pitchFamily="34" charset="0"/>
                <a:cs typeface="Arial" panose="020B0604020202020204" pitchFamily="34" charset="0"/>
              </a:rPr>
              <a:t>VI, unmutated</a:t>
            </a:r>
          </a:p>
          <a:p>
            <a:pPr algn="r" defTabSz="914377">
              <a:defRPr/>
            </a:pPr>
            <a:r>
              <a:rPr lang="en-US" sz="900" b="1" dirty="0">
                <a:solidFill>
                  <a:srgbClr val="E87722"/>
                </a:solidFill>
                <a:latin typeface="Arial" panose="020B0604020202020204" pitchFamily="34" charset="0"/>
                <a:cs typeface="Arial" panose="020B0604020202020204" pitchFamily="34" charset="0"/>
              </a:rPr>
              <a:t>VI, mutated</a:t>
            </a:r>
          </a:p>
          <a:p>
            <a:pPr algn="r" defTabSz="914377">
              <a:defRPr/>
            </a:pPr>
            <a:r>
              <a:rPr lang="en-US" sz="900" b="1" dirty="0">
                <a:solidFill>
                  <a:srgbClr val="B31B1B"/>
                </a:solidFill>
                <a:latin typeface="Arial" panose="020B0604020202020204" pitchFamily="34" charset="0"/>
                <a:cs typeface="Arial" panose="020B0604020202020204" pitchFamily="34" charset="0"/>
              </a:rPr>
              <a:t>I, unmutated</a:t>
            </a:r>
          </a:p>
          <a:p>
            <a:pPr algn="r" defTabSz="914377">
              <a:defRPr/>
            </a:pPr>
            <a:r>
              <a:rPr lang="en-US" sz="900" b="1" dirty="0">
                <a:solidFill>
                  <a:srgbClr val="B31B1B"/>
                </a:solidFill>
                <a:latin typeface="Arial" panose="020B0604020202020204" pitchFamily="34" charset="0"/>
                <a:cs typeface="Arial" panose="020B0604020202020204" pitchFamily="34" charset="0"/>
              </a:rPr>
              <a:t>I, mutated</a:t>
            </a:r>
            <a:endParaRPr lang="en-US" sz="900" dirty="0">
              <a:solidFill>
                <a:srgbClr val="B31B1B"/>
              </a:solidFill>
              <a:latin typeface="Arial" panose="020B0604020202020204" pitchFamily="34" charset="0"/>
              <a:cs typeface="Arial" panose="020B0604020202020204" pitchFamily="34" charset="0"/>
            </a:endParaRPr>
          </a:p>
        </p:txBody>
      </p:sp>
      <p:sp>
        <p:nvSpPr>
          <p:cNvPr id="44" name="TextBox 43">
            <a:extLst>
              <a:ext uri="{FF2B5EF4-FFF2-40B4-BE49-F238E27FC236}">
                <a16:creationId xmlns:a16="http://schemas.microsoft.com/office/drawing/2014/main" id="{42DA3EF9-7BBE-E32B-E986-5AB482B03D8D}"/>
              </a:ext>
            </a:extLst>
          </p:cNvPr>
          <p:cNvSpPr txBox="1"/>
          <p:nvPr/>
        </p:nvSpPr>
        <p:spPr>
          <a:xfrm>
            <a:off x="1227896" y="2853154"/>
            <a:ext cx="1707429" cy="441133"/>
          </a:xfrm>
          <a:prstGeom prst="rect">
            <a:avLst/>
          </a:prstGeom>
          <a:noFill/>
        </p:spPr>
        <p:txBody>
          <a:bodyPr wrap="square" lIns="0" tIns="0" rIns="0" bIns="0" rtlCol="0">
            <a:noAutofit/>
          </a:bodyPr>
          <a:lstStyle/>
          <a:p>
            <a:pPr defTabSz="609585"/>
            <a:r>
              <a:rPr lang="en-US" sz="1051" b="1" u="sng" dirty="0">
                <a:solidFill>
                  <a:srgbClr val="000000"/>
                </a:solidFill>
                <a:latin typeface="Calibri"/>
              </a:rPr>
              <a:t>Unmutated </a:t>
            </a:r>
            <a:r>
              <a:rPr lang="en-US" sz="1051" b="1" i="1" u="sng" dirty="0">
                <a:solidFill>
                  <a:srgbClr val="000000"/>
                </a:solidFill>
                <a:latin typeface="Calibri"/>
              </a:rPr>
              <a:t>IGHV</a:t>
            </a:r>
          </a:p>
          <a:p>
            <a:pPr defTabSz="609585"/>
            <a:r>
              <a:rPr lang="en-US" sz="1051" b="1" dirty="0">
                <a:solidFill>
                  <a:srgbClr val="000000"/>
                </a:solidFill>
                <a:latin typeface="Calibri"/>
              </a:rPr>
              <a:t>VI vs I: HR 0.81;</a:t>
            </a:r>
            <a:endParaRPr lang="en-US" sz="1051" dirty="0">
              <a:solidFill>
                <a:srgbClr val="000000"/>
              </a:solidFill>
              <a:latin typeface="Calibri"/>
            </a:endParaRPr>
          </a:p>
          <a:p>
            <a:pPr defTabSz="609585"/>
            <a:r>
              <a:rPr lang="en-US" sz="1051" dirty="0">
                <a:solidFill>
                  <a:srgbClr val="000000"/>
                </a:solidFill>
                <a:latin typeface="Calibri"/>
              </a:rPr>
              <a:t>95% CI 0.49-1.32</a:t>
            </a:r>
          </a:p>
          <a:p>
            <a:pPr defTabSz="609585">
              <a:spcBef>
                <a:spcPts val="600"/>
              </a:spcBef>
            </a:pPr>
            <a:r>
              <a:rPr lang="en-US" sz="1051" b="1" dirty="0">
                <a:solidFill>
                  <a:srgbClr val="000000"/>
                </a:solidFill>
                <a:latin typeface="Calibri"/>
              </a:rPr>
              <a:t>VO vs I: HR 0.98; </a:t>
            </a:r>
          </a:p>
          <a:p>
            <a:pPr defTabSz="609585"/>
            <a:r>
              <a:rPr lang="en-US" sz="1051" dirty="0">
                <a:solidFill>
                  <a:srgbClr val="000000"/>
                </a:solidFill>
                <a:latin typeface="Calibri"/>
              </a:rPr>
              <a:t>95% CI 0.61-1.59</a:t>
            </a:r>
          </a:p>
        </p:txBody>
      </p:sp>
      <p:sp>
        <p:nvSpPr>
          <p:cNvPr id="45" name="Freeform 113">
            <a:extLst>
              <a:ext uri="{FF2B5EF4-FFF2-40B4-BE49-F238E27FC236}">
                <a16:creationId xmlns:a16="http://schemas.microsoft.com/office/drawing/2014/main" id="{76B4BC03-D671-7244-8156-BA87B10D1AE6}"/>
              </a:ext>
            </a:extLst>
          </p:cNvPr>
          <p:cNvSpPr/>
          <p:nvPr/>
        </p:nvSpPr>
        <p:spPr bwMode="auto">
          <a:xfrm>
            <a:off x="7044067" y="2215218"/>
            <a:ext cx="2558860" cy="1570687"/>
          </a:xfrm>
          <a:custGeom>
            <a:avLst/>
            <a:gdLst>
              <a:gd name="connsiteX0" fmla="*/ 0 w 4352544"/>
              <a:gd name="connsiteY0" fmla="*/ 0 h 2255520"/>
              <a:gd name="connsiteX1" fmla="*/ 0 w 4352544"/>
              <a:gd name="connsiteY1" fmla="*/ 2255520 h 2255520"/>
              <a:gd name="connsiteX2" fmla="*/ 4352544 w 4352544"/>
              <a:gd name="connsiteY2" fmla="*/ 2255520 h 2255520"/>
            </a:gdLst>
            <a:ahLst/>
            <a:cxnLst>
              <a:cxn ang="0">
                <a:pos x="connsiteX0" y="connsiteY0"/>
              </a:cxn>
              <a:cxn ang="0">
                <a:pos x="connsiteX1" y="connsiteY1"/>
              </a:cxn>
              <a:cxn ang="0">
                <a:pos x="connsiteX2" y="connsiteY2"/>
              </a:cxn>
            </a:cxnLst>
            <a:rect l="l" t="t" r="r" b="b"/>
            <a:pathLst>
              <a:path w="4352544" h="2255520">
                <a:moveTo>
                  <a:pt x="0" y="0"/>
                </a:moveTo>
                <a:lnTo>
                  <a:pt x="0" y="2255520"/>
                </a:lnTo>
                <a:lnTo>
                  <a:pt x="4352544" y="2255520"/>
                </a:lnTo>
              </a:path>
            </a:pathLst>
          </a:custGeom>
          <a:noFill/>
          <a:ln w="28575">
            <a:solidFill>
              <a:srgbClr val="000000"/>
            </a:solidFill>
            <a:miter lim="800000"/>
            <a:headEnd/>
            <a:tailEnd/>
          </a:ln>
        </p:spPr>
        <p:txBody>
          <a:bodyPr rtlCol="0" anchor="ctr"/>
          <a:lstStyle/>
          <a:p>
            <a:pPr algn="ctr" defTabSz="914377">
              <a:defRPr/>
            </a:pPr>
            <a:endParaRPr lang="en-US" kern="0" dirty="0">
              <a:solidFill>
                <a:srgbClr val="FFFFFF"/>
              </a:solidFill>
              <a:latin typeface="Calibri"/>
              <a:cs typeface="Arial" panose="020B0604020202020204" pitchFamily="34" charset="0"/>
            </a:endParaRPr>
          </a:p>
        </p:txBody>
      </p:sp>
      <p:grpSp>
        <p:nvGrpSpPr>
          <p:cNvPr id="46" name="Group 45">
            <a:extLst>
              <a:ext uri="{FF2B5EF4-FFF2-40B4-BE49-F238E27FC236}">
                <a16:creationId xmlns:a16="http://schemas.microsoft.com/office/drawing/2014/main" id="{0B41FC22-6E54-57E9-2897-5544884ECD1A}"/>
              </a:ext>
            </a:extLst>
          </p:cNvPr>
          <p:cNvGrpSpPr/>
          <p:nvPr/>
        </p:nvGrpSpPr>
        <p:grpSpPr>
          <a:xfrm>
            <a:off x="6601074" y="2164449"/>
            <a:ext cx="420308" cy="1751116"/>
            <a:chOff x="747187" y="2672189"/>
            <a:chExt cx="420308" cy="1751115"/>
          </a:xfrm>
        </p:grpSpPr>
        <p:sp>
          <p:nvSpPr>
            <p:cNvPr id="47" name="TextBox 46">
              <a:extLst>
                <a:ext uri="{FF2B5EF4-FFF2-40B4-BE49-F238E27FC236}">
                  <a16:creationId xmlns:a16="http://schemas.microsoft.com/office/drawing/2014/main" id="{2753EE8E-70B0-82D1-EDC0-277D46F2F55C}"/>
                </a:ext>
              </a:extLst>
            </p:cNvPr>
            <p:cNvSpPr txBox="1"/>
            <p:nvPr/>
          </p:nvSpPr>
          <p:spPr bwMode="auto">
            <a:xfrm>
              <a:off x="747187" y="2672189"/>
              <a:ext cx="420308"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100</a:t>
              </a:r>
            </a:p>
          </p:txBody>
        </p:sp>
        <p:sp>
          <p:nvSpPr>
            <p:cNvPr id="48" name="TextBox 47">
              <a:extLst>
                <a:ext uri="{FF2B5EF4-FFF2-40B4-BE49-F238E27FC236}">
                  <a16:creationId xmlns:a16="http://schemas.microsoft.com/office/drawing/2014/main" id="{D41ECFCE-51D2-397E-147A-8840972E3324}"/>
                </a:ext>
              </a:extLst>
            </p:cNvPr>
            <p:cNvSpPr txBox="1"/>
            <p:nvPr/>
          </p:nvSpPr>
          <p:spPr bwMode="auto">
            <a:xfrm>
              <a:off x="825735" y="3267992"/>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60</a:t>
              </a:r>
            </a:p>
          </p:txBody>
        </p:sp>
        <p:sp>
          <p:nvSpPr>
            <p:cNvPr id="49" name="TextBox 48">
              <a:extLst>
                <a:ext uri="{FF2B5EF4-FFF2-40B4-BE49-F238E27FC236}">
                  <a16:creationId xmlns:a16="http://schemas.microsoft.com/office/drawing/2014/main" id="{4DF917AF-52B2-223C-3BA6-4666C034F8D4}"/>
                </a:ext>
              </a:extLst>
            </p:cNvPr>
            <p:cNvSpPr txBox="1"/>
            <p:nvPr/>
          </p:nvSpPr>
          <p:spPr bwMode="auto">
            <a:xfrm>
              <a:off x="825735" y="3565891"/>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40</a:t>
              </a:r>
            </a:p>
          </p:txBody>
        </p:sp>
        <p:sp>
          <p:nvSpPr>
            <p:cNvPr id="50" name="TextBox 49">
              <a:extLst>
                <a:ext uri="{FF2B5EF4-FFF2-40B4-BE49-F238E27FC236}">
                  <a16:creationId xmlns:a16="http://schemas.microsoft.com/office/drawing/2014/main" id="{6EB21668-668C-C784-1804-A25CC1D1D9F5}"/>
                </a:ext>
              </a:extLst>
            </p:cNvPr>
            <p:cNvSpPr txBox="1"/>
            <p:nvPr/>
          </p:nvSpPr>
          <p:spPr bwMode="auto">
            <a:xfrm>
              <a:off x="825735" y="3863793"/>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20</a:t>
              </a:r>
            </a:p>
          </p:txBody>
        </p:sp>
        <p:sp>
          <p:nvSpPr>
            <p:cNvPr id="51" name="TextBox 50">
              <a:extLst>
                <a:ext uri="{FF2B5EF4-FFF2-40B4-BE49-F238E27FC236}">
                  <a16:creationId xmlns:a16="http://schemas.microsoft.com/office/drawing/2014/main" id="{62D18D75-6779-1093-A4D7-374E9AFBD90A}"/>
                </a:ext>
              </a:extLst>
            </p:cNvPr>
            <p:cNvSpPr txBox="1"/>
            <p:nvPr/>
          </p:nvSpPr>
          <p:spPr bwMode="auto">
            <a:xfrm>
              <a:off x="904281" y="4161694"/>
              <a:ext cx="26321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0</a:t>
              </a:r>
            </a:p>
          </p:txBody>
        </p:sp>
        <p:sp>
          <p:nvSpPr>
            <p:cNvPr id="52" name="TextBox 51">
              <a:extLst>
                <a:ext uri="{FF2B5EF4-FFF2-40B4-BE49-F238E27FC236}">
                  <a16:creationId xmlns:a16="http://schemas.microsoft.com/office/drawing/2014/main" id="{7623CB6D-A9D9-FDB9-5F1B-50A07C953D04}"/>
                </a:ext>
              </a:extLst>
            </p:cNvPr>
            <p:cNvSpPr txBox="1"/>
            <p:nvPr/>
          </p:nvSpPr>
          <p:spPr bwMode="auto">
            <a:xfrm>
              <a:off x="825735" y="2970090"/>
              <a:ext cx="34176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r" defTabSz="609585">
                <a:spcBef>
                  <a:spcPct val="50000"/>
                </a:spcBef>
                <a:spcAft>
                  <a:spcPct val="0"/>
                </a:spcAft>
                <a:defRPr/>
              </a:pPr>
              <a:r>
                <a:rPr lang="en-US" sz="1100" dirty="0">
                  <a:solidFill>
                    <a:srgbClr val="000000"/>
                  </a:solidFill>
                  <a:latin typeface="Arial"/>
                  <a:cs typeface="Arial"/>
                </a:rPr>
                <a:t>80</a:t>
              </a:r>
            </a:p>
          </p:txBody>
        </p:sp>
      </p:grpSp>
      <p:sp>
        <p:nvSpPr>
          <p:cNvPr id="53" name="TextBox 52">
            <a:extLst>
              <a:ext uri="{FF2B5EF4-FFF2-40B4-BE49-F238E27FC236}">
                <a16:creationId xmlns:a16="http://schemas.microsoft.com/office/drawing/2014/main" id="{D8858C3F-0804-10B5-51AF-AA3F3438E258}"/>
              </a:ext>
            </a:extLst>
          </p:cNvPr>
          <p:cNvSpPr txBox="1"/>
          <p:nvPr/>
        </p:nvSpPr>
        <p:spPr bwMode="auto">
          <a:xfrm>
            <a:off x="6953578" y="3969830"/>
            <a:ext cx="260359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none" rtlCol="0">
            <a:spAutoFit/>
          </a:bodyPr>
          <a:lstStyle/>
          <a:p>
            <a:pPr algn="ctr" defTabSz="609585">
              <a:spcBef>
                <a:spcPct val="50000"/>
              </a:spcBef>
              <a:spcAft>
                <a:spcPct val="0"/>
              </a:spcAft>
              <a:defRPr/>
            </a:pPr>
            <a:r>
              <a:rPr lang="en-US" sz="1100" b="1" dirty="0">
                <a:solidFill>
                  <a:srgbClr val="000000"/>
                </a:solidFill>
                <a:latin typeface="Arial"/>
                <a:cs typeface="Arial"/>
              </a:rPr>
              <a:t>Time since Randomization (months)</a:t>
            </a:r>
          </a:p>
        </p:txBody>
      </p:sp>
      <p:grpSp>
        <p:nvGrpSpPr>
          <p:cNvPr id="54" name="Group 53">
            <a:extLst>
              <a:ext uri="{FF2B5EF4-FFF2-40B4-BE49-F238E27FC236}">
                <a16:creationId xmlns:a16="http://schemas.microsoft.com/office/drawing/2014/main" id="{95F64EB0-7E60-AC87-F8EB-647A8824374D}"/>
              </a:ext>
            </a:extLst>
          </p:cNvPr>
          <p:cNvGrpSpPr/>
          <p:nvPr/>
        </p:nvGrpSpPr>
        <p:grpSpPr>
          <a:xfrm>
            <a:off x="6904831" y="3869685"/>
            <a:ext cx="2714835" cy="185548"/>
            <a:chOff x="1050942" y="4377425"/>
            <a:chExt cx="2714835" cy="185548"/>
          </a:xfrm>
        </p:grpSpPr>
        <p:sp>
          <p:nvSpPr>
            <p:cNvPr id="55" name="TextBox 54">
              <a:extLst>
                <a:ext uri="{FF2B5EF4-FFF2-40B4-BE49-F238E27FC236}">
                  <a16:creationId xmlns:a16="http://schemas.microsoft.com/office/drawing/2014/main" id="{BB09ED3D-C929-BC0C-E9F6-13580222775A}"/>
                </a:ext>
              </a:extLst>
            </p:cNvPr>
            <p:cNvSpPr txBox="1"/>
            <p:nvPr/>
          </p:nvSpPr>
          <p:spPr bwMode="auto">
            <a:xfrm>
              <a:off x="1050942"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0</a:t>
              </a:r>
            </a:p>
          </p:txBody>
        </p:sp>
        <p:sp>
          <p:nvSpPr>
            <p:cNvPr id="56" name="TextBox 55">
              <a:extLst>
                <a:ext uri="{FF2B5EF4-FFF2-40B4-BE49-F238E27FC236}">
                  <a16:creationId xmlns:a16="http://schemas.microsoft.com/office/drawing/2014/main" id="{3C82C86A-4B0C-E952-BD3D-F21DC3EC6044}"/>
                </a:ext>
              </a:extLst>
            </p:cNvPr>
            <p:cNvSpPr txBox="1"/>
            <p:nvPr/>
          </p:nvSpPr>
          <p:spPr bwMode="auto">
            <a:xfrm>
              <a:off x="1661071"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12</a:t>
              </a:r>
            </a:p>
          </p:txBody>
        </p:sp>
        <p:sp>
          <p:nvSpPr>
            <p:cNvPr id="57" name="TextBox 56">
              <a:extLst>
                <a:ext uri="{FF2B5EF4-FFF2-40B4-BE49-F238E27FC236}">
                  <a16:creationId xmlns:a16="http://schemas.microsoft.com/office/drawing/2014/main" id="{487D7373-F589-B013-4DDF-29F13100FA67}"/>
                </a:ext>
              </a:extLst>
            </p:cNvPr>
            <p:cNvSpPr txBox="1"/>
            <p:nvPr/>
          </p:nvSpPr>
          <p:spPr bwMode="auto">
            <a:xfrm>
              <a:off x="3491457"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48</a:t>
              </a:r>
            </a:p>
          </p:txBody>
        </p:sp>
        <p:sp>
          <p:nvSpPr>
            <p:cNvPr id="58" name="TextBox 57">
              <a:extLst>
                <a:ext uri="{FF2B5EF4-FFF2-40B4-BE49-F238E27FC236}">
                  <a16:creationId xmlns:a16="http://schemas.microsoft.com/office/drawing/2014/main" id="{DFF7FFFB-1D27-4C1A-61BC-3EA507B2F0D9}"/>
                </a:ext>
              </a:extLst>
            </p:cNvPr>
            <p:cNvSpPr txBox="1"/>
            <p:nvPr/>
          </p:nvSpPr>
          <p:spPr bwMode="auto">
            <a:xfrm>
              <a:off x="2271200"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24</a:t>
              </a:r>
            </a:p>
          </p:txBody>
        </p:sp>
        <p:sp>
          <p:nvSpPr>
            <p:cNvPr id="59" name="TextBox 58">
              <a:extLst>
                <a:ext uri="{FF2B5EF4-FFF2-40B4-BE49-F238E27FC236}">
                  <a16:creationId xmlns:a16="http://schemas.microsoft.com/office/drawing/2014/main" id="{B600DC31-BF73-8CEC-1F2C-A82697D5D7EB}"/>
                </a:ext>
              </a:extLst>
            </p:cNvPr>
            <p:cNvSpPr txBox="1"/>
            <p:nvPr/>
          </p:nvSpPr>
          <p:spPr bwMode="auto">
            <a:xfrm>
              <a:off x="2881329" y="4377425"/>
              <a:ext cx="274320" cy="1855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lIns="0" tIns="0" rIns="0" bIns="0" rtlCol="0">
              <a:noAutofit/>
            </a:bodyPr>
            <a:lstStyle/>
            <a:p>
              <a:pPr algn="ctr" defTabSz="609585">
                <a:spcBef>
                  <a:spcPct val="50000"/>
                </a:spcBef>
                <a:spcAft>
                  <a:spcPct val="0"/>
                </a:spcAft>
                <a:defRPr/>
              </a:pPr>
              <a:r>
                <a:rPr lang="en-US" sz="1100" dirty="0">
                  <a:solidFill>
                    <a:srgbClr val="000000"/>
                  </a:solidFill>
                  <a:latin typeface="Arial"/>
                  <a:cs typeface="Arial"/>
                </a:rPr>
                <a:t>36</a:t>
              </a:r>
            </a:p>
          </p:txBody>
        </p:sp>
      </p:grpSp>
      <p:grpSp>
        <p:nvGrpSpPr>
          <p:cNvPr id="60" name="Group 59">
            <a:extLst>
              <a:ext uri="{FF2B5EF4-FFF2-40B4-BE49-F238E27FC236}">
                <a16:creationId xmlns:a16="http://schemas.microsoft.com/office/drawing/2014/main" id="{FC168DC6-709E-E4EC-D563-FC0882D8EA9D}"/>
              </a:ext>
            </a:extLst>
          </p:cNvPr>
          <p:cNvGrpSpPr/>
          <p:nvPr/>
        </p:nvGrpSpPr>
        <p:grpSpPr>
          <a:xfrm>
            <a:off x="6958343" y="2296413"/>
            <a:ext cx="91440" cy="1489491"/>
            <a:chOff x="1104455" y="2804154"/>
            <a:chExt cx="91440" cy="1489491"/>
          </a:xfrm>
        </p:grpSpPr>
        <p:cxnSp>
          <p:nvCxnSpPr>
            <p:cNvPr id="61" name="Straight Connector 60">
              <a:extLst>
                <a:ext uri="{FF2B5EF4-FFF2-40B4-BE49-F238E27FC236}">
                  <a16:creationId xmlns:a16="http://schemas.microsoft.com/office/drawing/2014/main" id="{8E1EFB5C-4DF4-F340-EB1E-49807CD866F3}"/>
                </a:ext>
              </a:extLst>
            </p:cNvPr>
            <p:cNvCxnSpPr>
              <a:cxnSpLocks/>
            </p:cNvCxnSpPr>
            <p:nvPr/>
          </p:nvCxnSpPr>
          <p:spPr bwMode="auto">
            <a:xfrm>
              <a:off x="1104455" y="3399950"/>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2" name="Straight Connector 61">
              <a:extLst>
                <a:ext uri="{FF2B5EF4-FFF2-40B4-BE49-F238E27FC236}">
                  <a16:creationId xmlns:a16="http://schemas.microsoft.com/office/drawing/2014/main" id="{A4BA18D7-35A1-E1FD-534E-0A56053502DA}"/>
                </a:ext>
              </a:extLst>
            </p:cNvPr>
            <p:cNvCxnSpPr>
              <a:cxnSpLocks/>
            </p:cNvCxnSpPr>
            <p:nvPr/>
          </p:nvCxnSpPr>
          <p:spPr bwMode="auto">
            <a:xfrm>
              <a:off x="1104455" y="3697848"/>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3" name="Straight Connector 62">
              <a:extLst>
                <a:ext uri="{FF2B5EF4-FFF2-40B4-BE49-F238E27FC236}">
                  <a16:creationId xmlns:a16="http://schemas.microsoft.com/office/drawing/2014/main" id="{DF5054BE-1FB8-01FC-7E1B-8E8A22648FB3}"/>
                </a:ext>
              </a:extLst>
            </p:cNvPr>
            <p:cNvCxnSpPr>
              <a:cxnSpLocks/>
            </p:cNvCxnSpPr>
            <p:nvPr/>
          </p:nvCxnSpPr>
          <p:spPr bwMode="auto">
            <a:xfrm>
              <a:off x="1104455" y="310205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4" name="Straight Connector 63">
              <a:extLst>
                <a:ext uri="{FF2B5EF4-FFF2-40B4-BE49-F238E27FC236}">
                  <a16:creationId xmlns:a16="http://schemas.microsoft.com/office/drawing/2014/main" id="{4FE226A1-9E4F-3A31-ED2D-E39A4610EC08}"/>
                </a:ext>
              </a:extLst>
            </p:cNvPr>
            <p:cNvCxnSpPr>
              <a:cxnSpLocks/>
            </p:cNvCxnSpPr>
            <p:nvPr/>
          </p:nvCxnSpPr>
          <p:spPr bwMode="auto">
            <a:xfrm>
              <a:off x="1104455" y="3995746"/>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5" name="Straight Connector 64">
              <a:extLst>
                <a:ext uri="{FF2B5EF4-FFF2-40B4-BE49-F238E27FC236}">
                  <a16:creationId xmlns:a16="http://schemas.microsoft.com/office/drawing/2014/main" id="{94E37B51-9971-AFE1-8C56-13C7DA208FF6}"/>
                </a:ext>
              </a:extLst>
            </p:cNvPr>
            <p:cNvCxnSpPr>
              <a:cxnSpLocks/>
            </p:cNvCxnSpPr>
            <p:nvPr/>
          </p:nvCxnSpPr>
          <p:spPr bwMode="auto">
            <a:xfrm>
              <a:off x="1104455" y="4293645"/>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6" name="Straight Connector 65">
              <a:extLst>
                <a:ext uri="{FF2B5EF4-FFF2-40B4-BE49-F238E27FC236}">
                  <a16:creationId xmlns:a16="http://schemas.microsoft.com/office/drawing/2014/main" id="{7BED0345-1F50-D371-5EE9-B4926832C5DF}"/>
                </a:ext>
              </a:extLst>
            </p:cNvPr>
            <p:cNvCxnSpPr>
              <a:cxnSpLocks/>
            </p:cNvCxnSpPr>
            <p:nvPr/>
          </p:nvCxnSpPr>
          <p:spPr bwMode="auto">
            <a:xfrm>
              <a:off x="1104455" y="2804154"/>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67" name="Group 66">
            <a:extLst>
              <a:ext uri="{FF2B5EF4-FFF2-40B4-BE49-F238E27FC236}">
                <a16:creationId xmlns:a16="http://schemas.microsoft.com/office/drawing/2014/main" id="{49FD0ABA-F1BA-7187-9BBD-18413887517D}"/>
              </a:ext>
            </a:extLst>
          </p:cNvPr>
          <p:cNvGrpSpPr/>
          <p:nvPr/>
        </p:nvGrpSpPr>
        <p:grpSpPr>
          <a:xfrm>
            <a:off x="7044210" y="3783162"/>
            <a:ext cx="2439975" cy="91441"/>
            <a:chOff x="1190322" y="4290902"/>
            <a:chExt cx="2439974" cy="91441"/>
          </a:xfrm>
        </p:grpSpPr>
        <p:cxnSp>
          <p:nvCxnSpPr>
            <p:cNvPr id="68" name="Straight Connector 67">
              <a:extLst>
                <a:ext uri="{FF2B5EF4-FFF2-40B4-BE49-F238E27FC236}">
                  <a16:creationId xmlns:a16="http://schemas.microsoft.com/office/drawing/2014/main" id="{5CBE9F26-8FE4-93D0-3639-72B61B462C05}"/>
                </a:ext>
              </a:extLst>
            </p:cNvPr>
            <p:cNvCxnSpPr>
              <a:cxnSpLocks/>
            </p:cNvCxnSpPr>
            <p:nvPr/>
          </p:nvCxnSpPr>
          <p:spPr bwMode="auto">
            <a:xfrm rot="16200000">
              <a:off x="1144602"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69" name="Straight Connector 68">
              <a:extLst>
                <a:ext uri="{FF2B5EF4-FFF2-40B4-BE49-F238E27FC236}">
                  <a16:creationId xmlns:a16="http://schemas.microsoft.com/office/drawing/2014/main" id="{B1BB7DF6-B5E7-9B3A-1AEB-0088A09997C4}"/>
                </a:ext>
              </a:extLst>
            </p:cNvPr>
            <p:cNvCxnSpPr>
              <a:cxnSpLocks/>
            </p:cNvCxnSpPr>
            <p:nvPr/>
          </p:nvCxnSpPr>
          <p:spPr bwMode="auto">
            <a:xfrm rot="16200000">
              <a:off x="1754595"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0" name="Straight Connector 69">
              <a:extLst>
                <a:ext uri="{FF2B5EF4-FFF2-40B4-BE49-F238E27FC236}">
                  <a16:creationId xmlns:a16="http://schemas.microsoft.com/office/drawing/2014/main" id="{2A78AAA0-1D32-DC91-4EFA-8D570A8DFF51}"/>
                </a:ext>
              </a:extLst>
            </p:cNvPr>
            <p:cNvCxnSpPr>
              <a:cxnSpLocks/>
            </p:cNvCxnSpPr>
            <p:nvPr/>
          </p:nvCxnSpPr>
          <p:spPr bwMode="auto">
            <a:xfrm rot="16200000">
              <a:off x="2364588" y="4336623"/>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1" name="Straight Connector 70">
              <a:extLst>
                <a:ext uri="{FF2B5EF4-FFF2-40B4-BE49-F238E27FC236}">
                  <a16:creationId xmlns:a16="http://schemas.microsoft.com/office/drawing/2014/main" id="{185DA1AE-88CA-CF8A-70E8-058625A2DA88}"/>
                </a:ext>
              </a:extLst>
            </p:cNvPr>
            <p:cNvCxnSpPr>
              <a:cxnSpLocks/>
            </p:cNvCxnSpPr>
            <p:nvPr/>
          </p:nvCxnSpPr>
          <p:spPr bwMode="auto">
            <a:xfrm rot="16200000">
              <a:off x="2974582" y="4336622"/>
              <a:ext cx="91440" cy="0"/>
            </a:xfrm>
            <a:prstGeom prst="line">
              <a:avLst/>
            </a:prstGeom>
            <a:noFill/>
            <a:ln w="28575" cap="flat" cmpd="sng" algn="ctr">
              <a:solidFill>
                <a:srgbClr val="000000"/>
              </a:solidFill>
              <a:prstDash val="solid"/>
              <a:round/>
              <a:headEnd type="none" w="med" len="med"/>
              <a:tailEnd type="none" w="med" len="med"/>
            </a:ln>
            <a:effectLst/>
          </p:spPr>
        </p:cxnSp>
        <p:cxnSp>
          <p:nvCxnSpPr>
            <p:cNvPr id="72" name="Straight Connector 71">
              <a:extLst>
                <a:ext uri="{FF2B5EF4-FFF2-40B4-BE49-F238E27FC236}">
                  <a16:creationId xmlns:a16="http://schemas.microsoft.com/office/drawing/2014/main" id="{594C5689-2916-45F6-9E06-E6EC202B2544}"/>
                </a:ext>
              </a:extLst>
            </p:cNvPr>
            <p:cNvCxnSpPr>
              <a:cxnSpLocks/>
            </p:cNvCxnSpPr>
            <p:nvPr/>
          </p:nvCxnSpPr>
          <p:spPr bwMode="auto">
            <a:xfrm rot="16200000">
              <a:off x="3584576" y="4336622"/>
              <a:ext cx="91440" cy="0"/>
            </a:xfrm>
            <a:prstGeom prst="line">
              <a:avLst/>
            </a:prstGeom>
            <a:noFill/>
            <a:ln w="28575" cap="flat" cmpd="sng" algn="ctr">
              <a:solidFill>
                <a:srgbClr val="000000"/>
              </a:solidFill>
              <a:prstDash val="solid"/>
              <a:round/>
              <a:headEnd type="none" w="med" len="med"/>
              <a:tailEnd type="none" w="med" len="med"/>
            </a:ln>
            <a:effectLst/>
          </p:spPr>
        </p:cxnSp>
      </p:grpSp>
      <p:grpSp>
        <p:nvGrpSpPr>
          <p:cNvPr id="73" name="Group 72">
            <a:extLst>
              <a:ext uri="{FF2B5EF4-FFF2-40B4-BE49-F238E27FC236}">
                <a16:creationId xmlns:a16="http://schemas.microsoft.com/office/drawing/2014/main" id="{0C9D6BCC-EAC6-F3AE-9470-12D94E19FC50}"/>
              </a:ext>
            </a:extLst>
          </p:cNvPr>
          <p:cNvGrpSpPr/>
          <p:nvPr/>
        </p:nvGrpSpPr>
        <p:grpSpPr>
          <a:xfrm>
            <a:off x="6910755" y="4324120"/>
            <a:ext cx="2715191" cy="425971"/>
            <a:chOff x="1056867" y="4831860"/>
            <a:chExt cx="2715190" cy="425971"/>
          </a:xfrm>
        </p:grpSpPr>
        <p:sp>
          <p:nvSpPr>
            <p:cNvPr id="74" name="TextBox 73">
              <a:extLst>
                <a:ext uri="{FF2B5EF4-FFF2-40B4-BE49-F238E27FC236}">
                  <a16:creationId xmlns:a16="http://schemas.microsoft.com/office/drawing/2014/main" id="{89E0F751-E658-8902-52AE-32C053C2138F}"/>
                </a:ext>
              </a:extLst>
            </p:cNvPr>
            <p:cNvSpPr txBox="1"/>
            <p:nvPr/>
          </p:nvSpPr>
          <p:spPr bwMode="auto">
            <a:xfrm>
              <a:off x="1056867" y="4831860"/>
              <a:ext cx="265630" cy="421695"/>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23</a:t>
              </a:r>
            </a:p>
            <a:p>
              <a:pPr algn="ctr" defTabSz="914377">
                <a:defRPr/>
              </a:pPr>
              <a:r>
                <a:rPr lang="en-US" sz="900" dirty="0">
                  <a:solidFill>
                    <a:prstClr val="black"/>
                  </a:solidFill>
                  <a:latin typeface="Arial" panose="020B0604020202020204" pitchFamily="34" charset="0"/>
                  <a:cs typeface="Arial" panose="020B0604020202020204" pitchFamily="34" charset="0"/>
                </a:rPr>
                <a:t>280</a:t>
              </a:r>
            </a:p>
            <a:p>
              <a:pPr algn="ctr" defTabSz="914377">
                <a:defRPr/>
              </a:pPr>
              <a:r>
                <a:rPr lang="en-US" sz="900" dirty="0">
                  <a:solidFill>
                    <a:prstClr val="black"/>
                  </a:solidFill>
                  <a:latin typeface="Arial" panose="020B0604020202020204" pitchFamily="34" charset="0"/>
                  <a:cs typeface="Arial" panose="020B0604020202020204" pitchFamily="34" charset="0"/>
                </a:rPr>
                <a:t>25</a:t>
              </a:r>
            </a:p>
            <a:p>
              <a:pPr algn="ctr" defTabSz="914377">
                <a:defRPr/>
              </a:pPr>
              <a:r>
                <a:rPr lang="en-US" sz="900" dirty="0">
                  <a:solidFill>
                    <a:prstClr val="black"/>
                  </a:solidFill>
                  <a:latin typeface="Arial" panose="020B0604020202020204" pitchFamily="34" charset="0"/>
                  <a:cs typeface="Arial" panose="020B0604020202020204" pitchFamily="34" charset="0"/>
                </a:rPr>
                <a:t>279</a:t>
              </a:r>
            </a:p>
            <a:p>
              <a:pPr algn="ctr" defTabSz="914377">
                <a:defRPr/>
              </a:pPr>
              <a:r>
                <a:rPr lang="en-US" sz="900" dirty="0">
                  <a:solidFill>
                    <a:prstClr val="black"/>
                  </a:solidFill>
                  <a:latin typeface="Arial" panose="020B0604020202020204" pitchFamily="34" charset="0"/>
                  <a:cs typeface="Arial" panose="020B0604020202020204" pitchFamily="34" charset="0"/>
                </a:rPr>
                <a:t>21</a:t>
              </a:r>
            </a:p>
            <a:p>
              <a:pPr algn="ctr" defTabSz="914377">
                <a:defRPr/>
              </a:pPr>
              <a:r>
                <a:rPr lang="en-US" sz="900" dirty="0">
                  <a:solidFill>
                    <a:prstClr val="black"/>
                  </a:solidFill>
                  <a:latin typeface="Arial" panose="020B0604020202020204" pitchFamily="34" charset="0"/>
                  <a:cs typeface="Arial" panose="020B0604020202020204" pitchFamily="34" charset="0"/>
                </a:rPr>
                <a:t>279</a:t>
              </a:r>
            </a:p>
          </p:txBody>
        </p:sp>
        <p:sp>
          <p:nvSpPr>
            <p:cNvPr id="75" name="TextBox 74">
              <a:extLst>
                <a:ext uri="{FF2B5EF4-FFF2-40B4-BE49-F238E27FC236}">
                  <a16:creationId xmlns:a16="http://schemas.microsoft.com/office/drawing/2014/main" id="{3EB652F8-CA14-256B-B302-1EB1C7ED5CA0}"/>
                </a:ext>
              </a:extLst>
            </p:cNvPr>
            <p:cNvSpPr txBox="1"/>
            <p:nvPr/>
          </p:nvSpPr>
          <p:spPr bwMode="auto">
            <a:xfrm>
              <a:off x="228164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16</a:t>
              </a:r>
            </a:p>
            <a:p>
              <a:pPr algn="ctr" defTabSz="914377">
                <a:defRPr/>
              </a:pPr>
              <a:r>
                <a:rPr lang="en-US" sz="900" dirty="0">
                  <a:solidFill>
                    <a:prstClr val="black"/>
                  </a:solidFill>
                  <a:latin typeface="Arial" panose="020B0604020202020204" pitchFamily="34" charset="0"/>
                  <a:cs typeface="Arial" panose="020B0604020202020204" pitchFamily="34" charset="0"/>
                </a:rPr>
                <a:t>240</a:t>
              </a:r>
            </a:p>
            <a:p>
              <a:pPr algn="ctr" defTabSz="914377">
                <a:defRPr/>
              </a:pPr>
              <a:r>
                <a:rPr lang="en-US" sz="900" dirty="0">
                  <a:solidFill>
                    <a:prstClr val="black"/>
                  </a:solidFill>
                  <a:latin typeface="Arial" panose="020B0604020202020204" pitchFamily="34" charset="0"/>
                  <a:cs typeface="Arial" panose="020B0604020202020204" pitchFamily="34" charset="0"/>
                </a:rPr>
                <a:t>18</a:t>
              </a:r>
            </a:p>
            <a:p>
              <a:pPr algn="ctr" defTabSz="914377">
                <a:defRPr/>
              </a:pPr>
              <a:r>
                <a:rPr lang="en-US" sz="900" dirty="0">
                  <a:solidFill>
                    <a:prstClr val="black"/>
                  </a:solidFill>
                  <a:latin typeface="Arial" panose="020B0604020202020204" pitchFamily="34" charset="0"/>
                  <a:cs typeface="Arial" panose="020B0604020202020204" pitchFamily="34" charset="0"/>
                </a:rPr>
                <a:t>248</a:t>
              </a:r>
            </a:p>
            <a:p>
              <a:pPr algn="ctr" defTabSz="914377">
                <a:defRPr/>
              </a:pPr>
              <a:r>
                <a:rPr lang="en-US" sz="900" dirty="0">
                  <a:solidFill>
                    <a:prstClr val="black"/>
                  </a:solidFill>
                  <a:latin typeface="Arial" panose="020B0604020202020204" pitchFamily="34" charset="0"/>
                  <a:cs typeface="Arial" panose="020B0604020202020204" pitchFamily="34" charset="0"/>
                </a:rPr>
                <a:t>15</a:t>
              </a:r>
            </a:p>
            <a:p>
              <a:pPr algn="ctr" defTabSz="914377">
                <a:defRPr/>
              </a:pPr>
              <a:r>
                <a:rPr lang="en-US" sz="900" dirty="0">
                  <a:solidFill>
                    <a:prstClr val="black"/>
                  </a:solidFill>
                  <a:latin typeface="Arial" panose="020B0604020202020204" pitchFamily="34" charset="0"/>
                  <a:cs typeface="Arial" panose="020B0604020202020204" pitchFamily="34" charset="0"/>
                </a:rPr>
                <a:t>227</a:t>
              </a:r>
            </a:p>
          </p:txBody>
        </p:sp>
        <p:sp>
          <p:nvSpPr>
            <p:cNvPr id="76" name="TextBox 75">
              <a:extLst>
                <a:ext uri="{FF2B5EF4-FFF2-40B4-BE49-F238E27FC236}">
                  <a16:creationId xmlns:a16="http://schemas.microsoft.com/office/drawing/2014/main" id="{57470F48-1925-A3E8-06CE-CB1DFE302EE0}"/>
                </a:ext>
              </a:extLst>
            </p:cNvPr>
            <p:cNvSpPr txBox="1"/>
            <p:nvPr/>
          </p:nvSpPr>
          <p:spPr bwMode="auto">
            <a:xfrm>
              <a:off x="350642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0</a:t>
              </a:r>
            </a:p>
            <a:p>
              <a:pPr algn="ctr" defTabSz="914377">
                <a:defRPr/>
              </a:pPr>
              <a:r>
                <a:rPr lang="en-US" sz="900" dirty="0">
                  <a:solidFill>
                    <a:prstClr val="black"/>
                  </a:solidFill>
                  <a:latin typeface="Arial" panose="020B0604020202020204" pitchFamily="34" charset="0"/>
                  <a:cs typeface="Arial" panose="020B0604020202020204" pitchFamily="34" charset="0"/>
                </a:rPr>
                <a:t>1</a:t>
              </a:r>
            </a:p>
          </p:txBody>
        </p:sp>
        <p:sp>
          <p:nvSpPr>
            <p:cNvPr id="77" name="TextBox 76">
              <a:extLst>
                <a:ext uri="{FF2B5EF4-FFF2-40B4-BE49-F238E27FC236}">
                  <a16:creationId xmlns:a16="http://schemas.microsoft.com/office/drawing/2014/main" id="{7A0C6884-2E5B-F849-D588-63A44A25C238}"/>
                </a:ext>
              </a:extLst>
            </p:cNvPr>
            <p:cNvSpPr txBox="1"/>
            <p:nvPr/>
          </p:nvSpPr>
          <p:spPr bwMode="auto">
            <a:xfrm>
              <a:off x="166925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21</a:t>
              </a:r>
            </a:p>
            <a:p>
              <a:pPr algn="ctr" defTabSz="914377">
                <a:defRPr/>
              </a:pPr>
              <a:r>
                <a:rPr lang="en-US" sz="900" dirty="0">
                  <a:solidFill>
                    <a:prstClr val="black"/>
                  </a:solidFill>
                  <a:latin typeface="Arial" panose="020B0604020202020204" pitchFamily="34" charset="0"/>
                  <a:cs typeface="Arial" panose="020B0604020202020204" pitchFamily="34" charset="0"/>
                </a:rPr>
                <a:t>257</a:t>
              </a:r>
            </a:p>
            <a:p>
              <a:pPr algn="ctr" defTabSz="914377">
                <a:defRPr/>
              </a:pPr>
              <a:r>
                <a:rPr lang="en-US" sz="900" dirty="0">
                  <a:solidFill>
                    <a:prstClr val="black"/>
                  </a:solidFill>
                  <a:latin typeface="Arial" panose="020B0604020202020204" pitchFamily="34" charset="0"/>
                  <a:cs typeface="Arial" panose="020B0604020202020204" pitchFamily="34" charset="0"/>
                </a:rPr>
                <a:t>20</a:t>
              </a:r>
            </a:p>
            <a:p>
              <a:pPr algn="ctr" defTabSz="914377">
                <a:defRPr/>
              </a:pPr>
              <a:r>
                <a:rPr lang="en-US" sz="900" dirty="0">
                  <a:solidFill>
                    <a:prstClr val="black"/>
                  </a:solidFill>
                  <a:latin typeface="Arial" panose="020B0604020202020204" pitchFamily="34" charset="0"/>
                  <a:cs typeface="Arial" panose="020B0604020202020204" pitchFamily="34" charset="0"/>
                </a:rPr>
                <a:t>257</a:t>
              </a:r>
            </a:p>
            <a:p>
              <a:pPr algn="ctr" defTabSz="914377">
                <a:defRPr/>
              </a:pPr>
              <a:r>
                <a:rPr lang="en-US" sz="900" dirty="0">
                  <a:solidFill>
                    <a:prstClr val="black"/>
                  </a:solidFill>
                  <a:latin typeface="Arial" panose="020B0604020202020204" pitchFamily="34" charset="0"/>
                  <a:cs typeface="Arial" panose="020B0604020202020204" pitchFamily="34" charset="0"/>
                </a:rPr>
                <a:t>19</a:t>
              </a:r>
            </a:p>
            <a:p>
              <a:pPr algn="ctr" defTabSz="914377">
                <a:defRPr/>
              </a:pPr>
              <a:r>
                <a:rPr lang="en-US" sz="900" dirty="0">
                  <a:solidFill>
                    <a:prstClr val="black"/>
                  </a:solidFill>
                  <a:latin typeface="Arial" panose="020B0604020202020204" pitchFamily="34" charset="0"/>
                  <a:cs typeface="Arial" panose="020B0604020202020204" pitchFamily="34" charset="0"/>
                </a:rPr>
                <a:t>247</a:t>
              </a:r>
            </a:p>
          </p:txBody>
        </p:sp>
        <p:sp>
          <p:nvSpPr>
            <p:cNvPr id="78" name="TextBox 77">
              <a:extLst>
                <a:ext uri="{FF2B5EF4-FFF2-40B4-BE49-F238E27FC236}">
                  <a16:creationId xmlns:a16="http://schemas.microsoft.com/office/drawing/2014/main" id="{5EE23051-CFFF-EA27-0A81-56A7FA0D8777}"/>
                </a:ext>
              </a:extLst>
            </p:cNvPr>
            <p:cNvSpPr txBox="1"/>
            <p:nvPr/>
          </p:nvSpPr>
          <p:spPr bwMode="auto">
            <a:xfrm>
              <a:off x="2894037" y="4831860"/>
              <a:ext cx="265630" cy="425971"/>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none" lIns="0" tIns="0" rIns="0" bIns="0" rtlCol="0">
              <a:noAutofit/>
            </a:bodyPr>
            <a:lstStyle/>
            <a:p>
              <a:pPr algn="ctr" defTabSz="914377">
                <a:defRPr/>
              </a:pPr>
              <a:r>
                <a:rPr lang="en-US" sz="900" dirty="0">
                  <a:solidFill>
                    <a:prstClr val="black"/>
                  </a:solidFill>
                  <a:latin typeface="Arial" panose="020B0604020202020204" pitchFamily="34" charset="0"/>
                  <a:cs typeface="Arial" panose="020B0604020202020204" pitchFamily="34" charset="0"/>
                </a:rPr>
                <a:t>5</a:t>
              </a:r>
            </a:p>
            <a:p>
              <a:pPr algn="ctr" defTabSz="914377">
                <a:defRPr/>
              </a:pPr>
              <a:r>
                <a:rPr lang="en-US" sz="900" dirty="0">
                  <a:solidFill>
                    <a:prstClr val="black"/>
                  </a:solidFill>
                  <a:latin typeface="Arial" panose="020B0604020202020204" pitchFamily="34" charset="0"/>
                  <a:cs typeface="Arial" panose="020B0604020202020204" pitchFamily="34" charset="0"/>
                </a:rPr>
                <a:t>72</a:t>
              </a:r>
            </a:p>
            <a:p>
              <a:pPr algn="ctr" defTabSz="914377">
                <a:defRPr/>
              </a:pPr>
              <a:r>
                <a:rPr lang="en-US" sz="900" dirty="0">
                  <a:solidFill>
                    <a:prstClr val="black"/>
                  </a:solidFill>
                  <a:latin typeface="Arial" panose="020B0604020202020204" pitchFamily="34" charset="0"/>
                  <a:cs typeface="Arial" panose="020B0604020202020204" pitchFamily="34" charset="0"/>
                </a:rPr>
                <a:t>4</a:t>
              </a:r>
            </a:p>
            <a:p>
              <a:pPr algn="ctr" defTabSz="914377">
                <a:defRPr/>
              </a:pPr>
              <a:r>
                <a:rPr lang="en-US" sz="900" dirty="0">
                  <a:solidFill>
                    <a:prstClr val="black"/>
                  </a:solidFill>
                  <a:latin typeface="Arial" panose="020B0604020202020204" pitchFamily="34" charset="0"/>
                  <a:cs typeface="Arial" panose="020B0604020202020204" pitchFamily="34" charset="0"/>
                </a:rPr>
                <a:t>78</a:t>
              </a:r>
            </a:p>
            <a:p>
              <a:pPr algn="ctr" defTabSz="914377">
                <a:defRPr/>
              </a:pPr>
              <a:r>
                <a:rPr lang="en-US" sz="900" dirty="0">
                  <a:solidFill>
                    <a:prstClr val="black"/>
                  </a:solidFill>
                  <a:latin typeface="Arial" panose="020B0604020202020204" pitchFamily="34" charset="0"/>
                  <a:cs typeface="Arial" panose="020B0604020202020204" pitchFamily="34" charset="0"/>
                </a:rPr>
                <a:t>7</a:t>
              </a:r>
            </a:p>
            <a:p>
              <a:pPr algn="ctr" defTabSz="914377">
                <a:defRPr/>
              </a:pPr>
              <a:r>
                <a:rPr lang="en-US" sz="900" dirty="0">
                  <a:solidFill>
                    <a:prstClr val="black"/>
                  </a:solidFill>
                  <a:latin typeface="Arial" panose="020B0604020202020204" pitchFamily="34" charset="0"/>
                  <a:cs typeface="Arial" panose="020B0604020202020204" pitchFamily="34" charset="0"/>
                </a:rPr>
                <a:t>87</a:t>
              </a:r>
            </a:p>
          </p:txBody>
        </p:sp>
      </p:grpSp>
      <p:sp>
        <p:nvSpPr>
          <p:cNvPr id="79" name="TextBox 78">
            <a:extLst>
              <a:ext uri="{FF2B5EF4-FFF2-40B4-BE49-F238E27FC236}">
                <a16:creationId xmlns:a16="http://schemas.microsoft.com/office/drawing/2014/main" id="{CA755BDE-9694-A247-89A9-FE5CB9AB8864}"/>
              </a:ext>
            </a:extLst>
          </p:cNvPr>
          <p:cNvSpPr txBox="1"/>
          <p:nvPr/>
        </p:nvSpPr>
        <p:spPr bwMode="auto">
          <a:xfrm rot="16200000">
            <a:off x="5826237" y="2888115"/>
            <a:ext cx="1551947"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ctr">
                <a:solidFill>
                  <a:srgbClr val="000000"/>
                </a:solidFill>
                <a:miter lim="800000"/>
                <a:headEnd/>
                <a:tailEnd/>
              </a14:hiddenLine>
            </a:ext>
          </a:extLst>
        </p:spPr>
        <p:txBody>
          <a:bodyPr wrap="square" rtlCol="0">
            <a:spAutoFit/>
          </a:bodyPr>
          <a:lstStyle/>
          <a:p>
            <a:pPr algn="ctr" defTabSz="609585">
              <a:spcBef>
                <a:spcPct val="50000"/>
              </a:spcBef>
              <a:spcAft>
                <a:spcPct val="0"/>
              </a:spcAft>
              <a:defRPr/>
            </a:pPr>
            <a:r>
              <a:rPr lang="en-US" sz="1100" b="1" dirty="0">
                <a:solidFill>
                  <a:srgbClr val="000000"/>
                </a:solidFill>
                <a:latin typeface="Arial"/>
                <a:cs typeface="Arial"/>
              </a:rPr>
              <a:t>PFS (%)</a:t>
            </a:r>
          </a:p>
        </p:txBody>
      </p:sp>
      <p:sp>
        <p:nvSpPr>
          <p:cNvPr id="80" name="TextBox 79">
            <a:extLst>
              <a:ext uri="{FF2B5EF4-FFF2-40B4-BE49-F238E27FC236}">
                <a16:creationId xmlns:a16="http://schemas.microsoft.com/office/drawing/2014/main" id="{75157FC6-5FD9-6795-C1D9-60FAA4F65F7C}"/>
              </a:ext>
            </a:extLst>
          </p:cNvPr>
          <p:cNvSpPr txBox="1"/>
          <p:nvPr/>
        </p:nvSpPr>
        <p:spPr bwMode="auto">
          <a:xfrm>
            <a:off x="5915296" y="4149553"/>
            <a:ext cx="1022529" cy="1061829"/>
          </a:xfrm>
          <a:prstGeom prst="rect">
            <a:avLst/>
          </a:prstGeom>
          <a:noFill/>
          <a:ln>
            <a:noFill/>
          </a:ln>
          <a:extLst>
            <a:ext uri="{91240B29-F687-4f45-9708-019B960494DF}">
              <a14:hiddenLine xmlns:a14="http://schemas.microsoft.com/office/drawing/2010/main" xmlns="" w="9525" algn="ctr">
                <a:solidFill>
                  <a:srgbClr val="000000"/>
                </a:solidFill>
                <a:miter lim="800000"/>
                <a:headEnd/>
                <a:tailEnd/>
              </a14:hiddenLine>
            </a:ext>
          </a:extLst>
        </p:spPr>
        <p:txBody>
          <a:bodyPr wrap="square" lIns="0" rtlCol="0">
            <a:spAutoFit/>
          </a:bodyPr>
          <a:lstStyle/>
          <a:p>
            <a:pPr algn="r" defTabSz="914377">
              <a:defRPr/>
            </a:pPr>
            <a:r>
              <a:rPr lang="en-US" sz="900" b="1" dirty="0">
                <a:solidFill>
                  <a:prstClr val="black"/>
                </a:solidFill>
                <a:latin typeface="Arial" panose="020B0604020202020204" pitchFamily="34" charset="0"/>
                <a:cs typeface="Arial" panose="020B0604020202020204" pitchFamily="34" charset="0"/>
              </a:rPr>
              <a:t>No. at risk</a:t>
            </a:r>
          </a:p>
          <a:p>
            <a:pPr algn="r" defTabSz="914377">
              <a:defRPr/>
            </a:pPr>
            <a:r>
              <a:rPr lang="en-US" sz="900" b="1" dirty="0">
                <a:solidFill>
                  <a:srgbClr val="D85C00"/>
                </a:solidFill>
                <a:latin typeface="Arial" panose="020B0604020202020204" pitchFamily="34" charset="0"/>
                <a:cs typeface="Arial" panose="020B0604020202020204" pitchFamily="34" charset="0"/>
              </a:rPr>
              <a:t>VO, del/mut</a:t>
            </a:r>
          </a:p>
          <a:p>
            <a:pPr algn="r" defTabSz="914377">
              <a:defRPr/>
            </a:pPr>
            <a:r>
              <a:rPr lang="en-US" sz="900" b="1" dirty="0">
                <a:solidFill>
                  <a:srgbClr val="D85C00"/>
                </a:solidFill>
                <a:latin typeface="Arial" panose="020B0604020202020204" pitchFamily="34" charset="0"/>
                <a:cs typeface="Arial" panose="020B0604020202020204" pitchFamily="34" charset="0"/>
              </a:rPr>
              <a:t>VO, WT</a:t>
            </a:r>
          </a:p>
          <a:p>
            <a:pPr algn="r" defTabSz="914377">
              <a:defRPr/>
            </a:pPr>
            <a:r>
              <a:rPr lang="en-US" sz="900" b="1" dirty="0">
                <a:solidFill>
                  <a:srgbClr val="E87722"/>
                </a:solidFill>
                <a:latin typeface="Arial" panose="020B0604020202020204" pitchFamily="34" charset="0"/>
                <a:cs typeface="Arial" panose="020B0604020202020204" pitchFamily="34" charset="0"/>
              </a:rPr>
              <a:t>VI, del/mut</a:t>
            </a:r>
          </a:p>
          <a:p>
            <a:pPr algn="r" defTabSz="914377">
              <a:defRPr/>
            </a:pPr>
            <a:r>
              <a:rPr lang="en-US" sz="900" b="1" dirty="0">
                <a:solidFill>
                  <a:srgbClr val="E87722"/>
                </a:solidFill>
                <a:latin typeface="Arial" panose="020B0604020202020204" pitchFamily="34" charset="0"/>
                <a:cs typeface="Arial" panose="020B0604020202020204" pitchFamily="34" charset="0"/>
              </a:rPr>
              <a:t>VI, WT</a:t>
            </a:r>
          </a:p>
          <a:p>
            <a:pPr algn="r" defTabSz="914377">
              <a:defRPr/>
            </a:pPr>
            <a:r>
              <a:rPr lang="en-US" sz="900" b="1" dirty="0">
                <a:solidFill>
                  <a:srgbClr val="B31B1B"/>
                </a:solidFill>
                <a:latin typeface="Arial" panose="020B0604020202020204" pitchFamily="34" charset="0"/>
                <a:cs typeface="Arial" panose="020B0604020202020204" pitchFamily="34" charset="0"/>
              </a:rPr>
              <a:t>I, del/mut</a:t>
            </a:r>
          </a:p>
          <a:p>
            <a:pPr algn="r" defTabSz="914377">
              <a:defRPr/>
            </a:pPr>
            <a:r>
              <a:rPr lang="en-US" sz="900" b="1" dirty="0">
                <a:solidFill>
                  <a:srgbClr val="B31B1B"/>
                </a:solidFill>
                <a:latin typeface="Arial" panose="020B0604020202020204" pitchFamily="34" charset="0"/>
                <a:cs typeface="Arial" panose="020B0604020202020204" pitchFamily="34" charset="0"/>
              </a:rPr>
              <a:t>I, WT</a:t>
            </a:r>
            <a:endParaRPr lang="en-US" sz="900" dirty="0">
              <a:solidFill>
                <a:srgbClr val="B31B1B"/>
              </a:solidFill>
              <a:latin typeface="Arial" panose="020B0604020202020204" pitchFamily="34" charset="0"/>
              <a:cs typeface="Arial" panose="020B0604020202020204" pitchFamily="34" charset="0"/>
            </a:endParaRPr>
          </a:p>
        </p:txBody>
      </p:sp>
      <p:sp>
        <p:nvSpPr>
          <p:cNvPr id="81" name="TextBox 80">
            <a:extLst>
              <a:ext uri="{FF2B5EF4-FFF2-40B4-BE49-F238E27FC236}">
                <a16:creationId xmlns:a16="http://schemas.microsoft.com/office/drawing/2014/main" id="{671A3B60-DB90-2745-3734-566CF1855D95}"/>
              </a:ext>
            </a:extLst>
          </p:cNvPr>
          <p:cNvSpPr txBox="1"/>
          <p:nvPr/>
        </p:nvSpPr>
        <p:spPr>
          <a:xfrm>
            <a:off x="7133499" y="2867923"/>
            <a:ext cx="1735924" cy="441133"/>
          </a:xfrm>
          <a:prstGeom prst="rect">
            <a:avLst/>
          </a:prstGeom>
          <a:noFill/>
        </p:spPr>
        <p:txBody>
          <a:bodyPr wrap="square" lIns="0" tIns="0" rIns="0" bIns="0" rtlCol="0">
            <a:noAutofit/>
          </a:bodyPr>
          <a:lstStyle/>
          <a:p>
            <a:pPr defTabSz="609585"/>
            <a:r>
              <a:rPr lang="en-US" sz="1051" b="1" i="1" u="sng" dirty="0">
                <a:solidFill>
                  <a:srgbClr val="000000"/>
                </a:solidFill>
                <a:latin typeface="Calibri"/>
              </a:rPr>
              <a:t>TP53</a:t>
            </a:r>
            <a:r>
              <a:rPr lang="en-US" sz="1051" b="1" u="sng" dirty="0">
                <a:solidFill>
                  <a:srgbClr val="000000"/>
                </a:solidFill>
                <a:latin typeface="Calibri"/>
              </a:rPr>
              <a:t> del/mut</a:t>
            </a:r>
          </a:p>
          <a:p>
            <a:pPr defTabSz="609585"/>
            <a:r>
              <a:rPr lang="en-US" sz="1051" b="1" dirty="0">
                <a:solidFill>
                  <a:srgbClr val="000000"/>
                </a:solidFill>
                <a:latin typeface="Calibri"/>
              </a:rPr>
              <a:t>VI vs I: HR 0.70;</a:t>
            </a:r>
          </a:p>
          <a:p>
            <a:pPr defTabSz="609585"/>
            <a:r>
              <a:rPr lang="en-US" sz="1051" dirty="0">
                <a:solidFill>
                  <a:srgbClr val="000000"/>
                </a:solidFill>
                <a:latin typeface="Calibri"/>
              </a:rPr>
              <a:t> 95% CI 0.22-2.16</a:t>
            </a:r>
          </a:p>
          <a:p>
            <a:pPr defTabSz="609585">
              <a:spcBef>
                <a:spcPts val="600"/>
              </a:spcBef>
            </a:pPr>
            <a:r>
              <a:rPr lang="en-US" sz="1051" b="1" dirty="0">
                <a:solidFill>
                  <a:srgbClr val="000000"/>
                </a:solidFill>
                <a:latin typeface="Calibri"/>
              </a:rPr>
              <a:t>VO vs I: HR 1.20;</a:t>
            </a:r>
          </a:p>
          <a:p>
            <a:pPr defTabSz="609585"/>
            <a:r>
              <a:rPr lang="en-US" sz="1051" dirty="0">
                <a:solidFill>
                  <a:srgbClr val="000000"/>
                </a:solidFill>
                <a:latin typeface="Calibri"/>
              </a:rPr>
              <a:t> 95% CI 0.40-3.59</a:t>
            </a:r>
          </a:p>
        </p:txBody>
      </p:sp>
      <p:sp>
        <p:nvSpPr>
          <p:cNvPr id="82" name="Freeform 81">
            <a:extLst>
              <a:ext uri="{FF2B5EF4-FFF2-40B4-BE49-F238E27FC236}">
                <a16:creationId xmlns:a16="http://schemas.microsoft.com/office/drawing/2014/main" id="{FE0A522D-ACF3-9777-4380-9ED6B41F0C01}"/>
              </a:ext>
            </a:extLst>
          </p:cNvPr>
          <p:cNvSpPr/>
          <p:nvPr/>
        </p:nvSpPr>
        <p:spPr>
          <a:xfrm>
            <a:off x="1163364" y="2298960"/>
            <a:ext cx="2244725" cy="415925"/>
          </a:xfrm>
          <a:custGeom>
            <a:avLst/>
            <a:gdLst>
              <a:gd name="connsiteX0" fmla="*/ 0 w 2244725"/>
              <a:gd name="connsiteY0" fmla="*/ 0 h 415925"/>
              <a:gd name="connsiteX1" fmla="*/ 139700 w 2244725"/>
              <a:gd name="connsiteY1" fmla="*/ 0 h 415925"/>
              <a:gd name="connsiteX2" fmla="*/ 142875 w 2244725"/>
              <a:gd name="connsiteY2" fmla="*/ 6350 h 415925"/>
              <a:gd name="connsiteX3" fmla="*/ 187325 w 2244725"/>
              <a:gd name="connsiteY3" fmla="*/ 9525 h 415925"/>
              <a:gd name="connsiteX4" fmla="*/ 193675 w 2244725"/>
              <a:gd name="connsiteY4" fmla="*/ 19050 h 415925"/>
              <a:gd name="connsiteX5" fmla="*/ 231775 w 2244725"/>
              <a:gd name="connsiteY5" fmla="*/ 25400 h 415925"/>
              <a:gd name="connsiteX6" fmla="*/ 241300 w 2244725"/>
              <a:gd name="connsiteY6" fmla="*/ 28575 h 415925"/>
              <a:gd name="connsiteX7" fmla="*/ 260350 w 2244725"/>
              <a:gd name="connsiteY7" fmla="*/ 60325 h 415925"/>
              <a:gd name="connsiteX8" fmla="*/ 320675 w 2244725"/>
              <a:gd name="connsiteY8" fmla="*/ 63500 h 415925"/>
              <a:gd name="connsiteX9" fmla="*/ 323850 w 2244725"/>
              <a:gd name="connsiteY9" fmla="*/ 69850 h 415925"/>
              <a:gd name="connsiteX10" fmla="*/ 358775 w 2244725"/>
              <a:gd name="connsiteY10" fmla="*/ 73025 h 415925"/>
              <a:gd name="connsiteX11" fmla="*/ 368300 w 2244725"/>
              <a:gd name="connsiteY11" fmla="*/ 82550 h 415925"/>
              <a:gd name="connsiteX12" fmla="*/ 590550 w 2244725"/>
              <a:gd name="connsiteY12" fmla="*/ 82550 h 415925"/>
              <a:gd name="connsiteX13" fmla="*/ 600075 w 2244725"/>
              <a:gd name="connsiteY13" fmla="*/ 95250 h 415925"/>
              <a:gd name="connsiteX14" fmla="*/ 704850 w 2244725"/>
              <a:gd name="connsiteY14" fmla="*/ 92075 h 415925"/>
              <a:gd name="connsiteX15" fmla="*/ 704850 w 2244725"/>
              <a:gd name="connsiteY15" fmla="*/ 92075 h 415925"/>
              <a:gd name="connsiteX16" fmla="*/ 723900 w 2244725"/>
              <a:gd name="connsiteY16" fmla="*/ 127000 h 415925"/>
              <a:gd name="connsiteX17" fmla="*/ 1041400 w 2244725"/>
              <a:gd name="connsiteY17" fmla="*/ 117475 h 415925"/>
              <a:gd name="connsiteX18" fmla="*/ 1044575 w 2244725"/>
              <a:gd name="connsiteY18" fmla="*/ 139700 h 415925"/>
              <a:gd name="connsiteX19" fmla="*/ 1127125 w 2244725"/>
              <a:gd name="connsiteY19" fmla="*/ 142875 h 415925"/>
              <a:gd name="connsiteX20" fmla="*/ 1133475 w 2244725"/>
              <a:gd name="connsiteY20" fmla="*/ 146050 h 415925"/>
              <a:gd name="connsiteX21" fmla="*/ 1133475 w 2244725"/>
              <a:gd name="connsiteY21" fmla="*/ 146050 h 415925"/>
              <a:gd name="connsiteX22" fmla="*/ 1158875 w 2244725"/>
              <a:gd name="connsiteY22" fmla="*/ 158750 h 415925"/>
              <a:gd name="connsiteX23" fmla="*/ 1200150 w 2244725"/>
              <a:gd name="connsiteY23" fmla="*/ 158750 h 415925"/>
              <a:gd name="connsiteX24" fmla="*/ 1206500 w 2244725"/>
              <a:gd name="connsiteY24" fmla="*/ 187325 h 415925"/>
              <a:gd name="connsiteX25" fmla="*/ 1476375 w 2244725"/>
              <a:gd name="connsiteY25" fmla="*/ 184150 h 415925"/>
              <a:gd name="connsiteX26" fmla="*/ 1473200 w 2244725"/>
              <a:gd name="connsiteY26" fmla="*/ 203200 h 415925"/>
              <a:gd name="connsiteX27" fmla="*/ 1495425 w 2244725"/>
              <a:gd name="connsiteY27" fmla="*/ 206375 h 415925"/>
              <a:gd name="connsiteX28" fmla="*/ 1495425 w 2244725"/>
              <a:gd name="connsiteY28" fmla="*/ 219075 h 415925"/>
              <a:gd name="connsiteX29" fmla="*/ 1574800 w 2244725"/>
              <a:gd name="connsiteY29" fmla="*/ 219075 h 415925"/>
              <a:gd name="connsiteX30" fmla="*/ 1577975 w 2244725"/>
              <a:gd name="connsiteY30" fmla="*/ 244475 h 415925"/>
              <a:gd name="connsiteX31" fmla="*/ 2035175 w 2244725"/>
              <a:gd name="connsiteY31" fmla="*/ 238125 h 415925"/>
              <a:gd name="connsiteX32" fmla="*/ 2032000 w 2244725"/>
              <a:gd name="connsiteY32" fmla="*/ 330200 h 415925"/>
              <a:gd name="connsiteX33" fmla="*/ 2095500 w 2244725"/>
              <a:gd name="connsiteY33" fmla="*/ 330200 h 415925"/>
              <a:gd name="connsiteX34" fmla="*/ 2098675 w 2244725"/>
              <a:gd name="connsiteY34" fmla="*/ 415925 h 415925"/>
              <a:gd name="connsiteX35" fmla="*/ 2244725 w 2244725"/>
              <a:gd name="connsiteY35" fmla="*/ 415925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44725" h="415925">
                <a:moveTo>
                  <a:pt x="0" y="0"/>
                </a:moveTo>
                <a:lnTo>
                  <a:pt x="139700" y="0"/>
                </a:lnTo>
                <a:lnTo>
                  <a:pt x="142875" y="6350"/>
                </a:lnTo>
                <a:lnTo>
                  <a:pt x="187325" y="9525"/>
                </a:lnTo>
                <a:lnTo>
                  <a:pt x="193675" y="19050"/>
                </a:lnTo>
                <a:lnTo>
                  <a:pt x="231775" y="25400"/>
                </a:lnTo>
                <a:lnTo>
                  <a:pt x="241300" y="28575"/>
                </a:lnTo>
                <a:cubicBezTo>
                  <a:pt x="258429" y="55982"/>
                  <a:pt x="252710" y="45045"/>
                  <a:pt x="260350" y="60325"/>
                </a:cubicBezTo>
                <a:lnTo>
                  <a:pt x="320675" y="63500"/>
                </a:lnTo>
                <a:lnTo>
                  <a:pt x="323850" y="69850"/>
                </a:lnTo>
                <a:lnTo>
                  <a:pt x="358775" y="73025"/>
                </a:lnTo>
                <a:lnTo>
                  <a:pt x="368300" y="82550"/>
                </a:lnTo>
                <a:lnTo>
                  <a:pt x="590550" y="82550"/>
                </a:lnTo>
                <a:lnTo>
                  <a:pt x="600075" y="95250"/>
                </a:lnTo>
                <a:lnTo>
                  <a:pt x="704850" y="92075"/>
                </a:lnTo>
                <a:lnTo>
                  <a:pt x="704850" y="92075"/>
                </a:lnTo>
                <a:lnTo>
                  <a:pt x="723900" y="127000"/>
                </a:lnTo>
                <a:lnTo>
                  <a:pt x="1041400" y="117475"/>
                </a:lnTo>
                <a:lnTo>
                  <a:pt x="1044575" y="139700"/>
                </a:lnTo>
                <a:lnTo>
                  <a:pt x="1127125" y="142875"/>
                </a:lnTo>
                <a:lnTo>
                  <a:pt x="1133475" y="146050"/>
                </a:lnTo>
                <a:lnTo>
                  <a:pt x="1133475" y="146050"/>
                </a:lnTo>
                <a:lnTo>
                  <a:pt x="1158875" y="158750"/>
                </a:lnTo>
                <a:lnTo>
                  <a:pt x="1200150" y="158750"/>
                </a:lnTo>
                <a:lnTo>
                  <a:pt x="1206500" y="187325"/>
                </a:lnTo>
                <a:lnTo>
                  <a:pt x="1476375" y="184150"/>
                </a:lnTo>
                <a:lnTo>
                  <a:pt x="1473200" y="203200"/>
                </a:lnTo>
                <a:lnTo>
                  <a:pt x="1495425" y="206375"/>
                </a:lnTo>
                <a:lnTo>
                  <a:pt x="1495425" y="219075"/>
                </a:lnTo>
                <a:lnTo>
                  <a:pt x="1574800" y="219075"/>
                </a:lnTo>
                <a:lnTo>
                  <a:pt x="1577975" y="244475"/>
                </a:lnTo>
                <a:lnTo>
                  <a:pt x="2035175" y="238125"/>
                </a:lnTo>
                <a:lnTo>
                  <a:pt x="2032000" y="330200"/>
                </a:lnTo>
                <a:lnTo>
                  <a:pt x="2095500" y="330200"/>
                </a:lnTo>
                <a:lnTo>
                  <a:pt x="2098675" y="415925"/>
                </a:lnTo>
                <a:lnTo>
                  <a:pt x="2244725" y="415925"/>
                </a:lnTo>
              </a:path>
            </a:pathLst>
          </a:custGeom>
          <a:ln w="12700" cmpd="sng"/>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3" name="Freeform 82">
            <a:extLst>
              <a:ext uri="{FF2B5EF4-FFF2-40B4-BE49-F238E27FC236}">
                <a16:creationId xmlns:a16="http://schemas.microsoft.com/office/drawing/2014/main" id="{86934821-D500-F2F0-D267-348B44F3E33F}"/>
              </a:ext>
            </a:extLst>
          </p:cNvPr>
          <p:cNvSpPr/>
          <p:nvPr/>
        </p:nvSpPr>
        <p:spPr>
          <a:xfrm>
            <a:off x="1163365" y="2298959"/>
            <a:ext cx="2466975" cy="762000"/>
          </a:xfrm>
          <a:custGeom>
            <a:avLst/>
            <a:gdLst>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60475 w 2466975"/>
              <a:gd name="connsiteY23" fmla="*/ 155575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52550 w 2466975"/>
              <a:gd name="connsiteY27" fmla="*/ 158750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52550 w 2466975"/>
              <a:gd name="connsiteY27" fmla="*/ 158750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46200 w 2466975"/>
              <a:gd name="connsiteY27" fmla="*/ 174625 h 762000"/>
              <a:gd name="connsiteX28" fmla="*/ 1603375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 name="connsiteX0" fmla="*/ 0 w 2466975"/>
              <a:gd name="connsiteY0" fmla="*/ 0 h 762000"/>
              <a:gd name="connsiteX1" fmla="*/ 127000 w 2466975"/>
              <a:gd name="connsiteY1" fmla="*/ 0 h 762000"/>
              <a:gd name="connsiteX2" fmla="*/ 127000 w 2466975"/>
              <a:gd name="connsiteY2" fmla="*/ 9525 h 762000"/>
              <a:gd name="connsiteX3" fmla="*/ 187325 w 2466975"/>
              <a:gd name="connsiteY3" fmla="*/ 9525 h 762000"/>
              <a:gd name="connsiteX4" fmla="*/ 196850 w 2466975"/>
              <a:gd name="connsiteY4" fmla="*/ 19050 h 762000"/>
              <a:gd name="connsiteX5" fmla="*/ 301625 w 2466975"/>
              <a:gd name="connsiteY5" fmla="*/ 12700 h 762000"/>
              <a:gd name="connsiteX6" fmla="*/ 349250 w 2466975"/>
              <a:gd name="connsiteY6" fmla="*/ 22225 h 762000"/>
              <a:gd name="connsiteX7" fmla="*/ 495300 w 2466975"/>
              <a:gd name="connsiteY7" fmla="*/ 25400 h 762000"/>
              <a:gd name="connsiteX8" fmla="*/ 495300 w 2466975"/>
              <a:gd name="connsiteY8" fmla="*/ 34925 h 762000"/>
              <a:gd name="connsiteX9" fmla="*/ 568325 w 2466975"/>
              <a:gd name="connsiteY9" fmla="*/ 31750 h 762000"/>
              <a:gd name="connsiteX10" fmla="*/ 577850 w 2466975"/>
              <a:gd name="connsiteY10" fmla="*/ 47625 h 762000"/>
              <a:gd name="connsiteX11" fmla="*/ 606425 w 2466975"/>
              <a:gd name="connsiteY11" fmla="*/ 53975 h 762000"/>
              <a:gd name="connsiteX12" fmla="*/ 635000 w 2466975"/>
              <a:gd name="connsiteY12" fmla="*/ 63500 h 762000"/>
              <a:gd name="connsiteX13" fmla="*/ 803275 w 2466975"/>
              <a:gd name="connsiteY13" fmla="*/ 69850 h 762000"/>
              <a:gd name="connsiteX14" fmla="*/ 822325 w 2466975"/>
              <a:gd name="connsiteY14" fmla="*/ 92075 h 762000"/>
              <a:gd name="connsiteX15" fmla="*/ 847725 w 2466975"/>
              <a:gd name="connsiteY15" fmla="*/ 104775 h 762000"/>
              <a:gd name="connsiteX16" fmla="*/ 904875 w 2466975"/>
              <a:gd name="connsiteY16" fmla="*/ 101600 h 762000"/>
              <a:gd name="connsiteX17" fmla="*/ 904875 w 2466975"/>
              <a:gd name="connsiteY17" fmla="*/ 101600 h 762000"/>
              <a:gd name="connsiteX18" fmla="*/ 1012825 w 2466975"/>
              <a:gd name="connsiteY18" fmla="*/ 111125 h 762000"/>
              <a:gd name="connsiteX19" fmla="*/ 1012825 w 2466975"/>
              <a:gd name="connsiteY19" fmla="*/ 111125 h 762000"/>
              <a:gd name="connsiteX20" fmla="*/ 1155700 w 2466975"/>
              <a:gd name="connsiteY20" fmla="*/ 111125 h 762000"/>
              <a:gd name="connsiteX21" fmla="*/ 1168400 w 2466975"/>
              <a:gd name="connsiteY21" fmla="*/ 130175 h 762000"/>
              <a:gd name="connsiteX22" fmla="*/ 1250950 w 2466975"/>
              <a:gd name="connsiteY22" fmla="*/ 127000 h 762000"/>
              <a:gd name="connsiteX23" fmla="*/ 1247775 w 2466975"/>
              <a:gd name="connsiteY23" fmla="*/ 146050 h 762000"/>
              <a:gd name="connsiteX24" fmla="*/ 1317625 w 2466975"/>
              <a:gd name="connsiteY24" fmla="*/ 149225 h 762000"/>
              <a:gd name="connsiteX25" fmla="*/ 1314450 w 2466975"/>
              <a:gd name="connsiteY25" fmla="*/ 161925 h 762000"/>
              <a:gd name="connsiteX26" fmla="*/ 1352550 w 2466975"/>
              <a:gd name="connsiteY26" fmla="*/ 158750 h 762000"/>
              <a:gd name="connsiteX27" fmla="*/ 1346200 w 2466975"/>
              <a:gd name="connsiteY27" fmla="*/ 174625 h 762000"/>
              <a:gd name="connsiteX28" fmla="*/ 1562100 w 2466975"/>
              <a:gd name="connsiteY28" fmla="*/ 177800 h 762000"/>
              <a:gd name="connsiteX29" fmla="*/ 1581150 w 2466975"/>
              <a:gd name="connsiteY29" fmla="*/ 250825 h 762000"/>
              <a:gd name="connsiteX30" fmla="*/ 1689100 w 2466975"/>
              <a:gd name="connsiteY30" fmla="*/ 247650 h 762000"/>
              <a:gd name="connsiteX31" fmla="*/ 1717675 w 2466975"/>
              <a:gd name="connsiteY31" fmla="*/ 301625 h 762000"/>
              <a:gd name="connsiteX32" fmla="*/ 1905000 w 2466975"/>
              <a:gd name="connsiteY32" fmla="*/ 298450 h 762000"/>
              <a:gd name="connsiteX33" fmla="*/ 1905000 w 2466975"/>
              <a:gd name="connsiteY33" fmla="*/ 298450 h 762000"/>
              <a:gd name="connsiteX34" fmla="*/ 1949450 w 2466975"/>
              <a:gd name="connsiteY34" fmla="*/ 323850 h 762000"/>
              <a:gd name="connsiteX35" fmla="*/ 1968500 w 2466975"/>
              <a:gd name="connsiteY35" fmla="*/ 349250 h 762000"/>
              <a:gd name="connsiteX36" fmla="*/ 1968500 w 2466975"/>
              <a:gd name="connsiteY36" fmla="*/ 349250 h 762000"/>
              <a:gd name="connsiteX37" fmla="*/ 1981200 w 2466975"/>
              <a:gd name="connsiteY37" fmla="*/ 374650 h 762000"/>
              <a:gd name="connsiteX38" fmla="*/ 1974850 w 2466975"/>
              <a:gd name="connsiteY38" fmla="*/ 431800 h 762000"/>
              <a:gd name="connsiteX39" fmla="*/ 2032000 w 2466975"/>
              <a:gd name="connsiteY39" fmla="*/ 434975 h 762000"/>
              <a:gd name="connsiteX40" fmla="*/ 2041525 w 2466975"/>
              <a:gd name="connsiteY40" fmla="*/ 498475 h 762000"/>
              <a:gd name="connsiteX41" fmla="*/ 2051050 w 2466975"/>
              <a:gd name="connsiteY41" fmla="*/ 495300 h 762000"/>
              <a:gd name="connsiteX42" fmla="*/ 2051050 w 2466975"/>
              <a:gd name="connsiteY42" fmla="*/ 565150 h 762000"/>
              <a:gd name="connsiteX43" fmla="*/ 2073275 w 2466975"/>
              <a:gd name="connsiteY43" fmla="*/ 565150 h 762000"/>
              <a:gd name="connsiteX44" fmla="*/ 2076450 w 2466975"/>
              <a:gd name="connsiteY44" fmla="*/ 692150 h 762000"/>
              <a:gd name="connsiteX45" fmla="*/ 2101850 w 2466975"/>
              <a:gd name="connsiteY45" fmla="*/ 695325 h 762000"/>
              <a:gd name="connsiteX46" fmla="*/ 2105025 w 2466975"/>
              <a:gd name="connsiteY46" fmla="*/ 758825 h 762000"/>
              <a:gd name="connsiteX47" fmla="*/ 2466975 w 2466975"/>
              <a:gd name="connsiteY47" fmla="*/ 7620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66975" h="762000">
                <a:moveTo>
                  <a:pt x="0" y="0"/>
                </a:moveTo>
                <a:lnTo>
                  <a:pt x="127000" y="0"/>
                </a:lnTo>
                <a:lnTo>
                  <a:pt x="127000" y="9525"/>
                </a:lnTo>
                <a:lnTo>
                  <a:pt x="187325" y="9525"/>
                </a:lnTo>
                <a:lnTo>
                  <a:pt x="196850" y="19050"/>
                </a:lnTo>
                <a:lnTo>
                  <a:pt x="301625" y="12700"/>
                </a:lnTo>
                <a:lnTo>
                  <a:pt x="349250" y="22225"/>
                </a:lnTo>
                <a:lnTo>
                  <a:pt x="495300" y="25400"/>
                </a:lnTo>
                <a:lnTo>
                  <a:pt x="495300" y="34925"/>
                </a:lnTo>
                <a:lnTo>
                  <a:pt x="568325" y="31750"/>
                </a:lnTo>
                <a:lnTo>
                  <a:pt x="577850" y="47625"/>
                </a:lnTo>
                <a:lnTo>
                  <a:pt x="606425" y="53975"/>
                </a:lnTo>
                <a:lnTo>
                  <a:pt x="635000" y="63500"/>
                </a:lnTo>
                <a:lnTo>
                  <a:pt x="803275" y="69850"/>
                </a:lnTo>
                <a:lnTo>
                  <a:pt x="822325" y="92075"/>
                </a:lnTo>
                <a:lnTo>
                  <a:pt x="847725" y="104775"/>
                </a:lnTo>
                <a:lnTo>
                  <a:pt x="904875" y="101600"/>
                </a:lnTo>
                <a:lnTo>
                  <a:pt x="904875" y="101600"/>
                </a:lnTo>
                <a:lnTo>
                  <a:pt x="1012825" y="111125"/>
                </a:lnTo>
                <a:lnTo>
                  <a:pt x="1012825" y="111125"/>
                </a:lnTo>
                <a:lnTo>
                  <a:pt x="1155700" y="111125"/>
                </a:lnTo>
                <a:lnTo>
                  <a:pt x="1168400" y="130175"/>
                </a:lnTo>
                <a:lnTo>
                  <a:pt x="1250950" y="127000"/>
                </a:lnTo>
                <a:lnTo>
                  <a:pt x="1247775" y="146050"/>
                </a:lnTo>
                <a:lnTo>
                  <a:pt x="1317625" y="149225"/>
                </a:lnTo>
                <a:lnTo>
                  <a:pt x="1314450" y="161925"/>
                </a:lnTo>
                <a:cubicBezTo>
                  <a:pt x="1327150" y="160867"/>
                  <a:pt x="1347258" y="156633"/>
                  <a:pt x="1352550" y="158750"/>
                </a:cubicBezTo>
                <a:cubicBezTo>
                  <a:pt x="1357842" y="160867"/>
                  <a:pt x="1311275" y="171450"/>
                  <a:pt x="1346200" y="174625"/>
                </a:cubicBezTo>
                <a:cubicBezTo>
                  <a:pt x="1381125" y="177800"/>
                  <a:pt x="1490133" y="176742"/>
                  <a:pt x="1562100" y="177800"/>
                </a:cubicBezTo>
                <a:lnTo>
                  <a:pt x="1581150" y="250825"/>
                </a:lnTo>
                <a:lnTo>
                  <a:pt x="1689100" y="247650"/>
                </a:lnTo>
                <a:lnTo>
                  <a:pt x="1717675" y="301625"/>
                </a:lnTo>
                <a:lnTo>
                  <a:pt x="1905000" y="298450"/>
                </a:lnTo>
                <a:lnTo>
                  <a:pt x="1905000" y="298450"/>
                </a:lnTo>
                <a:lnTo>
                  <a:pt x="1949450" y="323850"/>
                </a:lnTo>
                <a:lnTo>
                  <a:pt x="1968500" y="349250"/>
                </a:lnTo>
                <a:lnTo>
                  <a:pt x="1968500" y="349250"/>
                </a:lnTo>
                <a:lnTo>
                  <a:pt x="1981200" y="374650"/>
                </a:lnTo>
                <a:lnTo>
                  <a:pt x="1974850" y="431800"/>
                </a:lnTo>
                <a:lnTo>
                  <a:pt x="2032000" y="434975"/>
                </a:lnTo>
                <a:lnTo>
                  <a:pt x="2041525" y="498475"/>
                </a:lnTo>
                <a:lnTo>
                  <a:pt x="2051050" y="495300"/>
                </a:lnTo>
                <a:lnTo>
                  <a:pt x="2051050" y="565150"/>
                </a:lnTo>
                <a:lnTo>
                  <a:pt x="2073275" y="565150"/>
                </a:lnTo>
                <a:cubicBezTo>
                  <a:pt x="2074333" y="607483"/>
                  <a:pt x="2075392" y="649817"/>
                  <a:pt x="2076450" y="692150"/>
                </a:cubicBezTo>
                <a:lnTo>
                  <a:pt x="2101850" y="695325"/>
                </a:lnTo>
                <a:lnTo>
                  <a:pt x="2105025" y="758825"/>
                </a:lnTo>
                <a:lnTo>
                  <a:pt x="2466975" y="762000"/>
                </a:lnTo>
              </a:path>
            </a:pathLst>
          </a:custGeom>
          <a:ln w="19050" cmpd="sng">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4" name="Freeform 83">
            <a:extLst>
              <a:ext uri="{FF2B5EF4-FFF2-40B4-BE49-F238E27FC236}">
                <a16:creationId xmlns:a16="http://schemas.microsoft.com/office/drawing/2014/main" id="{9A64EDA7-09FA-407B-BEBE-2F06E17962AD}"/>
              </a:ext>
            </a:extLst>
          </p:cNvPr>
          <p:cNvSpPr/>
          <p:nvPr/>
        </p:nvSpPr>
        <p:spPr>
          <a:xfrm>
            <a:off x="1163363" y="2292610"/>
            <a:ext cx="2355851" cy="187325"/>
          </a:xfrm>
          <a:custGeom>
            <a:avLst/>
            <a:gdLst>
              <a:gd name="connsiteX0" fmla="*/ 0 w 2355850"/>
              <a:gd name="connsiteY0" fmla="*/ 0 h 187325"/>
              <a:gd name="connsiteX1" fmla="*/ 209550 w 2355850"/>
              <a:gd name="connsiteY1" fmla="*/ 0 h 187325"/>
              <a:gd name="connsiteX2" fmla="*/ 209550 w 2355850"/>
              <a:gd name="connsiteY2" fmla="*/ 19050 h 187325"/>
              <a:gd name="connsiteX3" fmla="*/ 314325 w 2355850"/>
              <a:gd name="connsiteY3" fmla="*/ 15875 h 187325"/>
              <a:gd name="connsiteX4" fmla="*/ 317500 w 2355850"/>
              <a:gd name="connsiteY4" fmla="*/ 28575 h 187325"/>
              <a:gd name="connsiteX5" fmla="*/ 463550 w 2355850"/>
              <a:gd name="connsiteY5" fmla="*/ 25400 h 187325"/>
              <a:gd name="connsiteX6" fmla="*/ 466725 w 2355850"/>
              <a:gd name="connsiteY6" fmla="*/ 34925 h 187325"/>
              <a:gd name="connsiteX7" fmla="*/ 501650 w 2355850"/>
              <a:gd name="connsiteY7" fmla="*/ 34925 h 187325"/>
              <a:gd name="connsiteX8" fmla="*/ 501650 w 2355850"/>
              <a:gd name="connsiteY8" fmla="*/ 38100 h 187325"/>
              <a:gd name="connsiteX9" fmla="*/ 533400 w 2355850"/>
              <a:gd name="connsiteY9" fmla="*/ 44450 h 187325"/>
              <a:gd name="connsiteX10" fmla="*/ 536575 w 2355850"/>
              <a:gd name="connsiteY10" fmla="*/ 53975 h 187325"/>
              <a:gd name="connsiteX11" fmla="*/ 625475 w 2355850"/>
              <a:gd name="connsiteY11" fmla="*/ 53975 h 187325"/>
              <a:gd name="connsiteX12" fmla="*/ 644525 w 2355850"/>
              <a:gd name="connsiteY12" fmla="*/ 63500 h 187325"/>
              <a:gd name="connsiteX13" fmla="*/ 679450 w 2355850"/>
              <a:gd name="connsiteY13" fmla="*/ 76200 h 187325"/>
              <a:gd name="connsiteX14" fmla="*/ 727075 w 2355850"/>
              <a:gd name="connsiteY14" fmla="*/ 101600 h 187325"/>
              <a:gd name="connsiteX15" fmla="*/ 803275 w 2355850"/>
              <a:gd name="connsiteY15" fmla="*/ 101600 h 187325"/>
              <a:gd name="connsiteX16" fmla="*/ 815975 w 2355850"/>
              <a:gd name="connsiteY16" fmla="*/ 114300 h 187325"/>
              <a:gd name="connsiteX17" fmla="*/ 908050 w 2355850"/>
              <a:gd name="connsiteY17" fmla="*/ 111125 h 187325"/>
              <a:gd name="connsiteX18" fmla="*/ 920750 w 2355850"/>
              <a:gd name="connsiteY18" fmla="*/ 120650 h 187325"/>
              <a:gd name="connsiteX19" fmla="*/ 971550 w 2355850"/>
              <a:gd name="connsiteY19" fmla="*/ 120650 h 187325"/>
              <a:gd name="connsiteX20" fmla="*/ 981075 w 2355850"/>
              <a:gd name="connsiteY20" fmla="*/ 130175 h 187325"/>
              <a:gd name="connsiteX21" fmla="*/ 1155700 w 2355850"/>
              <a:gd name="connsiteY21" fmla="*/ 123825 h 187325"/>
              <a:gd name="connsiteX22" fmla="*/ 1158875 w 2355850"/>
              <a:gd name="connsiteY22" fmla="*/ 136525 h 187325"/>
              <a:gd name="connsiteX23" fmla="*/ 1276350 w 2355850"/>
              <a:gd name="connsiteY23" fmla="*/ 136525 h 187325"/>
              <a:gd name="connsiteX24" fmla="*/ 1285875 w 2355850"/>
              <a:gd name="connsiteY24" fmla="*/ 149225 h 187325"/>
              <a:gd name="connsiteX25" fmla="*/ 1377950 w 2355850"/>
              <a:gd name="connsiteY25" fmla="*/ 142875 h 187325"/>
              <a:gd name="connsiteX26" fmla="*/ 1457325 w 2355850"/>
              <a:gd name="connsiteY26" fmla="*/ 146050 h 187325"/>
              <a:gd name="connsiteX27" fmla="*/ 1485900 w 2355850"/>
              <a:gd name="connsiteY27" fmla="*/ 165100 h 187325"/>
              <a:gd name="connsiteX28" fmla="*/ 1682750 w 2355850"/>
              <a:gd name="connsiteY28" fmla="*/ 168275 h 187325"/>
              <a:gd name="connsiteX29" fmla="*/ 1685925 w 2355850"/>
              <a:gd name="connsiteY29" fmla="*/ 187325 h 187325"/>
              <a:gd name="connsiteX30" fmla="*/ 2355850 w 2355850"/>
              <a:gd name="connsiteY30" fmla="*/ 184150 h 18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55850" h="187325">
                <a:moveTo>
                  <a:pt x="0" y="0"/>
                </a:moveTo>
                <a:lnTo>
                  <a:pt x="209550" y="0"/>
                </a:lnTo>
                <a:lnTo>
                  <a:pt x="209550" y="19050"/>
                </a:lnTo>
                <a:lnTo>
                  <a:pt x="314325" y="15875"/>
                </a:lnTo>
                <a:lnTo>
                  <a:pt x="317500" y="28575"/>
                </a:lnTo>
                <a:lnTo>
                  <a:pt x="463550" y="25400"/>
                </a:lnTo>
                <a:lnTo>
                  <a:pt x="466725" y="34925"/>
                </a:lnTo>
                <a:lnTo>
                  <a:pt x="501650" y="34925"/>
                </a:lnTo>
                <a:lnTo>
                  <a:pt x="501650" y="38100"/>
                </a:lnTo>
                <a:lnTo>
                  <a:pt x="533400" y="44450"/>
                </a:lnTo>
                <a:lnTo>
                  <a:pt x="536575" y="53975"/>
                </a:lnTo>
                <a:lnTo>
                  <a:pt x="625475" y="53975"/>
                </a:lnTo>
                <a:lnTo>
                  <a:pt x="644525" y="63500"/>
                </a:lnTo>
                <a:lnTo>
                  <a:pt x="679450" y="76200"/>
                </a:lnTo>
                <a:lnTo>
                  <a:pt x="727075" y="101600"/>
                </a:lnTo>
                <a:lnTo>
                  <a:pt x="803275" y="101600"/>
                </a:lnTo>
                <a:lnTo>
                  <a:pt x="815975" y="114300"/>
                </a:lnTo>
                <a:lnTo>
                  <a:pt x="908050" y="111125"/>
                </a:lnTo>
                <a:lnTo>
                  <a:pt x="920750" y="120650"/>
                </a:lnTo>
                <a:lnTo>
                  <a:pt x="971550" y="120650"/>
                </a:lnTo>
                <a:lnTo>
                  <a:pt x="981075" y="130175"/>
                </a:lnTo>
                <a:lnTo>
                  <a:pt x="1155700" y="123825"/>
                </a:lnTo>
                <a:lnTo>
                  <a:pt x="1158875" y="136525"/>
                </a:lnTo>
                <a:lnTo>
                  <a:pt x="1276350" y="136525"/>
                </a:lnTo>
                <a:lnTo>
                  <a:pt x="1285875" y="149225"/>
                </a:lnTo>
                <a:lnTo>
                  <a:pt x="1377950" y="142875"/>
                </a:lnTo>
                <a:lnTo>
                  <a:pt x="1457325" y="146050"/>
                </a:lnTo>
                <a:lnTo>
                  <a:pt x="1485900" y="165100"/>
                </a:lnTo>
                <a:lnTo>
                  <a:pt x="1682750" y="168275"/>
                </a:lnTo>
                <a:lnTo>
                  <a:pt x="1685925" y="187325"/>
                </a:lnTo>
                <a:lnTo>
                  <a:pt x="2355850" y="184150"/>
                </a:lnTo>
              </a:path>
            </a:pathLst>
          </a:custGeom>
          <a:ln w="19050" cmpd="sng">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5" name="Freeform 84">
            <a:extLst>
              <a:ext uri="{FF2B5EF4-FFF2-40B4-BE49-F238E27FC236}">
                <a16:creationId xmlns:a16="http://schemas.microsoft.com/office/drawing/2014/main" id="{4E0BD83C-7C5D-4F18-511A-2928A1D10C6F}"/>
              </a:ext>
            </a:extLst>
          </p:cNvPr>
          <p:cNvSpPr/>
          <p:nvPr/>
        </p:nvSpPr>
        <p:spPr>
          <a:xfrm>
            <a:off x="1166539" y="2298961"/>
            <a:ext cx="2320925" cy="403225"/>
          </a:xfrm>
          <a:custGeom>
            <a:avLst/>
            <a:gdLst>
              <a:gd name="connsiteX0" fmla="*/ 0 w 2320925"/>
              <a:gd name="connsiteY0" fmla="*/ 3175 h 403225"/>
              <a:gd name="connsiteX1" fmla="*/ 184150 w 2320925"/>
              <a:gd name="connsiteY1" fmla="*/ 0 h 403225"/>
              <a:gd name="connsiteX2" fmla="*/ 196850 w 2320925"/>
              <a:gd name="connsiteY2" fmla="*/ 12700 h 403225"/>
              <a:gd name="connsiteX3" fmla="*/ 314325 w 2320925"/>
              <a:gd name="connsiteY3" fmla="*/ 12700 h 403225"/>
              <a:gd name="connsiteX4" fmla="*/ 330200 w 2320925"/>
              <a:gd name="connsiteY4" fmla="*/ 25400 h 403225"/>
              <a:gd name="connsiteX5" fmla="*/ 454025 w 2320925"/>
              <a:gd name="connsiteY5" fmla="*/ 22225 h 403225"/>
              <a:gd name="connsiteX6" fmla="*/ 460375 w 2320925"/>
              <a:gd name="connsiteY6" fmla="*/ 31750 h 403225"/>
              <a:gd name="connsiteX7" fmla="*/ 527050 w 2320925"/>
              <a:gd name="connsiteY7" fmla="*/ 38100 h 403225"/>
              <a:gd name="connsiteX8" fmla="*/ 527050 w 2320925"/>
              <a:gd name="connsiteY8" fmla="*/ 38100 h 403225"/>
              <a:gd name="connsiteX9" fmla="*/ 638175 w 2320925"/>
              <a:gd name="connsiteY9" fmla="*/ 53975 h 403225"/>
              <a:gd name="connsiteX10" fmla="*/ 650875 w 2320925"/>
              <a:gd name="connsiteY10" fmla="*/ 73025 h 403225"/>
              <a:gd name="connsiteX11" fmla="*/ 692150 w 2320925"/>
              <a:gd name="connsiteY11" fmla="*/ 82550 h 403225"/>
              <a:gd name="connsiteX12" fmla="*/ 739775 w 2320925"/>
              <a:gd name="connsiteY12" fmla="*/ 98425 h 403225"/>
              <a:gd name="connsiteX13" fmla="*/ 809625 w 2320925"/>
              <a:gd name="connsiteY13" fmla="*/ 101600 h 403225"/>
              <a:gd name="connsiteX14" fmla="*/ 917575 w 2320925"/>
              <a:gd name="connsiteY14" fmla="*/ 107950 h 403225"/>
              <a:gd name="connsiteX15" fmla="*/ 908050 w 2320925"/>
              <a:gd name="connsiteY15" fmla="*/ 117475 h 403225"/>
              <a:gd name="connsiteX16" fmla="*/ 1139825 w 2320925"/>
              <a:gd name="connsiteY16" fmla="*/ 127000 h 403225"/>
              <a:gd name="connsiteX17" fmla="*/ 1168400 w 2320925"/>
              <a:gd name="connsiteY17" fmla="*/ 130175 h 403225"/>
              <a:gd name="connsiteX18" fmla="*/ 1289050 w 2320925"/>
              <a:gd name="connsiteY18" fmla="*/ 130175 h 403225"/>
              <a:gd name="connsiteX19" fmla="*/ 1289050 w 2320925"/>
              <a:gd name="connsiteY19" fmla="*/ 130175 h 403225"/>
              <a:gd name="connsiteX20" fmla="*/ 1317625 w 2320925"/>
              <a:gd name="connsiteY20" fmla="*/ 152400 h 403225"/>
              <a:gd name="connsiteX21" fmla="*/ 1374775 w 2320925"/>
              <a:gd name="connsiteY21" fmla="*/ 177800 h 403225"/>
              <a:gd name="connsiteX22" fmla="*/ 1419225 w 2320925"/>
              <a:gd name="connsiteY22" fmla="*/ 193675 h 403225"/>
              <a:gd name="connsiteX23" fmla="*/ 1441450 w 2320925"/>
              <a:gd name="connsiteY23" fmla="*/ 241300 h 403225"/>
              <a:gd name="connsiteX24" fmla="*/ 1533525 w 2320925"/>
              <a:gd name="connsiteY24" fmla="*/ 234950 h 403225"/>
              <a:gd name="connsiteX25" fmla="*/ 1546225 w 2320925"/>
              <a:gd name="connsiteY25" fmla="*/ 254000 h 403225"/>
              <a:gd name="connsiteX26" fmla="*/ 1616075 w 2320925"/>
              <a:gd name="connsiteY26" fmla="*/ 250825 h 403225"/>
              <a:gd name="connsiteX27" fmla="*/ 1628775 w 2320925"/>
              <a:gd name="connsiteY27" fmla="*/ 285750 h 403225"/>
              <a:gd name="connsiteX28" fmla="*/ 1682750 w 2320925"/>
              <a:gd name="connsiteY28" fmla="*/ 292100 h 403225"/>
              <a:gd name="connsiteX29" fmla="*/ 1711325 w 2320925"/>
              <a:gd name="connsiteY29" fmla="*/ 327025 h 403225"/>
              <a:gd name="connsiteX30" fmla="*/ 1784350 w 2320925"/>
              <a:gd name="connsiteY30" fmla="*/ 330200 h 403225"/>
              <a:gd name="connsiteX31" fmla="*/ 1793875 w 2320925"/>
              <a:gd name="connsiteY31" fmla="*/ 355600 h 403225"/>
              <a:gd name="connsiteX32" fmla="*/ 1958975 w 2320925"/>
              <a:gd name="connsiteY32" fmla="*/ 358775 h 403225"/>
              <a:gd name="connsiteX33" fmla="*/ 1984375 w 2320925"/>
              <a:gd name="connsiteY33" fmla="*/ 403225 h 403225"/>
              <a:gd name="connsiteX34" fmla="*/ 2320925 w 2320925"/>
              <a:gd name="connsiteY34" fmla="*/ 396875 h 403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320925" h="403225">
                <a:moveTo>
                  <a:pt x="0" y="3175"/>
                </a:moveTo>
                <a:lnTo>
                  <a:pt x="184150" y="0"/>
                </a:lnTo>
                <a:lnTo>
                  <a:pt x="196850" y="12700"/>
                </a:lnTo>
                <a:lnTo>
                  <a:pt x="314325" y="12700"/>
                </a:lnTo>
                <a:lnTo>
                  <a:pt x="330200" y="25400"/>
                </a:lnTo>
                <a:lnTo>
                  <a:pt x="454025" y="22225"/>
                </a:lnTo>
                <a:lnTo>
                  <a:pt x="460375" y="31750"/>
                </a:lnTo>
                <a:lnTo>
                  <a:pt x="527050" y="38100"/>
                </a:lnTo>
                <a:lnTo>
                  <a:pt x="527050" y="38100"/>
                </a:lnTo>
                <a:lnTo>
                  <a:pt x="638175" y="53975"/>
                </a:lnTo>
                <a:lnTo>
                  <a:pt x="650875" y="73025"/>
                </a:lnTo>
                <a:lnTo>
                  <a:pt x="692150" y="82550"/>
                </a:lnTo>
                <a:lnTo>
                  <a:pt x="739775" y="98425"/>
                </a:lnTo>
                <a:lnTo>
                  <a:pt x="809625" y="101600"/>
                </a:lnTo>
                <a:lnTo>
                  <a:pt x="917575" y="107950"/>
                </a:lnTo>
                <a:lnTo>
                  <a:pt x="908050" y="117475"/>
                </a:lnTo>
                <a:lnTo>
                  <a:pt x="1139825" y="127000"/>
                </a:lnTo>
                <a:lnTo>
                  <a:pt x="1168400" y="130175"/>
                </a:lnTo>
                <a:lnTo>
                  <a:pt x="1289050" y="130175"/>
                </a:lnTo>
                <a:lnTo>
                  <a:pt x="1289050" y="130175"/>
                </a:lnTo>
                <a:lnTo>
                  <a:pt x="1317625" y="152400"/>
                </a:lnTo>
                <a:lnTo>
                  <a:pt x="1374775" y="177800"/>
                </a:lnTo>
                <a:lnTo>
                  <a:pt x="1419225" y="193675"/>
                </a:lnTo>
                <a:lnTo>
                  <a:pt x="1441450" y="241300"/>
                </a:lnTo>
                <a:lnTo>
                  <a:pt x="1533525" y="234950"/>
                </a:lnTo>
                <a:lnTo>
                  <a:pt x="1546225" y="254000"/>
                </a:lnTo>
                <a:lnTo>
                  <a:pt x="1616075" y="250825"/>
                </a:lnTo>
                <a:lnTo>
                  <a:pt x="1628775" y="285750"/>
                </a:lnTo>
                <a:lnTo>
                  <a:pt x="1682750" y="292100"/>
                </a:lnTo>
                <a:lnTo>
                  <a:pt x="1711325" y="327025"/>
                </a:lnTo>
                <a:lnTo>
                  <a:pt x="1784350" y="330200"/>
                </a:lnTo>
                <a:lnTo>
                  <a:pt x="1793875" y="355600"/>
                </a:lnTo>
                <a:lnTo>
                  <a:pt x="1958975" y="358775"/>
                </a:lnTo>
                <a:lnTo>
                  <a:pt x="1984375" y="403225"/>
                </a:lnTo>
                <a:lnTo>
                  <a:pt x="2320925" y="396875"/>
                </a:lnTo>
              </a:path>
            </a:pathLst>
          </a:custGeom>
          <a:ln w="19050" cmpd="sng">
            <a:solidFill>
              <a:srgbClr val="D85C00"/>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6" name="Freeform 85">
            <a:extLst>
              <a:ext uri="{FF2B5EF4-FFF2-40B4-BE49-F238E27FC236}">
                <a16:creationId xmlns:a16="http://schemas.microsoft.com/office/drawing/2014/main" id="{0E0B8653-3444-808A-98BF-B7610DF86B57}"/>
              </a:ext>
            </a:extLst>
          </p:cNvPr>
          <p:cNvSpPr/>
          <p:nvPr/>
        </p:nvSpPr>
        <p:spPr>
          <a:xfrm>
            <a:off x="1163364" y="2289436"/>
            <a:ext cx="2251075" cy="428625"/>
          </a:xfrm>
          <a:custGeom>
            <a:avLst/>
            <a:gdLst>
              <a:gd name="connsiteX0" fmla="*/ 0 w 2251075"/>
              <a:gd name="connsiteY0" fmla="*/ 0 h 428625"/>
              <a:gd name="connsiteX1" fmla="*/ 123825 w 2251075"/>
              <a:gd name="connsiteY1" fmla="*/ 3175 h 428625"/>
              <a:gd name="connsiteX2" fmla="*/ 127000 w 2251075"/>
              <a:gd name="connsiteY2" fmla="*/ 19050 h 428625"/>
              <a:gd name="connsiteX3" fmla="*/ 193675 w 2251075"/>
              <a:gd name="connsiteY3" fmla="*/ 22225 h 428625"/>
              <a:gd name="connsiteX4" fmla="*/ 193675 w 2251075"/>
              <a:gd name="connsiteY4" fmla="*/ 22225 h 428625"/>
              <a:gd name="connsiteX5" fmla="*/ 238125 w 2251075"/>
              <a:gd name="connsiteY5" fmla="*/ 25400 h 428625"/>
              <a:gd name="connsiteX6" fmla="*/ 238125 w 2251075"/>
              <a:gd name="connsiteY6" fmla="*/ 25400 h 428625"/>
              <a:gd name="connsiteX7" fmla="*/ 250825 w 2251075"/>
              <a:gd name="connsiteY7" fmla="*/ 63500 h 428625"/>
              <a:gd name="connsiteX8" fmla="*/ 317500 w 2251075"/>
              <a:gd name="connsiteY8" fmla="*/ 69850 h 428625"/>
              <a:gd name="connsiteX9" fmla="*/ 327025 w 2251075"/>
              <a:gd name="connsiteY9" fmla="*/ 82550 h 428625"/>
              <a:gd name="connsiteX10" fmla="*/ 361950 w 2251075"/>
              <a:gd name="connsiteY10" fmla="*/ 82550 h 428625"/>
              <a:gd name="connsiteX11" fmla="*/ 368300 w 2251075"/>
              <a:gd name="connsiteY11" fmla="*/ 92075 h 428625"/>
              <a:gd name="connsiteX12" fmla="*/ 596900 w 2251075"/>
              <a:gd name="connsiteY12" fmla="*/ 95250 h 428625"/>
              <a:gd name="connsiteX13" fmla="*/ 615950 w 2251075"/>
              <a:gd name="connsiteY13" fmla="*/ 107950 h 428625"/>
              <a:gd name="connsiteX14" fmla="*/ 708025 w 2251075"/>
              <a:gd name="connsiteY14" fmla="*/ 107950 h 428625"/>
              <a:gd name="connsiteX15" fmla="*/ 723900 w 2251075"/>
              <a:gd name="connsiteY15" fmla="*/ 114300 h 428625"/>
              <a:gd name="connsiteX16" fmla="*/ 727075 w 2251075"/>
              <a:gd name="connsiteY16" fmla="*/ 133350 h 428625"/>
              <a:gd name="connsiteX17" fmla="*/ 1022350 w 2251075"/>
              <a:gd name="connsiteY17" fmla="*/ 127000 h 428625"/>
              <a:gd name="connsiteX18" fmla="*/ 1041400 w 2251075"/>
              <a:gd name="connsiteY18" fmla="*/ 146050 h 428625"/>
              <a:gd name="connsiteX19" fmla="*/ 1114425 w 2251075"/>
              <a:gd name="connsiteY19" fmla="*/ 136525 h 428625"/>
              <a:gd name="connsiteX20" fmla="*/ 1120775 w 2251075"/>
              <a:gd name="connsiteY20" fmla="*/ 149225 h 428625"/>
              <a:gd name="connsiteX21" fmla="*/ 1133475 w 2251075"/>
              <a:gd name="connsiteY21" fmla="*/ 142875 h 428625"/>
              <a:gd name="connsiteX22" fmla="*/ 1139825 w 2251075"/>
              <a:gd name="connsiteY22" fmla="*/ 161925 h 428625"/>
              <a:gd name="connsiteX23" fmla="*/ 1162050 w 2251075"/>
              <a:gd name="connsiteY23" fmla="*/ 161925 h 428625"/>
              <a:gd name="connsiteX24" fmla="*/ 1165225 w 2251075"/>
              <a:gd name="connsiteY24" fmla="*/ 171450 h 428625"/>
              <a:gd name="connsiteX25" fmla="*/ 1200150 w 2251075"/>
              <a:gd name="connsiteY25" fmla="*/ 174625 h 428625"/>
              <a:gd name="connsiteX26" fmla="*/ 1206500 w 2251075"/>
              <a:gd name="connsiteY26" fmla="*/ 196850 h 428625"/>
              <a:gd name="connsiteX27" fmla="*/ 1479550 w 2251075"/>
              <a:gd name="connsiteY27" fmla="*/ 200025 h 428625"/>
              <a:gd name="connsiteX28" fmla="*/ 1495425 w 2251075"/>
              <a:gd name="connsiteY28" fmla="*/ 231775 h 428625"/>
              <a:gd name="connsiteX29" fmla="*/ 1568450 w 2251075"/>
              <a:gd name="connsiteY29" fmla="*/ 234950 h 428625"/>
              <a:gd name="connsiteX30" fmla="*/ 1577975 w 2251075"/>
              <a:gd name="connsiteY30" fmla="*/ 257175 h 428625"/>
              <a:gd name="connsiteX31" fmla="*/ 2028825 w 2251075"/>
              <a:gd name="connsiteY31" fmla="*/ 250825 h 428625"/>
              <a:gd name="connsiteX32" fmla="*/ 2038350 w 2251075"/>
              <a:gd name="connsiteY32" fmla="*/ 339725 h 428625"/>
              <a:gd name="connsiteX33" fmla="*/ 2095500 w 2251075"/>
              <a:gd name="connsiteY33" fmla="*/ 342900 h 428625"/>
              <a:gd name="connsiteX34" fmla="*/ 2098675 w 2251075"/>
              <a:gd name="connsiteY34" fmla="*/ 425450 h 428625"/>
              <a:gd name="connsiteX35" fmla="*/ 2251075 w 2251075"/>
              <a:gd name="connsiteY35" fmla="*/ 42862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251075" h="428625">
                <a:moveTo>
                  <a:pt x="0" y="0"/>
                </a:moveTo>
                <a:lnTo>
                  <a:pt x="123825" y="3175"/>
                </a:lnTo>
                <a:lnTo>
                  <a:pt x="127000" y="19050"/>
                </a:lnTo>
                <a:lnTo>
                  <a:pt x="193675" y="22225"/>
                </a:lnTo>
                <a:lnTo>
                  <a:pt x="193675" y="22225"/>
                </a:lnTo>
                <a:lnTo>
                  <a:pt x="238125" y="25400"/>
                </a:lnTo>
                <a:lnTo>
                  <a:pt x="238125" y="25400"/>
                </a:lnTo>
                <a:lnTo>
                  <a:pt x="250825" y="63500"/>
                </a:lnTo>
                <a:lnTo>
                  <a:pt x="317500" y="69850"/>
                </a:lnTo>
                <a:lnTo>
                  <a:pt x="327025" y="82550"/>
                </a:lnTo>
                <a:lnTo>
                  <a:pt x="361950" y="82550"/>
                </a:lnTo>
                <a:lnTo>
                  <a:pt x="368300" y="92075"/>
                </a:lnTo>
                <a:lnTo>
                  <a:pt x="596900" y="95250"/>
                </a:lnTo>
                <a:lnTo>
                  <a:pt x="615950" y="107950"/>
                </a:lnTo>
                <a:lnTo>
                  <a:pt x="708025" y="107950"/>
                </a:lnTo>
                <a:lnTo>
                  <a:pt x="723900" y="114300"/>
                </a:lnTo>
                <a:lnTo>
                  <a:pt x="727075" y="133350"/>
                </a:lnTo>
                <a:lnTo>
                  <a:pt x="1022350" y="127000"/>
                </a:lnTo>
                <a:lnTo>
                  <a:pt x="1041400" y="146050"/>
                </a:lnTo>
                <a:lnTo>
                  <a:pt x="1114425" y="136525"/>
                </a:lnTo>
                <a:lnTo>
                  <a:pt x="1120775" y="149225"/>
                </a:lnTo>
                <a:lnTo>
                  <a:pt x="1133475" y="142875"/>
                </a:lnTo>
                <a:lnTo>
                  <a:pt x="1139825" y="161925"/>
                </a:lnTo>
                <a:lnTo>
                  <a:pt x="1162050" y="161925"/>
                </a:lnTo>
                <a:lnTo>
                  <a:pt x="1165225" y="171450"/>
                </a:lnTo>
                <a:lnTo>
                  <a:pt x="1200150" y="174625"/>
                </a:lnTo>
                <a:lnTo>
                  <a:pt x="1206500" y="196850"/>
                </a:lnTo>
                <a:lnTo>
                  <a:pt x="1479550" y="200025"/>
                </a:lnTo>
                <a:lnTo>
                  <a:pt x="1495425" y="231775"/>
                </a:lnTo>
                <a:lnTo>
                  <a:pt x="1568450" y="234950"/>
                </a:lnTo>
                <a:lnTo>
                  <a:pt x="1577975" y="257175"/>
                </a:lnTo>
                <a:lnTo>
                  <a:pt x="2028825" y="250825"/>
                </a:lnTo>
                <a:lnTo>
                  <a:pt x="2038350" y="339725"/>
                </a:lnTo>
                <a:lnTo>
                  <a:pt x="2095500" y="342900"/>
                </a:lnTo>
                <a:lnTo>
                  <a:pt x="2098675" y="425450"/>
                </a:lnTo>
                <a:lnTo>
                  <a:pt x="2251075" y="428625"/>
                </a:lnTo>
              </a:path>
            </a:pathLst>
          </a:custGeom>
          <a:ln w="19050" cmpd="sng">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7" name="Freeform 86">
            <a:extLst>
              <a:ext uri="{FF2B5EF4-FFF2-40B4-BE49-F238E27FC236}">
                <a16:creationId xmlns:a16="http://schemas.microsoft.com/office/drawing/2014/main" id="{DAD8A206-8386-826C-02BB-584510F62775}"/>
              </a:ext>
            </a:extLst>
          </p:cNvPr>
          <p:cNvSpPr/>
          <p:nvPr/>
        </p:nvSpPr>
        <p:spPr>
          <a:xfrm>
            <a:off x="1163363" y="2298961"/>
            <a:ext cx="2470151" cy="765175"/>
          </a:xfrm>
          <a:custGeom>
            <a:avLst/>
            <a:gdLst>
              <a:gd name="connsiteX0" fmla="*/ 0 w 2470150"/>
              <a:gd name="connsiteY0" fmla="*/ 3175 h 765175"/>
              <a:gd name="connsiteX1" fmla="*/ 165100 w 2470150"/>
              <a:gd name="connsiteY1" fmla="*/ 0 h 765175"/>
              <a:gd name="connsiteX2" fmla="*/ 158750 w 2470150"/>
              <a:gd name="connsiteY2" fmla="*/ 12700 h 765175"/>
              <a:gd name="connsiteX3" fmla="*/ 330200 w 2470150"/>
              <a:gd name="connsiteY3" fmla="*/ 9525 h 765175"/>
              <a:gd name="connsiteX4" fmla="*/ 342900 w 2470150"/>
              <a:gd name="connsiteY4" fmla="*/ 22225 h 765175"/>
              <a:gd name="connsiteX5" fmla="*/ 495300 w 2470150"/>
              <a:gd name="connsiteY5" fmla="*/ 19050 h 765175"/>
              <a:gd name="connsiteX6" fmla="*/ 495300 w 2470150"/>
              <a:gd name="connsiteY6" fmla="*/ 31750 h 765175"/>
              <a:gd name="connsiteX7" fmla="*/ 574675 w 2470150"/>
              <a:gd name="connsiteY7" fmla="*/ 41275 h 765175"/>
              <a:gd name="connsiteX8" fmla="*/ 581025 w 2470150"/>
              <a:gd name="connsiteY8" fmla="*/ 47625 h 765175"/>
              <a:gd name="connsiteX9" fmla="*/ 609600 w 2470150"/>
              <a:gd name="connsiteY9" fmla="*/ 47625 h 765175"/>
              <a:gd name="connsiteX10" fmla="*/ 638175 w 2470150"/>
              <a:gd name="connsiteY10" fmla="*/ 66675 h 765175"/>
              <a:gd name="connsiteX11" fmla="*/ 800100 w 2470150"/>
              <a:gd name="connsiteY11" fmla="*/ 66675 h 765175"/>
              <a:gd name="connsiteX12" fmla="*/ 838200 w 2470150"/>
              <a:gd name="connsiteY12" fmla="*/ 92075 h 765175"/>
              <a:gd name="connsiteX13" fmla="*/ 908050 w 2470150"/>
              <a:gd name="connsiteY13" fmla="*/ 92075 h 765175"/>
              <a:gd name="connsiteX14" fmla="*/ 920750 w 2470150"/>
              <a:gd name="connsiteY14" fmla="*/ 111125 h 765175"/>
              <a:gd name="connsiteX15" fmla="*/ 1009650 w 2470150"/>
              <a:gd name="connsiteY15" fmla="*/ 104775 h 765175"/>
              <a:gd name="connsiteX16" fmla="*/ 1038225 w 2470150"/>
              <a:gd name="connsiteY16" fmla="*/ 123825 h 765175"/>
              <a:gd name="connsiteX17" fmla="*/ 1171575 w 2470150"/>
              <a:gd name="connsiteY17" fmla="*/ 123825 h 765175"/>
              <a:gd name="connsiteX18" fmla="*/ 1270000 w 2470150"/>
              <a:gd name="connsiteY18" fmla="*/ 130175 h 765175"/>
              <a:gd name="connsiteX19" fmla="*/ 1270000 w 2470150"/>
              <a:gd name="connsiteY19" fmla="*/ 130175 h 765175"/>
              <a:gd name="connsiteX20" fmla="*/ 1317625 w 2470150"/>
              <a:gd name="connsiteY20" fmla="*/ 149225 h 765175"/>
              <a:gd name="connsiteX21" fmla="*/ 1320800 w 2470150"/>
              <a:gd name="connsiteY21" fmla="*/ 168275 h 765175"/>
              <a:gd name="connsiteX22" fmla="*/ 1409700 w 2470150"/>
              <a:gd name="connsiteY22" fmla="*/ 168275 h 765175"/>
              <a:gd name="connsiteX23" fmla="*/ 1435100 w 2470150"/>
              <a:gd name="connsiteY23" fmla="*/ 187325 h 765175"/>
              <a:gd name="connsiteX24" fmla="*/ 1609725 w 2470150"/>
              <a:gd name="connsiteY24" fmla="*/ 187325 h 765175"/>
              <a:gd name="connsiteX25" fmla="*/ 1635125 w 2470150"/>
              <a:gd name="connsiteY25" fmla="*/ 225425 h 765175"/>
              <a:gd name="connsiteX26" fmla="*/ 1660525 w 2470150"/>
              <a:gd name="connsiteY26" fmla="*/ 241300 h 765175"/>
              <a:gd name="connsiteX27" fmla="*/ 1701800 w 2470150"/>
              <a:gd name="connsiteY27" fmla="*/ 247650 h 765175"/>
              <a:gd name="connsiteX28" fmla="*/ 1733550 w 2470150"/>
              <a:gd name="connsiteY28" fmla="*/ 282575 h 765175"/>
              <a:gd name="connsiteX29" fmla="*/ 1733550 w 2470150"/>
              <a:gd name="connsiteY29" fmla="*/ 282575 h 765175"/>
              <a:gd name="connsiteX30" fmla="*/ 1749425 w 2470150"/>
              <a:gd name="connsiteY30" fmla="*/ 298450 h 765175"/>
              <a:gd name="connsiteX31" fmla="*/ 1908175 w 2470150"/>
              <a:gd name="connsiteY31" fmla="*/ 292100 h 765175"/>
              <a:gd name="connsiteX32" fmla="*/ 1936750 w 2470150"/>
              <a:gd name="connsiteY32" fmla="*/ 333375 h 765175"/>
              <a:gd name="connsiteX33" fmla="*/ 1978025 w 2470150"/>
              <a:gd name="connsiteY33" fmla="*/ 336550 h 765175"/>
              <a:gd name="connsiteX34" fmla="*/ 1974850 w 2470150"/>
              <a:gd name="connsiteY34" fmla="*/ 434975 h 765175"/>
              <a:gd name="connsiteX35" fmla="*/ 2032000 w 2470150"/>
              <a:gd name="connsiteY35" fmla="*/ 428625 h 765175"/>
              <a:gd name="connsiteX36" fmla="*/ 2032000 w 2470150"/>
              <a:gd name="connsiteY36" fmla="*/ 498475 h 765175"/>
              <a:gd name="connsiteX37" fmla="*/ 2041525 w 2470150"/>
              <a:gd name="connsiteY37" fmla="*/ 498475 h 765175"/>
              <a:gd name="connsiteX38" fmla="*/ 2044700 w 2470150"/>
              <a:gd name="connsiteY38" fmla="*/ 571500 h 765175"/>
              <a:gd name="connsiteX39" fmla="*/ 2070100 w 2470150"/>
              <a:gd name="connsiteY39" fmla="*/ 565150 h 765175"/>
              <a:gd name="connsiteX40" fmla="*/ 2073275 w 2470150"/>
              <a:gd name="connsiteY40" fmla="*/ 685800 h 765175"/>
              <a:gd name="connsiteX41" fmla="*/ 2098675 w 2470150"/>
              <a:gd name="connsiteY41" fmla="*/ 685800 h 765175"/>
              <a:gd name="connsiteX42" fmla="*/ 2101850 w 2470150"/>
              <a:gd name="connsiteY42" fmla="*/ 765175 h 765175"/>
              <a:gd name="connsiteX43" fmla="*/ 2470150 w 2470150"/>
              <a:gd name="connsiteY43" fmla="*/ 762000 h 7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470150" h="765175">
                <a:moveTo>
                  <a:pt x="0" y="3175"/>
                </a:moveTo>
                <a:lnTo>
                  <a:pt x="165100" y="0"/>
                </a:lnTo>
                <a:lnTo>
                  <a:pt x="158750" y="12700"/>
                </a:lnTo>
                <a:lnTo>
                  <a:pt x="330200" y="9525"/>
                </a:lnTo>
                <a:lnTo>
                  <a:pt x="342900" y="22225"/>
                </a:lnTo>
                <a:lnTo>
                  <a:pt x="495300" y="19050"/>
                </a:lnTo>
                <a:lnTo>
                  <a:pt x="495300" y="31750"/>
                </a:lnTo>
                <a:lnTo>
                  <a:pt x="574675" y="41275"/>
                </a:lnTo>
                <a:lnTo>
                  <a:pt x="581025" y="47625"/>
                </a:lnTo>
                <a:lnTo>
                  <a:pt x="609600" y="47625"/>
                </a:lnTo>
                <a:lnTo>
                  <a:pt x="638175" y="66675"/>
                </a:lnTo>
                <a:lnTo>
                  <a:pt x="800100" y="66675"/>
                </a:lnTo>
                <a:lnTo>
                  <a:pt x="838200" y="92075"/>
                </a:lnTo>
                <a:lnTo>
                  <a:pt x="908050" y="92075"/>
                </a:lnTo>
                <a:lnTo>
                  <a:pt x="920750" y="111125"/>
                </a:lnTo>
                <a:lnTo>
                  <a:pt x="1009650" y="104775"/>
                </a:lnTo>
                <a:lnTo>
                  <a:pt x="1038225" y="123825"/>
                </a:lnTo>
                <a:lnTo>
                  <a:pt x="1171575" y="123825"/>
                </a:lnTo>
                <a:lnTo>
                  <a:pt x="1270000" y="130175"/>
                </a:lnTo>
                <a:lnTo>
                  <a:pt x="1270000" y="130175"/>
                </a:lnTo>
                <a:lnTo>
                  <a:pt x="1317625" y="149225"/>
                </a:lnTo>
                <a:lnTo>
                  <a:pt x="1320800" y="168275"/>
                </a:lnTo>
                <a:lnTo>
                  <a:pt x="1409700" y="168275"/>
                </a:lnTo>
                <a:lnTo>
                  <a:pt x="1435100" y="187325"/>
                </a:lnTo>
                <a:lnTo>
                  <a:pt x="1609725" y="187325"/>
                </a:lnTo>
                <a:lnTo>
                  <a:pt x="1635125" y="225425"/>
                </a:lnTo>
                <a:lnTo>
                  <a:pt x="1660525" y="241300"/>
                </a:lnTo>
                <a:lnTo>
                  <a:pt x="1701800" y="247650"/>
                </a:lnTo>
                <a:lnTo>
                  <a:pt x="1733550" y="282575"/>
                </a:lnTo>
                <a:lnTo>
                  <a:pt x="1733550" y="282575"/>
                </a:lnTo>
                <a:lnTo>
                  <a:pt x="1749425" y="298450"/>
                </a:lnTo>
                <a:lnTo>
                  <a:pt x="1908175" y="292100"/>
                </a:lnTo>
                <a:lnTo>
                  <a:pt x="1936750" y="333375"/>
                </a:lnTo>
                <a:lnTo>
                  <a:pt x="1978025" y="336550"/>
                </a:lnTo>
                <a:lnTo>
                  <a:pt x="1974850" y="434975"/>
                </a:lnTo>
                <a:lnTo>
                  <a:pt x="2032000" y="428625"/>
                </a:lnTo>
                <a:lnTo>
                  <a:pt x="2032000" y="498475"/>
                </a:lnTo>
                <a:lnTo>
                  <a:pt x="2041525" y="498475"/>
                </a:lnTo>
                <a:lnTo>
                  <a:pt x="2044700" y="571500"/>
                </a:lnTo>
                <a:lnTo>
                  <a:pt x="2070100" y="565150"/>
                </a:lnTo>
                <a:cubicBezTo>
                  <a:pt x="2071158" y="605367"/>
                  <a:pt x="2072217" y="645583"/>
                  <a:pt x="2073275" y="685800"/>
                </a:cubicBezTo>
                <a:lnTo>
                  <a:pt x="2098675" y="685800"/>
                </a:lnTo>
                <a:lnTo>
                  <a:pt x="2101850" y="765175"/>
                </a:lnTo>
                <a:lnTo>
                  <a:pt x="2470150" y="762000"/>
                </a:lnTo>
              </a:path>
            </a:pathLst>
          </a:custGeom>
          <a:ln w="19050">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8" name="Freeform 87">
            <a:extLst>
              <a:ext uri="{FF2B5EF4-FFF2-40B4-BE49-F238E27FC236}">
                <a16:creationId xmlns:a16="http://schemas.microsoft.com/office/drawing/2014/main" id="{8CAF9489-31F2-8C84-1622-D4449F2486A5}"/>
              </a:ext>
            </a:extLst>
          </p:cNvPr>
          <p:cNvSpPr/>
          <p:nvPr/>
        </p:nvSpPr>
        <p:spPr>
          <a:xfrm>
            <a:off x="1166539" y="2295785"/>
            <a:ext cx="2301875" cy="311151"/>
          </a:xfrm>
          <a:custGeom>
            <a:avLst/>
            <a:gdLst>
              <a:gd name="connsiteX0" fmla="*/ 0 w 2301875"/>
              <a:gd name="connsiteY0" fmla="*/ 0 h 311150"/>
              <a:gd name="connsiteX1" fmla="*/ 184150 w 2301875"/>
              <a:gd name="connsiteY1" fmla="*/ 0 h 311150"/>
              <a:gd name="connsiteX2" fmla="*/ 200025 w 2301875"/>
              <a:gd name="connsiteY2" fmla="*/ 15875 h 311150"/>
              <a:gd name="connsiteX3" fmla="*/ 234950 w 2301875"/>
              <a:gd name="connsiteY3" fmla="*/ 15875 h 311150"/>
              <a:gd name="connsiteX4" fmla="*/ 234950 w 2301875"/>
              <a:gd name="connsiteY4" fmla="*/ 15875 h 311150"/>
              <a:gd name="connsiteX5" fmla="*/ 317500 w 2301875"/>
              <a:gd name="connsiteY5" fmla="*/ 38100 h 311150"/>
              <a:gd name="connsiteX6" fmla="*/ 317500 w 2301875"/>
              <a:gd name="connsiteY6" fmla="*/ 50800 h 311150"/>
              <a:gd name="connsiteX7" fmla="*/ 377825 w 2301875"/>
              <a:gd name="connsiteY7" fmla="*/ 50800 h 311150"/>
              <a:gd name="connsiteX8" fmla="*/ 387350 w 2301875"/>
              <a:gd name="connsiteY8" fmla="*/ 53975 h 311150"/>
              <a:gd name="connsiteX9" fmla="*/ 438150 w 2301875"/>
              <a:gd name="connsiteY9" fmla="*/ 50800 h 311150"/>
              <a:gd name="connsiteX10" fmla="*/ 466725 w 2301875"/>
              <a:gd name="connsiteY10" fmla="*/ 53975 h 311150"/>
              <a:gd name="connsiteX11" fmla="*/ 476250 w 2301875"/>
              <a:gd name="connsiteY11" fmla="*/ 73025 h 311150"/>
              <a:gd name="connsiteX12" fmla="*/ 857250 w 2301875"/>
              <a:gd name="connsiteY12" fmla="*/ 73025 h 311150"/>
              <a:gd name="connsiteX13" fmla="*/ 857250 w 2301875"/>
              <a:gd name="connsiteY13" fmla="*/ 73025 h 311150"/>
              <a:gd name="connsiteX14" fmla="*/ 869950 w 2301875"/>
              <a:gd name="connsiteY14" fmla="*/ 85725 h 311150"/>
              <a:gd name="connsiteX15" fmla="*/ 1003300 w 2301875"/>
              <a:gd name="connsiteY15" fmla="*/ 85725 h 311150"/>
              <a:gd name="connsiteX16" fmla="*/ 1031875 w 2301875"/>
              <a:gd name="connsiteY16" fmla="*/ 95250 h 311150"/>
              <a:gd name="connsiteX17" fmla="*/ 1031875 w 2301875"/>
              <a:gd name="connsiteY17" fmla="*/ 95250 h 311150"/>
              <a:gd name="connsiteX18" fmla="*/ 1250950 w 2301875"/>
              <a:gd name="connsiteY18" fmla="*/ 95250 h 311150"/>
              <a:gd name="connsiteX19" fmla="*/ 1260475 w 2301875"/>
              <a:gd name="connsiteY19" fmla="*/ 107950 h 311150"/>
              <a:gd name="connsiteX20" fmla="*/ 1400175 w 2301875"/>
              <a:gd name="connsiteY20" fmla="*/ 107950 h 311150"/>
              <a:gd name="connsiteX21" fmla="*/ 1412875 w 2301875"/>
              <a:gd name="connsiteY21" fmla="*/ 136525 h 311150"/>
              <a:gd name="connsiteX22" fmla="*/ 1444625 w 2301875"/>
              <a:gd name="connsiteY22" fmla="*/ 155575 h 311150"/>
              <a:gd name="connsiteX23" fmla="*/ 1647825 w 2301875"/>
              <a:gd name="connsiteY23" fmla="*/ 161925 h 311150"/>
              <a:gd name="connsiteX24" fmla="*/ 1663700 w 2301875"/>
              <a:gd name="connsiteY24" fmla="*/ 184150 h 311150"/>
              <a:gd name="connsiteX25" fmla="*/ 1698625 w 2301875"/>
              <a:gd name="connsiteY25" fmla="*/ 225425 h 311150"/>
              <a:gd name="connsiteX26" fmla="*/ 1730375 w 2301875"/>
              <a:gd name="connsiteY26" fmla="*/ 266700 h 311150"/>
              <a:gd name="connsiteX27" fmla="*/ 1778000 w 2301875"/>
              <a:gd name="connsiteY27" fmla="*/ 311150 h 311150"/>
              <a:gd name="connsiteX28" fmla="*/ 2301875 w 2301875"/>
              <a:gd name="connsiteY28" fmla="*/ 304800 h 31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2301875" h="311150">
                <a:moveTo>
                  <a:pt x="0" y="0"/>
                </a:moveTo>
                <a:lnTo>
                  <a:pt x="184150" y="0"/>
                </a:lnTo>
                <a:lnTo>
                  <a:pt x="200025" y="15875"/>
                </a:lnTo>
                <a:lnTo>
                  <a:pt x="234950" y="15875"/>
                </a:lnTo>
                <a:lnTo>
                  <a:pt x="234950" y="15875"/>
                </a:lnTo>
                <a:lnTo>
                  <a:pt x="317500" y="38100"/>
                </a:lnTo>
                <a:lnTo>
                  <a:pt x="317500" y="50800"/>
                </a:lnTo>
                <a:lnTo>
                  <a:pt x="377825" y="50800"/>
                </a:lnTo>
                <a:lnTo>
                  <a:pt x="387350" y="53975"/>
                </a:lnTo>
                <a:lnTo>
                  <a:pt x="438150" y="50800"/>
                </a:lnTo>
                <a:lnTo>
                  <a:pt x="466725" y="53975"/>
                </a:lnTo>
                <a:lnTo>
                  <a:pt x="476250" y="73025"/>
                </a:lnTo>
                <a:lnTo>
                  <a:pt x="857250" y="73025"/>
                </a:lnTo>
                <a:lnTo>
                  <a:pt x="857250" y="73025"/>
                </a:lnTo>
                <a:lnTo>
                  <a:pt x="869950" y="85725"/>
                </a:lnTo>
                <a:lnTo>
                  <a:pt x="1003300" y="85725"/>
                </a:lnTo>
                <a:lnTo>
                  <a:pt x="1031875" y="95250"/>
                </a:lnTo>
                <a:lnTo>
                  <a:pt x="1031875" y="95250"/>
                </a:lnTo>
                <a:lnTo>
                  <a:pt x="1250950" y="95250"/>
                </a:lnTo>
                <a:lnTo>
                  <a:pt x="1260475" y="107950"/>
                </a:lnTo>
                <a:lnTo>
                  <a:pt x="1400175" y="107950"/>
                </a:lnTo>
                <a:lnTo>
                  <a:pt x="1412875" y="136525"/>
                </a:lnTo>
                <a:lnTo>
                  <a:pt x="1444625" y="155575"/>
                </a:lnTo>
                <a:lnTo>
                  <a:pt x="1647825" y="161925"/>
                </a:lnTo>
                <a:lnTo>
                  <a:pt x="1663700" y="184150"/>
                </a:lnTo>
                <a:lnTo>
                  <a:pt x="1698625" y="225425"/>
                </a:lnTo>
                <a:lnTo>
                  <a:pt x="1730375" y="266700"/>
                </a:lnTo>
                <a:lnTo>
                  <a:pt x="1778000" y="311150"/>
                </a:lnTo>
                <a:lnTo>
                  <a:pt x="2301875" y="304800"/>
                </a:lnTo>
              </a:path>
            </a:pathLst>
          </a:custGeom>
          <a:ln w="19050"/>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89" name="Freeform 88">
            <a:extLst>
              <a:ext uri="{FF2B5EF4-FFF2-40B4-BE49-F238E27FC236}">
                <a16:creationId xmlns:a16="http://schemas.microsoft.com/office/drawing/2014/main" id="{C33F5470-30C7-601E-4A85-C320E2F44A26}"/>
              </a:ext>
            </a:extLst>
          </p:cNvPr>
          <p:cNvSpPr/>
          <p:nvPr/>
        </p:nvSpPr>
        <p:spPr>
          <a:xfrm>
            <a:off x="1166539" y="2298959"/>
            <a:ext cx="2371725" cy="1473200"/>
          </a:xfrm>
          <a:custGeom>
            <a:avLst/>
            <a:gdLst>
              <a:gd name="connsiteX0" fmla="*/ 0 w 2371725"/>
              <a:gd name="connsiteY0" fmla="*/ 0 h 1473200"/>
              <a:gd name="connsiteX1" fmla="*/ 196850 w 2371725"/>
              <a:gd name="connsiteY1" fmla="*/ 0 h 1473200"/>
              <a:gd name="connsiteX2" fmla="*/ 241300 w 2371725"/>
              <a:gd name="connsiteY2" fmla="*/ 19050 h 1473200"/>
              <a:gd name="connsiteX3" fmla="*/ 241300 w 2371725"/>
              <a:gd name="connsiteY3" fmla="*/ 19050 h 1473200"/>
              <a:gd name="connsiteX4" fmla="*/ 323850 w 2371725"/>
              <a:gd name="connsiteY4" fmla="*/ 31750 h 1473200"/>
              <a:gd name="connsiteX5" fmla="*/ 323850 w 2371725"/>
              <a:gd name="connsiteY5" fmla="*/ 31750 h 1473200"/>
              <a:gd name="connsiteX6" fmla="*/ 368300 w 2371725"/>
              <a:gd name="connsiteY6" fmla="*/ 44450 h 1473200"/>
              <a:gd name="connsiteX7" fmla="*/ 434975 w 2371725"/>
              <a:gd name="connsiteY7" fmla="*/ 50800 h 1473200"/>
              <a:gd name="connsiteX8" fmla="*/ 463550 w 2371725"/>
              <a:gd name="connsiteY8" fmla="*/ 53975 h 1473200"/>
              <a:gd name="connsiteX9" fmla="*/ 581025 w 2371725"/>
              <a:gd name="connsiteY9" fmla="*/ 47625 h 1473200"/>
              <a:gd name="connsiteX10" fmla="*/ 587375 w 2371725"/>
              <a:gd name="connsiteY10" fmla="*/ 63500 h 1473200"/>
              <a:gd name="connsiteX11" fmla="*/ 593725 w 2371725"/>
              <a:gd name="connsiteY11" fmla="*/ 73025 h 1473200"/>
              <a:gd name="connsiteX12" fmla="*/ 866775 w 2371725"/>
              <a:gd name="connsiteY12" fmla="*/ 63500 h 1473200"/>
              <a:gd name="connsiteX13" fmla="*/ 873125 w 2371725"/>
              <a:gd name="connsiteY13" fmla="*/ 82550 h 1473200"/>
              <a:gd name="connsiteX14" fmla="*/ 1006475 w 2371725"/>
              <a:gd name="connsiteY14" fmla="*/ 82550 h 1473200"/>
              <a:gd name="connsiteX15" fmla="*/ 1035050 w 2371725"/>
              <a:gd name="connsiteY15" fmla="*/ 95250 h 1473200"/>
              <a:gd name="connsiteX16" fmla="*/ 1104900 w 2371725"/>
              <a:gd name="connsiteY16" fmla="*/ 107950 h 1473200"/>
              <a:gd name="connsiteX17" fmla="*/ 1377950 w 2371725"/>
              <a:gd name="connsiteY17" fmla="*/ 101600 h 1473200"/>
              <a:gd name="connsiteX18" fmla="*/ 1397000 w 2371725"/>
              <a:gd name="connsiteY18" fmla="*/ 136525 h 1473200"/>
              <a:gd name="connsiteX19" fmla="*/ 1431925 w 2371725"/>
              <a:gd name="connsiteY19" fmla="*/ 142875 h 1473200"/>
              <a:gd name="connsiteX20" fmla="*/ 1444625 w 2371725"/>
              <a:gd name="connsiteY20" fmla="*/ 152400 h 1473200"/>
              <a:gd name="connsiteX21" fmla="*/ 1647825 w 2371725"/>
              <a:gd name="connsiteY21" fmla="*/ 161925 h 1473200"/>
              <a:gd name="connsiteX22" fmla="*/ 1673225 w 2371725"/>
              <a:gd name="connsiteY22" fmla="*/ 190500 h 1473200"/>
              <a:gd name="connsiteX23" fmla="*/ 1708150 w 2371725"/>
              <a:gd name="connsiteY23" fmla="*/ 241300 h 1473200"/>
              <a:gd name="connsiteX24" fmla="*/ 1743075 w 2371725"/>
              <a:gd name="connsiteY24" fmla="*/ 282575 h 1473200"/>
              <a:gd name="connsiteX25" fmla="*/ 1771650 w 2371725"/>
              <a:gd name="connsiteY25" fmla="*/ 307975 h 1473200"/>
              <a:gd name="connsiteX26" fmla="*/ 1844675 w 2371725"/>
              <a:gd name="connsiteY26" fmla="*/ 314325 h 1473200"/>
              <a:gd name="connsiteX27" fmla="*/ 1851025 w 2371725"/>
              <a:gd name="connsiteY27" fmla="*/ 330200 h 1473200"/>
              <a:gd name="connsiteX28" fmla="*/ 1866900 w 2371725"/>
              <a:gd name="connsiteY28" fmla="*/ 327025 h 1473200"/>
              <a:gd name="connsiteX29" fmla="*/ 1866900 w 2371725"/>
              <a:gd name="connsiteY29" fmla="*/ 361950 h 1473200"/>
              <a:gd name="connsiteX30" fmla="*/ 2022475 w 2371725"/>
              <a:gd name="connsiteY30" fmla="*/ 355600 h 1473200"/>
              <a:gd name="connsiteX31" fmla="*/ 2032000 w 2371725"/>
              <a:gd name="connsiteY31" fmla="*/ 431800 h 1473200"/>
              <a:gd name="connsiteX32" fmla="*/ 2371725 w 2371725"/>
              <a:gd name="connsiteY32" fmla="*/ 434975 h 1473200"/>
              <a:gd name="connsiteX33" fmla="*/ 2368550 w 2371725"/>
              <a:gd name="connsiteY33" fmla="*/ 1473200 h 147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371725" h="1473200">
                <a:moveTo>
                  <a:pt x="0" y="0"/>
                </a:moveTo>
                <a:lnTo>
                  <a:pt x="196850" y="0"/>
                </a:lnTo>
                <a:lnTo>
                  <a:pt x="241300" y="19050"/>
                </a:lnTo>
                <a:lnTo>
                  <a:pt x="241300" y="19050"/>
                </a:lnTo>
                <a:lnTo>
                  <a:pt x="323850" y="31750"/>
                </a:lnTo>
                <a:lnTo>
                  <a:pt x="323850" y="31750"/>
                </a:lnTo>
                <a:lnTo>
                  <a:pt x="368300" y="44450"/>
                </a:lnTo>
                <a:lnTo>
                  <a:pt x="434975" y="50800"/>
                </a:lnTo>
                <a:lnTo>
                  <a:pt x="463550" y="53975"/>
                </a:lnTo>
                <a:lnTo>
                  <a:pt x="581025" y="47625"/>
                </a:lnTo>
                <a:lnTo>
                  <a:pt x="587375" y="63500"/>
                </a:lnTo>
                <a:lnTo>
                  <a:pt x="593725" y="73025"/>
                </a:lnTo>
                <a:lnTo>
                  <a:pt x="866775" y="63500"/>
                </a:lnTo>
                <a:lnTo>
                  <a:pt x="873125" y="82550"/>
                </a:lnTo>
                <a:lnTo>
                  <a:pt x="1006475" y="82550"/>
                </a:lnTo>
                <a:lnTo>
                  <a:pt x="1035050" y="95250"/>
                </a:lnTo>
                <a:lnTo>
                  <a:pt x="1104900" y="107950"/>
                </a:lnTo>
                <a:lnTo>
                  <a:pt x="1377950" y="101600"/>
                </a:lnTo>
                <a:lnTo>
                  <a:pt x="1397000" y="136525"/>
                </a:lnTo>
                <a:lnTo>
                  <a:pt x="1431925" y="142875"/>
                </a:lnTo>
                <a:lnTo>
                  <a:pt x="1444625" y="152400"/>
                </a:lnTo>
                <a:lnTo>
                  <a:pt x="1647825" y="161925"/>
                </a:lnTo>
                <a:lnTo>
                  <a:pt x="1673225" y="190500"/>
                </a:lnTo>
                <a:lnTo>
                  <a:pt x="1708150" y="241300"/>
                </a:lnTo>
                <a:lnTo>
                  <a:pt x="1743075" y="282575"/>
                </a:lnTo>
                <a:lnTo>
                  <a:pt x="1771650" y="307975"/>
                </a:lnTo>
                <a:lnTo>
                  <a:pt x="1844675" y="314325"/>
                </a:lnTo>
                <a:lnTo>
                  <a:pt x="1851025" y="330200"/>
                </a:lnTo>
                <a:lnTo>
                  <a:pt x="1866900" y="327025"/>
                </a:lnTo>
                <a:lnTo>
                  <a:pt x="1866900" y="361950"/>
                </a:lnTo>
                <a:lnTo>
                  <a:pt x="2022475" y="355600"/>
                </a:lnTo>
                <a:lnTo>
                  <a:pt x="2032000" y="431800"/>
                </a:lnTo>
                <a:lnTo>
                  <a:pt x="2371725" y="434975"/>
                </a:lnTo>
                <a:cubicBezTo>
                  <a:pt x="2370667" y="781050"/>
                  <a:pt x="2369608" y="1127125"/>
                  <a:pt x="2368550" y="1473200"/>
                </a:cubicBezTo>
              </a:path>
            </a:pathLst>
          </a:custGeom>
          <a:ln w="19050">
            <a:solidFill>
              <a:schemeClr val="accent1"/>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sz="2000" dirty="0">
              <a:solidFill>
                <a:srgbClr val="2D2E2D"/>
              </a:solidFill>
              <a:latin typeface="Calibri"/>
            </a:endParaRPr>
          </a:p>
        </p:txBody>
      </p:sp>
      <p:sp>
        <p:nvSpPr>
          <p:cNvPr id="90" name="TextBox 89">
            <a:extLst>
              <a:ext uri="{FF2B5EF4-FFF2-40B4-BE49-F238E27FC236}">
                <a16:creationId xmlns:a16="http://schemas.microsoft.com/office/drawing/2014/main" id="{64E7DDF8-07D5-5A83-1D32-F7FD1EEE83A5}"/>
              </a:ext>
            </a:extLst>
          </p:cNvPr>
          <p:cNvSpPr txBox="1"/>
          <p:nvPr/>
        </p:nvSpPr>
        <p:spPr>
          <a:xfrm>
            <a:off x="4207411" y="2146925"/>
            <a:ext cx="843051" cy="276999"/>
          </a:xfrm>
          <a:prstGeom prst="rect">
            <a:avLst/>
          </a:prstGeom>
          <a:noFill/>
        </p:spPr>
        <p:txBody>
          <a:bodyPr wrap="none" rtlCol="0">
            <a:spAutoFit/>
          </a:bodyPr>
          <a:lstStyle/>
          <a:p>
            <a:pPr defTabSz="609585"/>
            <a:r>
              <a:rPr lang="en-US" sz="1200" b="1" dirty="0">
                <a:solidFill>
                  <a:srgbClr val="000000"/>
                </a:solidFill>
                <a:latin typeface="Calibri"/>
              </a:rPr>
              <a:t>3-year PFS</a:t>
            </a:r>
          </a:p>
        </p:txBody>
      </p:sp>
      <p:sp>
        <p:nvSpPr>
          <p:cNvPr id="91" name="TextBox 90">
            <a:extLst>
              <a:ext uri="{FF2B5EF4-FFF2-40B4-BE49-F238E27FC236}">
                <a16:creationId xmlns:a16="http://schemas.microsoft.com/office/drawing/2014/main" id="{AC6CD296-543A-56B3-794A-53884442C65F}"/>
              </a:ext>
            </a:extLst>
          </p:cNvPr>
          <p:cNvSpPr txBox="1"/>
          <p:nvPr/>
        </p:nvSpPr>
        <p:spPr>
          <a:xfrm>
            <a:off x="4288764" y="2427479"/>
            <a:ext cx="1835112" cy="1941431"/>
          </a:xfrm>
          <a:prstGeom prst="rect">
            <a:avLst/>
          </a:prstGeom>
          <a:noFill/>
        </p:spPr>
        <p:txBody>
          <a:bodyPr wrap="square" lIns="0" rIns="0" rtlCol="0">
            <a:noAutofit/>
          </a:bodyPr>
          <a:lstStyle/>
          <a:p>
            <a:pPr defTabSz="609585"/>
            <a:r>
              <a:rPr lang="en-US" sz="1400" dirty="0">
                <a:solidFill>
                  <a:srgbClr val="B31B1B"/>
                </a:solidFill>
                <a:latin typeface="Calibri"/>
              </a:rPr>
              <a:t>I, u</a:t>
            </a:r>
            <a:r>
              <a:rPr lang="en-US" sz="1400" i="1" dirty="0">
                <a:solidFill>
                  <a:srgbClr val="B31B1B"/>
                </a:solidFill>
                <a:latin typeface="Calibri"/>
              </a:rPr>
              <a:t>IGHV</a:t>
            </a:r>
            <a:r>
              <a:rPr lang="en-US" sz="1400" dirty="0">
                <a:solidFill>
                  <a:srgbClr val="B31B1B"/>
                </a:solidFill>
                <a:latin typeface="Calibri"/>
              </a:rPr>
              <a:t>	                 79.7%</a:t>
            </a:r>
          </a:p>
          <a:p>
            <a:pPr defTabSz="609585"/>
            <a:r>
              <a:rPr lang="en-US" sz="1400" dirty="0">
                <a:solidFill>
                  <a:srgbClr val="B31B1B"/>
                </a:solidFill>
                <a:latin typeface="Calibri"/>
              </a:rPr>
              <a:t>I, m</a:t>
            </a:r>
            <a:r>
              <a:rPr lang="en-US" sz="1400" i="1" dirty="0">
                <a:solidFill>
                  <a:srgbClr val="B31B1B"/>
                </a:solidFill>
                <a:latin typeface="Calibri"/>
              </a:rPr>
              <a:t>IGHV</a:t>
            </a:r>
            <a:r>
              <a:rPr lang="en-US" sz="1400" dirty="0">
                <a:solidFill>
                  <a:srgbClr val="B31B1B"/>
                </a:solidFill>
                <a:latin typeface="Calibri"/>
              </a:rPr>
              <a:t>	  83.5%</a:t>
            </a:r>
          </a:p>
          <a:p>
            <a:pPr defTabSz="609585"/>
            <a:endParaRPr lang="en-US" sz="1400" dirty="0">
              <a:solidFill>
                <a:srgbClr val="000000"/>
              </a:solidFill>
              <a:latin typeface="Calibri"/>
            </a:endParaRPr>
          </a:p>
          <a:p>
            <a:pPr defTabSz="609585"/>
            <a:r>
              <a:rPr lang="en-US" sz="1400" dirty="0">
                <a:solidFill>
                  <a:srgbClr val="E87722"/>
                </a:solidFill>
                <a:latin typeface="Calibri"/>
              </a:rPr>
              <a:t>VI, u</a:t>
            </a:r>
            <a:r>
              <a:rPr lang="en-US" sz="1400" i="1" dirty="0">
                <a:solidFill>
                  <a:srgbClr val="E87722"/>
                </a:solidFill>
                <a:latin typeface="Calibri"/>
              </a:rPr>
              <a:t>IGHV</a:t>
            </a:r>
            <a:r>
              <a:rPr lang="en-US" sz="1400" dirty="0">
                <a:solidFill>
                  <a:srgbClr val="E87722"/>
                </a:solidFill>
                <a:latin typeface="Calibri"/>
              </a:rPr>
              <a:t>	  78.9%</a:t>
            </a:r>
          </a:p>
          <a:p>
            <a:pPr defTabSz="609585"/>
            <a:r>
              <a:rPr lang="en-US" sz="1400" dirty="0">
                <a:solidFill>
                  <a:srgbClr val="E87722"/>
                </a:solidFill>
                <a:latin typeface="Calibri"/>
              </a:rPr>
              <a:t>VI, m</a:t>
            </a:r>
            <a:r>
              <a:rPr lang="en-US" sz="1400" i="1" dirty="0">
                <a:solidFill>
                  <a:srgbClr val="E87722"/>
                </a:solidFill>
                <a:latin typeface="Calibri"/>
              </a:rPr>
              <a:t>IGHV</a:t>
            </a:r>
            <a:r>
              <a:rPr lang="en-US" sz="1400" dirty="0">
                <a:solidFill>
                  <a:srgbClr val="E87722"/>
                </a:solidFill>
                <a:latin typeface="Calibri"/>
              </a:rPr>
              <a:t>	  80.0%</a:t>
            </a:r>
          </a:p>
          <a:p>
            <a:pPr defTabSz="609585"/>
            <a:endParaRPr lang="en-US" sz="1400" dirty="0">
              <a:solidFill>
                <a:srgbClr val="000000"/>
              </a:solidFill>
              <a:latin typeface="Calibri"/>
            </a:endParaRPr>
          </a:p>
          <a:p>
            <a:pPr defTabSz="609585"/>
            <a:r>
              <a:rPr lang="en-US" sz="1400" b="1" dirty="0">
                <a:solidFill>
                  <a:srgbClr val="CF4520"/>
                </a:solidFill>
                <a:latin typeface="Calibri"/>
              </a:rPr>
              <a:t>VO, u</a:t>
            </a:r>
            <a:r>
              <a:rPr lang="en-US" sz="1400" b="1" i="1" dirty="0">
                <a:solidFill>
                  <a:srgbClr val="CF4520"/>
                </a:solidFill>
                <a:latin typeface="Calibri"/>
              </a:rPr>
              <a:t>IGHV</a:t>
            </a:r>
            <a:r>
              <a:rPr lang="en-US" sz="1400" b="1" dirty="0">
                <a:solidFill>
                  <a:srgbClr val="CF4520"/>
                </a:solidFill>
                <a:latin typeface="Calibri"/>
              </a:rPr>
              <a:t>	  75.8%</a:t>
            </a:r>
          </a:p>
          <a:p>
            <a:pPr defTabSz="609585"/>
            <a:r>
              <a:rPr lang="en-US" sz="1400" b="1" dirty="0">
                <a:solidFill>
                  <a:srgbClr val="CF4520"/>
                </a:solidFill>
                <a:latin typeface="Calibri"/>
              </a:rPr>
              <a:t>VO, </a:t>
            </a:r>
            <a:r>
              <a:rPr lang="en-US" sz="1400" b="1" dirty="0" err="1">
                <a:solidFill>
                  <a:srgbClr val="CF4520"/>
                </a:solidFill>
                <a:latin typeface="Calibri"/>
              </a:rPr>
              <a:t>m</a:t>
            </a:r>
            <a:r>
              <a:rPr lang="en-US" sz="1400" b="1" i="1" dirty="0" err="1">
                <a:solidFill>
                  <a:srgbClr val="CF4520"/>
                </a:solidFill>
                <a:latin typeface="Calibri"/>
              </a:rPr>
              <a:t>IGHV</a:t>
            </a:r>
            <a:r>
              <a:rPr lang="en-US" sz="1400" b="1" dirty="0">
                <a:solidFill>
                  <a:srgbClr val="CF4520"/>
                </a:solidFill>
                <a:latin typeface="Calibri"/>
              </a:rPr>
              <a:t>             87.6%</a:t>
            </a:r>
          </a:p>
        </p:txBody>
      </p:sp>
      <p:sp>
        <p:nvSpPr>
          <p:cNvPr id="92" name="TextBox 91">
            <a:extLst>
              <a:ext uri="{FF2B5EF4-FFF2-40B4-BE49-F238E27FC236}">
                <a16:creationId xmlns:a16="http://schemas.microsoft.com/office/drawing/2014/main" id="{57D833F2-076F-D2FC-94F8-0043B86F54FF}"/>
              </a:ext>
            </a:extLst>
          </p:cNvPr>
          <p:cNvSpPr txBox="1"/>
          <p:nvPr/>
        </p:nvSpPr>
        <p:spPr>
          <a:xfrm>
            <a:off x="10051417" y="2186679"/>
            <a:ext cx="843051" cy="276999"/>
          </a:xfrm>
          <a:prstGeom prst="rect">
            <a:avLst/>
          </a:prstGeom>
          <a:noFill/>
        </p:spPr>
        <p:txBody>
          <a:bodyPr wrap="none" rtlCol="0">
            <a:spAutoFit/>
          </a:bodyPr>
          <a:lstStyle/>
          <a:p>
            <a:pPr defTabSz="609585"/>
            <a:r>
              <a:rPr lang="en-US" sz="1200" b="1" dirty="0">
                <a:solidFill>
                  <a:srgbClr val="000000"/>
                </a:solidFill>
                <a:latin typeface="Calibri"/>
              </a:rPr>
              <a:t>3-year PFS</a:t>
            </a:r>
          </a:p>
        </p:txBody>
      </p:sp>
      <p:sp>
        <p:nvSpPr>
          <p:cNvPr id="93" name="TextBox 92">
            <a:extLst>
              <a:ext uri="{FF2B5EF4-FFF2-40B4-BE49-F238E27FC236}">
                <a16:creationId xmlns:a16="http://schemas.microsoft.com/office/drawing/2014/main" id="{EF26715C-A4C6-B752-CF7D-61A03720D063}"/>
              </a:ext>
            </a:extLst>
          </p:cNvPr>
          <p:cNvSpPr txBox="1"/>
          <p:nvPr/>
        </p:nvSpPr>
        <p:spPr>
          <a:xfrm>
            <a:off x="10121294" y="2479934"/>
            <a:ext cx="2558860" cy="1941431"/>
          </a:xfrm>
          <a:prstGeom prst="rect">
            <a:avLst/>
          </a:prstGeom>
          <a:noFill/>
        </p:spPr>
        <p:txBody>
          <a:bodyPr wrap="square" lIns="0" rIns="0" rtlCol="0">
            <a:noAutofit/>
          </a:bodyPr>
          <a:lstStyle/>
          <a:p>
            <a:pPr defTabSz="609585">
              <a:tabLst>
                <a:tab pos="1369979" algn="l"/>
              </a:tabLst>
            </a:pPr>
            <a:r>
              <a:rPr lang="en-US" sz="1400" b="1" dirty="0">
                <a:solidFill>
                  <a:srgbClr val="B31B1B"/>
                </a:solidFill>
                <a:latin typeface="Calibri"/>
              </a:rPr>
              <a:t>I, </a:t>
            </a:r>
            <a:r>
              <a:rPr lang="en-US" sz="1400" b="1" i="1" dirty="0">
                <a:solidFill>
                  <a:srgbClr val="B31B1B"/>
                </a:solidFill>
                <a:latin typeface="Calibri"/>
              </a:rPr>
              <a:t>TP53</a:t>
            </a:r>
            <a:r>
              <a:rPr lang="en-US" sz="1400" b="1" dirty="0">
                <a:solidFill>
                  <a:srgbClr val="B31B1B"/>
                </a:solidFill>
                <a:latin typeface="Calibri"/>
              </a:rPr>
              <a:t>del/mut	  79.4%</a:t>
            </a:r>
          </a:p>
          <a:p>
            <a:pPr defTabSz="609585">
              <a:tabLst>
                <a:tab pos="1369979" algn="l"/>
              </a:tabLst>
            </a:pPr>
            <a:r>
              <a:rPr lang="en-US" sz="1400" b="1" dirty="0">
                <a:solidFill>
                  <a:srgbClr val="B31B1B"/>
                </a:solidFill>
                <a:latin typeface="Calibri"/>
              </a:rPr>
              <a:t>I, </a:t>
            </a:r>
            <a:r>
              <a:rPr lang="en-US" sz="1400" b="1" i="1" dirty="0">
                <a:solidFill>
                  <a:srgbClr val="B31B1B"/>
                </a:solidFill>
                <a:latin typeface="Calibri"/>
              </a:rPr>
              <a:t>TP53</a:t>
            </a:r>
            <a:r>
              <a:rPr lang="en-US" sz="1400" b="1" dirty="0">
                <a:solidFill>
                  <a:srgbClr val="B31B1B"/>
                </a:solidFill>
                <a:latin typeface="Calibri"/>
              </a:rPr>
              <a:t>-WT	  81.0%</a:t>
            </a:r>
          </a:p>
          <a:p>
            <a:pPr defTabSz="609585">
              <a:tabLst>
                <a:tab pos="1369979" algn="l"/>
              </a:tabLst>
            </a:pPr>
            <a:endParaRPr lang="en-US" sz="1400" dirty="0">
              <a:solidFill>
                <a:srgbClr val="000000"/>
              </a:solidFill>
              <a:latin typeface="Calibri"/>
            </a:endParaRPr>
          </a:p>
          <a:p>
            <a:pPr defTabSz="609585">
              <a:tabLst>
                <a:tab pos="1369979" algn="l"/>
              </a:tabLst>
            </a:pPr>
            <a:r>
              <a:rPr lang="en-US" sz="1400" dirty="0">
                <a:solidFill>
                  <a:srgbClr val="E87722"/>
                </a:solidFill>
                <a:latin typeface="Calibri"/>
              </a:rPr>
              <a:t>VI, </a:t>
            </a:r>
            <a:r>
              <a:rPr lang="en-US" sz="1400" i="1" dirty="0">
                <a:solidFill>
                  <a:srgbClr val="E87722"/>
                </a:solidFill>
                <a:latin typeface="Calibri"/>
              </a:rPr>
              <a:t>TP53</a:t>
            </a:r>
            <a:r>
              <a:rPr lang="en-US" sz="1400" dirty="0">
                <a:solidFill>
                  <a:srgbClr val="E87722"/>
                </a:solidFill>
                <a:latin typeface="Calibri"/>
              </a:rPr>
              <a:t>del/mut	  69.0%</a:t>
            </a:r>
          </a:p>
          <a:p>
            <a:pPr defTabSz="609585">
              <a:tabLst>
                <a:tab pos="1369979" algn="l"/>
              </a:tabLst>
            </a:pPr>
            <a:r>
              <a:rPr lang="en-US" sz="1400" dirty="0">
                <a:solidFill>
                  <a:srgbClr val="E87722"/>
                </a:solidFill>
                <a:latin typeface="Calibri"/>
              </a:rPr>
              <a:t>VI, </a:t>
            </a:r>
            <a:r>
              <a:rPr lang="en-US" sz="1400" i="1" dirty="0">
                <a:solidFill>
                  <a:srgbClr val="E87722"/>
                </a:solidFill>
                <a:latin typeface="Calibri"/>
              </a:rPr>
              <a:t>TP53</a:t>
            </a:r>
            <a:r>
              <a:rPr lang="en-US" sz="1400" dirty="0">
                <a:solidFill>
                  <a:srgbClr val="E87722"/>
                </a:solidFill>
                <a:latin typeface="Calibri"/>
              </a:rPr>
              <a:t>-WT	  80.1%</a:t>
            </a:r>
          </a:p>
          <a:p>
            <a:pPr defTabSz="609585">
              <a:tabLst>
                <a:tab pos="1369979" algn="l"/>
              </a:tabLst>
            </a:pPr>
            <a:endParaRPr lang="en-US" sz="1400" dirty="0">
              <a:solidFill>
                <a:srgbClr val="000000"/>
              </a:solidFill>
              <a:latin typeface="Calibri"/>
            </a:endParaRPr>
          </a:p>
          <a:p>
            <a:pPr defTabSz="609585">
              <a:tabLst>
                <a:tab pos="1369979" algn="l"/>
              </a:tabLst>
            </a:pPr>
            <a:r>
              <a:rPr lang="en-US" sz="1400" dirty="0">
                <a:solidFill>
                  <a:srgbClr val="CF4520"/>
                </a:solidFill>
                <a:latin typeface="Calibri"/>
              </a:rPr>
              <a:t>VO, </a:t>
            </a:r>
            <a:r>
              <a:rPr lang="en-US" sz="1400" i="1" dirty="0">
                <a:solidFill>
                  <a:srgbClr val="CF4520"/>
                </a:solidFill>
                <a:latin typeface="Calibri"/>
              </a:rPr>
              <a:t>TP53</a:t>
            </a:r>
            <a:r>
              <a:rPr lang="en-US" sz="1400" dirty="0">
                <a:solidFill>
                  <a:srgbClr val="CF4520"/>
                </a:solidFill>
                <a:latin typeface="Calibri"/>
              </a:rPr>
              <a:t>del/mut      62.0%</a:t>
            </a:r>
          </a:p>
          <a:p>
            <a:pPr defTabSz="609585">
              <a:tabLst>
                <a:tab pos="1369979" algn="l"/>
              </a:tabLst>
            </a:pPr>
            <a:r>
              <a:rPr lang="en-US" sz="1400" dirty="0">
                <a:solidFill>
                  <a:srgbClr val="CF4520"/>
                </a:solidFill>
                <a:latin typeface="Calibri"/>
              </a:rPr>
              <a:t>VO, </a:t>
            </a:r>
            <a:r>
              <a:rPr lang="en-US" sz="1400" i="1" dirty="0">
                <a:solidFill>
                  <a:srgbClr val="CF4520"/>
                </a:solidFill>
                <a:latin typeface="Calibri"/>
              </a:rPr>
              <a:t>TP53</a:t>
            </a:r>
            <a:r>
              <a:rPr lang="en-US" sz="1400" dirty="0">
                <a:solidFill>
                  <a:srgbClr val="CF4520"/>
                </a:solidFill>
                <a:latin typeface="Calibri"/>
              </a:rPr>
              <a:t>-WT	  82.7%</a:t>
            </a:r>
          </a:p>
        </p:txBody>
      </p:sp>
      <p:sp>
        <p:nvSpPr>
          <p:cNvPr id="94" name="Freeform 93">
            <a:extLst>
              <a:ext uri="{FF2B5EF4-FFF2-40B4-BE49-F238E27FC236}">
                <a16:creationId xmlns:a16="http://schemas.microsoft.com/office/drawing/2014/main" id="{A1BF9D2B-1E6B-C766-7EAB-ACAF6B17EC1A}"/>
              </a:ext>
            </a:extLst>
          </p:cNvPr>
          <p:cNvSpPr/>
          <p:nvPr/>
        </p:nvSpPr>
        <p:spPr>
          <a:xfrm>
            <a:off x="7054452" y="2292610"/>
            <a:ext cx="2463800" cy="546100"/>
          </a:xfrm>
          <a:custGeom>
            <a:avLst/>
            <a:gdLst>
              <a:gd name="connsiteX0" fmla="*/ 0 w 2463800"/>
              <a:gd name="connsiteY0" fmla="*/ 3175 h 546100"/>
              <a:gd name="connsiteX1" fmla="*/ 53975 w 2463800"/>
              <a:gd name="connsiteY1" fmla="*/ 0 h 546100"/>
              <a:gd name="connsiteX2" fmla="*/ 60325 w 2463800"/>
              <a:gd name="connsiteY2" fmla="*/ 12700 h 546100"/>
              <a:gd name="connsiteX3" fmla="*/ 130175 w 2463800"/>
              <a:gd name="connsiteY3" fmla="*/ 9525 h 546100"/>
              <a:gd name="connsiteX4" fmla="*/ 139700 w 2463800"/>
              <a:gd name="connsiteY4" fmla="*/ 15875 h 546100"/>
              <a:gd name="connsiteX5" fmla="*/ 187325 w 2463800"/>
              <a:gd name="connsiteY5" fmla="*/ 15875 h 546100"/>
              <a:gd name="connsiteX6" fmla="*/ 190500 w 2463800"/>
              <a:gd name="connsiteY6" fmla="*/ 25400 h 546100"/>
              <a:gd name="connsiteX7" fmla="*/ 228600 w 2463800"/>
              <a:gd name="connsiteY7" fmla="*/ 25400 h 546100"/>
              <a:gd name="connsiteX8" fmla="*/ 244475 w 2463800"/>
              <a:gd name="connsiteY8" fmla="*/ 34925 h 546100"/>
              <a:gd name="connsiteX9" fmla="*/ 279400 w 2463800"/>
              <a:gd name="connsiteY9" fmla="*/ 47625 h 546100"/>
              <a:gd name="connsiteX10" fmla="*/ 333375 w 2463800"/>
              <a:gd name="connsiteY10" fmla="*/ 47625 h 546100"/>
              <a:gd name="connsiteX11" fmla="*/ 355600 w 2463800"/>
              <a:gd name="connsiteY11" fmla="*/ 53975 h 546100"/>
              <a:gd name="connsiteX12" fmla="*/ 438150 w 2463800"/>
              <a:gd name="connsiteY12" fmla="*/ 57150 h 546100"/>
              <a:gd name="connsiteX13" fmla="*/ 454025 w 2463800"/>
              <a:gd name="connsiteY13" fmla="*/ 60325 h 546100"/>
              <a:gd name="connsiteX14" fmla="*/ 485775 w 2463800"/>
              <a:gd name="connsiteY14" fmla="*/ 63500 h 546100"/>
              <a:gd name="connsiteX15" fmla="*/ 492125 w 2463800"/>
              <a:gd name="connsiteY15" fmla="*/ 69850 h 546100"/>
              <a:gd name="connsiteX16" fmla="*/ 568325 w 2463800"/>
              <a:gd name="connsiteY16" fmla="*/ 66675 h 546100"/>
              <a:gd name="connsiteX17" fmla="*/ 600075 w 2463800"/>
              <a:gd name="connsiteY17" fmla="*/ 88900 h 546100"/>
              <a:gd name="connsiteX18" fmla="*/ 628650 w 2463800"/>
              <a:gd name="connsiteY18" fmla="*/ 95250 h 546100"/>
              <a:gd name="connsiteX19" fmla="*/ 717550 w 2463800"/>
              <a:gd name="connsiteY19" fmla="*/ 92075 h 546100"/>
              <a:gd name="connsiteX20" fmla="*/ 727075 w 2463800"/>
              <a:gd name="connsiteY20" fmla="*/ 98425 h 546100"/>
              <a:gd name="connsiteX21" fmla="*/ 793750 w 2463800"/>
              <a:gd name="connsiteY21" fmla="*/ 104775 h 546100"/>
              <a:gd name="connsiteX22" fmla="*/ 831850 w 2463800"/>
              <a:gd name="connsiteY22" fmla="*/ 111125 h 546100"/>
              <a:gd name="connsiteX23" fmla="*/ 841375 w 2463800"/>
              <a:gd name="connsiteY23" fmla="*/ 117475 h 546100"/>
              <a:gd name="connsiteX24" fmla="*/ 895350 w 2463800"/>
              <a:gd name="connsiteY24" fmla="*/ 117475 h 546100"/>
              <a:gd name="connsiteX25" fmla="*/ 908050 w 2463800"/>
              <a:gd name="connsiteY25" fmla="*/ 127000 h 546100"/>
              <a:gd name="connsiteX26" fmla="*/ 1063625 w 2463800"/>
              <a:gd name="connsiteY26" fmla="*/ 120650 h 546100"/>
              <a:gd name="connsiteX27" fmla="*/ 1073150 w 2463800"/>
              <a:gd name="connsiteY27" fmla="*/ 130175 h 546100"/>
              <a:gd name="connsiteX28" fmla="*/ 1123950 w 2463800"/>
              <a:gd name="connsiteY28" fmla="*/ 133350 h 546100"/>
              <a:gd name="connsiteX29" fmla="*/ 1130300 w 2463800"/>
              <a:gd name="connsiteY29" fmla="*/ 139700 h 546100"/>
              <a:gd name="connsiteX30" fmla="*/ 1203325 w 2463800"/>
              <a:gd name="connsiteY30" fmla="*/ 139700 h 546100"/>
              <a:gd name="connsiteX31" fmla="*/ 1209675 w 2463800"/>
              <a:gd name="connsiteY31" fmla="*/ 158750 h 546100"/>
              <a:gd name="connsiteX32" fmla="*/ 1260475 w 2463800"/>
              <a:gd name="connsiteY32" fmla="*/ 155575 h 546100"/>
              <a:gd name="connsiteX33" fmla="*/ 1270000 w 2463800"/>
              <a:gd name="connsiteY33" fmla="*/ 168275 h 546100"/>
              <a:gd name="connsiteX34" fmla="*/ 1298575 w 2463800"/>
              <a:gd name="connsiteY34" fmla="*/ 168275 h 546100"/>
              <a:gd name="connsiteX35" fmla="*/ 1308100 w 2463800"/>
              <a:gd name="connsiteY35" fmla="*/ 180975 h 546100"/>
              <a:gd name="connsiteX36" fmla="*/ 1355725 w 2463800"/>
              <a:gd name="connsiteY36" fmla="*/ 177800 h 546100"/>
              <a:gd name="connsiteX37" fmla="*/ 1358900 w 2463800"/>
              <a:gd name="connsiteY37" fmla="*/ 190500 h 546100"/>
              <a:gd name="connsiteX38" fmla="*/ 1428750 w 2463800"/>
              <a:gd name="connsiteY38" fmla="*/ 190500 h 546100"/>
              <a:gd name="connsiteX39" fmla="*/ 1438275 w 2463800"/>
              <a:gd name="connsiteY39" fmla="*/ 196850 h 546100"/>
              <a:gd name="connsiteX40" fmla="*/ 1495425 w 2463800"/>
              <a:gd name="connsiteY40" fmla="*/ 200025 h 546100"/>
              <a:gd name="connsiteX41" fmla="*/ 1504950 w 2463800"/>
              <a:gd name="connsiteY41" fmla="*/ 206375 h 546100"/>
              <a:gd name="connsiteX42" fmla="*/ 1552575 w 2463800"/>
              <a:gd name="connsiteY42" fmla="*/ 200025 h 546100"/>
              <a:gd name="connsiteX43" fmla="*/ 1552575 w 2463800"/>
              <a:gd name="connsiteY43" fmla="*/ 200025 h 546100"/>
              <a:gd name="connsiteX44" fmla="*/ 1612900 w 2463800"/>
              <a:gd name="connsiteY44" fmla="*/ 215900 h 546100"/>
              <a:gd name="connsiteX45" fmla="*/ 1641475 w 2463800"/>
              <a:gd name="connsiteY45" fmla="*/ 241300 h 546100"/>
              <a:gd name="connsiteX46" fmla="*/ 1698625 w 2463800"/>
              <a:gd name="connsiteY46" fmla="*/ 244475 h 546100"/>
              <a:gd name="connsiteX47" fmla="*/ 1714500 w 2463800"/>
              <a:gd name="connsiteY47" fmla="*/ 285750 h 546100"/>
              <a:gd name="connsiteX48" fmla="*/ 1908175 w 2463800"/>
              <a:gd name="connsiteY48" fmla="*/ 285750 h 546100"/>
              <a:gd name="connsiteX49" fmla="*/ 1905000 w 2463800"/>
              <a:gd name="connsiteY49" fmla="*/ 307975 h 546100"/>
              <a:gd name="connsiteX50" fmla="*/ 1965325 w 2463800"/>
              <a:gd name="connsiteY50" fmla="*/ 304800 h 546100"/>
              <a:gd name="connsiteX51" fmla="*/ 1968500 w 2463800"/>
              <a:gd name="connsiteY51" fmla="*/ 339725 h 546100"/>
              <a:gd name="connsiteX52" fmla="*/ 2028825 w 2463800"/>
              <a:gd name="connsiteY52" fmla="*/ 342900 h 546100"/>
              <a:gd name="connsiteX53" fmla="*/ 2028825 w 2463800"/>
              <a:gd name="connsiteY53" fmla="*/ 415925 h 546100"/>
              <a:gd name="connsiteX54" fmla="*/ 2038350 w 2463800"/>
              <a:gd name="connsiteY54" fmla="*/ 412750 h 546100"/>
              <a:gd name="connsiteX55" fmla="*/ 2044700 w 2463800"/>
              <a:gd name="connsiteY55" fmla="*/ 460375 h 546100"/>
              <a:gd name="connsiteX56" fmla="*/ 2085975 w 2463800"/>
              <a:gd name="connsiteY56" fmla="*/ 457200 h 546100"/>
              <a:gd name="connsiteX57" fmla="*/ 2082800 w 2463800"/>
              <a:gd name="connsiteY57" fmla="*/ 498475 h 546100"/>
              <a:gd name="connsiteX58" fmla="*/ 2095500 w 2463800"/>
              <a:gd name="connsiteY58" fmla="*/ 501650 h 546100"/>
              <a:gd name="connsiteX59" fmla="*/ 2098675 w 2463800"/>
              <a:gd name="connsiteY59" fmla="*/ 546100 h 546100"/>
              <a:gd name="connsiteX60" fmla="*/ 2463800 w 2463800"/>
              <a:gd name="connsiteY60" fmla="*/ 546100 h 54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2463800" h="546100">
                <a:moveTo>
                  <a:pt x="0" y="3175"/>
                </a:moveTo>
                <a:lnTo>
                  <a:pt x="53975" y="0"/>
                </a:lnTo>
                <a:lnTo>
                  <a:pt x="60325" y="12700"/>
                </a:lnTo>
                <a:lnTo>
                  <a:pt x="130175" y="9525"/>
                </a:lnTo>
                <a:lnTo>
                  <a:pt x="139700" y="15875"/>
                </a:lnTo>
                <a:lnTo>
                  <a:pt x="187325" y="15875"/>
                </a:lnTo>
                <a:lnTo>
                  <a:pt x="190500" y="25400"/>
                </a:lnTo>
                <a:lnTo>
                  <a:pt x="228600" y="25400"/>
                </a:lnTo>
                <a:lnTo>
                  <a:pt x="244475" y="34925"/>
                </a:lnTo>
                <a:cubicBezTo>
                  <a:pt x="275295" y="45198"/>
                  <a:pt x="264070" y="39960"/>
                  <a:pt x="279400" y="47625"/>
                </a:cubicBezTo>
                <a:lnTo>
                  <a:pt x="333375" y="47625"/>
                </a:lnTo>
                <a:lnTo>
                  <a:pt x="355600" y="53975"/>
                </a:lnTo>
                <a:lnTo>
                  <a:pt x="438150" y="57150"/>
                </a:lnTo>
                <a:lnTo>
                  <a:pt x="454025" y="60325"/>
                </a:lnTo>
                <a:lnTo>
                  <a:pt x="485775" y="63500"/>
                </a:lnTo>
                <a:lnTo>
                  <a:pt x="492125" y="69850"/>
                </a:lnTo>
                <a:lnTo>
                  <a:pt x="568325" y="66675"/>
                </a:lnTo>
                <a:lnTo>
                  <a:pt x="600075" y="88900"/>
                </a:lnTo>
                <a:lnTo>
                  <a:pt x="628650" y="95250"/>
                </a:lnTo>
                <a:lnTo>
                  <a:pt x="717550" y="92075"/>
                </a:lnTo>
                <a:lnTo>
                  <a:pt x="727075" y="98425"/>
                </a:lnTo>
                <a:lnTo>
                  <a:pt x="793750" y="104775"/>
                </a:lnTo>
                <a:lnTo>
                  <a:pt x="831850" y="111125"/>
                </a:lnTo>
                <a:lnTo>
                  <a:pt x="841375" y="117475"/>
                </a:lnTo>
                <a:lnTo>
                  <a:pt x="895350" y="117475"/>
                </a:lnTo>
                <a:lnTo>
                  <a:pt x="908050" y="127000"/>
                </a:lnTo>
                <a:lnTo>
                  <a:pt x="1063625" y="120650"/>
                </a:lnTo>
                <a:lnTo>
                  <a:pt x="1073150" y="130175"/>
                </a:lnTo>
                <a:lnTo>
                  <a:pt x="1123950" y="133350"/>
                </a:lnTo>
                <a:lnTo>
                  <a:pt x="1130300" y="139700"/>
                </a:lnTo>
                <a:lnTo>
                  <a:pt x="1203325" y="139700"/>
                </a:lnTo>
                <a:lnTo>
                  <a:pt x="1209675" y="158750"/>
                </a:lnTo>
                <a:lnTo>
                  <a:pt x="1260475" y="155575"/>
                </a:lnTo>
                <a:lnTo>
                  <a:pt x="1270000" y="168275"/>
                </a:lnTo>
                <a:lnTo>
                  <a:pt x="1298575" y="168275"/>
                </a:lnTo>
                <a:lnTo>
                  <a:pt x="1308100" y="180975"/>
                </a:lnTo>
                <a:lnTo>
                  <a:pt x="1355725" y="177800"/>
                </a:lnTo>
                <a:lnTo>
                  <a:pt x="1358900" y="190500"/>
                </a:lnTo>
                <a:lnTo>
                  <a:pt x="1428750" y="190500"/>
                </a:lnTo>
                <a:lnTo>
                  <a:pt x="1438275" y="196850"/>
                </a:lnTo>
                <a:lnTo>
                  <a:pt x="1495425" y="200025"/>
                </a:lnTo>
                <a:lnTo>
                  <a:pt x="1504950" y="206375"/>
                </a:lnTo>
                <a:lnTo>
                  <a:pt x="1552575" y="200025"/>
                </a:lnTo>
                <a:lnTo>
                  <a:pt x="1552575" y="200025"/>
                </a:lnTo>
                <a:lnTo>
                  <a:pt x="1612900" y="215900"/>
                </a:lnTo>
                <a:lnTo>
                  <a:pt x="1641475" y="241300"/>
                </a:lnTo>
                <a:lnTo>
                  <a:pt x="1698625" y="244475"/>
                </a:lnTo>
                <a:lnTo>
                  <a:pt x="1714500" y="285750"/>
                </a:lnTo>
                <a:lnTo>
                  <a:pt x="1908175" y="285750"/>
                </a:lnTo>
                <a:lnTo>
                  <a:pt x="1905000" y="307975"/>
                </a:lnTo>
                <a:lnTo>
                  <a:pt x="1965325" y="304800"/>
                </a:lnTo>
                <a:lnTo>
                  <a:pt x="1968500" y="339725"/>
                </a:lnTo>
                <a:lnTo>
                  <a:pt x="2028825" y="342900"/>
                </a:lnTo>
                <a:lnTo>
                  <a:pt x="2028825" y="415925"/>
                </a:lnTo>
                <a:lnTo>
                  <a:pt x="2038350" y="412750"/>
                </a:lnTo>
                <a:lnTo>
                  <a:pt x="2044700" y="460375"/>
                </a:lnTo>
                <a:lnTo>
                  <a:pt x="2085975" y="457200"/>
                </a:lnTo>
                <a:lnTo>
                  <a:pt x="2082800" y="498475"/>
                </a:lnTo>
                <a:lnTo>
                  <a:pt x="2095500" y="501650"/>
                </a:lnTo>
                <a:lnTo>
                  <a:pt x="2098675" y="546100"/>
                </a:lnTo>
                <a:lnTo>
                  <a:pt x="2463800" y="546100"/>
                </a:lnTo>
              </a:path>
            </a:pathLst>
          </a:custGeom>
          <a:ln w="19050"/>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95" name="Freeform 94">
            <a:extLst>
              <a:ext uri="{FF2B5EF4-FFF2-40B4-BE49-F238E27FC236}">
                <a16:creationId xmlns:a16="http://schemas.microsoft.com/office/drawing/2014/main" id="{67C8AADF-47A0-C962-DC67-4FF39DFCF77B}"/>
              </a:ext>
            </a:extLst>
          </p:cNvPr>
          <p:cNvSpPr/>
          <p:nvPr/>
        </p:nvSpPr>
        <p:spPr>
          <a:xfrm>
            <a:off x="7048103" y="2292610"/>
            <a:ext cx="2073275" cy="1479551"/>
          </a:xfrm>
          <a:custGeom>
            <a:avLst/>
            <a:gdLst>
              <a:gd name="connsiteX0" fmla="*/ 0 w 2073275"/>
              <a:gd name="connsiteY0" fmla="*/ 0 h 1479550"/>
              <a:gd name="connsiteX1" fmla="*/ 117475 w 2073275"/>
              <a:gd name="connsiteY1" fmla="*/ 6350 h 1479550"/>
              <a:gd name="connsiteX2" fmla="*/ 117475 w 2073275"/>
              <a:gd name="connsiteY2" fmla="*/ 6350 h 1479550"/>
              <a:gd name="connsiteX3" fmla="*/ 200025 w 2073275"/>
              <a:gd name="connsiteY3" fmla="*/ 22225 h 1479550"/>
              <a:gd name="connsiteX4" fmla="*/ 206375 w 2073275"/>
              <a:gd name="connsiteY4" fmla="*/ 79375 h 1479550"/>
              <a:gd name="connsiteX5" fmla="*/ 615950 w 2073275"/>
              <a:gd name="connsiteY5" fmla="*/ 79375 h 1479550"/>
              <a:gd name="connsiteX6" fmla="*/ 825500 w 2073275"/>
              <a:gd name="connsiteY6" fmla="*/ 73025 h 1479550"/>
              <a:gd name="connsiteX7" fmla="*/ 828675 w 2073275"/>
              <a:gd name="connsiteY7" fmla="*/ 139700 h 1479550"/>
              <a:gd name="connsiteX8" fmla="*/ 1041400 w 2073275"/>
              <a:gd name="connsiteY8" fmla="*/ 139700 h 1479550"/>
              <a:gd name="connsiteX9" fmla="*/ 1050925 w 2073275"/>
              <a:gd name="connsiteY9" fmla="*/ 234950 h 1479550"/>
              <a:gd name="connsiteX10" fmla="*/ 1158875 w 2073275"/>
              <a:gd name="connsiteY10" fmla="*/ 228600 h 1479550"/>
              <a:gd name="connsiteX11" fmla="*/ 1162050 w 2073275"/>
              <a:gd name="connsiteY11" fmla="*/ 304800 h 1479550"/>
              <a:gd name="connsiteX12" fmla="*/ 1917700 w 2073275"/>
              <a:gd name="connsiteY12" fmla="*/ 307975 h 1479550"/>
              <a:gd name="connsiteX13" fmla="*/ 1924050 w 2073275"/>
              <a:gd name="connsiteY13" fmla="*/ 479425 h 1479550"/>
              <a:gd name="connsiteX14" fmla="*/ 1978025 w 2073275"/>
              <a:gd name="connsiteY14" fmla="*/ 473075 h 1479550"/>
              <a:gd name="connsiteX15" fmla="*/ 1974850 w 2073275"/>
              <a:gd name="connsiteY15" fmla="*/ 730250 h 1479550"/>
              <a:gd name="connsiteX16" fmla="*/ 2070100 w 2073275"/>
              <a:gd name="connsiteY16" fmla="*/ 727075 h 1479550"/>
              <a:gd name="connsiteX17" fmla="*/ 2073275 w 2073275"/>
              <a:gd name="connsiteY17" fmla="*/ 1479550 h 1479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73275" h="1479550">
                <a:moveTo>
                  <a:pt x="0" y="0"/>
                </a:moveTo>
                <a:lnTo>
                  <a:pt x="117475" y="6350"/>
                </a:lnTo>
                <a:lnTo>
                  <a:pt x="117475" y="6350"/>
                </a:lnTo>
                <a:lnTo>
                  <a:pt x="200025" y="22225"/>
                </a:lnTo>
                <a:lnTo>
                  <a:pt x="206375" y="79375"/>
                </a:lnTo>
                <a:lnTo>
                  <a:pt x="615950" y="79375"/>
                </a:lnTo>
                <a:lnTo>
                  <a:pt x="825500" y="73025"/>
                </a:lnTo>
                <a:lnTo>
                  <a:pt x="828675" y="139700"/>
                </a:lnTo>
                <a:lnTo>
                  <a:pt x="1041400" y="139700"/>
                </a:lnTo>
                <a:lnTo>
                  <a:pt x="1050925" y="234950"/>
                </a:lnTo>
                <a:lnTo>
                  <a:pt x="1158875" y="228600"/>
                </a:lnTo>
                <a:lnTo>
                  <a:pt x="1162050" y="304800"/>
                </a:lnTo>
                <a:lnTo>
                  <a:pt x="1917700" y="307975"/>
                </a:lnTo>
                <a:lnTo>
                  <a:pt x="1924050" y="479425"/>
                </a:lnTo>
                <a:lnTo>
                  <a:pt x="1978025" y="473075"/>
                </a:lnTo>
                <a:cubicBezTo>
                  <a:pt x="1976967" y="558800"/>
                  <a:pt x="1975908" y="644525"/>
                  <a:pt x="1974850" y="730250"/>
                </a:cubicBezTo>
                <a:lnTo>
                  <a:pt x="2070100" y="727075"/>
                </a:lnTo>
                <a:cubicBezTo>
                  <a:pt x="2071158" y="977900"/>
                  <a:pt x="2072217" y="1228725"/>
                  <a:pt x="2073275" y="1479550"/>
                </a:cubicBezTo>
              </a:path>
            </a:pathLst>
          </a:custGeom>
          <a:ln w="19050">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96" name="Freeform 95">
            <a:extLst>
              <a:ext uri="{FF2B5EF4-FFF2-40B4-BE49-F238E27FC236}">
                <a16:creationId xmlns:a16="http://schemas.microsoft.com/office/drawing/2014/main" id="{74911DF8-4F33-1EDC-6B0F-3827CF526682}"/>
              </a:ext>
            </a:extLst>
          </p:cNvPr>
          <p:cNvSpPr/>
          <p:nvPr/>
        </p:nvSpPr>
        <p:spPr>
          <a:xfrm>
            <a:off x="7044928" y="2298959"/>
            <a:ext cx="2352675" cy="279400"/>
          </a:xfrm>
          <a:custGeom>
            <a:avLst/>
            <a:gdLst>
              <a:gd name="connsiteX0" fmla="*/ 0 w 2352675"/>
              <a:gd name="connsiteY0" fmla="*/ 3175 h 279400"/>
              <a:gd name="connsiteX1" fmla="*/ 228600 w 2352675"/>
              <a:gd name="connsiteY1" fmla="*/ 0 h 279400"/>
              <a:gd name="connsiteX2" fmla="*/ 234950 w 2352675"/>
              <a:gd name="connsiteY2" fmla="*/ 6350 h 279400"/>
              <a:gd name="connsiteX3" fmla="*/ 317500 w 2352675"/>
              <a:gd name="connsiteY3" fmla="*/ 3175 h 279400"/>
              <a:gd name="connsiteX4" fmla="*/ 323850 w 2352675"/>
              <a:gd name="connsiteY4" fmla="*/ 12700 h 279400"/>
              <a:gd name="connsiteX5" fmla="*/ 450850 w 2352675"/>
              <a:gd name="connsiteY5" fmla="*/ 9525 h 279400"/>
              <a:gd name="connsiteX6" fmla="*/ 463550 w 2352675"/>
              <a:gd name="connsiteY6" fmla="*/ 28575 h 279400"/>
              <a:gd name="connsiteX7" fmla="*/ 498475 w 2352675"/>
              <a:gd name="connsiteY7" fmla="*/ 25400 h 279400"/>
              <a:gd name="connsiteX8" fmla="*/ 511175 w 2352675"/>
              <a:gd name="connsiteY8" fmla="*/ 44450 h 279400"/>
              <a:gd name="connsiteX9" fmla="*/ 539750 w 2352675"/>
              <a:gd name="connsiteY9" fmla="*/ 44450 h 279400"/>
              <a:gd name="connsiteX10" fmla="*/ 546100 w 2352675"/>
              <a:gd name="connsiteY10" fmla="*/ 44450 h 279400"/>
              <a:gd name="connsiteX11" fmla="*/ 558800 w 2352675"/>
              <a:gd name="connsiteY11" fmla="*/ 47625 h 279400"/>
              <a:gd name="connsiteX12" fmla="*/ 638175 w 2352675"/>
              <a:gd name="connsiteY12" fmla="*/ 50800 h 279400"/>
              <a:gd name="connsiteX13" fmla="*/ 654050 w 2352675"/>
              <a:gd name="connsiteY13" fmla="*/ 63500 h 279400"/>
              <a:gd name="connsiteX14" fmla="*/ 695325 w 2352675"/>
              <a:gd name="connsiteY14" fmla="*/ 66675 h 279400"/>
              <a:gd name="connsiteX15" fmla="*/ 723900 w 2352675"/>
              <a:gd name="connsiteY15" fmla="*/ 76200 h 279400"/>
              <a:gd name="connsiteX16" fmla="*/ 749300 w 2352675"/>
              <a:gd name="connsiteY16" fmla="*/ 88900 h 279400"/>
              <a:gd name="connsiteX17" fmla="*/ 803275 w 2352675"/>
              <a:gd name="connsiteY17" fmla="*/ 98425 h 279400"/>
              <a:gd name="connsiteX18" fmla="*/ 911225 w 2352675"/>
              <a:gd name="connsiteY18" fmla="*/ 95250 h 279400"/>
              <a:gd name="connsiteX19" fmla="*/ 917575 w 2352675"/>
              <a:gd name="connsiteY19" fmla="*/ 104775 h 279400"/>
              <a:gd name="connsiteX20" fmla="*/ 981075 w 2352675"/>
              <a:gd name="connsiteY20" fmla="*/ 104775 h 279400"/>
              <a:gd name="connsiteX21" fmla="*/ 990600 w 2352675"/>
              <a:gd name="connsiteY21" fmla="*/ 114300 h 279400"/>
              <a:gd name="connsiteX22" fmla="*/ 1162050 w 2352675"/>
              <a:gd name="connsiteY22" fmla="*/ 117475 h 279400"/>
              <a:gd name="connsiteX23" fmla="*/ 1171575 w 2352675"/>
              <a:gd name="connsiteY23" fmla="*/ 127000 h 279400"/>
              <a:gd name="connsiteX24" fmla="*/ 1292225 w 2352675"/>
              <a:gd name="connsiteY24" fmla="*/ 123825 h 279400"/>
              <a:gd name="connsiteX25" fmla="*/ 1298575 w 2352675"/>
              <a:gd name="connsiteY25" fmla="*/ 136525 h 279400"/>
              <a:gd name="connsiteX26" fmla="*/ 1393825 w 2352675"/>
              <a:gd name="connsiteY26" fmla="*/ 133350 h 279400"/>
              <a:gd name="connsiteX27" fmla="*/ 1393825 w 2352675"/>
              <a:gd name="connsiteY27" fmla="*/ 133350 h 279400"/>
              <a:gd name="connsiteX28" fmla="*/ 1431925 w 2352675"/>
              <a:gd name="connsiteY28" fmla="*/ 155575 h 279400"/>
              <a:gd name="connsiteX29" fmla="*/ 1470025 w 2352675"/>
              <a:gd name="connsiteY29" fmla="*/ 161925 h 279400"/>
              <a:gd name="connsiteX30" fmla="*/ 1473200 w 2352675"/>
              <a:gd name="connsiteY30" fmla="*/ 177800 h 279400"/>
              <a:gd name="connsiteX31" fmla="*/ 1543050 w 2352675"/>
              <a:gd name="connsiteY31" fmla="*/ 174625 h 279400"/>
              <a:gd name="connsiteX32" fmla="*/ 1543050 w 2352675"/>
              <a:gd name="connsiteY32" fmla="*/ 174625 h 279400"/>
              <a:gd name="connsiteX33" fmla="*/ 1543050 w 2352675"/>
              <a:gd name="connsiteY33" fmla="*/ 174625 h 279400"/>
              <a:gd name="connsiteX34" fmla="*/ 1565275 w 2352675"/>
              <a:gd name="connsiteY34" fmla="*/ 203200 h 279400"/>
              <a:gd name="connsiteX35" fmla="*/ 1647825 w 2352675"/>
              <a:gd name="connsiteY35" fmla="*/ 190500 h 279400"/>
              <a:gd name="connsiteX36" fmla="*/ 1647825 w 2352675"/>
              <a:gd name="connsiteY36" fmla="*/ 190500 h 279400"/>
              <a:gd name="connsiteX37" fmla="*/ 1698625 w 2352675"/>
              <a:gd name="connsiteY37" fmla="*/ 219075 h 279400"/>
              <a:gd name="connsiteX38" fmla="*/ 1733550 w 2352675"/>
              <a:gd name="connsiteY38" fmla="*/ 225425 h 279400"/>
              <a:gd name="connsiteX39" fmla="*/ 1736725 w 2352675"/>
              <a:gd name="connsiteY39" fmla="*/ 238125 h 279400"/>
              <a:gd name="connsiteX40" fmla="*/ 1790700 w 2352675"/>
              <a:gd name="connsiteY40" fmla="*/ 238125 h 279400"/>
              <a:gd name="connsiteX41" fmla="*/ 1797050 w 2352675"/>
              <a:gd name="connsiteY41" fmla="*/ 250825 h 279400"/>
              <a:gd name="connsiteX42" fmla="*/ 1990725 w 2352675"/>
              <a:gd name="connsiteY42" fmla="*/ 254000 h 279400"/>
              <a:gd name="connsiteX43" fmla="*/ 2000250 w 2352675"/>
              <a:gd name="connsiteY43" fmla="*/ 276225 h 279400"/>
              <a:gd name="connsiteX44" fmla="*/ 2352675 w 2352675"/>
              <a:gd name="connsiteY44" fmla="*/ 279400 h 279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352675" h="279400">
                <a:moveTo>
                  <a:pt x="0" y="3175"/>
                </a:moveTo>
                <a:lnTo>
                  <a:pt x="228600" y="0"/>
                </a:lnTo>
                <a:lnTo>
                  <a:pt x="234950" y="6350"/>
                </a:lnTo>
                <a:lnTo>
                  <a:pt x="317500" y="3175"/>
                </a:lnTo>
                <a:lnTo>
                  <a:pt x="323850" y="12700"/>
                </a:lnTo>
                <a:lnTo>
                  <a:pt x="450850" y="9525"/>
                </a:lnTo>
                <a:lnTo>
                  <a:pt x="463550" y="28575"/>
                </a:lnTo>
                <a:lnTo>
                  <a:pt x="498475" y="25400"/>
                </a:lnTo>
                <a:lnTo>
                  <a:pt x="511175" y="44450"/>
                </a:lnTo>
                <a:lnTo>
                  <a:pt x="539750" y="44450"/>
                </a:lnTo>
                <a:lnTo>
                  <a:pt x="546100" y="44450"/>
                </a:lnTo>
                <a:lnTo>
                  <a:pt x="558800" y="47625"/>
                </a:lnTo>
                <a:lnTo>
                  <a:pt x="638175" y="50800"/>
                </a:lnTo>
                <a:lnTo>
                  <a:pt x="654050" y="63500"/>
                </a:lnTo>
                <a:lnTo>
                  <a:pt x="695325" y="66675"/>
                </a:lnTo>
                <a:lnTo>
                  <a:pt x="723900" y="76200"/>
                </a:lnTo>
                <a:lnTo>
                  <a:pt x="749300" y="88900"/>
                </a:lnTo>
                <a:lnTo>
                  <a:pt x="803275" y="98425"/>
                </a:lnTo>
                <a:lnTo>
                  <a:pt x="911225" y="95250"/>
                </a:lnTo>
                <a:lnTo>
                  <a:pt x="917575" y="104775"/>
                </a:lnTo>
                <a:lnTo>
                  <a:pt x="981075" y="104775"/>
                </a:lnTo>
                <a:lnTo>
                  <a:pt x="990600" y="114300"/>
                </a:lnTo>
                <a:lnTo>
                  <a:pt x="1162050" y="117475"/>
                </a:lnTo>
                <a:lnTo>
                  <a:pt x="1171575" y="127000"/>
                </a:lnTo>
                <a:lnTo>
                  <a:pt x="1292225" y="123825"/>
                </a:lnTo>
                <a:lnTo>
                  <a:pt x="1298575" y="136525"/>
                </a:lnTo>
                <a:lnTo>
                  <a:pt x="1393825" y="133350"/>
                </a:lnTo>
                <a:lnTo>
                  <a:pt x="1393825" y="133350"/>
                </a:lnTo>
                <a:lnTo>
                  <a:pt x="1431925" y="155575"/>
                </a:lnTo>
                <a:lnTo>
                  <a:pt x="1470025" y="161925"/>
                </a:lnTo>
                <a:lnTo>
                  <a:pt x="1473200" y="177800"/>
                </a:lnTo>
                <a:lnTo>
                  <a:pt x="1543050" y="174625"/>
                </a:lnTo>
                <a:lnTo>
                  <a:pt x="1543050" y="174625"/>
                </a:lnTo>
                <a:lnTo>
                  <a:pt x="1543050" y="174625"/>
                </a:lnTo>
                <a:lnTo>
                  <a:pt x="1565275" y="203200"/>
                </a:lnTo>
                <a:lnTo>
                  <a:pt x="1647825" y="190500"/>
                </a:lnTo>
                <a:lnTo>
                  <a:pt x="1647825" y="190500"/>
                </a:lnTo>
                <a:lnTo>
                  <a:pt x="1698625" y="219075"/>
                </a:lnTo>
                <a:lnTo>
                  <a:pt x="1733550" y="225425"/>
                </a:lnTo>
                <a:lnTo>
                  <a:pt x="1736725" y="238125"/>
                </a:lnTo>
                <a:lnTo>
                  <a:pt x="1790700" y="238125"/>
                </a:lnTo>
                <a:lnTo>
                  <a:pt x="1797050" y="250825"/>
                </a:lnTo>
                <a:lnTo>
                  <a:pt x="1990725" y="254000"/>
                </a:lnTo>
                <a:lnTo>
                  <a:pt x="2000250" y="276225"/>
                </a:lnTo>
                <a:lnTo>
                  <a:pt x="2352675" y="279400"/>
                </a:lnTo>
              </a:path>
            </a:pathLst>
          </a:custGeom>
          <a:ln w="19050">
            <a:solidFill>
              <a:schemeClr val="accent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97" name="Freeform 96">
            <a:extLst>
              <a:ext uri="{FF2B5EF4-FFF2-40B4-BE49-F238E27FC236}">
                <a16:creationId xmlns:a16="http://schemas.microsoft.com/office/drawing/2014/main" id="{FC7398D6-0037-5899-D0D7-D96B53B6FCB1}"/>
              </a:ext>
            </a:extLst>
          </p:cNvPr>
          <p:cNvSpPr/>
          <p:nvPr/>
        </p:nvSpPr>
        <p:spPr>
          <a:xfrm>
            <a:off x="7054453" y="2295786"/>
            <a:ext cx="2038351" cy="561975"/>
          </a:xfrm>
          <a:custGeom>
            <a:avLst/>
            <a:gdLst>
              <a:gd name="connsiteX0" fmla="*/ 0 w 2038350"/>
              <a:gd name="connsiteY0" fmla="*/ 0 h 561975"/>
              <a:gd name="connsiteX1" fmla="*/ 139700 w 2038350"/>
              <a:gd name="connsiteY1" fmla="*/ 9525 h 561975"/>
              <a:gd name="connsiteX2" fmla="*/ 136525 w 2038350"/>
              <a:gd name="connsiteY2" fmla="*/ 66675 h 561975"/>
              <a:gd name="connsiteX3" fmla="*/ 698500 w 2038350"/>
              <a:gd name="connsiteY3" fmla="*/ 79375 h 561975"/>
              <a:gd name="connsiteX4" fmla="*/ 701675 w 2038350"/>
              <a:gd name="connsiteY4" fmla="*/ 130175 h 561975"/>
              <a:gd name="connsiteX5" fmla="*/ 895350 w 2038350"/>
              <a:gd name="connsiteY5" fmla="*/ 136525 h 561975"/>
              <a:gd name="connsiteX6" fmla="*/ 895350 w 2038350"/>
              <a:gd name="connsiteY6" fmla="*/ 203200 h 561975"/>
              <a:gd name="connsiteX7" fmla="*/ 1263650 w 2038350"/>
              <a:gd name="connsiteY7" fmla="*/ 206375 h 561975"/>
              <a:gd name="connsiteX8" fmla="*/ 1266825 w 2038350"/>
              <a:gd name="connsiteY8" fmla="*/ 282575 h 561975"/>
              <a:gd name="connsiteX9" fmla="*/ 1431925 w 2038350"/>
              <a:gd name="connsiteY9" fmla="*/ 285750 h 561975"/>
              <a:gd name="connsiteX10" fmla="*/ 1425575 w 2038350"/>
              <a:gd name="connsiteY10" fmla="*/ 365125 h 561975"/>
              <a:gd name="connsiteX11" fmla="*/ 1457325 w 2038350"/>
              <a:gd name="connsiteY11" fmla="*/ 368300 h 561975"/>
              <a:gd name="connsiteX12" fmla="*/ 1457325 w 2038350"/>
              <a:gd name="connsiteY12" fmla="*/ 377825 h 561975"/>
              <a:gd name="connsiteX13" fmla="*/ 1457325 w 2038350"/>
              <a:gd name="connsiteY13" fmla="*/ 377825 h 561975"/>
              <a:gd name="connsiteX14" fmla="*/ 1463675 w 2038350"/>
              <a:gd name="connsiteY14" fmla="*/ 463550 h 561975"/>
              <a:gd name="connsiteX15" fmla="*/ 1625600 w 2038350"/>
              <a:gd name="connsiteY15" fmla="*/ 463550 h 561975"/>
              <a:gd name="connsiteX16" fmla="*/ 1625600 w 2038350"/>
              <a:gd name="connsiteY16" fmla="*/ 561975 h 561975"/>
              <a:gd name="connsiteX17" fmla="*/ 2038350 w 2038350"/>
              <a:gd name="connsiteY17" fmla="*/ 558800 h 561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038350" h="561975">
                <a:moveTo>
                  <a:pt x="0" y="0"/>
                </a:moveTo>
                <a:lnTo>
                  <a:pt x="139700" y="9525"/>
                </a:lnTo>
                <a:lnTo>
                  <a:pt x="136525" y="66675"/>
                </a:lnTo>
                <a:lnTo>
                  <a:pt x="698500" y="79375"/>
                </a:lnTo>
                <a:lnTo>
                  <a:pt x="701675" y="130175"/>
                </a:lnTo>
                <a:lnTo>
                  <a:pt x="895350" y="136525"/>
                </a:lnTo>
                <a:lnTo>
                  <a:pt x="895350" y="203200"/>
                </a:lnTo>
                <a:lnTo>
                  <a:pt x="1263650" y="206375"/>
                </a:lnTo>
                <a:lnTo>
                  <a:pt x="1266825" y="282575"/>
                </a:lnTo>
                <a:lnTo>
                  <a:pt x="1431925" y="285750"/>
                </a:lnTo>
                <a:lnTo>
                  <a:pt x="1425575" y="365125"/>
                </a:lnTo>
                <a:lnTo>
                  <a:pt x="1457325" y="368300"/>
                </a:lnTo>
                <a:lnTo>
                  <a:pt x="1457325" y="377825"/>
                </a:lnTo>
                <a:lnTo>
                  <a:pt x="1457325" y="377825"/>
                </a:lnTo>
                <a:lnTo>
                  <a:pt x="1463675" y="463550"/>
                </a:lnTo>
                <a:lnTo>
                  <a:pt x="1625600" y="463550"/>
                </a:lnTo>
                <a:lnTo>
                  <a:pt x="1625600" y="561975"/>
                </a:lnTo>
                <a:lnTo>
                  <a:pt x="2038350" y="558800"/>
                </a:lnTo>
              </a:path>
            </a:pathLst>
          </a:custGeom>
          <a:ln w="19050">
            <a:solidFill>
              <a:schemeClr val="accent2"/>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98" name="Freeform 97">
            <a:extLst>
              <a:ext uri="{FF2B5EF4-FFF2-40B4-BE49-F238E27FC236}">
                <a16:creationId xmlns:a16="http://schemas.microsoft.com/office/drawing/2014/main" id="{9B0255F9-5E7A-DDAF-C6A1-6C7D2ED4B078}"/>
              </a:ext>
            </a:extLst>
          </p:cNvPr>
          <p:cNvSpPr/>
          <p:nvPr/>
        </p:nvSpPr>
        <p:spPr>
          <a:xfrm>
            <a:off x="7044928" y="2295786"/>
            <a:ext cx="2378075" cy="1476375"/>
          </a:xfrm>
          <a:custGeom>
            <a:avLst/>
            <a:gdLst>
              <a:gd name="connsiteX0" fmla="*/ 0 w 2378075"/>
              <a:gd name="connsiteY0" fmla="*/ 3175 h 1476375"/>
              <a:gd name="connsiteX1" fmla="*/ 222250 w 2378075"/>
              <a:gd name="connsiteY1" fmla="*/ 0 h 1476375"/>
              <a:gd name="connsiteX2" fmla="*/ 222250 w 2378075"/>
              <a:gd name="connsiteY2" fmla="*/ 0 h 1476375"/>
              <a:gd name="connsiteX3" fmla="*/ 301625 w 2378075"/>
              <a:gd name="connsiteY3" fmla="*/ 22225 h 1476375"/>
              <a:gd name="connsiteX4" fmla="*/ 301625 w 2378075"/>
              <a:gd name="connsiteY4" fmla="*/ 47625 h 1476375"/>
              <a:gd name="connsiteX5" fmla="*/ 374650 w 2378075"/>
              <a:gd name="connsiteY5" fmla="*/ 44450 h 1476375"/>
              <a:gd name="connsiteX6" fmla="*/ 377825 w 2378075"/>
              <a:gd name="connsiteY6" fmla="*/ 53975 h 1476375"/>
              <a:gd name="connsiteX7" fmla="*/ 438150 w 2378075"/>
              <a:gd name="connsiteY7" fmla="*/ 57150 h 1476375"/>
              <a:gd name="connsiteX8" fmla="*/ 574675 w 2378075"/>
              <a:gd name="connsiteY8" fmla="*/ 63500 h 1476375"/>
              <a:gd name="connsiteX9" fmla="*/ 612775 w 2378075"/>
              <a:gd name="connsiteY9" fmla="*/ 69850 h 1476375"/>
              <a:gd name="connsiteX10" fmla="*/ 701675 w 2378075"/>
              <a:gd name="connsiteY10" fmla="*/ 73025 h 1476375"/>
              <a:gd name="connsiteX11" fmla="*/ 730250 w 2378075"/>
              <a:gd name="connsiteY11" fmla="*/ 79375 h 1476375"/>
              <a:gd name="connsiteX12" fmla="*/ 866775 w 2378075"/>
              <a:gd name="connsiteY12" fmla="*/ 79375 h 1476375"/>
              <a:gd name="connsiteX13" fmla="*/ 873125 w 2378075"/>
              <a:gd name="connsiteY13" fmla="*/ 82550 h 1476375"/>
              <a:gd name="connsiteX14" fmla="*/ 1012825 w 2378075"/>
              <a:gd name="connsiteY14" fmla="*/ 82550 h 1476375"/>
              <a:gd name="connsiteX15" fmla="*/ 1016000 w 2378075"/>
              <a:gd name="connsiteY15" fmla="*/ 88900 h 1476375"/>
              <a:gd name="connsiteX16" fmla="*/ 1066800 w 2378075"/>
              <a:gd name="connsiteY16" fmla="*/ 88900 h 1476375"/>
              <a:gd name="connsiteX17" fmla="*/ 1076325 w 2378075"/>
              <a:gd name="connsiteY17" fmla="*/ 92075 h 1476375"/>
              <a:gd name="connsiteX18" fmla="*/ 1095375 w 2378075"/>
              <a:gd name="connsiteY18" fmla="*/ 95250 h 1476375"/>
              <a:gd name="connsiteX19" fmla="*/ 1247775 w 2378075"/>
              <a:gd name="connsiteY19" fmla="*/ 92075 h 1476375"/>
              <a:gd name="connsiteX20" fmla="*/ 1270000 w 2378075"/>
              <a:gd name="connsiteY20" fmla="*/ 98425 h 1476375"/>
              <a:gd name="connsiteX21" fmla="*/ 1387475 w 2378075"/>
              <a:gd name="connsiteY21" fmla="*/ 107950 h 1476375"/>
              <a:gd name="connsiteX22" fmla="*/ 1422400 w 2378075"/>
              <a:gd name="connsiteY22" fmla="*/ 142875 h 1476375"/>
              <a:gd name="connsiteX23" fmla="*/ 1470025 w 2378075"/>
              <a:gd name="connsiteY23" fmla="*/ 142875 h 1476375"/>
              <a:gd name="connsiteX24" fmla="*/ 1495425 w 2378075"/>
              <a:gd name="connsiteY24" fmla="*/ 161925 h 1476375"/>
              <a:gd name="connsiteX25" fmla="*/ 1508125 w 2378075"/>
              <a:gd name="connsiteY25" fmla="*/ 177800 h 1476375"/>
              <a:gd name="connsiteX26" fmla="*/ 1549400 w 2378075"/>
              <a:gd name="connsiteY26" fmla="*/ 196850 h 1476375"/>
              <a:gd name="connsiteX27" fmla="*/ 1651000 w 2378075"/>
              <a:gd name="connsiteY27" fmla="*/ 187325 h 1476375"/>
              <a:gd name="connsiteX28" fmla="*/ 1701800 w 2378075"/>
              <a:gd name="connsiteY28" fmla="*/ 222250 h 1476375"/>
              <a:gd name="connsiteX29" fmla="*/ 1730375 w 2378075"/>
              <a:gd name="connsiteY29" fmla="*/ 266700 h 1476375"/>
              <a:gd name="connsiteX30" fmla="*/ 1743075 w 2378075"/>
              <a:gd name="connsiteY30" fmla="*/ 301625 h 1476375"/>
              <a:gd name="connsiteX31" fmla="*/ 1841500 w 2378075"/>
              <a:gd name="connsiteY31" fmla="*/ 295275 h 1476375"/>
              <a:gd name="connsiteX32" fmla="*/ 1854200 w 2378075"/>
              <a:gd name="connsiteY32" fmla="*/ 311150 h 1476375"/>
              <a:gd name="connsiteX33" fmla="*/ 1873250 w 2378075"/>
              <a:gd name="connsiteY33" fmla="*/ 311150 h 1476375"/>
              <a:gd name="connsiteX34" fmla="*/ 1876425 w 2378075"/>
              <a:gd name="connsiteY34" fmla="*/ 327025 h 1476375"/>
              <a:gd name="connsiteX35" fmla="*/ 2035175 w 2378075"/>
              <a:gd name="connsiteY35" fmla="*/ 323850 h 1476375"/>
              <a:gd name="connsiteX36" fmla="*/ 2038350 w 2378075"/>
              <a:gd name="connsiteY36" fmla="*/ 374650 h 1476375"/>
              <a:gd name="connsiteX37" fmla="*/ 2378075 w 2378075"/>
              <a:gd name="connsiteY37" fmla="*/ 374650 h 1476375"/>
              <a:gd name="connsiteX38" fmla="*/ 2378075 w 2378075"/>
              <a:gd name="connsiteY38" fmla="*/ 1476375 h 147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378075" h="1476375">
                <a:moveTo>
                  <a:pt x="0" y="3175"/>
                </a:moveTo>
                <a:lnTo>
                  <a:pt x="222250" y="0"/>
                </a:lnTo>
                <a:lnTo>
                  <a:pt x="222250" y="0"/>
                </a:lnTo>
                <a:lnTo>
                  <a:pt x="301625" y="22225"/>
                </a:lnTo>
                <a:lnTo>
                  <a:pt x="301625" y="47625"/>
                </a:lnTo>
                <a:lnTo>
                  <a:pt x="374650" y="44450"/>
                </a:lnTo>
                <a:lnTo>
                  <a:pt x="377825" y="53975"/>
                </a:lnTo>
                <a:lnTo>
                  <a:pt x="438150" y="57150"/>
                </a:lnTo>
                <a:lnTo>
                  <a:pt x="574675" y="63500"/>
                </a:lnTo>
                <a:lnTo>
                  <a:pt x="612775" y="69850"/>
                </a:lnTo>
                <a:lnTo>
                  <a:pt x="701675" y="73025"/>
                </a:lnTo>
                <a:lnTo>
                  <a:pt x="730250" y="79375"/>
                </a:lnTo>
                <a:lnTo>
                  <a:pt x="866775" y="79375"/>
                </a:lnTo>
                <a:lnTo>
                  <a:pt x="873125" y="82550"/>
                </a:lnTo>
                <a:lnTo>
                  <a:pt x="1012825" y="82550"/>
                </a:lnTo>
                <a:lnTo>
                  <a:pt x="1016000" y="88900"/>
                </a:lnTo>
                <a:lnTo>
                  <a:pt x="1066800" y="88900"/>
                </a:lnTo>
                <a:lnTo>
                  <a:pt x="1076325" y="92075"/>
                </a:lnTo>
                <a:lnTo>
                  <a:pt x="1095375" y="95250"/>
                </a:lnTo>
                <a:lnTo>
                  <a:pt x="1247775" y="92075"/>
                </a:lnTo>
                <a:lnTo>
                  <a:pt x="1270000" y="98425"/>
                </a:lnTo>
                <a:lnTo>
                  <a:pt x="1387475" y="107950"/>
                </a:lnTo>
                <a:lnTo>
                  <a:pt x="1422400" y="142875"/>
                </a:lnTo>
                <a:lnTo>
                  <a:pt x="1470025" y="142875"/>
                </a:lnTo>
                <a:lnTo>
                  <a:pt x="1495425" y="161925"/>
                </a:lnTo>
                <a:lnTo>
                  <a:pt x="1508125" y="177800"/>
                </a:lnTo>
                <a:lnTo>
                  <a:pt x="1549400" y="196850"/>
                </a:lnTo>
                <a:lnTo>
                  <a:pt x="1651000" y="187325"/>
                </a:lnTo>
                <a:lnTo>
                  <a:pt x="1701800" y="222250"/>
                </a:lnTo>
                <a:lnTo>
                  <a:pt x="1730375" y="266700"/>
                </a:lnTo>
                <a:lnTo>
                  <a:pt x="1743075" y="301625"/>
                </a:lnTo>
                <a:lnTo>
                  <a:pt x="1841500" y="295275"/>
                </a:lnTo>
                <a:lnTo>
                  <a:pt x="1854200" y="311150"/>
                </a:lnTo>
                <a:lnTo>
                  <a:pt x="1873250" y="311150"/>
                </a:lnTo>
                <a:lnTo>
                  <a:pt x="1876425" y="327025"/>
                </a:lnTo>
                <a:lnTo>
                  <a:pt x="2035175" y="323850"/>
                </a:lnTo>
                <a:lnTo>
                  <a:pt x="2038350" y="374650"/>
                </a:lnTo>
                <a:lnTo>
                  <a:pt x="2378075" y="374650"/>
                </a:lnTo>
                <a:lnTo>
                  <a:pt x="2378075" y="1476375"/>
                </a:lnTo>
              </a:path>
            </a:pathLst>
          </a:custGeom>
          <a:ln w="19050">
            <a:solidFill>
              <a:schemeClr val="accent3"/>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sp>
        <p:nvSpPr>
          <p:cNvPr id="99" name="Freeform 98">
            <a:extLst>
              <a:ext uri="{FF2B5EF4-FFF2-40B4-BE49-F238E27FC236}">
                <a16:creationId xmlns:a16="http://schemas.microsoft.com/office/drawing/2014/main" id="{D4AC1282-187D-FEB6-95CC-059A7E835740}"/>
              </a:ext>
            </a:extLst>
          </p:cNvPr>
          <p:cNvSpPr/>
          <p:nvPr/>
        </p:nvSpPr>
        <p:spPr>
          <a:xfrm>
            <a:off x="7054454" y="2295785"/>
            <a:ext cx="2162175" cy="463551"/>
          </a:xfrm>
          <a:custGeom>
            <a:avLst/>
            <a:gdLst>
              <a:gd name="connsiteX0" fmla="*/ 0 w 2162175"/>
              <a:gd name="connsiteY0" fmla="*/ 3175 h 463550"/>
              <a:gd name="connsiteX1" fmla="*/ 193675 w 2162175"/>
              <a:gd name="connsiteY1" fmla="*/ 0 h 463550"/>
              <a:gd name="connsiteX2" fmla="*/ 282575 w 2162175"/>
              <a:gd name="connsiteY2" fmla="*/ 3175 h 463550"/>
              <a:gd name="connsiteX3" fmla="*/ 295275 w 2162175"/>
              <a:gd name="connsiteY3" fmla="*/ 66675 h 463550"/>
              <a:gd name="connsiteX4" fmla="*/ 704850 w 2162175"/>
              <a:gd name="connsiteY4" fmla="*/ 69850 h 463550"/>
              <a:gd name="connsiteX5" fmla="*/ 708025 w 2162175"/>
              <a:gd name="connsiteY5" fmla="*/ 136525 h 463550"/>
              <a:gd name="connsiteX6" fmla="*/ 1098550 w 2162175"/>
              <a:gd name="connsiteY6" fmla="*/ 139700 h 463550"/>
              <a:gd name="connsiteX7" fmla="*/ 1104900 w 2162175"/>
              <a:gd name="connsiteY7" fmla="*/ 212725 h 463550"/>
              <a:gd name="connsiteX8" fmla="*/ 1416050 w 2162175"/>
              <a:gd name="connsiteY8" fmla="*/ 215900 h 463550"/>
              <a:gd name="connsiteX9" fmla="*/ 1419225 w 2162175"/>
              <a:gd name="connsiteY9" fmla="*/ 285750 h 463550"/>
              <a:gd name="connsiteX10" fmla="*/ 1720850 w 2162175"/>
              <a:gd name="connsiteY10" fmla="*/ 288925 h 463550"/>
              <a:gd name="connsiteX11" fmla="*/ 1727200 w 2162175"/>
              <a:gd name="connsiteY11" fmla="*/ 460375 h 463550"/>
              <a:gd name="connsiteX12" fmla="*/ 2162175 w 2162175"/>
              <a:gd name="connsiteY12" fmla="*/ 463550 h 463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2175" h="463550">
                <a:moveTo>
                  <a:pt x="0" y="3175"/>
                </a:moveTo>
                <a:lnTo>
                  <a:pt x="193675" y="0"/>
                </a:lnTo>
                <a:lnTo>
                  <a:pt x="282575" y="3175"/>
                </a:lnTo>
                <a:lnTo>
                  <a:pt x="295275" y="66675"/>
                </a:lnTo>
                <a:lnTo>
                  <a:pt x="704850" y="69850"/>
                </a:lnTo>
                <a:lnTo>
                  <a:pt x="708025" y="136525"/>
                </a:lnTo>
                <a:lnTo>
                  <a:pt x="1098550" y="139700"/>
                </a:lnTo>
                <a:lnTo>
                  <a:pt x="1104900" y="212725"/>
                </a:lnTo>
                <a:lnTo>
                  <a:pt x="1416050" y="215900"/>
                </a:lnTo>
                <a:lnTo>
                  <a:pt x="1419225" y="285750"/>
                </a:lnTo>
                <a:lnTo>
                  <a:pt x="1720850" y="288925"/>
                </a:lnTo>
                <a:lnTo>
                  <a:pt x="1727200" y="460375"/>
                </a:lnTo>
                <a:lnTo>
                  <a:pt x="2162175" y="463550"/>
                </a:lnTo>
              </a:path>
            </a:pathLst>
          </a:custGeom>
          <a:ln w="19050">
            <a:solidFill>
              <a:schemeClr val="accent3"/>
            </a:solidFill>
            <a:prstDash val="sysDot"/>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609585"/>
            <a:endParaRPr lang="en-US" dirty="0">
              <a:solidFill>
                <a:srgbClr val="2D2E2D"/>
              </a:solidFill>
              <a:latin typeface="Calibri"/>
            </a:endParaRPr>
          </a:p>
        </p:txBody>
      </p:sp>
      <p:cxnSp>
        <p:nvCxnSpPr>
          <p:cNvPr id="100" name="Straight Connector 99">
            <a:extLst>
              <a:ext uri="{FF2B5EF4-FFF2-40B4-BE49-F238E27FC236}">
                <a16:creationId xmlns:a16="http://schemas.microsoft.com/office/drawing/2014/main" id="{A55F4BAD-425B-58BA-7CE1-56EF39AD4F0F}"/>
              </a:ext>
            </a:extLst>
          </p:cNvPr>
          <p:cNvCxnSpPr/>
          <p:nvPr/>
        </p:nvCxnSpPr>
        <p:spPr>
          <a:xfrm>
            <a:off x="2984191" y="2224112"/>
            <a:ext cx="0" cy="1551339"/>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58C16CFF-3F91-E678-72BC-28B82A0CD49E}"/>
              </a:ext>
            </a:extLst>
          </p:cNvPr>
          <p:cNvCxnSpPr/>
          <p:nvPr/>
        </p:nvCxnSpPr>
        <p:spPr>
          <a:xfrm>
            <a:off x="8869423" y="2224112"/>
            <a:ext cx="0" cy="1551339"/>
          </a:xfrm>
          <a:prstGeom prst="line">
            <a:avLst/>
          </a:prstGeom>
          <a:ln w="12700" cmpd="sng">
            <a:solidFill>
              <a:schemeClr val="tx2">
                <a:lumMod val="75000"/>
                <a:lumOff val="25000"/>
              </a:schemeClr>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ADD12808-1D50-B845-7BB9-1E6915D2422D}"/>
              </a:ext>
            </a:extLst>
          </p:cNvPr>
          <p:cNvCxnSpPr/>
          <p:nvPr/>
        </p:nvCxnSpPr>
        <p:spPr>
          <a:xfrm>
            <a:off x="3876845" y="2606935"/>
            <a:ext cx="265176"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369A3950-677B-C2EC-1FF7-809639CA2E2D}"/>
              </a:ext>
            </a:extLst>
          </p:cNvPr>
          <p:cNvCxnSpPr/>
          <p:nvPr/>
        </p:nvCxnSpPr>
        <p:spPr>
          <a:xfrm>
            <a:off x="3876845" y="3226148"/>
            <a:ext cx="265176" cy="0"/>
          </a:xfrm>
          <a:prstGeom prst="line">
            <a:avLst/>
          </a:prstGeom>
          <a:ln>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9FD64E9F-BA75-DDEC-891F-C93396369208}"/>
              </a:ext>
            </a:extLst>
          </p:cNvPr>
          <p:cNvCxnSpPr/>
          <p:nvPr/>
        </p:nvCxnSpPr>
        <p:spPr>
          <a:xfrm>
            <a:off x="3887513" y="3862007"/>
            <a:ext cx="265176" cy="0"/>
          </a:xfrm>
          <a:prstGeom prst="line">
            <a:avLst/>
          </a:prstGeom>
          <a:ln>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437157C2-F856-9219-C025-935D8F4D06FA}"/>
              </a:ext>
            </a:extLst>
          </p:cNvPr>
          <p:cNvCxnSpPr/>
          <p:nvPr/>
        </p:nvCxnSpPr>
        <p:spPr>
          <a:xfrm>
            <a:off x="9738856" y="2606935"/>
            <a:ext cx="265176" cy="0"/>
          </a:xfrm>
          <a:prstGeom prst="line">
            <a:avLst/>
          </a:prstGeom>
          <a:ln>
            <a:prstDash val="sysDash"/>
          </a:ln>
          <a:effectLst/>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B9D181DF-3C4A-63E7-0C9A-F40C07B426E4}"/>
              </a:ext>
            </a:extLst>
          </p:cNvPr>
          <p:cNvCxnSpPr/>
          <p:nvPr/>
        </p:nvCxnSpPr>
        <p:spPr>
          <a:xfrm>
            <a:off x="9738856" y="3243732"/>
            <a:ext cx="265176" cy="0"/>
          </a:xfrm>
          <a:prstGeom prst="line">
            <a:avLst/>
          </a:prstGeom>
          <a:ln>
            <a:solidFill>
              <a:schemeClr val="accent3"/>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6F3E9E81-FF17-D410-D4BB-85DC0072885C}"/>
              </a:ext>
            </a:extLst>
          </p:cNvPr>
          <p:cNvCxnSpPr/>
          <p:nvPr/>
        </p:nvCxnSpPr>
        <p:spPr>
          <a:xfrm>
            <a:off x="9749524" y="3903043"/>
            <a:ext cx="265176" cy="0"/>
          </a:xfrm>
          <a:prstGeom prst="line">
            <a:avLst/>
          </a:prstGeom>
          <a:ln>
            <a:solidFill>
              <a:schemeClr val="accent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08" name="Straight Connector 107">
            <a:extLst>
              <a:ext uri="{FF2B5EF4-FFF2-40B4-BE49-F238E27FC236}">
                <a16:creationId xmlns:a16="http://schemas.microsoft.com/office/drawing/2014/main" id="{4DF64BCC-0364-F78C-D05F-86FD3B85DDEA}"/>
              </a:ext>
            </a:extLst>
          </p:cNvPr>
          <p:cNvCxnSpPr/>
          <p:nvPr/>
        </p:nvCxnSpPr>
        <p:spPr>
          <a:xfrm>
            <a:off x="3887513" y="2798577"/>
            <a:ext cx="265176"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109" name="Straight Connector 108">
            <a:extLst>
              <a:ext uri="{FF2B5EF4-FFF2-40B4-BE49-F238E27FC236}">
                <a16:creationId xmlns:a16="http://schemas.microsoft.com/office/drawing/2014/main" id="{0B493D5F-BB6F-D0DC-F8B6-9CB367958D40}"/>
              </a:ext>
            </a:extLst>
          </p:cNvPr>
          <p:cNvCxnSpPr/>
          <p:nvPr/>
        </p:nvCxnSpPr>
        <p:spPr>
          <a:xfrm>
            <a:off x="3887513" y="3410525"/>
            <a:ext cx="265176" cy="0"/>
          </a:xfrm>
          <a:prstGeom prst="line">
            <a:avLst/>
          </a:prstGeom>
          <a:ln>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0" name="Straight Connector 109">
            <a:extLst>
              <a:ext uri="{FF2B5EF4-FFF2-40B4-BE49-F238E27FC236}">
                <a16:creationId xmlns:a16="http://schemas.microsoft.com/office/drawing/2014/main" id="{5257C991-5E06-A73E-2FF3-A3953F4DD6CC}"/>
              </a:ext>
            </a:extLst>
          </p:cNvPr>
          <p:cNvCxnSpPr/>
          <p:nvPr/>
        </p:nvCxnSpPr>
        <p:spPr>
          <a:xfrm>
            <a:off x="3887513" y="4062793"/>
            <a:ext cx="265176" cy="0"/>
          </a:xfrm>
          <a:prstGeom prst="line">
            <a:avLst/>
          </a:prstGeom>
          <a:ln>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1" name="Straight Connector 110">
            <a:extLst>
              <a:ext uri="{FF2B5EF4-FFF2-40B4-BE49-F238E27FC236}">
                <a16:creationId xmlns:a16="http://schemas.microsoft.com/office/drawing/2014/main" id="{C334DE12-27D8-73E0-68D5-E05217E0265A}"/>
              </a:ext>
            </a:extLst>
          </p:cNvPr>
          <p:cNvCxnSpPr/>
          <p:nvPr/>
        </p:nvCxnSpPr>
        <p:spPr>
          <a:xfrm>
            <a:off x="9740380" y="2798577"/>
            <a:ext cx="265176" cy="0"/>
          </a:xfrm>
          <a:prstGeom prst="line">
            <a:avLst/>
          </a:prstGeom>
          <a:ln>
            <a:prstDash val="solid"/>
          </a:ln>
          <a:effectLst/>
        </p:spPr>
        <p:style>
          <a:lnRef idx="2">
            <a:schemeClr val="accent1"/>
          </a:lnRef>
          <a:fillRef idx="0">
            <a:schemeClr val="accent1"/>
          </a:fillRef>
          <a:effectRef idx="1">
            <a:schemeClr val="accent1"/>
          </a:effectRef>
          <a:fontRef idx="minor">
            <a:schemeClr val="tx1"/>
          </a:fontRef>
        </p:style>
      </p:cxnSp>
      <p:cxnSp>
        <p:nvCxnSpPr>
          <p:cNvPr id="112" name="Straight Connector 111">
            <a:extLst>
              <a:ext uri="{FF2B5EF4-FFF2-40B4-BE49-F238E27FC236}">
                <a16:creationId xmlns:a16="http://schemas.microsoft.com/office/drawing/2014/main" id="{9DB9D5EC-BABE-A47E-211E-56FA4BD7C180}"/>
              </a:ext>
            </a:extLst>
          </p:cNvPr>
          <p:cNvCxnSpPr/>
          <p:nvPr/>
        </p:nvCxnSpPr>
        <p:spPr>
          <a:xfrm>
            <a:off x="9740380" y="3428109"/>
            <a:ext cx="265176" cy="0"/>
          </a:xfrm>
          <a:prstGeom prst="line">
            <a:avLst/>
          </a:prstGeom>
          <a:ln>
            <a:solidFill>
              <a:schemeClr val="accent3"/>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13" name="Straight Connector 112">
            <a:extLst>
              <a:ext uri="{FF2B5EF4-FFF2-40B4-BE49-F238E27FC236}">
                <a16:creationId xmlns:a16="http://schemas.microsoft.com/office/drawing/2014/main" id="{6C047B48-07EA-4A22-2603-875321BD95BA}"/>
              </a:ext>
            </a:extLst>
          </p:cNvPr>
          <p:cNvCxnSpPr/>
          <p:nvPr/>
        </p:nvCxnSpPr>
        <p:spPr>
          <a:xfrm>
            <a:off x="9758668" y="4103829"/>
            <a:ext cx="265176" cy="0"/>
          </a:xfrm>
          <a:prstGeom prst="line">
            <a:avLst/>
          </a:prstGeom>
          <a:ln>
            <a:solidFill>
              <a:schemeClr val="accent2"/>
            </a:solidFill>
            <a:prstDash val="solid"/>
          </a:ln>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5C2B360-3E2A-AC73-A280-5C5BFC56C768}"/>
              </a:ext>
            </a:extLst>
          </p:cNvPr>
          <p:cNvSpPr txBox="1"/>
          <p:nvPr/>
        </p:nvSpPr>
        <p:spPr>
          <a:xfrm>
            <a:off x="56103" y="5924552"/>
            <a:ext cx="11513820" cy="338554"/>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CI, confidence interval; CLL, chronic lymphocytic leukemia; HR, hazard ratio;  I, ibrutinib; </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immunoglobulin heavy-chain variable region gene; m</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mutated </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PFS, progression-free survival; </a:t>
            </a:r>
            <a:r>
              <a:rPr lang="en-US" sz="800" i="1" dirty="0">
                <a:solidFill>
                  <a:srgbClr val="555555">
                    <a:lumMod val="50000"/>
                    <a:lumOff val="50000"/>
                  </a:srgbClr>
                </a:solidFill>
                <a:latin typeface="Calibri"/>
              </a:rPr>
              <a:t>TP53</a:t>
            </a:r>
            <a:r>
              <a:rPr lang="en-US" sz="800" dirty="0">
                <a:solidFill>
                  <a:srgbClr val="555555">
                    <a:lumMod val="50000"/>
                    <a:lumOff val="50000"/>
                  </a:srgbClr>
                </a:solidFill>
                <a:latin typeface="Calibri"/>
              </a:rPr>
              <a:t>del/mut, </a:t>
            </a:r>
            <a:r>
              <a:rPr lang="en-US" sz="800" i="1" dirty="0">
                <a:solidFill>
                  <a:srgbClr val="555555">
                    <a:lumMod val="50000"/>
                    <a:lumOff val="50000"/>
                  </a:srgbClr>
                </a:solidFill>
                <a:latin typeface="Calibri"/>
              </a:rPr>
              <a:t>TP53</a:t>
            </a:r>
            <a:r>
              <a:rPr lang="en-US" sz="800" dirty="0">
                <a:solidFill>
                  <a:srgbClr val="555555">
                    <a:lumMod val="50000"/>
                    <a:lumOff val="50000"/>
                  </a:srgbClr>
                </a:solidFill>
                <a:latin typeface="Calibri"/>
              </a:rPr>
              <a:t> deletion and/or mutation; u</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unmutated </a:t>
            </a:r>
            <a:r>
              <a:rPr lang="en-US" sz="800" i="1" dirty="0">
                <a:solidFill>
                  <a:srgbClr val="555555">
                    <a:lumMod val="50000"/>
                    <a:lumOff val="50000"/>
                  </a:srgbClr>
                </a:solidFill>
                <a:latin typeface="Calibri"/>
              </a:rPr>
              <a:t>IGHV</a:t>
            </a:r>
            <a:r>
              <a:rPr lang="en-US" sz="800" dirty="0">
                <a:solidFill>
                  <a:srgbClr val="555555">
                    <a:lumMod val="50000"/>
                    <a:lumOff val="50000"/>
                  </a:srgbClr>
                </a:solidFill>
                <a:latin typeface="Calibri"/>
              </a:rPr>
              <a:t>; VI, venetoclax–ibrutinib; VO, venetoclax–obinutuzumab; WT, wild type.</a:t>
            </a:r>
          </a:p>
        </p:txBody>
      </p:sp>
      <p:sp>
        <p:nvSpPr>
          <p:cNvPr id="114" name="Text Placeholder 3">
            <a:extLst>
              <a:ext uri="{FF2B5EF4-FFF2-40B4-BE49-F238E27FC236}">
                <a16:creationId xmlns:a16="http://schemas.microsoft.com/office/drawing/2014/main" id="{4475CF9F-C8FE-C7D2-7A47-1A4CCA3B86B5}"/>
              </a:ext>
            </a:extLst>
          </p:cNvPr>
          <p:cNvSpPr txBox="1">
            <a:spLocks/>
          </p:cNvSpPr>
          <p:nvPr/>
        </p:nvSpPr>
        <p:spPr>
          <a:xfrm>
            <a:off x="8199718" y="6293884"/>
            <a:ext cx="3561319" cy="260200"/>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*Venetoclax + ibrutinib is not yet FDA-approved</a:t>
            </a:r>
          </a:p>
        </p:txBody>
      </p:sp>
    </p:spTree>
    <p:extLst>
      <p:ext uri="{BB962C8B-B14F-4D97-AF65-F5344CB8AC3E}">
        <p14:creationId xmlns:p14="http://schemas.microsoft.com/office/powerpoint/2010/main" val="640430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F1E82-27E0-A07E-2E34-68264009FD67}"/>
              </a:ext>
            </a:extLst>
          </p:cNvPr>
          <p:cNvSpPr>
            <a:spLocks noGrp="1"/>
          </p:cNvSpPr>
          <p:nvPr>
            <p:ph type="title"/>
          </p:nvPr>
        </p:nvSpPr>
        <p:spPr/>
        <p:txBody>
          <a:bodyPr>
            <a:normAutofit/>
          </a:bodyPr>
          <a:lstStyle/>
          <a:p>
            <a:r>
              <a:rPr lang="en-US" dirty="0"/>
              <a:t>CLL17: Selected Adverse Events of Interest</a:t>
            </a:r>
          </a:p>
        </p:txBody>
      </p:sp>
      <p:graphicFrame>
        <p:nvGraphicFramePr>
          <p:cNvPr id="5" name="Table 5">
            <a:extLst>
              <a:ext uri="{FF2B5EF4-FFF2-40B4-BE49-F238E27FC236}">
                <a16:creationId xmlns:a16="http://schemas.microsoft.com/office/drawing/2014/main" id="{7A6BBE44-4EBE-7349-F5D8-956AC42DB827}"/>
              </a:ext>
            </a:extLst>
          </p:cNvPr>
          <p:cNvGraphicFramePr>
            <a:graphicFrameLocks noGrp="1"/>
          </p:cNvGraphicFramePr>
          <p:nvPr/>
        </p:nvGraphicFramePr>
        <p:xfrm>
          <a:off x="342896" y="684807"/>
          <a:ext cx="11239504" cy="5535801"/>
        </p:xfrm>
        <a:graphic>
          <a:graphicData uri="http://schemas.openxmlformats.org/drawingml/2006/table">
            <a:tbl>
              <a:tblPr firstRow="1" bandRow="1">
                <a:tableStyleId>{6E25E649-3F16-4E02-A733-19D2CDBF48F0}</a:tableStyleId>
              </a:tblPr>
              <a:tblGrid>
                <a:gridCol w="3421380">
                  <a:extLst>
                    <a:ext uri="{9D8B030D-6E8A-4147-A177-3AD203B41FA5}">
                      <a16:colId xmlns:a16="http://schemas.microsoft.com/office/drawing/2014/main" val="3980453188"/>
                    </a:ext>
                  </a:extLst>
                </a:gridCol>
                <a:gridCol w="2682240">
                  <a:extLst>
                    <a:ext uri="{9D8B030D-6E8A-4147-A177-3AD203B41FA5}">
                      <a16:colId xmlns:a16="http://schemas.microsoft.com/office/drawing/2014/main" val="572808656"/>
                    </a:ext>
                  </a:extLst>
                </a:gridCol>
                <a:gridCol w="2522220">
                  <a:extLst>
                    <a:ext uri="{9D8B030D-6E8A-4147-A177-3AD203B41FA5}">
                      <a16:colId xmlns:a16="http://schemas.microsoft.com/office/drawing/2014/main" val="3731510509"/>
                    </a:ext>
                  </a:extLst>
                </a:gridCol>
                <a:gridCol w="2613664">
                  <a:extLst>
                    <a:ext uri="{9D8B030D-6E8A-4147-A177-3AD203B41FA5}">
                      <a16:colId xmlns:a16="http://schemas.microsoft.com/office/drawing/2014/main" val="908002016"/>
                    </a:ext>
                  </a:extLst>
                </a:gridCol>
              </a:tblGrid>
              <a:tr h="294640">
                <a:tc>
                  <a:txBody>
                    <a:bodyPr/>
                    <a:lstStyle/>
                    <a:p>
                      <a:endParaRPr lang="en-US" sz="1300" dirty="0"/>
                    </a:p>
                  </a:txBody>
                  <a:tcPr>
                    <a:solidFill>
                      <a:schemeClr val="accent1">
                        <a:lumMod val="50000"/>
                      </a:schemeClr>
                    </a:solidFill>
                  </a:tcPr>
                </a:tc>
                <a:tc>
                  <a:txBody>
                    <a:bodyPr/>
                    <a:lstStyle/>
                    <a:p>
                      <a:pPr algn="ctr"/>
                      <a:r>
                        <a:rPr lang="en-US" sz="1300" dirty="0"/>
                        <a:t>VO</a:t>
                      </a:r>
                    </a:p>
                  </a:txBody>
                  <a:tcPr>
                    <a:solidFill>
                      <a:schemeClr val="accent1">
                        <a:lumMod val="50000"/>
                      </a:schemeClr>
                    </a:solidFill>
                  </a:tcPr>
                </a:tc>
                <a:tc>
                  <a:txBody>
                    <a:bodyPr/>
                    <a:lstStyle/>
                    <a:p>
                      <a:pPr algn="ctr"/>
                      <a:r>
                        <a:rPr lang="en-US" sz="1300" dirty="0"/>
                        <a:t>VI</a:t>
                      </a:r>
                    </a:p>
                  </a:txBody>
                  <a:tcPr>
                    <a:solidFill>
                      <a:schemeClr val="accent1">
                        <a:lumMod val="50000"/>
                      </a:schemeClr>
                    </a:solidFill>
                  </a:tcPr>
                </a:tc>
                <a:tc>
                  <a:txBody>
                    <a:bodyPr/>
                    <a:lstStyle/>
                    <a:p>
                      <a:pPr algn="ctr"/>
                      <a:r>
                        <a:rPr lang="en-US" sz="1300" dirty="0"/>
                        <a:t>I</a:t>
                      </a:r>
                    </a:p>
                  </a:txBody>
                  <a:tcPr>
                    <a:solidFill>
                      <a:schemeClr val="accent1">
                        <a:lumMod val="50000"/>
                      </a:schemeClr>
                    </a:solidFill>
                  </a:tcPr>
                </a:tc>
                <a:extLst>
                  <a:ext uri="{0D108BD9-81ED-4DB2-BD59-A6C34878D82A}">
                    <a16:rowId xmlns:a16="http://schemas.microsoft.com/office/drawing/2014/main" val="3286051744"/>
                  </a:ext>
                </a:extLst>
              </a:tr>
              <a:tr h="294640">
                <a:tc>
                  <a:txBody>
                    <a:bodyPr/>
                    <a:lstStyle/>
                    <a:p>
                      <a:r>
                        <a:rPr lang="en-US" sz="1300" dirty="0">
                          <a:solidFill>
                            <a:schemeClr val="tx2"/>
                          </a:solidFill>
                        </a:rPr>
                        <a:t>Safety population – n (%)</a:t>
                      </a:r>
                    </a:p>
                  </a:txBody>
                  <a:tcPr/>
                </a:tc>
                <a:tc>
                  <a:txBody>
                    <a:bodyPr/>
                    <a:lstStyle/>
                    <a:p>
                      <a:pPr algn="ctr"/>
                      <a:r>
                        <a:rPr lang="en-US" sz="1300" dirty="0">
                          <a:solidFill>
                            <a:schemeClr val="tx2"/>
                          </a:solidFill>
                        </a:rPr>
                        <a:t>295</a:t>
                      </a:r>
                    </a:p>
                  </a:txBody>
                  <a:tcPr/>
                </a:tc>
                <a:tc>
                  <a:txBody>
                    <a:bodyPr/>
                    <a:lstStyle/>
                    <a:p>
                      <a:pPr algn="ctr"/>
                      <a:r>
                        <a:rPr lang="en-US" sz="1300" dirty="0">
                          <a:solidFill>
                            <a:schemeClr val="tx2"/>
                          </a:solidFill>
                        </a:rPr>
                        <a:t>303</a:t>
                      </a:r>
                    </a:p>
                  </a:txBody>
                  <a:tcPr/>
                </a:tc>
                <a:tc>
                  <a:txBody>
                    <a:bodyPr/>
                    <a:lstStyle/>
                    <a:p>
                      <a:pPr algn="ctr"/>
                      <a:r>
                        <a:rPr lang="en-US" sz="1300" dirty="0">
                          <a:solidFill>
                            <a:schemeClr val="tx2"/>
                          </a:solidFill>
                        </a:rPr>
                        <a:t>298</a:t>
                      </a:r>
                    </a:p>
                  </a:txBody>
                  <a:tcPr/>
                </a:tc>
                <a:extLst>
                  <a:ext uri="{0D108BD9-81ED-4DB2-BD59-A6C34878D82A}">
                    <a16:rowId xmlns:a16="http://schemas.microsoft.com/office/drawing/2014/main" val="876281783"/>
                  </a:ext>
                </a:extLst>
              </a:tr>
              <a:tr h="372067">
                <a:tc>
                  <a:txBody>
                    <a:bodyPr/>
                    <a:lstStyle/>
                    <a:p>
                      <a:r>
                        <a:rPr lang="en-US" sz="1300" dirty="0">
                          <a:solidFill>
                            <a:schemeClr val="tx2"/>
                          </a:solidFill>
                        </a:rPr>
                        <a:t>Blood and lymphatic system disorders</a:t>
                      </a:r>
                    </a:p>
                  </a:txBody>
                  <a:tcPr>
                    <a:solidFill>
                      <a:schemeClr val="bg2"/>
                    </a:solidFill>
                  </a:tcPr>
                </a:tc>
                <a:tc>
                  <a:txBody>
                    <a:bodyPr/>
                    <a:lstStyle/>
                    <a:p>
                      <a:pPr algn="ctr"/>
                      <a:r>
                        <a:rPr lang="en-US" sz="1300" dirty="0">
                          <a:solidFill>
                            <a:schemeClr val="tx2"/>
                          </a:solidFill>
                        </a:rPr>
                        <a:t>174 (59.0)</a:t>
                      </a:r>
                    </a:p>
                  </a:txBody>
                  <a:tcPr>
                    <a:solidFill>
                      <a:schemeClr val="bg2"/>
                    </a:solidFill>
                  </a:tcPr>
                </a:tc>
                <a:tc>
                  <a:txBody>
                    <a:bodyPr/>
                    <a:lstStyle/>
                    <a:p>
                      <a:pPr algn="ctr"/>
                      <a:r>
                        <a:rPr lang="en-US" sz="1300" dirty="0">
                          <a:solidFill>
                            <a:schemeClr val="tx2"/>
                          </a:solidFill>
                        </a:rPr>
                        <a:t>130 (42.9)</a:t>
                      </a:r>
                    </a:p>
                  </a:txBody>
                  <a:tcPr>
                    <a:solidFill>
                      <a:schemeClr val="bg2"/>
                    </a:solidFill>
                  </a:tcPr>
                </a:tc>
                <a:tc>
                  <a:txBody>
                    <a:bodyPr/>
                    <a:lstStyle/>
                    <a:p>
                      <a:pPr algn="ctr"/>
                      <a:r>
                        <a:rPr lang="en-US" sz="1300" dirty="0">
                          <a:solidFill>
                            <a:schemeClr val="tx2"/>
                          </a:solidFill>
                        </a:rPr>
                        <a:t>85 (28.5)</a:t>
                      </a:r>
                    </a:p>
                  </a:txBody>
                  <a:tcPr>
                    <a:solidFill>
                      <a:schemeClr val="bg2"/>
                    </a:solidFill>
                  </a:tcPr>
                </a:tc>
                <a:extLst>
                  <a:ext uri="{0D108BD9-81ED-4DB2-BD59-A6C34878D82A}">
                    <a16:rowId xmlns:a16="http://schemas.microsoft.com/office/drawing/2014/main" val="3412635509"/>
                  </a:ext>
                </a:extLst>
              </a:tr>
              <a:tr h="294640">
                <a:tc>
                  <a:txBody>
                    <a:bodyPr/>
                    <a:lstStyle/>
                    <a:p>
                      <a:pPr indent="228600"/>
                      <a:r>
                        <a:rPr lang="en-US" sz="1300" dirty="0">
                          <a:solidFill>
                            <a:schemeClr val="tx2"/>
                          </a:solidFill>
                        </a:rPr>
                        <a:t>Febrile neutropenia</a:t>
                      </a:r>
                    </a:p>
                  </a:txBody>
                  <a:tcPr>
                    <a:solidFill>
                      <a:schemeClr val="bg2"/>
                    </a:solidFill>
                  </a:tcPr>
                </a:tc>
                <a:tc>
                  <a:txBody>
                    <a:bodyPr/>
                    <a:lstStyle/>
                    <a:p>
                      <a:pPr algn="ctr"/>
                      <a:r>
                        <a:rPr lang="en-US" sz="1300" dirty="0">
                          <a:solidFill>
                            <a:schemeClr val="tx2"/>
                          </a:solidFill>
                        </a:rPr>
                        <a:t>14 (4.7)</a:t>
                      </a:r>
                    </a:p>
                  </a:txBody>
                  <a:tcPr>
                    <a:solidFill>
                      <a:schemeClr val="bg2"/>
                    </a:solidFill>
                  </a:tcPr>
                </a:tc>
                <a:tc>
                  <a:txBody>
                    <a:bodyPr/>
                    <a:lstStyle/>
                    <a:p>
                      <a:pPr algn="ctr"/>
                      <a:r>
                        <a:rPr lang="en-US" sz="1300" dirty="0">
                          <a:solidFill>
                            <a:schemeClr val="tx2"/>
                          </a:solidFill>
                        </a:rPr>
                        <a:t>7 (2.3)</a:t>
                      </a:r>
                    </a:p>
                  </a:txBody>
                  <a:tcPr>
                    <a:solidFill>
                      <a:schemeClr val="bg2"/>
                    </a:solidFill>
                  </a:tcPr>
                </a:tc>
                <a:tc>
                  <a:txBody>
                    <a:bodyPr/>
                    <a:lstStyle/>
                    <a:p>
                      <a:pPr algn="ctr"/>
                      <a:r>
                        <a:rPr lang="en-US" sz="1300" dirty="0">
                          <a:solidFill>
                            <a:schemeClr val="tx2"/>
                          </a:solidFill>
                        </a:rPr>
                        <a:t>0 (0)</a:t>
                      </a:r>
                    </a:p>
                  </a:txBody>
                  <a:tcPr>
                    <a:solidFill>
                      <a:schemeClr val="bg2"/>
                    </a:solidFill>
                  </a:tcPr>
                </a:tc>
                <a:extLst>
                  <a:ext uri="{0D108BD9-81ED-4DB2-BD59-A6C34878D82A}">
                    <a16:rowId xmlns:a16="http://schemas.microsoft.com/office/drawing/2014/main" val="4046182476"/>
                  </a:ext>
                </a:extLst>
              </a:tr>
              <a:tr h="294640">
                <a:tc>
                  <a:txBody>
                    <a:bodyPr/>
                    <a:lstStyle/>
                    <a:p>
                      <a:pPr indent="228600"/>
                      <a:r>
                        <a:rPr lang="en-US" sz="1300" dirty="0">
                          <a:solidFill>
                            <a:schemeClr val="tx2"/>
                          </a:solidFill>
                        </a:rPr>
                        <a:t>Neutropenia</a:t>
                      </a:r>
                    </a:p>
                  </a:txBody>
                  <a:tcPr>
                    <a:solidFill>
                      <a:schemeClr val="bg2"/>
                    </a:solidFill>
                  </a:tcPr>
                </a:tc>
                <a:tc>
                  <a:txBody>
                    <a:bodyPr/>
                    <a:lstStyle/>
                    <a:p>
                      <a:pPr algn="ctr"/>
                      <a:r>
                        <a:rPr lang="en-US" sz="1300" dirty="0">
                          <a:solidFill>
                            <a:schemeClr val="tx2"/>
                          </a:solidFill>
                        </a:rPr>
                        <a:t>155 (52.5)</a:t>
                      </a:r>
                    </a:p>
                  </a:txBody>
                  <a:tcPr>
                    <a:solidFill>
                      <a:schemeClr val="bg2"/>
                    </a:solidFill>
                  </a:tcPr>
                </a:tc>
                <a:tc>
                  <a:txBody>
                    <a:bodyPr/>
                    <a:lstStyle/>
                    <a:p>
                      <a:pPr algn="ctr"/>
                      <a:r>
                        <a:rPr lang="en-US" sz="1300" dirty="0">
                          <a:solidFill>
                            <a:schemeClr val="tx2"/>
                          </a:solidFill>
                        </a:rPr>
                        <a:t>110 (36.3)</a:t>
                      </a:r>
                    </a:p>
                  </a:txBody>
                  <a:tcPr>
                    <a:solidFill>
                      <a:schemeClr val="bg2"/>
                    </a:solidFill>
                  </a:tcPr>
                </a:tc>
                <a:tc>
                  <a:txBody>
                    <a:bodyPr/>
                    <a:lstStyle/>
                    <a:p>
                      <a:pPr algn="ctr"/>
                      <a:r>
                        <a:rPr lang="en-US" sz="1300" dirty="0">
                          <a:solidFill>
                            <a:schemeClr val="tx2"/>
                          </a:solidFill>
                        </a:rPr>
                        <a:t>49 (16.4)</a:t>
                      </a:r>
                    </a:p>
                  </a:txBody>
                  <a:tcPr>
                    <a:solidFill>
                      <a:schemeClr val="bg2"/>
                    </a:solidFill>
                  </a:tcPr>
                </a:tc>
                <a:extLst>
                  <a:ext uri="{0D108BD9-81ED-4DB2-BD59-A6C34878D82A}">
                    <a16:rowId xmlns:a16="http://schemas.microsoft.com/office/drawing/2014/main" val="3737422378"/>
                  </a:ext>
                </a:extLst>
              </a:tr>
              <a:tr h="294640">
                <a:tc>
                  <a:txBody>
                    <a:bodyPr/>
                    <a:lstStyle/>
                    <a:p>
                      <a:r>
                        <a:rPr lang="en-US" sz="1300" dirty="0">
                          <a:solidFill>
                            <a:schemeClr val="tx2"/>
                          </a:solidFill>
                        </a:rPr>
                        <a:t>Cardiac disorders</a:t>
                      </a:r>
                    </a:p>
                  </a:txBody>
                  <a:tcPr>
                    <a:solidFill>
                      <a:srgbClr val="E7E8E9"/>
                    </a:solidFill>
                  </a:tcPr>
                </a:tc>
                <a:tc>
                  <a:txBody>
                    <a:bodyPr/>
                    <a:lstStyle/>
                    <a:p>
                      <a:pPr algn="ctr"/>
                      <a:r>
                        <a:rPr lang="en-US" sz="1300" dirty="0">
                          <a:solidFill>
                            <a:schemeClr val="tx2"/>
                          </a:solidFill>
                        </a:rPr>
                        <a:t>41 (13.9)</a:t>
                      </a:r>
                    </a:p>
                  </a:txBody>
                  <a:tcPr>
                    <a:solidFill>
                      <a:srgbClr val="E7E8E9"/>
                    </a:solidFill>
                  </a:tcPr>
                </a:tc>
                <a:tc>
                  <a:txBody>
                    <a:bodyPr/>
                    <a:lstStyle/>
                    <a:p>
                      <a:pPr algn="ctr"/>
                      <a:r>
                        <a:rPr lang="en-US" sz="1300" dirty="0">
                          <a:solidFill>
                            <a:schemeClr val="tx2"/>
                          </a:solidFill>
                        </a:rPr>
                        <a:t>72 (23.8)</a:t>
                      </a:r>
                    </a:p>
                  </a:txBody>
                  <a:tcPr>
                    <a:solidFill>
                      <a:srgbClr val="E7E8E9"/>
                    </a:solidFill>
                  </a:tcPr>
                </a:tc>
                <a:tc>
                  <a:txBody>
                    <a:bodyPr/>
                    <a:lstStyle/>
                    <a:p>
                      <a:pPr algn="ctr"/>
                      <a:r>
                        <a:rPr lang="en-US" sz="1300" dirty="0">
                          <a:solidFill>
                            <a:schemeClr val="tx2"/>
                          </a:solidFill>
                        </a:rPr>
                        <a:t>103 (34.6)</a:t>
                      </a:r>
                    </a:p>
                  </a:txBody>
                  <a:tcPr/>
                </a:tc>
                <a:extLst>
                  <a:ext uri="{0D108BD9-81ED-4DB2-BD59-A6C34878D82A}">
                    <a16:rowId xmlns:a16="http://schemas.microsoft.com/office/drawing/2014/main" val="1146494468"/>
                  </a:ext>
                </a:extLst>
              </a:tr>
              <a:tr h="294640">
                <a:tc>
                  <a:txBody>
                    <a:bodyPr/>
                    <a:lstStyle/>
                    <a:p>
                      <a:pPr indent="228600"/>
                      <a:r>
                        <a:rPr lang="en-US" sz="1300" dirty="0">
                          <a:solidFill>
                            <a:schemeClr val="tx2"/>
                          </a:solidFill>
                        </a:rPr>
                        <a:t>Atrial fibrillation</a:t>
                      </a:r>
                    </a:p>
                  </a:txBody>
                  <a:tcPr>
                    <a:solidFill>
                      <a:srgbClr val="E7E8E9"/>
                    </a:solidFill>
                  </a:tcPr>
                </a:tc>
                <a:tc>
                  <a:txBody>
                    <a:bodyPr/>
                    <a:lstStyle/>
                    <a:p>
                      <a:pPr algn="ctr"/>
                      <a:r>
                        <a:rPr lang="en-US" sz="1300" dirty="0">
                          <a:solidFill>
                            <a:schemeClr val="tx2"/>
                          </a:solidFill>
                        </a:rPr>
                        <a:t>11 (3.7)</a:t>
                      </a:r>
                    </a:p>
                  </a:txBody>
                  <a:tcPr>
                    <a:solidFill>
                      <a:srgbClr val="E7E8E9"/>
                    </a:solidFill>
                  </a:tcPr>
                </a:tc>
                <a:tc>
                  <a:txBody>
                    <a:bodyPr/>
                    <a:lstStyle/>
                    <a:p>
                      <a:pPr algn="ctr"/>
                      <a:r>
                        <a:rPr lang="en-US" sz="1300" dirty="0">
                          <a:solidFill>
                            <a:schemeClr val="tx2"/>
                          </a:solidFill>
                        </a:rPr>
                        <a:t>38 (12.5)</a:t>
                      </a:r>
                    </a:p>
                  </a:txBody>
                  <a:tcPr>
                    <a:solidFill>
                      <a:srgbClr val="E7E8E9"/>
                    </a:solidFill>
                  </a:tcPr>
                </a:tc>
                <a:tc>
                  <a:txBody>
                    <a:bodyPr/>
                    <a:lstStyle/>
                    <a:p>
                      <a:pPr algn="ctr"/>
                      <a:r>
                        <a:rPr lang="en-US" sz="1300" dirty="0">
                          <a:solidFill>
                            <a:schemeClr val="tx2"/>
                          </a:solidFill>
                        </a:rPr>
                        <a:t>50 (16.8)</a:t>
                      </a:r>
                    </a:p>
                  </a:txBody>
                  <a:tcPr>
                    <a:solidFill>
                      <a:srgbClr val="E7E8E9"/>
                    </a:solidFill>
                  </a:tcPr>
                </a:tc>
                <a:extLst>
                  <a:ext uri="{0D108BD9-81ED-4DB2-BD59-A6C34878D82A}">
                    <a16:rowId xmlns:a16="http://schemas.microsoft.com/office/drawing/2014/main" val="1706506112"/>
                  </a:ext>
                </a:extLst>
              </a:tr>
              <a:tr h="294640">
                <a:tc>
                  <a:txBody>
                    <a:bodyPr/>
                    <a:lstStyle/>
                    <a:p>
                      <a:r>
                        <a:rPr lang="en-US" sz="1300" dirty="0">
                          <a:solidFill>
                            <a:schemeClr val="tx2"/>
                          </a:solidFill>
                        </a:rPr>
                        <a:t>Gastrointestinal disorders</a:t>
                      </a:r>
                    </a:p>
                  </a:txBody>
                  <a:tcPr>
                    <a:solidFill>
                      <a:schemeClr val="bg2"/>
                    </a:solidFill>
                  </a:tcPr>
                </a:tc>
                <a:tc>
                  <a:txBody>
                    <a:bodyPr/>
                    <a:lstStyle/>
                    <a:p>
                      <a:pPr algn="ctr"/>
                      <a:r>
                        <a:rPr lang="en-US" sz="1300" dirty="0">
                          <a:solidFill>
                            <a:schemeClr val="tx2"/>
                          </a:solidFill>
                        </a:rPr>
                        <a:t>176 (59.7)</a:t>
                      </a:r>
                    </a:p>
                  </a:txBody>
                  <a:tcPr>
                    <a:solidFill>
                      <a:schemeClr val="bg2"/>
                    </a:solidFill>
                  </a:tcPr>
                </a:tc>
                <a:tc>
                  <a:txBody>
                    <a:bodyPr/>
                    <a:lstStyle/>
                    <a:p>
                      <a:pPr algn="ctr"/>
                      <a:r>
                        <a:rPr lang="en-US" sz="1300" dirty="0">
                          <a:solidFill>
                            <a:schemeClr val="tx2"/>
                          </a:solidFill>
                        </a:rPr>
                        <a:t>225 (74.3)</a:t>
                      </a:r>
                    </a:p>
                  </a:txBody>
                  <a:tcPr>
                    <a:solidFill>
                      <a:schemeClr val="bg2"/>
                    </a:solidFill>
                  </a:tcPr>
                </a:tc>
                <a:tc>
                  <a:txBody>
                    <a:bodyPr/>
                    <a:lstStyle/>
                    <a:p>
                      <a:pPr algn="ctr"/>
                      <a:r>
                        <a:rPr lang="en-US" sz="1300" dirty="0">
                          <a:solidFill>
                            <a:schemeClr val="tx2"/>
                          </a:solidFill>
                        </a:rPr>
                        <a:t>189 (63.4)</a:t>
                      </a:r>
                    </a:p>
                  </a:txBody>
                  <a:tcPr>
                    <a:solidFill>
                      <a:schemeClr val="bg2"/>
                    </a:solidFill>
                  </a:tcPr>
                </a:tc>
                <a:extLst>
                  <a:ext uri="{0D108BD9-81ED-4DB2-BD59-A6C34878D82A}">
                    <a16:rowId xmlns:a16="http://schemas.microsoft.com/office/drawing/2014/main" val="2989096797"/>
                  </a:ext>
                </a:extLst>
              </a:tr>
              <a:tr h="294640">
                <a:tc>
                  <a:txBody>
                    <a:bodyPr/>
                    <a:lstStyle/>
                    <a:p>
                      <a:pPr indent="228600"/>
                      <a:r>
                        <a:rPr lang="en-US" sz="1300" dirty="0">
                          <a:solidFill>
                            <a:schemeClr val="tx2"/>
                          </a:solidFill>
                        </a:rPr>
                        <a:t>Diarrhea</a:t>
                      </a:r>
                    </a:p>
                  </a:txBody>
                  <a:tcPr>
                    <a:solidFill>
                      <a:schemeClr val="bg2"/>
                    </a:solidFill>
                  </a:tcPr>
                </a:tc>
                <a:tc>
                  <a:txBody>
                    <a:bodyPr/>
                    <a:lstStyle/>
                    <a:p>
                      <a:pPr algn="ctr"/>
                      <a:r>
                        <a:rPr lang="en-US" sz="1300" dirty="0">
                          <a:solidFill>
                            <a:schemeClr val="tx2"/>
                          </a:solidFill>
                        </a:rPr>
                        <a:t>80 (27.1)</a:t>
                      </a:r>
                    </a:p>
                  </a:txBody>
                  <a:tcPr>
                    <a:solidFill>
                      <a:schemeClr val="bg2"/>
                    </a:solidFill>
                  </a:tcPr>
                </a:tc>
                <a:tc>
                  <a:txBody>
                    <a:bodyPr/>
                    <a:lstStyle/>
                    <a:p>
                      <a:pPr algn="ctr"/>
                      <a:r>
                        <a:rPr lang="en-US" sz="1300" dirty="0">
                          <a:solidFill>
                            <a:schemeClr val="tx2"/>
                          </a:solidFill>
                        </a:rPr>
                        <a:t>143 (47.2)</a:t>
                      </a:r>
                    </a:p>
                  </a:txBody>
                  <a:tcPr>
                    <a:solidFill>
                      <a:schemeClr val="bg2"/>
                    </a:solidFill>
                  </a:tcPr>
                </a:tc>
                <a:tc>
                  <a:txBody>
                    <a:bodyPr/>
                    <a:lstStyle/>
                    <a:p>
                      <a:pPr algn="ctr"/>
                      <a:r>
                        <a:rPr lang="en-US" sz="1300" dirty="0">
                          <a:solidFill>
                            <a:schemeClr val="tx2"/>
                          </a:solidFill>
                        </a:rPr>
                        <a:t>104 (34.9)</a:t>
                      </a:r>
                    </a:p>
                  </a:txBody>
                  <a:tcPr/>
                </a:tc>
                <a:extLst>
                  <a:ext uri="{0D108BD9-81ED-4DB2-BD59-A6C34878D82A}">
                    <a16:rowId xmlns:a16="http://schemas.microsoft.com/office/drawing/2014/main" val="1307496093"/>
                  </a:ext>
                </a:extLst>
              </a:tr>
              <a:tr h="294640">
                <a:tc>
                  <a:txBody>
                    <a:bodyPr/>
                    <a:lstStyle/>
                    <a:p>
                      <a:r>
                        <a:rPr lang="en-US" sz="1300" dirty="0">
                          <a:solidFill>
                            <a:schemeClr val="tx2"/>
                          </a:solidFill>
                        </a:rPr>
                        <a:t>Infections and infestations</a:t>
                      </a:r>
                    </a:p>
                  </a:txBody>
                  <a:tcPr>
                    <a:solidFill>
                      <a:srgbClr val="E7E8E9"/>
                    </a:solidFill>
                  </a:tcPr>
                </a:tc>
                <a:tc>
                  <a:txBody>
                    <a:bodyPr/>
                    <a:lstStyle/>
                    <a:p>
                      <a:pPr algn="ctr"/>
                      <a:r>
                        <a:rPr lang="en-US" sz="1300" dirty="0">
                          <a:solidFill>
                            <a:schemeClr val="tx2"/>
                          </a:solidFill>
                        </a:rPr>
                        <a:t>225 (76.3)</a:t>
                      </a:r>
                    </a:p>
                  </a:txBody>
                  <a:tcPr>
                    <a:solidFill>
                      <a:srgbClr val="E7E8E9"/>
                    </a:solidFill>
                  </a:tcPr>
                </a:tc>
                <a:tc>
                  <a:txBody>
                    <a:bodyPr/>
                    <a:lstStyle/>
                    <a:p>
                      <a:pPr algn="ctr"/>
                      <a:r>
                        <a:rPr lang="en-US" sz="1300" dirty="0">
                          <a:solidFill>
                            <a:schemeClr val="tx2"/>
                          </a:solidFill>
                        </a:rPr>
                        <a:t>243 (80.2)</a:t>
                      </a:r>
                    </a:p>
                  </a:txBody>
                  <a:tcPr>
                    <a:solidFill>
                      <a:srgbClr val="E7E8E9"/>
                    </a:solidFill>
                  </a:tcPr>
                </a:tc>
                <a:tc>
                  <a:txBody>
                    <a:bodyPr/>
                    <a:lstStyle/>
                    <a:p>
                      <a:pPr algn="ctr"/>
                      <a:r>
                        <a:rPr lang="en-US" sz="1300" dirty="0">
                          <a:solidFill>
                            <a:schemeClr val="tx2"/>
                          </a:solidFill>
                        </a:rPr>
                        <a:t>238 (79.9)</a:t>
                      </a:r>
                    </a:p>
                  </a:txBody>
                  <a:tcPr>
                    <a:solidFill>
                      <a:srgbClr val="E7E8E9"/>
                    </a:solidFill>
                  </a:tcPr>
                </a:tc>
                <a:extLst>
                  <a:ext uri="{0D108BD9-81ED-4DB2-BD59-A6C34878D82A}">
                    <a16:rowId xmlns:a16="http://schemas.microsoft.com/office/drawing/2014/main" val="8022230"/>
                  </a:ext>
                </a:extLst>
              </a:tr>
              <a:tr h="294640">
                <a:tc>
                  <a:txBody>
                    <a:bodyPr/>
                    <a:lstStyle/>
                    <a:p>
                      <a:pPr indent="228600"/>
                      <a:r>
                        <a:rPr lang="en-US" sz="1300" dirty="0">
                          <a:solidFill>
                            <a:schemeClr val="tx2"/>
                          </a:solidFill>
                        </a:rPr>
                        <a:t>COVID-19</a:t>
                      </a:r>
                    </a:p>
                  </a:txBody>
                  <a:tcPr>
                    <a:solidFill>
                      <a:srgbClr val="E7E8E9"/>
                    </a:solidFill>
                  </a:tcPr>
                </a:tc>
                <a:tc>
                  <a:txBody>
                    <a:bodyPr/>
                    <a:lstStyle/>
                    <a:p>
                      <a:pPr algn="ctr"/>
                      <a:r>
                        <a:rPr lang="en-US" sz="1300" dirty="0">
                          <a:solidFill>
                            <a:schemeClr val="tx2"/>
                          </a:solidFill>
                        </a:rPr>
                        <a:t>113 (38.3)</a:t>
                      </a:r>
                    </a:p>
                  </a:txBody>
                  <a:tcPr>
                    <a:solidFill>
                      <a:srgbClr val="E7E8E9"/>
                    </a:solidFill>
                  </a:tcPr>
                </a:tc>
                <a:tc>
                  <a:txBody>
                    <a:bodyPr/>
                    <a:lstStyle/>
                    <a:p>
                      <a:pPr algn="ctr"/>
                      <a:r>
                        <a:rPr lang="en-US" sz="1300" dirty="0">
                          <a:solidFill>
                            <a:schemeClr val="tx2"/>
                          </a:solidFill>
                        </a:rPr>
                        <a:t>128 (42.2)</a:t>
                      </a:r>
                    </a:p>
                  </a:txBody>
                  <a:tcPr>
                    <a:solidFill>
                      <a:srgbClr val="E7E8E9"/>
                    </a:solidFill>
                  </a:tcPr>
                </a:tc>
                <a:tc>
                  <a:txBody>
                    <a:bodyPr/>
                    <a:lstStyle/>
                    <a:p>
                      <a:pPr algn="ctr"/>
                      <a:r>
                        <a:rPr lang="en-US" sz="1300" dirty="0">
                          <a:solidFill>
                            <a:schemeClr val="tx2"/>
                          </a:solidFill>
                        </a:rPr>
                        <a:t>117 (39.3)</a:t>
                      </a:r>
                    </a:p>
                  </a:txBody>
                  <a:tcPr>
                    <a:solidFill>
                      <a:srgbClr val="E7E8E9"/>
                    </a:solidFill>
                  </a:tcPr>
                </a:tc>
                <a:extLst>
                  <a:ext uri="{0D108BD9-81ED-4DB2-BD59-A6C34878D82A}">
                    <a16:rowId xmlns:a16="http://schemas.microsoft.com/office/drawing/2014/main" val="1478503740"/>
                  </a:ext>
                </a:extLst>
              </a:tr>
              <a:tr h="294640">
                <a:tc>
                  <a:txBody>
                    <a:bodyPr/>
                    <a:lstStyle/>
                    <a:p>
                      <a:pPr indent="228600"/>
                      <a:r>
                        <a:rPr lang="en-US" sz="1300" dirty="0">
                          <a:solidFill>
                            <a:schemeClr val="tx2"/>
                          </a:solidFill>
                        </a:rPr>
                        <a:t>Pneumonia</a:t>
                      </a:r>
                    </a:p>
                  </a:txBody>
                  <a:tcPr/>
                </a:tc>
                <a:tc>
                  <a:txBody>
                    <a:bodyPr/>
                    <a:lstStyle/>
                    <a:p>
                      <a:pPr algn="ctr"/>
                      <a:r>
                        <a:rPr lang="en-US" sz="1300" dirty="0">
                          <a:solidFill>
                            <a:schemeClr val="tx2"/>
                          </a:solidFill>
                        </a:rPr>
                        <a:t>41 (13.9)</a:t>
                      </a:r>
                    </a:p>
                  </a:txBody>
                  <a:tcPr/>
                </a:tc>
                <a:tc>
                  <a:txBody>
                    <a:bodyPr/>
                    <a:lstStyle/>
                    <a:p>
                      <a:pPr algn="ctr"/>
                      <a:r>
                        <a:rPr lang="en-US" sz="1300" dirty="0">
                          <a:solidFill>
                            <a:schemeClr val="tx2"/>
                          </a:solidFill>
                        </a:rPr>
                        <a:t>28 (9.2)</a:t>
                      </a:r>
                    </a:p>
                  </a:txBody>
                  <a:tcPr/>
                </a:tc>
                <a:tc>
                  <a:txBody>
                    <a:bodyPr/>
                    <a:lstStyle/>
                    <a:p>
                      <a:pPr algn="ctr"/>
                      <a:r>
                        <a:rPr lang="en-US" sz="1300" dirty="0">
                          <a:solidFill>
                            <a:schemeClr val="tx2"/>
                          </a:solidFill>
                        </a:rPr>
                        <a:t>40 (13.4)</a:t>
                      </a:r>
                    </a:p>
                  </a:txBody>
                  <a:tcPr/>
                </a:tc>
                <a:extLst>
                  <a:ext uri="{0D108BD9-81ED-4DB2-BD59-A6C34878D82A}">
                    <a16:rowId xmlns:a16="http://schemas.microsoft.com/office/drawing/2014/main" val="3193200794"/>
                  </a:ext>
                </a:extLst>
              </a:tr>
              <a:tr h="372067">
                <a:tc>
                  <a:txBody>
                    <a:bodyPr/>
                    <a:lstStyle/>
                    <a:p>
                      <a:r>
                        <a:rPr lang="en-US" sz="1300" dirty="0">
                          <a:solidFill>
                            <a:schemeClr val="tx2"/>
                          </a:solidFill>
                        </a:rPr>
                        <a:t>Metabolism and nutrition disorders</a:t>
                      </a:r>
                    </a:p>
                  </a:txBody>
                  <a:tcPr>
                    <a:solidFill>
                      <a:schemeClr val="bg2"/>
                    </a:solidFill>
                  </a:tcPr>
                </a:tc>
                <a:tc>
                  <a:txBody>
                    <a:bodyPr/>
                    <a:lstStyle/>
                    <a:p>
                      <a:pPr algn="ctr"/>
                      <a:r>
                        <a:rPr lang="en-US" sz="1300" dirty="0">
                          <a:solidFill>
                            <a:schemeClr val="tx2"/>
                          </a:solidFill>
                        </a:rPr>
                        <a:t>90 (30.5)</a:t>
                      </a:r>
                    </a:p>
                  </a:txBody>
                  <a:tcPr>
                    <a:solidFill>
                      <a:schemeClr val="bg2"/>
                    </a:solidFill>
                  </a:tcPr>
                </a:tc>
                <a:tc>
                  <a:txBody>
                    <a:bodyPr/>
                    <a:lstStyle/>
                    <a:p>
                      <a:pPr algn="ctr"/>
                      <a:r>
                        <a:rPr lang="en-US" sz="1300" dirty="0">
                          <a:solidFill>
                            <a:schemeClr val="tx2"/>
                          </a:solidFill>
                        </a:rPr>
                        <a:t>75 (24.8)</a:t>
                      </a:r>
                    </a:p>
                  </a:txBody>
                  <a:tcPr>
                    <a:solidFill>
                      <a:schemeClr val="bg2"/>
                    </a:solidFill>
                  </a:tcPr>
                </a:tc>
                <a:tc>
                  <a:txBody>
                    <a:bodyPr/>
                    <a:lstStyle/>
                    <a:p>
                      <a:pPr algn="ctr"/>
                      <a:r>
                        <a:rPr lang="en-US" sz="1300" dirty="0">
                          <a:solidFill>
                            <a:schemeClr val="tx2"/>
                          </a:solidFill>
                        </a:rPr>
                        <a:t>72 (24.2)</a:t>
                      </a:r>
                    </a:p>
                  </a:txBody>
                  <a:tcPr>
                    <a:solidFill>
                      <a:schemeClr val="bg2"/>
                    </a:solidFill>
                  </a:tcPr>
                </a:tc>
                <a:extLst>
                  <a:ext uri="{0D108BD9-81ED-4DB2-BD59-A6C34878D82A}">
                    <a16:rowId xmlns:a16="http://schemas.microsoft.com/office/drawing/2014/main" val="1759677998"/>
                  </a:ext>
                </a:extLst>
              </a:tr>
              <a:tr h="294640">
                <a:tc>
                  <a:txBody>
                    <a:bodyPr/>
                    <a:lstStyle/>
                    <a:p>
                      <a:pPr indent="228600"/>
                      <a:r>
                        <a:rPr lang="en-US" sz="1300" dirty="0">
                          <a:solidFill>
                            <a:schemeClr val="tx2"/>
                          </a:solidFill>
                        </a:rPr>
                        <a:t>Tumor lysis syndrome</a:t>
                      </a:r>
                    </a:p>
                  </a:txBody>
                  <a:tcPr>
                    <a:solidFill>
                      <a:schemeClr val="bg2"/>
                    </a:solidFill>
                  </a:tcPr>
                </a:tc>
                <a:tc>
                  <a:txBody>
                    <a:bodyPr/>
                    <a:lstStyle/>
                    <a:p>
                      <a:pPr algn="ctr"/>
                      <a:r>
                        <a:rPr lang="en-US" sz="1300" dirty="0">
                          <a:solidFill>
                            <a:schemeClr val="tx2"/>
                          </a:solidFill>
                        </a:rPr>
                        <a:t>12 (4.1)</a:t>
                      </a:r>
                    </a:p>
                  </a:txBody>
                  <a:tcPr>
                    <a:solidFill>
                      <a:schemeClr val="bg2"/>
                    </a:solidFill>
                  </a:tcPr>
                </a:tc>
                <a:tc>
                  <a:txBody>
                    <a:bodyPr/>
                    <a:lstStyle/>
                    <a:p>
                      <a:pPr algn="ctr"/>
                      <a:r>
                        <a:rPr lang="en-US" sz="1300" dirty="0">
                          <a:solidFill>
                            <a:schemeClr val="tx2"/>
                          </a:solidFill>
                        </a:rPr>
                        <a:t>4 (1.3)</a:t>
                      </a:r>
                    </a:p>
                  </a:txBody>
                  <a:tcPr>
                    <a:solidFill>
                      <a:schemeClr val="bg2"/>
                    </a:solidFill>
                  </a:tcPr>
                </a:tc>
                <a:tc>
                  <a:txBody>
                    <a:bodyPr/>
                    <a:lstStyle/>
                    <a:p>
                      <a:pPr algn="ctr"/>
                      <a:r>
                        <a:rPr lang="en-US" sz="1300" dirty="0">
                          <a:solidFill>
                            <a:schemeClr val="tx2"/>
                          </a:solidFill>
                        </a:rPr>
                        <a:t>1 (0.3)</a:t>
                      </a:r>
                    </a:p>
                  </a:txBody>
                  <a:tcPr>
                    <a:solidFill>
                      <a:schemeClr val="bg2"/>
                    </a:solidFill>
                  </a:tcPr>
                </a:tc>
                <a:extLst>
                  <a:ext uri="{0D108BD9-81ED-4DB2-BD59-A6C34878D82A}">
                    <a16:rowId xmlns:a16="http://schemas.microsoft.com/office/drawing/2014/main" val="867142620"/>
                  </a:ext>
                </a:extLst>
              </a:tr>
              <a:tr h="372067">
                <a:tc>
                  <a:txBody>
                    <a:bodyPr/>
                    <a:lstStyle/>
                    <a:p>
                      <a:r>
                        <a:rPr lang="en-US" sz="1300" dirty="0">
                          <a:solidFill>
                            <a:schemeClr val="tx2"/>
                          </a:solidFill>
                        </a:rPr>
                        <a:t>Neoplasms benign, malignant and unspecified</a:t>
                      </a:r>
                    </a:p>
                  </a:txBody>
                  <a:tcPr>
                    <a:solidFill>
                      <a:srgbClr val="E7E8E9"/>
                    </a:solidFill>
                  </a:tcPr>
                </a:tc>
                <a:tc>
                  <a:txBody>
                    <a:bodyPr/>
                    <a:lstStyle/>
                    <a:p>
                      <a:pPr algn="ctr"/>
                      <a:r>
                        <a:rPr lang="en-US" sz="1300" dirty="0">
                          <a:solidFill>
                            <a:schemeClr val="tx2"/>
                          </a:solidFill>
                        </a:rPr>
                        <a:t>35 (11.9)</a:t>
                      </a:r>
                    </a:p>
                  </a:txBody>
                  <a:tcPr>
                    <a:solidFill>
                      <a:srgbClr val="E7E8E9"/>
                    </a:solidFill>
                  </a:tcPr>
                </a:tc>
                <a:tc>
                  <a:txBody>
                    <a:bodyPr/>
                    <a:lstStyle/>
                    <a:p>
                      <a:pPr algn="ctr"/>
                      <a:r>
                        <a:rPr lang="en-US" sz="1300" dirty="0">
                          <a:solidFill>
                            <a:schemeClr val="tx2"/>
                          </a:solidFill>
                        </a:rPr>
                        <a:t>35 (11.6)</a:t>
                      </a:r>
                    </a:p>
                  </a:txBody>
                  <a:tcPr>
                    <a:solidFill>
                      <a:srgbClr val="E7E8E9"/>
                    </a:solidFill>
                  </a:tcPr>
                </a:tc>
                <a:tc>
                  <a:txBody>
                    <a:bodyPr/>
                    <a:lstStyle/>
                    <a:p>
                      <a:pPr algn="ctr"/>
                      <a:r>
                        <a:rPr lang="en-US" sz="1300" dirty="0">
                          <a:solidFill>
                            <a:schemeClr val="tx2"/>
                          </a:solidFill>
                        </a:rPr>
                        <a:t>55 (18.5)</a:t>
                      </a:r>
                    </a:p>
                  </a:txBody>
                  <a:tcPr>
                    <a:solidFill>
                      <a:srgbClr val="E7E8E9"/>
                    </a:solidFill>
                  </a:tcPr>
                </a:tc>
                <a:extLst>
                  <a:ext uri="{0D108BD9-81ED-4DB2-BD59-A6C34878D82A}">
                    <a16:rowId xmlns:a16="http://schemas.microsoft.com/office/drawing/2014/main" val="225086392"/>
                  </a:ext>
                </a:extLst>
              </a:tr>
              <a:tr h="294640">
                <a:tc>
                  <a:txBody>
                    <a:bodyPr/>
                    <a:lstStyle/>
                    <a:p>
                      <a:pPr indent="228600"/>
                      <a:r>
                        <a:rPr lang="en-US" sz="1300" dirty="0">
                          <a:solidFill>
                            <a:schemeClr val="tx2"/>
                          </a:solidFill>
                        </a:rPr>
                        <a:t>Richter Transformation</a:t>
                      </a:r>
                    </a:p>
                  </a:txBody>
                  <a:tcPr>
                    <a:solidFill>
                      <a:srgbClr val="E7E8E9"/>
                    </a:solidFill>
                  </a:tcPr>
                </a:tc>
                <a:tc>
                  <a:txBody>
                    <a:bodyPr/>
                    <a:lstStyle/>
                    <a:p>
                      <a:pPr algn="ctr"/>
                      <a:r>
                        <a:rPr lang="en-US" sz="1300" dirty="0">
                          <a:solidFill>
                            <a:schemeClr val="tx2"/>
                          </a:solidFill>
                        </a:rPr>
                        <a:t>4 (1.4)</a:t>
                      </a:r>
                    </a:p>
                  </a:txBody>
                  <a:tcPr>
                    <a:solidFill>
                      <a:srgbClr val="E7E8E9"/>
                    </a:solidFill>
                  </a:tcPr>
                </a:tc>
                <a:tc>
                  <a:txBody>
                    <a:bodyPr/>
                    <a:lstStyle/>
                    <a:p>
                      <a:pPr algn="ctr"/>
                      <a:r>
                        <a:rPr lang="en-US" sz="1300" dirty="0">
                          <a:solidFill>
                            <a:schemeClr val="tx2"/>
                          </a:solidFill>
                        </a:rPr>
                        <a:t>1 (0.3)</a:t>
                      </a:r>
                    </a:p>
                  </a:txBody>
                  <a:tcPr>
                    <a:solidFill>
                      <a:srgbClr val="E7E8E9"/>
                    </a:solidFill>
                  </a:tcPr>
                </a:tc>
                <a:tc>
                  <a:txBody>
                    <a:bodyPr/>
                    <a:lstStyle/>
                    <a:p>
                      <a:pPr algn="ctr"/>
                      <a:r>
                        <a:rPr lang="en-US" sz="1300" dirty="0">
                          <a:solidFill>
                            <a:schemeClr val="tx2"/>
                          </a:solidFill>
                        </a:rPr>
                        <a:t>4 (1.3)</a:t>
                      </a:r>
                    </a:p>
                  </a:txBody>
                  <a:tcPr>
                    <a:solidFill>
                      <a:srgbClr val="E7E8E9"/>
                    </a:solidFill>
                  </a:tcPr>
                </a:tc>
                <a:extLst>
                  <a:ext uri="{0D108BD9-81ED-4DB2-BD59-A6C34878D82A}">
                    <a16:rowId xmlns:a16="http://schemas.microsoft.com/office/drawing/2014/main" val="2781870791"/>
                  </a:ext>
                </a:extLst>
              </a:tr>
              <a:tr h="294640">
                <a:tc>
                  <a:txBody>
                    <a:bodyPr/>
                    <a:lstStyle/>
                    <a:p>
                      <a:r>
                        <a:rPr lang="en-US" sz="1300" dirty="0">
                          <a:solidFill>
                            <a:schemeClr val="tx2"/>
                          </a:solidFill>
                        </a:rPr>
                        <a:t>Vascular disorders</a:t>
                      </a:r>
                    </a:p>
                  </a:txBody>
                  <a:tcPr>
                    <a:solidFill>
                      <a:schemeClr val="bg2"/>
                    </a:solidFill>
                  </a:tcPr>
                </a:tc>
                <a:tc>
                  <a:txBody>
                    <a:bodyPr/>
                    <a:lstStyle/>
                    <a:p>
                      <a:pPr algn="ctr"/>
                      <a:r>
                        <a:rPr lang="en-US" sz="1300" dirty="0">
                          <a:solidFill>
                            <a:schemeClr val="tx2"/>
                          </a:solidFill>
                        </a:rPr>
                        <a:t>60 (20.3)</a:t>
                      </a:r>
                    </a:p>
                  </a:txBody>
                  <a:tcPr>
                    <a:solidFill>
                      <a:schemeClr val="bg2"/>
                    </a:solidFill>
                  </a:tcPr>
                </a:tc>
                <a:tc>
                  <a:txBody>
                    <a:bodyPr/>
                    <a:lstStyle/>
                    <a:p>
                      <a:pPr algn="ctr"/>
                      <a:r>
                        <a:rPr lang="en-US" sz="1300" dirty="0">
                          <a:solidFill>
                            <a:schemeClr val="tx2"/>
                          </a:solidFill>
                        </a:rPr>
                        <a:t>102 (33.7)</a:t>
                      </a:r>
                    </a:p>
                  </a:txBody>
                  <a:tcPr>
                    <a:solidFill>
                      <a:schemeClr val="bg2"/>
                    </a:solidFill>
                  </a:tcPr>
                </a:tc>
                <a:tc>
                  <a:txBody>
                    <a:bodyPr/>
                    <a:lstStyle/>
                    <a:p>
                      <a:pPr algn="ctr"/>
                      <a:r>
                        <a:rPr lang="en-US" sz="1300" dirty="0">
                          <a:solidFill>
                            <a:schemeClr val="tx2"/>
                          </a:solidFill>
                        </a:rPr>
                        <a:t>124 (41.6)</a:t>
                      </a:r>
                    </a:p>
                  </a:txBody>
                  <a:tcPr>
                    <a:solidFill>
                      <a:schemeClr val="bg2"/>
                    </a:solidFill>
                  </a:tcPr>
                </a:tc>
                <a:extLst>
                  <a:ext uri="{0D108BD9-81ED-4DB2-BD59-A6C34878D82A}">
                    <a16:rowId xmlns:a16="http://schemas.microsoft.com/office/drawing/2014/main" val="609295184"/>
                  </a:ext>
                </a:extLst>
              </a:tr>
              <a:tr h="294640">
                <a:tc>
                  <a:txBody>
                    <a:bodyPr/>
                    <a:lstStyle/>
                    <a:p>
                      <a:pPr indent="228600"/>
                      <a:r>
                        <a:rPr lang="en-US" sz="1300" dirty="0">
                          <a:solidFill>
                            <a:schemeClr val="tx2"/>
                          </a:solidFill>
                        </a:rPr>
                        <a:t>Hypertension</a:t>
                      </a:r>
                    </a:p>
                  </a:txBody>
                  <a:tcPr>
                    <a:solidFill>
                      <a:schemeClr val="bg2"/>
                    </a:solidFill>
                  </a:tcPr>
                </a:tc>
                <a:tc>
                  <a:txBody>
                    <a:bodyPr/>
                    <a:lstStyle/>
                    <a:p>
                      <a:pPr algn="ctr"/>
                      <a:r>
                        <a:rPr lang="en-US" sz="1300" dirty="0">
                          <a:solidFill>
                            <a:schemeClr val="tx2"/>
                          </a:solidFill>
                        </a:rPr>
                        <a:t>34 (11.5)</a:t>
                      </a:r>
                    </a:p>
                  </a:txBody>
                  <a:tcPr>
                    <a:solidFill>
                      <a:schemeClr val="bg2"/>
                    </a:solidFill>
                  </a:tcPr>
                </a:tc>
                <a:tc>
                  <a:txBody>
                    <a:bodyPr/>
                    <a:lstStyle/>
                    <a:p>
                      <a:pPr algn="ctr"/>
                      <a:r>
                        <a:rPr lang="en-US" sz="1300" dirty="0">
                          <a:solidFill>
                            <a:schemeClr val="tx2"/>
                          </a:solidFill>
                        </a:rPr>
                        <a:t>51 (16.8)</a:t>
                      </a:r>
                    </a:p>
                  </a:txBody>
                  <a:tcPr>
                    <a:solidFill>
                      <a:schemeClr val="bg2"/>
                    </a:solidFill>
                  </a:tcPr>
                </a:tc>
                <a:tc>
                  <a:txBody>
                    <a:bodyPr/>
                    <a:lstStyle/>
                    <a:p>
                      <a:pPr algn="ctr"/>
                      <a:r>
                        <a:rPr lang="en-US" sz="1300" dirty="0">
                          <a:solidFill>
                            <a:schemeClr val="tx2"/>
                          </a:solidFill>
                        </a:rPr>
                        <a:t>72 (24.2)</a:t>
                      </a:r>
                    </a:p>
                  </a:txBody>
                  <a:tcPr>
                    <a:solidFill>
                      <a:schemeClr val="bg2"/>
                    </a:solidFill>
                  </a:tcPr>
                </a:tc>
                <a:extLst>
                  <a:ext uri="{0D108BD9-81ED-4DB2-BD59-A6C34878D82A}">
                    <a16:rowId xmlns:a16="http://schemas.microsoft.com/office/drawing/2014/main" val="625102872"/>
                  </a:ext>
                </a:extLst>
              </a:tr>
            </a:tbl>
          </a:graphicData>
        </a:graphic>
      </p:graphicFrame>
      <p:sp>
        <p:nvSpPr>
          <p:cNvPr id="6" name="TextBox 5">
            <a:extLst>
              <a:ext uri="{FF2B5EF4-FFF2-40B4-BE49-F238E27FC236}">
                <a16:creationId xmlns:a16="http://schemas.microsoft.com/office/drawing/2014/main" id="{CA4BFD3C-F26B-69EE-4B2D-B21F0BB91344}"/>
              </a:ext>
            </a:extLst>
          </p:cNvPr>
          <p:cNvSpPr txBox="1"/>
          <p:nvPr/>
        </p:nvSpPr>
        <p:spPr>
          <a:xfrm>
            <a:off x="3512821" y="6404923"/>
            <a:ext cx="8679180" cy="215444"/>
          </a:xfrm>
          <a:prstGeom prst="rect">
            <a:avLst/>
          </a:prstGeom>
          <a:noFill/>
        </p:spPr>
        <p:txBody>
          <a:bodyPr wrap="square">
            <a:spAutoFit/>
          </a:bodyPr>
          <a:lstStyle/>
          <a:p>
            <a:pPr defTabSz="609585"/>
            <a:r>
              <a:rPr lang="en-US" sz="800" dirty="0">
                <a:solidFill>
                  <a:srgbClr val="FFFFFF">
                    <a:lumMod val="50000"/>
                  </a:srgbClr>
                </a:solidFill>
                <a:latin typeface="Calibri"/>
              </a:rPr>
              <a:t>Al-Sawaf, et al. </a:t>
            </a:r>
            <a:r>
              <a:rPr lang="en-US" sz="800" i="1" dirty="0">
                <a:solidFill>
                  <a:srgbClr val="FFFFFF">
                    <a:lumMod val="50000"/>
                  </a:srgbClr>
                </a:solidFill>
                <a:latin typeface="Calibri"/>
              </a:rPr>
              <a:t>N Engl J Med</a:t>
            </a:r>
            <a:r>
              <a:rPr lang="en-US" sz="800" dirty="0">
                <a:solidFill>
                  <a:srgbClr val="FFFFFF">
                    <a:lumMod val="50000"/>
                  </a:srgbClr>
                </a:solidFill>
                <a:latin typeface="Calibri"/>
              </a:rPr>
              <a:t>. Published online December 6, 2025. doi:10.1056/NEJMoa2515458</a:t>
            </a:r>
          </a:p>
        </p:txBody>
      </p:sp>
      <p:sp>
        <p:nvSpPr>
          <p:cNvPr id="3" name="Rectangle 2">
            <a:extLst>
              <a:ext uri="{FF2B5EF4-FFF2-40B4-BE49-F238E27FC236}">
                <a16:creationId xmlns:a16="http://schemas.microsoft.com/office/drawing/2014/main" id="{C2853374-0077-7653-7FD1-8D2C32722423}"/>
              </a:ext>
            </a:extLst>
          </p:cNvPr>
          <p:cNvSpPr/>
          <p:nvPr/>
        </p:nvSpPr>
        <p:spPr>
          <a:xfrm>
            <a:off x="342896" y="1926253"/>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4" name="Rectangle 3">
            <a:extLst>
              <a:ext uri="{FF2B5EF4-FFF2-40B4-BE49-F238E27FC236}">
                <a16:creationId xmlns:a16="http://schemas.microsoft.com/office/drawing/2014/main" id="{0C0C10B4-3BD8-D2BF-FA2F-B22B12D33ED1}"/>
              </a:ext>
            </a:extLst>
          </p:cNvPr>
          <p:cNvSpPr/>
          <p:nvPr/>
        </p:nvSpPr>
        <p:spPr>
          <a:xfrm>
            <a:off x="342896" y="2515339"/>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8" name="Rectangle 7">
            <a:extLst>
              <a:ext uri="{FF2B5EF4-FFF2-40B4-BE49-F238E27FC236}">
                <a16:creationId xmlns:a16="http://schemas.microsoft.com/office/drawing/2014/main" id="{1248310E-8CB9-08F0-E8F3-E094C25CACD4}"/>
              </a:ext>
            </a:extLst>
          </p:cNvPr>
          <p:cNvSpPr/>
          <p:nvPr/>
        </p:nvSpPr>
        <p:spPr>
          <a:xfrm>
            <a:off x="342896" y="3378372"/>
            <a:ext cx="11239504" cy="281659"/>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09585"/>
            <a:endParaRPr lang="en-US" dirty="0">
              <a:solidFill>
                <a:srgbClr val="FFFFFF"/>
              </a:solidFill>
              <a:latin typeface="Calibri"/>
            </a:endParaRPr>
          </a:p>
        </p:txBody>
      </p:sp>
      <p:sp>
        <p:nvSpPr>
          <p:cNvPr id="9" name="TextBox 8">
            <a:extLst>
              <a:ext uri="{FF2B5EF4-FFF2-40B4-BE49-F238E27FC236}">
                <a16:creationId xmlns:a16="http://schemas.microsoft.com/office/drawing/2014/main" id="{B3716121-B9E8-1FC8-8026-BA98AB8F8301}"/>
              </a:ext>
            </a:extLst>
          </p:cNvPr>
          <p:cNvSpPr txBox="1"/>
          <p:nvPr/>
        </p:nvSpPr>
        <p:spPr>
          <a:xfrm>
            <a:off x="8947" y="6410047"/>
            <a:ext cx="11513820" cy="215444"/>
          </a:xfrm>
          <a:prstGeom prst="rect">
            <a:avLst/>
          </a:prstGeom>
          <a:noFill/>
        </p:spPr>
        <p:txBody>
          <a:bodyPr wrap="square">
            <a:spAutoFit/>
          </a:bodyPr>
          <a:lstStyle/>
          <a:p>
            <a:pPr defTabSz="609585"/>
            <a:r>
              <a:rPr lang="en-US" sz="800" dirty="0">
                <a:solidFill>
                  <a:srgbClr val="555555">
                    <a:lumMod val="50000"/>
                    <a:lumOff val="50000"/>
                  </a:srgbClr>
                </a:solidFill>
                <a:latin typeface="Calibri"/>
              </a:rPr>
              <a:t>I, ibrutinib; VI, venetoclax–ibrutinib; VO, venetoclax–obinutuzumab.</a:t>
            </a:r>
          </a:p>
        </p:txBody>
      </p:sp>
      <p:sp>
        <p:nvSpPr>
          <p:cNvPr id="10" name="Text Placeholder 3">
            <a:extLst>
              <a:ext uri="{FF2B5EF4-FFF2-40B4-BE49-F238E27FC236}">
                <a16:creationId xmlns:a16="http://schemas.microsoft.com/office/drawing/2014/main" id="{D1A50FEC-2318-EF27-97E6-66C0CFCB4AA4}"/>
              </a:ext>
            </a:extLst>
          </p:cNvPr>
          <p:cNvSpPr txBox="1">
            <a:spLocks/>
          </p:cNvSpPr>
          <p:nvPr/>
        </p:nvSpPr>
        <p:spPr>
          <a:xfrm>
            <a:off x="8215541" y="6352745"/>
            <a:ext cx="3573929" cy="200641"/>
          </a:xfrm>
          <a:prstGeom prst="rect">
            <a:avLst/>
          </a:prstGeom>
          <a:noFill/>
        </p:spPr>
        <p:txBody>
          <a:bodyPr vert="horz" lIns="91440" tIns="45720" rIns="91440" bIns="45720" rtlCol="0" anchor="t">
            <a:noAutofit/>
          </a:bodyPr>
          <a:lstStyle>
            <a:lvl1pPr marL="0" indent="0" algn="l" defTabSz="609585" rtl="0" eaLnBrk="1" latinLnBrk="0" hangingPunct="1">
              <a:spcBef>
                <a:spcPts val="0"/>
              </a:spcBef>
              <a:buClr>
                <a:srgbClr val="346691"/>
              </a:buClr>
              <a:buFont typeface="Arial"/>
              <a:buNone/>
              <a:defRPr sz="800" kern="1200">
                <a:solidFill>
                  <a:schemeClr val="bg1">
                    <a:lumMod val="65000"/>
                  </a:schemeClr>
                </a:solidFill>
                <a:latin typeface="Arial"/>
                <a:ea typeface="+mn-ea"/>
                <a:cs typeface="Arial"/>
              </a:defRPr>
            </a:lvl1pPr>
            <a:lvl2pPr marL="990575" indent="-380990"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2pPr>
            <a:lvl3pPr marL="1523962" indent="-304792" algn="l" defTabSz="609585" rtl="0" eaLnBrk="1" latinLnBrk="0" hangingPunct="1">
              <a:spcBef>
                <a:spcPct val="20000"/>
              </a:spcBef>
              <a:buClr>
                <a:srgbClr val="346691"/>
              </a:buClr>
              <a:buFont typeface="Arial"/>
              <a:buChar char="•"/>
              <a:defRPr sz="2400" kern="1200">
                <a:solidFill>
                  <a:schemeClr val="tx2">
                    <a:lumMod val="75000"/>
                    <a:lumOff val="25000"/>
                  </a:schemeClr>
                </a:solidFill>
                <a:latin typeface="Arial"/>
                <a:ea typeface="+mn-ea"/>
                <a:cs typeface="Arial"/>
              </a:defRPr>
            </a:lvl3pPr>
            <a:lvl4pPr marL="2133547"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4pPr>
            <a:lvl5pPr marL="2743131" indent="-304792" algn="l" defTabSz="609585" rtl="0" eaLnBrk="1" latinLnBrk="0" hangingPunct="1">
              <a:spcBef>
                <a:spcPct val="20000"/>
              </a:spcBef>
              <a:buClr>
                <a:srgbClr val="346691"/>
              </a:buClr>
              <a:buFont typeface="Arial"/>
              <a:buChar char="»"/>
              <a:defRPr sz="2000" kern="1200">
                <a:solidFill>
                  <a:schemeClr val="tx2">
                    <a:lumMod val="75000"/>
                    <a:lumOff val="25000"/>
                  </a:schemeClr>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a:lstStyle>
          <a:p>
            <a:pPr algn="r" defTabSz="812760"/>
            <a:r>
              <a:rPr lang="en-US" sz="1000" dirty="0">
                <a:solidFill>
                  <a:srgbClr val="555555">
                    <a:lumMod val="50000"/>
                    <a:lumOff val="50000"/>
                  </a:srgbClr>
                </a:solidFill>
                <a:latin typeface="Roboto" panose="02000000000000000000" pitchFamily="2" charset="0"/>
              </a:rPr>
              <a:t>*Venetoclax + ibrutinib is not yet FDA-approved</a:t>
            </a:r>
          </a:p>
        </p:txBody>
      </p:sp>
    </p:spTree>
    <p:extLst>
      <p:ext uri="{BB962C8B-B14F-4D97-AF65-F5344CB8AC3E}">
        <p14:creationId xmlns:p14="http://schemas.microsoft.com/office/powerpoint/2010/main" val="3448418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B5D9-F8DA-B72F-2147-635D11EA3356}"/>
              </a:ext>
            </a:extLst>
          </p:cNvPr>
          <p:cNvSpPr>
            <a:spLocks noGrp="1"/>
          </p:cNvSpPr>
          <p:nvPr>
            <p:ph type="title"/>
          </p:nvPr>
        </p:nvSpPr>
        <p:spPr>
          <a:xfrm>
            <a:off x="502023" y="201178"/>
            <a:ext cx="10960324" cy="553997"/>
          </a:xfrm>
        </p:spPr>
        <p:txBody>
          <a:bodyPr/>
          <a:lstStyle/>
          <a:p>
            <a:r>
              <a:rPr lang="en-US" dirty="0"/>
              <a:t>Section Summary</a:t>
            </a:r>
          </a:p>
        </p:txBody>
      </p:sp>
      <p:sp>
        <p:nvSpPr>
          <p:cNvPr id="4" name="Content Placeholder 3">
            <a:extLst>
              <a:ext uri="{FF2B5EF4-FFF2-40B4-BE49-F238E27FC236}">
                <a16:creationId xmlns:a16="http://schemas.microsoft.com/office/drawing/2014/main" id="{A9C04F82-9F5B-CC6C-EF9B-4D77A9884293}"/>
              </a:ext>
            </a:extLst>
          </p:cNvPr>
          <p:cNvSpPr>
            <a:spLocks noGrp="1"/>
          </p:cNvSpPr>
          <p:nvPr>
            <p:ph idx="1"/>
          </p:nvPr>
        </p:nvSpPr>
        <p:spPr>
          <a:xfrm>
            <a:off x="609599" y="896855"/>
            <a:ext cx="10978292" cy="4871989"/>
          </a:xfrm>
        </p:spPr>
        <p:txBody>
          <a:bodyPr/>
          <a:lstStyle/>
          <a:p>
            <a:pPr marL="380990" indent="-380990">
              <a:buFont typeface="Arial" panose="020B0604020202020204" pitchFamily="34" charset="0"/>
              <a:buChar char="•"/>
            </a:pPr>
            <a:r>
              <a:rPr lang="en-US" sz="1867" dirty="0"/>
              <a:t>A+V is now approved in the US as a second FD option</a:t>
            </a:r>
          </a:p>
          <a:p>
            <a:pPr marL="1371566" lvl="1"/>
            <a:r>
              <a:rPr lang="en-US" sz="1867" dirty="0"/>
              <a:t>Guidelines do acknowledge Triplet or Response Adapted Approaches allowing coverage and use adding third and “fourth” FD options. </a:t>
            </a:r>
          </a:p>
          <a:p>
            <a:pPr marL="1371566" lvl="1"/>
            <a:r>
              <a:rPr lang="en-US" sz="1867" dirty="0" err="1"/>
              <a:t>uIGHV</a:t>
            </a:r>
            <a:r>
              <a:rPr lang="en-US" sz="1867" dirty="0"/>
              <a:t> appears to benefit from Triplet Approaches in terms of PFS over </a:t>
            </a:r>
            <a:r>
              <a:rPr lang="en-US" sz="1867" dirty="0" err="1"/>
              <a:t>VenG</a:t>
            </a:r>
            <a:r>
              <a:rPr lang="en-US" sz="1867" dirty="0"/>
              <a:t> or AV</a:t>
            </a:r>
          </a:p>
          <a:p>
            <a:pPr marL="1371566" lvl="1"/>
            <a:r>
              <a:rPr lang="en-US" sz="1867" dirty="0" err="1"/>
              <a:t>mIGHV</a:t>
            </a:r>
            <a:r>
              <a:rPr lang="en-US" sz="1867" dirty="0"/>
              <a:t> may still benefit from attaining MRD or using antiCD20 but may not require Triplet therapy to achieve the optimal outcome</a:t>
            </a:r>
          </a:p>
          <a:p>
            <a:pPr marL="1904952" lvl="2"/>
            <a:r>
              <a:rPr lang="en-US" sz="1867" dirty="0"/>
              <a:t>Current evidence at short follow-up shows no differences in outcome based on MRD status with oral doublets</a:t>
            </a:r>
          </a:p>
          <a:p>
            <a:pPr marL="380990" indent="-380990">
              <a:buFont typeface="Arial" panose="020B0604020202020204" pitchFamily="34" charset="0"/>
              <a:buChar char="•"/>
            </a:pPr>
            <a:r>
              <a:rPr lang="en-US" sz="1867" dirty="0"/>
              <a:t>CLL17 currently at 3 years of follow-up (1.5 years after cessation) no differences between groups or approaches in PFS or OS. </a:t>
            </a:r>
          </a:p>
          <a:p>
            <a:pPr marL="1371566" lvl="1"/>
            <a:r>
              <a:rPr lang="en-US" sz="1867" dirty="0"/>
              <a:t>Thus at this time anything goes, still about preferences, comorbidities, philosophy</a:t>
            </a:r>
          </a:p>
        </p:txBody>
      </p:sp>
    </p:spTree>
    <p:extLst>
      <p:ext uri="{BB962C8B-B14F-4D97-AF65-F5344CB8AC3E}">
        <p14:creationId xmlns:p14="http://schemas.microsoft.com/office/powerpoint/2010/main" val="2668109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8C9-7A93-C411-E637-829A1FD4C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9AB8-F522-AB1E-D1B7-90C2FB07441E}"/>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1344730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A9285D-6124-87A1-BBBD-51DD164387D8}"/>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B8E9293-5723-C652-365C-CE7337818841}"/>
              </a:ext>
            </a:extLst>
          </p:cNvPr>
          <p:cNvSpPr/>
          <p:nvPr/>
        </p:nvSpPr>
        <p:spPr bwMode="auto">
          <a:xfrm>
            <a:off x="684426" y="2144638"/>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9F41C798-0EBD-A48E-EA5A-D186DD5C76D5}"/>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1: Chronic Lymphocytic Leukemia</a:t>
            </a:r>
          </a:p>
        </p:txBody>
      </p:sp>
      <p:sp>
        <p:nvSpPr>
          <p:cNvPr id="7" name="Content Placeholder 6">
            <a:extLst>
              <a:ext uri="{FF2B5EF4-FFF2-40B4-BE49-F238E27FC236}">
                <a16:creationId xmlns:a16="http://schemas.microsoft.com/office/drawing/2014/main" id="{322D977F-A713-7AA8-1E7C-443CB5E2539D}"/>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Current Management of Newly Diagnosed CLL — </a:t>
            </a:r>
            <a:r>
              <a:rPr lang="en-US" sz="3000" b="0" dirty="0"/>
              <a:t>Dr Allan</a:t>
            </a:r>
          </a:p>
          <a:p>
            <a:pPr>
              <a:lnSpc>
                <a:spcPct val="100000"/>
              </a:lnSpc>
              <a:spcBef>
                <a:spcPts val="3000"/>
              </a:spcBef>
            </a:pPr>
            <a:r>
              <a:rPr lang="en-US" sz="3000" dirty="0">
                <a:solidFill>
                  <a:schemeClr val="bg1"/>
                </a:solidFill>
              </a:rPr>
              <a:t>Noncovalent BTK Inhibitors and Other Novel Strategies — </a:t>
            </a:r>
            <a:r>
              <a:rPr lang="en-US" sz="3000" b="0" dirty="0">
                <a:solidFill>
                  <a:schemeClr val="bg1"/>
                </a:solidFill>
              </a:rPr>
              <a:t>Dr </a:t>
            </a:r>
            <a:r>
              <a:rPr lang="en-US" sz="3000" b="0" dirty="0" err="1">
                <a:solidFill>
                  <a:schemeClr val="bg1"/>
                </a:solidFill>
              </a:rPr>
              <a:t>Kittai</a:t>
            </a:r>
            <a:endParaRPr lang="en-US" sz="3000" b="0" dirty="0">
              <a:solidFill>
                <a:schemeClr val="bg1"/>
              </a:solidFill>
            </a:endParaRPr>
          </a:p>
        </p:txBody>
      </p:sp>
    </p:spTree>
    <p:extLst>
      <p:ext uri="{BB962C8B-B14F-4D97-AF65-F5344CB8AC3E}">
        <p14:creationId xmlns:p14="http://schemas.microsoft.com/office/powerpoint/2010/main" val="35318864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8DC806-C680-4BD4-D4CB-FB35387085D8}"/>
            </a:ext>
          </a:extLst>
        </p:cNvPr>
        <p:cNvGrpSpPr/>
        <p:nvPr/>
      </p:nvGrpSpPr>
      <p:grpSpPr>
        <a:xfrm>
          <a:off x="0" y="0"/>
          <a:ext cx="0" cy="0"/>
          <a:chOff x="0" y="0"/>
          <a:chExt cx="0" cy="0"/>
        </a:xfrm>
      </p:grpSpPr>
      <p:sp>
        <p:nvSpPr>
          <p:cNvPr id="4" name="Rectangle 8">
            <a:extLst>
              <a:ext uri="{FF2B5EF4-FFF2-40B4-BE49-F238E27FC236}">
                <a16:creationId xmlns:a16="http://schemas.microsoft.com/office/drawing/2014/main" id="{D5FEBF7D-6D27-E10F-7841-E7E0DC2F5687}"/>
              </a:ext>
            </a:extLst>
          </p:cNvPr>
          <p:cNvSpPr>
            <a:spLocks noChangeArrowheads="1"/>
          </p:cNvSpPr>
          <p:nvPr/>
        </p:nvSpPr>
        <p:spPr bwMode="auto">
          <a:xfrm>
            <a:off x="445008" y="1766193"/>
            <a:ext cx="11301984" cy="640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dirty="0">
                <a:ln>
                  <a:noFill/>
                </a:ln>
                <a:solidFill>
                  <a:srgbClr val="FF9300"/>
                </a:solidFill>
                <a:effectLst/>
                <a:uLnTx/>
                <a:uFillTx/>
                <a:latin typeface="Arial" panose="020B0604020202020204"/>
                <a:ea typeface="+mn-ea"/>
                <a:cs typeface="ＭＳ Ｐゴシック"/>
              </a:rPr>
              <a:t>Saturday, April 25, 2026</a:t>
            </a:r>
          </a:p>
        </p:txBody>
      </p:sp>
      <p:sp>
        <p:nvSpPr>
          <p:cNvPr id="2" name="Text Box 7">
            <a:extLst>
              <a:ext uri="{FF2B5EF4-FFF2-40B4-BE49-F238E27FC236}">
                <a16:creationId xmlns:a16="http://schemas.microsoft.com/office/drawing/2014/main" id="{3F993302-58E8-E765-0914-50919943B63E}"/>
              </a:ext>
            </a:extLst>
          </p:cNvPr>
          <p:cNvSpPr txBox="1">
            <a:spLocks noChangeArrowheads="1"/>
          </p:cNvSpPr>
          <p:nvPr/>
        </p:nvSpPr>
        <p:spPr bwMode="auto">
          <a:xfrm>
            <a:off x="445008" y="3278203"/>
            <a:ext cx="11301984" cy="28095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numCol="1">
            <a:no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Susmitha </a:t>
            </a:r>
            <a:r>
              <a:rPr kumimoji="0" lang="en-US" sz="2000" b="1" i="0" u="none" strike="noStrike" kern="1200" cap="none" spc="0" normalizeH="0" baseline="0" noProof="0" dirty="0" err="1">
                <a:ln>
                  <a:noFill/>
                </a:ln>
                <a:solidFill>
                  <a:srgbClr val="505153"/>
                </a:solidFill>
                <a:effectLst/>
                <a:uLnTx/>
                <a:uFillTx/>
                <a:latin typeface="Arial" charset="0"/>
                <a:ea typeface="ＭＳ Ｐゴシック" charset="0"/>
              </a:rPr>
              <a:t>Apuri</a:t>
            </a: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 MD</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Mamta Choksi, MD</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Uday Dandamudi, MD </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Gustavo Adolf Fonseca, MD</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Sunil Gandhi, MD</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Vikas Malhotra, MD</a:t>
            </a:r>
          </a:p>
          <a:p>
            <a:pPr marL="0" marR="0" lvl="0" indent="0" algn="ctr" defTabSz="914400" rtl="0" eaLnBrk="0" fontAlgn="auto" latinLnBrk="0" hangingPunct="0">
              <a:lnSpc>
                <a:spcPts val="28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505153"/>
                </a:solidFill>
                <a:effectLst/>
                <a:uLnTx/>
                <a:uFillTx/>
                <a:latin typeface="Arial" charset="0"/>
                <a:ea typeface="ＭＳ Ｐゴシック" charset="0"/>
              </a:rPr>
              <a:t>Shachar Peles, MD</a:t>
            </a:r>
          </a:p>
        </p:txBody>
      </p:sp>
      <p:sp>
        <p:nvSpPr>
          <p:cNvPr id="3" name="Text Box 7">
            <a:extLst>
              <a:ext uri="{FF2B5EF4-FFF2-40B4-BE49-F238E27FC236}">
                <a16:creationId xmlns:a16="http://schemas.microsoft.com/office/drawing/2014/main" id="{48C0189D-275E-7628-3A4C-A2377E953D5F}"/>
              </a:ext>
            </a:extLst>
          </p:cNvPr>
          <p:cNvSpPr txBox="1">
            <a:spLocks noChangeArrowheads="1"/>
          </p:cNvSpPr>
          <p:nvPr/>
        </p:nvSpPr>
        <p:spPr bwMode="auto">
          <a:xfrm>
            <a:off x="445008" y="2670418"/>
            <a:ext cx="11301984"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sz="2000" i="1">
                <a:solidFill>
                  <a:schemeClr val="tx1"/>
                </a:solidFill>
                <a:latin typeface="Arial" charset="0"/>
                <a:ea typeface="ＭＳ Ｐゴシック" charset="0"/>
                <a:cs typeface="ＭＳ Ｐゴシック" charset="0"/>
              </a:defRPr>
            </a:lvl1pPr>
            <a:lvl2pPr marL="742950" indent="-285750" eaLnBrk="0" hangingPunct="0">
              <a:defRPr sz="2000" i="1">
                <a:solidFill>
                  <a:schemeClr val="tx1"/>
                </a:solidFill>
                <a:latin typeface="Arial" charset="0"/>
                <a:ea typeface="ＭＳ Ｐゴシック" charset="0"/>
              </a:defRPr>
            </a:lvl2pPr>
            <a:lvl3pPr marL="1143000" indent="-228600" eaLnBrk="0" hangingPunct="0">
              <a:defRPr sz="2000" i="1">
                <a:solidFill>
                  <a:schemeClr val="tx1"/>
                </a:solidFill>
                <a:latin typeface="Arial" charset="0"/>
                <a:ea typeface="ＭＳ Ｐゴシック" charset="0"/>
              </a:defRPr>
            </a:lvl3pPr>
            <a:lvl4pPr marL="1600200" indent="-228600" eaLnBrk="0" hangingPunct="0">
              <a:defRPr sz="2000" i="1">
                <a:solidFill>
                  <a:schemeClr val="tx1"/>
                </a:solidFill>
                <a:latin typeface="Arial" charset="0"/>
                <a:ea typeface="ＭＳ Ｐゴシック" charset="0"/>
              </a:defRPr>
            </a:lvl4pPr>
            <a:lvl5pPr marL="2057400" indent="-228600" eaLnBrk="0" hangingPunct="0">
              <a:defRPr sz="2000" i="1">
                <a:solidFill>
                  <a:schemeClr val="tx1"/>
                </a:solidFill>
                <a:latin typeface="Arial" charset="0"/>
                <a:ea typeface="ＭＳ Ｐゴシック" charset="0"/>
              </a:defRPr>
            </a:lvl5pPr>
            <a:lvl6pPr marL="2514600" indent="-228600" eaLnBrk="0" fontAlgn="base" hangingPunct="0">
              <a:spcBef>
                <a:spcPct val="0"/>
              </a:spcBef>
              <a:spcAft>
                <a:spcPct val="0"/>
              </a:spcAft>
              <a:defRPr sz="2000" i="1">
                <a:solidFill>
                  <a:schemeClr val="tx1"/>
                </a:solidFill>
                <a:latin typeface="Arial" charset="0"/>
                <a:ea typeface="ＭＳ Ｐゴシック" charset="0"/>
              </a:defRPr>
            </a:lvl6pPr>
            <a:lvl7pPr marL="2971800" indent="-228600" eaLnBrk="0" fontAlgn="base" hangingPunct="0">
              <a:spcBef>
                <a:spcPct val="0"/>
              </a:spcBef>
              <a:spcAft>
                <a:spcPct val="0"/>
              </a:spcAft>
              <a:defRPr sz="2000" i="1">
                <a:solidFill>
                  <a:schemeClr val="tx1"/>
                </a:solidFill>
                <a:latin typeface="Arial" charset="0"/>
                <a:ea typeface="ＭＳ Ｐゴシック" charset="0"/>
              </a:defRPr>
            </a:lvl7pPr>
            <a:lvl8pPr marL="3429000" indent="-228600" eaLnBrk="0" fontAlgn="base" hangingPunct="0">
              <a:spcBef>
                <a:spcPct val="0"/>
              </a:spcBef>
              <a:spcAft>
                <a:spcPct val="0"/>
              </a:spcAft>
              <a:defRPr sz="2000" i="1">
                <a:solidFill>
                  <a:schemeClr val="tx1"/>
                </a:solidFill>
                <a:latin typeface="Arial" charset="0"/>
                <a:ea typeface="ＭＳ Ｐゴシック" charset="0"/>
              </a:defRPr>
            </a:lvl8pPr>
            <a:lvl9pPr marL="3886200" indent="-228600" eaLnBrk="0" fontAlgn="base" hangingPunct="0">
              <a:spcBef>
                <a:spcPct val="0"/>
              </a:spcBef>
              <a:spcAft>
                <a:spcPct val="0"/>
              </a:spcAft>
              <a:defRPr sz="2000" i="1">
                <a:solidFill>
                  <a:schemeClr val="tx1"/>
                </a:solidFill>
                <a:latin typeface="Arial" charset="0"/>
                <a:ea typeface="ＭＳ Ｐゴシック"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656"/>
                </a:solidFill>
                <a:effectLst/>
                <a:uLnTx/>
                <a:uFillTx/>
                <a:latin typeface="Arial" charset="0"/>
                <a:ea typeface="ＭＳ Ｐゴシック" charset="0"/>
              </a:rPr>
              <a:t>Co-Moderators</a:t>
            </a:r>
          </a:p>
        </p:txBody>
      </p:sp>
    </p:spTree>
    <p:extLst>
      <p:ext uri="{BB962C8B-B14F-4D97-AF65-F5344CB8AC3E}">
        <p14:creationId xmlns:p14="http://schemas.microsoft.com/office/powerpoint/2010/main" val="2205701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5035B-1272-AC90-991F-4652E3079F86}"/>
              </a:ext>
            </a:extLst>
          </p:cNvPr>
          <p:cNvSpPr>
            <a:spLocks noGrp="1"/>
          </p:cNvSpPr>
          <p:nvPr>
            <p:ph type="ctrTitle"/>
          </p:nvPr>
        </p:nvSpPr>
        <p:spPr/>
        <p:txBody>
          <a:bodyPr/>
          <a:lstStyle/>
          <a:p>
            <a:r>
              <a:rPr lang="en-US" b="1" dirty="0"/>
              <a:t>Noncovalent BTK Inhibitors and Other Novel Strategies</a:t>
            </a:r>
            <a:endParaRPr lang="en-US" dirty="0"/>
          </a:p>
        </p:txBody>
      </p:sp>
      <p:sp>
        <p:nvSpPr>
          <p:cNvPr id="3" name="Subtitle 2">
            <a:extLst>
              <a:ext uri="{FF2B5EF4-FFF2-40B4-BE49-F238E27FC236}">
                <a16:creationId xmlns:a16="http://schemas.microsoft.com/office/drawing/2014/main" id="{EF568C8B-F083-E60F-AE17-0B5EA97B6DC8}"/>
              </a:ext>
            </a:extLst>
          </p:cNvPr>
          <p:cNvSpPr>
            <a:spLocks noGrp="1"/>
          </p:cNvSpPr>
          <p:nvPr>
            <p:ph type="subTitle" idx="1"/>
          </p:nvPr>
        </p:nvSpPr>
        <p:spPr>
          <a:xfrm>
            <a:off x="1524000" y="4274066"/>
            <a:ext cx="9144000" cy="1655762"/>
          </a:xfrm>
        </p:spPr>
        <p:txBody>
          <a:bodyPr>
            <a:normAutofit fontScale="77500" lnSpcReduction="20000"/>
          </a:bodyPr>
          <a:lstStyle/>
          <a:p>
            <a:r>
              <a:rPr lang="en-US" b="1" dirty="0"/>
              <a:t>Adam S. Kittai, MD, MBA</a:t>
            </a:r>
          </a:p>
          <a:p>
            <a:r>
              <a:rPr lang="en-US" dirty="0"/>
              <a:t>Associate Professor</a:t>
            </a:r>
          </a:p>
          <a:p>
            <a:r>
              <a:rPr lang="en-US" dirty="0"/>
              <a:t>Director, CLL – NYU Perlmutter Cancer Center</a:t>
            </a:r>
          </a:p>
          <a:p>
            <a:r>
              <a:rPr lang="en-US" dirty="0"/>
              <a:t>Research To Practice</a:t>
            </a:r>
          </a:p>
          <a:p>
            <a:r>
              <a:rPr lang="en-US" dirty="0"/>
              <a:t>Orlando, Florida</a:t>
            </a:r>
          </a:p>
        </p:txBody>
      </p:sp>
    </p:spTree>
    <p:extLst>
      <p:ext uri="{BB962C8B-B14F-4D97-AF65-F5344CB8AC3E}">
        <p14:creationId xmlns:p14="http://schemas.microsoft.com/office/powerpoint/2010/main" val="22067953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BC104-5AA4-71AF-5734-8AEAF4623AAD}"/>
              </a:ext>
            </a:extLst>
          </p:cNvPr>
          <p:cNvSpPr>
            <a:spLocks noGrp="1"/>
          </p:cNvSpPr>
          <p:nvPr>
            <p:ph type="title"/>
          </p:nvPr>
        </p:nvSpPr>
        <p:spPr/>
        <p:txBody>
          <a:bodyPr/>
          <a:lstStyle/>
          <a:p>
            <a:r>
              <a:rPr lang="en-US" dirty="0"/>
              <a:t>Disclosures</a:t>
            </a:r>
          </a:p>
        </p:txBody>
      </p:sp>
      <p:graphicFrame>
        <p:nvGraphicFramePr>
          <p:cNvPr id="4" name="Table 3">
            <a:extLst>
              <a:ext uri="{FF2B5EF4-FFF2-40B4-BE49-F238E27FC236}">
                <a16:creationId xmlns:a16="http://schemas.microsoft.com/office/drawing/2014/main" id="{216C1C85-14E1-0598-89DF-21B7FF1E93C8}"/>
              </a:ext>
            </a:extLst>
          </p:cNvPr>
          <p:cNvGraphicFramePr>
            <a:graphicFrameLocks noGrp="1"/>
          </p:cNvGraphicFramePr>
          <p:nvPr/>
        </p:nvGraphicFramePr>
        <p:xfrm>
          <a:off x="1624374" y="2191560"/>
          <a:ext cx="8742497" cy="2843147"/>
        </p:xfrm>
        <a:graphic>
          <a:graphicData uri="http://schemas.openxmlformats.org/drawingml/2006/table">
            <a:tbl>
              <a:tblPr firstRow="1" bandRow="1">
                <a:tableStyleId>{5C22544A-7EE6-4342-B048-85BDC9FD1C3A}</a:tableStyleId>
              </a:tblPr>
              <a:tblGrid>
                <a:gridCol w="2406816">
                  <a:extLst>
                    <a:ext uri="{9D8B030D-6E8A-4147-A177-3AD203B41FA5}">
                      <a16:colId xmlns:a16="http://schemas.microsoft.com/office/drawing/2014/main" val="446616928"/>
                    </a:ext>
                  </a:extLst>
                </a:gridCol>
                <a:gridCol w="6335681">
                  <a:extLst>
                    <a:ext uri="{9D8B030D-6E8A-4147-A177-3AD203B41FA5}">
                      <a16:colId xmlns:a16="http://schemas.microsoft.com/office/drawing/2014/main" val="729051673"/>
                    </a:ext>
                  </a:extLst>
                </a:gridCol>
              </a:tblGrid>
              <a:tr h="892639">
                <a:tc>
                  <a:txBody>
                    <a:bodyPr/>
                    <a:lstStyle/>
                    <a:p>
                      <a:r>
                        <a:rPr lang="en-US" b="1" dirty="0">
                          <a:solidFill>
                            <a:sysClr val="windowText" lastClr="000000"/>
                          </a:solidFill>
                        </a:rPr>
                        <a:t>Advisory Committees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ysClr val="windowText" lastClr="000000"/>
                          </a:solidFill>
                        </a:rPr>
                        <a:t>AbbVie Inc, AstraZeneca Pharmaceuticals LP, Bristol Myers Squibb, Galapagos NV, Genmab US Inc, Pfizer Inc</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1064003"/>
                  </a:ext>
                </a:extLst>
              </a:tr>
              <a:tr h="892639">
                <a:tc>
                  <a:txBody>
                    <a:bodyPr/>
                    <a:lstStyle/>
                    <a:p>
                      <a:r>
                        <a:rPr lang="en-US" b="1" dirty="0">
                          <a:solidFill>
                            <a:sysClr val="windowText" lastClr="000000"/>
                          </a:solidFill>
                        </a:rPr>
                        <a:t>Consulting Agreements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ysClr val="windowText" lastClr="000000"/>
                          </a:solidFill>
                        </a:rPr>
                        <a:t>AbbVie Inc, Lilly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66124899"/>
                  </a:ext>
                </a:extLst>
              </a:tr>
              <a:tr h="1057869">
                <a:tc>
                  <a:txBody>
                    <a:bodyPr/>
                    <a:lstStyle/>
                    <a:p>
                      <a:r>
                        <a:rPr lang="en-US" b="1" dirty="0">
                          <a:solidFill>
                            <a:sysClr val="windowText" lastClr="000000"/>
                          </a:solidFill>
                        </a:rPr>
                        <a:t>Honoraria for Unbranded Speaking Engagements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b="0" dirty="0">
                          <a:solidFill>
                            <a:sysClr val="windowText" lastClr="000000"/>
                          </a:solidFill>
                        </a:rPr>
                        <a:t>AstraZeneca Pharmaceuticals LP, Janssen Biotech Inc, Lilly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9342058"/>
                  </a:ext>
                </a:extLst>
              </a:tr>
            </a:tbl>
          </a:graphicData>
        </a:graphic>
      </p:graphicFrame>
    </p:spTree>
    <p:extLst>
      <p:ext uri="{BB962C8B-B14F-4D97-AF65-F5344CB8AC3E}">
        <p14:creationId xmlns:p14="http://schemas.microsoft.com/office/powerpoint/2010/main" val="36402237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A50C9-33FE-B0E5-2C3A-23062089E7D7}"/>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AC0E065B-F2AF-AE2E-AC66-CB9FC59EA5B0}"/>
              </a:ext>
            </a:extLst>
          </p:cNvPr>
          <p:cNvSpPr>
            <a:spLocks noGrp="1"/>
          </p:cNvSpPr>
          <p:nvPr>
            <p:ph idx="1"/>
          </p:nvPr>
        </p:nvSpPr>
        <p:spPr>
          <a:xfrm>
            <a:off x="838200" y="1825625"/>
            <a:ext cx="10515600" cy="4817546"/>
          </a:xfrm>
        </p:spPr>
        <p:txBody>
          <a:bodyPr>
            <a:normAutofit fontScale="70000" lnSpcReduction="20000"/>
          </a:bodyPr>
          <a:lstStyle/>
          <a:p>
            <a:pPr>
              <a:lnSpc>
                <a:spcPct val="120000"/>
              </a:lnSpc>
            </a:pPr>
            <a:r>
              <a:rPr lang="en-US" dirty="0"/>
              <a:t>Pharmacologic similarities and differences between covalent and noncovalent BTK inhibitors</a:t>
            </a:r>
          </a:p>
          <a:p>
            <a:pPr>
              <a:lnSpc>
                <a:spcPct val="120000"/>
              </a:lnSpc>
            </a:pPr>
            <a:r>
              <a:rPr lang="en-US" dirty="0"/>
              <a:t>Long-term efficacy and safety findings with </a:t>
            </a:r>
            <a:r>
              <a:rPr lang="en-US" dirty="0" err="1"/>
              <a:t>pirtobrutinib</a:t>
            </a:r>
            <a:r>
              <a:rPr lang="en-US" dirty="0"/>
              <a:t> in patients with BTK inhibitor-pretreated CLL</a:t>
            </a:r>
          </a:p>
          <a:p>
            <a:pPr>
              <a:lnSpc>
                <a:spcPct val="120000"/>
              </a:lnSpc>
            </a:pPr>
            <a:r>
              <a:rPr lang="en-US" dirty="0"/>
              <a:t>Key findings from the Phase III BRUIN CLL-314 study of </a:t>
            </a:r>
            <a:r>
              <a:rPr lang="en-US" dirty="0" err="1"/>
              <a:t>pirtobrutinib</a:t>
            </a:r>
            <a:r>
              <a:rPr lang="en-US" dirty="0"/>
              <a:t> versus ibrutinib in patients with treatment-naïve or previously treated, BTK inhibitor-naïve CLL</a:t>
            </a:r>
          </a:p>
          <a:p>
            <a:pPr>
              <a:lnSpc>
                <a:spcPct val="120000"/>
              </a:lnSpc>
            </a:pPr>
            <a:r>
              <a:rPr lang="en-US" dirty="0"/>
              <a:t>Efficacy advantage documented with </a:t>
            </a:r>
            <a:r>
              <a:rPr lang="en-US" dirty="0" err="1"/>
              <a:t>pirtobrutinib</a:t>
            </a:r>
            <a:r>
              <a:rPr lang="en-US" dirty="0"/>
              <a:t> versus </a:t>
            </a:r>
            <a:r>
              <a:rPr lang="en-US" dirty="0" err="1"/>
              <a:t>bendamustine</a:t>
            </a:r>
            <a:r>
              <a:rPr lang="en-US" dirty="0"/>
              <a:t>/rituximab for patients with treatment-naïve CLL without del(17p) in the Phase III BRUIN CLL-313 trial</a:t>
            </a:r>
          </a:p>
          <a:p>
            <a:pPr>
              <a:lnSpc>
                <a:spcPct val="120000"/>
              </a:lnSpc>
            </a:pPr>
            <a:r>
              <a:rPr lang="en-US" dirty="0"/>
              <a:t>Similarities and differences between </a:t>
            </a:r>
            <a:r>
              <a:rPr lang="en-US" dirty="0" err="1"/>
              <a:t>sonrotoclax</a:t>
            </a:r>
            <a:r>
              <a:rPr lang="en-US" dirty="0"/>
              <a:t> and venetoclax; early data with </a:t>
            </a:r>
            <a:r>
              <a:rPr lang="en-US" dirty="0" err="1"/>
              <a:t>sonrotoclax</a:t>
            </a:r>
            <a:r>
              <a:rPr lang="en-US" dirty="0"/>
              <a:t> in combination with an anti-CD20 antibody in R/R and treatment-naïve CLL and ongoing Phase III evaluation</a:t>
            </a:r>
          </a:p>
          <a:p>
            <a:pPr>
              <a:lnSpc>
                <a:spcPct val="120000"/>
              </a:lnSpc>
            </a:pPr>
            <a:r>
              <a:rPr lang="en-US" dirty="0"/>
              <a:t>Mechanistic similarities and differences between BTK degraders and BTK inhibitors; preliminary data with and ongoing evaluation of BTK degraders (</a:t>
            </a:r>
            <a:r>
              <a:rPr lang="en-US" dirty="0" err="1"/>
              <a:t>eg</a:t>
            </a:r>
            <a:r>
              <a:rPr lang="en-US" dirty="0"/>
              <a:t>, BGB-16673) in patients with heavily pretreated CLL</a:t>
            </a:r>
          </a:p>
        </p:txBody>
      </p:sp>
    </p:spTree>
    <p:extLst>
      <p:ext uri="{BB962C8B-B14F-4D97-AF65-F5344CB8AC3E}">
        <p14:creationId xmlns:p14="http://schemas.microsoft.com/office/powerpoint/2010/main" val="406276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0F386D-F02A-A982-E6A1-531CD8B7A644}"/>
              </a:ext>
            </a:extLst>
          </p:cNvPr>
          <p:cNvSpPr>
            <a:spLocks noGrp="1"/>
          </p:cNvSpPr>
          <p:nvPr>
            <p:ph type="title"/>
          </p:nvPr>
        </p:nvSpPr>
        <p:spPr/>
        <p:txBody>
          <a:bodyPr/>
          <a:lstStyle/>
          <a:p>
            <a:r>
              <a:rPr lang="en-US" dirty="0"/>
              <a:t>Non-covalent BTKi</a:t>
            </a:r>
          </a:p>
        </p:txBody>
      </p:sp>
    </p:spTree>
    <p:extLst>
      <p:ext uri="{BB962C8B-B14F-4D97-AF65-F5344CB8AC3E}">
        <p14:creationId xmlns:p14="http://schemas.microsoft.com/office/powerpoint/2010/main" val="4008920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EDD1A0C1-7AEF-E9F6-A985-D0A69A5E482F}"/>
              </a:ext>
            </a:extLst>
          </p:cNvPr>
          <p:cNvSpPr txBox="1"/>
          <p:nvPr/>
        </p:nvSpPr>
        <p:spPr bwMode="gray">
          <a:xfrm>
            <a:off x="80435" y="6505336"/>
            <a:ext cx="11412773" cy="307777"/>
          </a:xfrm>
          <a:prstGeom prst="rect">
            <a:avLst/>
          </a:prstGeom>
          <a:noFill/>
        </p:spPr>
        <p:txBody>
          <a:bodyPr wrap="square" lIns="0" tIns="0" rIns="0" bIns="0" anchor="b" anchorCtr="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br>
              <a:rPr kumimoji="0" lang="en-GB" sz="1000" b="0" i="0" u="none" strike="noStrike" kern="1200" cap="none" spc="0" normalizeH="0" baseline="0" noProof="0" dirty="0">
                <a:ln>
                  <a:noFill/>
                </a:ln>
                <a:solidFill>
                  <a:srgbClr val="0E2841"/>
                </a:solidFill>
                <a:effectLst/>
                <a:uLnTx/>
                <a:uFillTx/>
                <a:latin typeface="Aptos Display" panose="02110004020202020204"/>
                <a:ea typeface="+mn-ea"/>
                <a:cs typeface="+mn-cs"/>
              </a:rPr>
            </a:br>
            <a:r>
              <a:rPr kumimoji="0" lang="en-GB" sz="1000" b="0" i="0" u="none" strike="noStrike" kern="1200" cap="none" spc="0" normalizeH="0" baseline="0" noProof="0" dirty="0">
                <a:ln>
                  <a:noFill/>
                </a:ln>
                <a:solidFill>
                  <a:srgbClr val="0E2841"/>
                </a:solidFill>
                <a:effectLst/>
                <a:uLnTx/>
                <a:uFillTx/>
                <a:latin typeface="Aptos Display" panose="02110004020202020204"/>
                <a:ea typeface="+mn-ea"/>
                <a:cs typeface="+mn-cs"/>
              </a:rPr>
              <a:t>1. </a:t>
            </a:r>
            <a:r>
              <a:rPr kumimoji="0" lang="en-GB" sz="1000" b="0" i="0" u="none" strike="noStrike" kern="1200" cap="none" spc="0" normalizeH="0" baseline="0" noProof="0" dirty="0" err="1">
                <a:ln>
                  <a:noFill/>
                </a:ln>
                <a:solidFill>
                  <a:srgbClr val="0E2841"/>
                </a:solidFill>
                <a:effectLst/>
                <a:uLnTx/>
                <a:uFillTx/>
                <a:latin typeface="Aptos Display" panose="02110004020202020204"/>
                <a:ea typeface="+mn-ea"/>
                <a:cs typeface="+mn-cs"/>
              </a:rPr>
              <a:t>Pirtobrutinib</a:t>
            </a:r>
            <a:r>
              <a:rPr kumimoji="0" lang="en-GB" sz="1000" b="0" i="0" u="none" strike="noStrike" kern="1200" cap="none" spc="0" normalizeH="0" baseline="0" noProof="0" dirty="0">
                <a:ln>
                  <a:noFill/>
                </a:ln>
                <a:solidFill>
                  <a:srgbClr val="0E2841"/>
                </a:solidFill>
                <a:effectLst/>
                <a:uLnTx/>
                <a:uFillTx/>
                <a:latin typeface="Aptos Display" panose="02110004020202020204"/>
                <a:ea typeface="+mn-ea"/>
                <a:cs typeface="+mn-cs"/>
              </a:rPr>
              <a:t>. Prescribing Information. Eli Lilly and Company; 12/2025 2. Mato AR, et al. Lancet. 2021;397(10277):892-901. 3. </a:t>
            </a:r>
            <a:r>
              <a:rPr kumimoji="0" lang="en-GB" sz="1000" b="0" i="0" u="none" strike="noStrike" kern="1200" cap="none" spc="0" normalizeH="0" baseline="0" noProof="0" dirty="0" err="1">
                <a:ln>
                  <a:noFill/>
                </a:ln>
                <a:solidFill>
                  <a:srgbClr val="0E2841"/>
                </a:solidFill>
                <a:effectLst/>
                <a:uLnTx/>
                <a:uFillTx/>
                <a:latin typeface="Aptos Display" panose="02110004020202020204"/>
                <a:ea typeface="+mn-ea"/>
                <a:cs typeface="+mn-cs"/>
              </a:rPr>
              <a:t>Woyach</a:t>
            </a:r>
            <a:r>
              <a:rPr kumimoji="0" lang="en-GB" sz="1000" b="0" i="0" u="none" strike="noStrike" kern="1200" cap="none" spc="0" normalizeH="0" baseline="0" noProof="0" dirty="0">
                <a:ln>
                  <a:noFill/>
                </a:ln>
                <a:solidFill>
                  <a:srgbClr val="0E2841"/>
                </a:solidFill>
                <a:effectLst/>
                <a:uLnTx/>
                <a:uFillTx/>
                <a:latin typeface="Aptos Display" panose="02110004020202020204"/>
                <a:ea typeface="+mn-ea"/>
                <a:cs typeface="+mn-cs"/>
              </a:rPr>
              <a:t> JA, et al. Poster Presentation ASH 2023. 4. Gomez EB, et al. Blood. 2023;142(1):62-72.</a:t>
            </a:r>
          </a:p>
        </p:txBody>
      </p:sp>
      <p:sp>
        <p:nvSpPr>
          <p:cNvPr id="12" name="Rechteck: abgerundete Ecken 11">
            <a:extLst>
              <a:ext uri="{FF2B5EF4-FFF2-40B4-BE49-F238E27FC236}">
                <a16:creationId xmlns:a16="http://schemas.microsoft.com/office/drawing/2014/main" id="{0A4962CA-1F5A-46FB-DC93-B1117C575600}"/>
              </a:ext>
            </a:extLst>
          </p:cNvPr>
          <p:cNvSpPr/>
          <p:nvPr/>
        </p:nvSpPr>
        <p:spPr bwMode="gray">
          <a:xfrm>
            <a:off x="4293129" y="1304925"/>
            <a:ext cx="3605742" cy="4645025"/>
          </a:xfrm>
          <a:prstGeom prst="roundRect">
            <a:avLst>
              <a:gd name="adj" fmla="val 4637"/>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rPr>
              <a:t>Plasma exposures exceeded BTK IC90 throughout the dosing interval</a:t>
            </a:r>
            <a:r>
              <a:rPr kumimoji="0" lang="en-GB" sz="1400" b="1" i="0" u="none" strike="noStrike" kern="1200" cap="none" spc="0" normalizeH="0" baseline="30000" noProof="0">
                <a:ln>
                  <a:noFill/>
                </a:ln>
                <a:solidFill>
                  <a:prstClr val="black"/>
                </a:solidFill>
                <a:effectLst/>
                <a:uLnTx/>
                <a:uFillTx/>
                <a:latin typeface="Aptos Display" panose="02110004020202020204"/>
                <a:ea typeface="+mn-ea"/>
                <a:cs typeface="+mn-cs"/>
              </a:rPr>
              <a:t>1,2</a:t>
            </a:r>
            <a:endPar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13" name="Rechteck: abgerundete Ecken 12">
            <a:extLst>
              <a:ext uri="{FF2B5EF4-FFF2-40B4-BE49-F238E27FC236}">
                <a16:creationId xmlns:a16="http://schemas.microsoft.com/office/drawing/2014/main" id="{DE2A58A1-6CEE-C396-6CCB-F9E0CE9EE572}"/>
              </a:ext>
            </a:extLst>
          </p:cNvPr>
          <p:cNvSpPr/>
          <p:nvPr/>
        </p:nvSpPr>
        <p:spPr bwMode="gray">
          <a:xfrm>
            <a:off x="7962371" y="1304925"/>
            <a:ext cx="3605742" cy="4645025"/>
          </a:xfrm>
          <a:prstGeom prst="roundRect">
            <a:avLst>
              <a:gd name="adj" fmla="val 4637"/>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162000" tIns="108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err="1">
                <a:ln>
                  <a:noFill/>
                </a:ln>
                <a:solidFill>
                  <a:prstClr val="black"/>
                </a:solidFill>
                <a:effectLst/>
                <a:uLnTx/>
                <a:uFillTx/>
                <a:latin typeface="Aptos Display" panose="02110004020202020204"/>
                <a:ea typeface="+mn-ea"/>
                <a:cs typeface="+mn-cs"/>
              </a:rPr>
              <a:t>Pirtobrutinib</a:t>
            </a:r>
            <a:r>
              <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rPr>
              <a:t> may stabilize/maintain</a:t>
            </a:r>
            <a:br>
              <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rPr>
            </a:br>
            <a:r>
              <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rPr>
              <a:t>BTK in a closed inactive conformation</a:t>
            </a:r>
            <a:r>
              <a:rPr kumimoji="0" lang="en-GB" sz="1400" b="1" i="0" u="none" strike="noStrike" kern="1200" cap="none" spc="0" normalizeH="0" baseline="30000" noProof="0">
                <a:ln>
                  <a:noFill/>
                </a:ln>
                <a:solidFill>
                  <a:prstClr val="black"/>
                </a:solidFill>
                <a:effectLst/>
                <a:uLnTx/>
                <a:uFillTx/>
                <a:latin typeface="Aptos Display" panose="02110004020202020204"/>
                <a:ea typeface="+mn-ea"/>
                <a:cs typeface="+mn-cs"/>
              </a:rPr>
              <a:t>4</a:t>
            </a:r>
            <a:endPar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56" name="Rechteck 55">
            <a:extLst>
              <a:ext uri="{FF2B5EF4-FFF2-40B4-BE49-F238E27FC236}">
                <a16:creationId xmlns:a16="http://schemas.microsoft.com/office/drawing/2014/main" id="{8CC81D09-A429-91C3-4B25-765ADBF3D51E}"/>
              </a:ext>
            </a:extLst>
          </p:cNvPr>
          <p:cNvSpPr/>
          <p:nvPr/>
        </p:nvSpPr>
        <p:spPr bwMode="gray">
          <a:xfrm>
            <a:off x="4347811" y="2025124"/>
            <a:ext cx="3484167"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57" name="Rechteck 56">
            <a:extLst>
              <a:ext uri="{FF2B5EF4-FFF2-40B4-BE49-F238E27FC236}">
                <a16:creationId xmlns:a16="http://schemas.microsoft.com/office/drawing/2014/main" id="{7E5C0C31-DF5D-70C4-4A2D-533A7B210780}"/>
              </a:ext>
            </a:extLst>
          </p:cNvPr>
          <p:cNvSpPr/>
          <p:nvPr/>
        </p:nvSpPr>
        <p:spPr bwMode="gray">
          <a:xfrm>
            <a:off x="8141642" y="2025124"/>
            <a:ext cx="32472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11" name="Rechteck: abgerundete Ecken 10">
            <a:extLst>
              <a:ext uri="{FF2B5EF4-FFF2-40B4-BE49-F238E27FC236}">
                <a16:creationId xmlns:a16="http://schemas.microsoft.com/office/drawing/2014/main" id="{D44BF27F-1916-35D4-648B-16BE7E178458}"/>
              </a:ext>
            </a:extLst>
          </p:cNvPr>
          <p:cNvSpPr/>
          <p:nvPr/>
        </p:nvSpPr>
        <p:spPr bwMode="gray">
          <a:xfrm>
            <a:off x="623888" y="1304925"/>
            <a:ext cx="3605742" cy="4645025"/>
          </a:xfrm>
          <a:prstGeom prst="roundRect">
            <a:avLst>
              <a:gd name="adj" fmla="val 4637"/>
            </a:avLst>
          </a:prstGeom>
          <a:solidFill>
            <a:srgbClr val="EBEBEB"/>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rPr>
              <a:t>Highly selective for BTK</a:t>
            </a:r>
            <a:r>
              <a:rPr kumimoji="0" lang="en-GB" sz="1400" b="1" i="0" u="none" strike="noStrike" kern="1200" cap="none" spc="0" normalizeH="0" baseline="30000" noProof="0">
                <a:ln>
                  <a:noFill/>
                </a:ln>
                <a:solidFill>
                  <a:prstClr val="black"/>
                </a:solidFill>
                <a:effectLst/>
                <a:uLnTx/>
                <a:uFillTx/>
                <a:latin typeface="Aptos Display" panose="02110004020202020204"/>
                <a:ea typeface="+mn-ea"/>
                <a:cs typeface="+mn-cs"/>
              </a:rPr>
              <a:t>2,3</a:t>
            </a:r>
            <a:endPar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prstClr val="black"/>
              </a:solidFill>
              <a:effectLst/>
              <a:uLnTx/>
              <a:uFillTx/>
              <a:latin typeface="Aptos Display" panose="02110004020202020204"/>
              <a:ea typeface="+mn-ea"/>
              <a:cs typeface="+mn-cs"/>
            </a:endParaRPr>
          </a:p>
        </p:txBody>
      </p:sp>
      <p:grpSp>
        <p:nvGrpSpPr>
          <p:cNvPr id="59" name="Gruppieren 58">
            <a:extLst>
              <a:ext uri="{FF2B5EF4-FFF2-40B4-BE49-F238E27FC236}">
                <a16:creationId xmlns:a16="http://schemas.microsoft.com/office/drawing/2014/main" id="{E803BF03-0278-C09D-362F-802E766F9026}"/>
              </a:ext>
            </a:extLst>
          </p:cNvPr>
          <p:cNvGrpSpPr/>
          <p:nvPr/>
        </p:nvGrpSpPr>
        <p:grpSpPr bwMode="gray">
          <a:xfrm>
            <a:off x="5110242" y="4204988"/>
            <a:ext cx="2062669" cy="258256"/>
            <a:chOff x="4938792" y="4506635"/>
            <a:chExt cx="2062669" cy="258256"/>
          </a:xfrm>
        </p:grpSpPr>
        <p:sp>
          <p:nvSpPr>
            <p:cNvPr id="16" name="TextBox 25">
              <a:extLst>
                <a:ext uri="{FF2B5EF4-FFF2-40B4-BE49-F238E27FC236}">
                  <a16:creationId xmlns:a16="http://schemas.microsoft.com/office/drawing/2014/main" id="{F8E6E0BA-E620-BC27-097A-A548D82A486D}"/>
                </a:ext>
              </a:extLst>
            </p:cNvPr>
            <p:cNvSpPr txBox="1"/>
            <p:nvPr/>
          </p:nvSpPr>
          <p:spPr bwMode="gray">
            <a:xfrm>
              <a:off x="5389195" y="4506635"/>
              <a:ext cx="1612266" cy="258256"/>
            </a:xfrm>
            <a:prstGeom prst="rect">
              <a:avLst/>
            </a:prstGeom>
            <a:noFill/>
          </p:spPr>
          <p:txBody>
            <a:bodyPr wrap="square" lIns="0" tIns="0" r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err="1">
                  <a:ln>
                    <a:noFill/>
                  </a:ln>
                  <a:solidFill>
                    <a:srgbClr val="373E4F"/>
                  </a:solidFill>
                  <a:effectLst/>
                  <a:uLnTx/>
                  <a:uFillTx/>
                  <a:latin typeface="Aptos Display" panose="02110004020202020204"/>
                  <a:ea typeface="+mn-ea"/>
                  <a:cs typeface="+mn-cs"/>
                </a:rPr>
                <a:t>Pirtobrutinib</a:t>
              </a:r>
              <a:r>
                <a:rPr kumimoji="0" lang="en-GB" sz="1000" b="0" i="0" u="none" strike="noStrike" kern="1200" cap="none" spc="0" normalizeH="0" baseline="0" noProof="0">
                  <a:ln>
                    <a:noFill/>
                  </a:ln>
                  <a:solidFill>
                    <a:srgbClr val="373E4F"/>
                  </a:solidFill>
                  <a:effectLst/>
                  <a:uLnTx/>
                  <a:uFillTx/>
                  <a:latin typeface="Aptos Display" panose="02110004020202020204"/>
                  <a:ea typeface="+mn-ea"/>
                  <a:cs typeface="+mn-cs"/>
                </a:rPr>
                <a:t> 200 mg QD</a:t>
              </a:r>
            </a:p>
          </p:txBody>
        </p:sp>
        <p:cxnSp>
          <p:nvCxnSpPr>
            <p:cNvPr id="22" name="Straight Connector 42">
              <a:extLst>
                <a:ext uri="{FF2B5EF4-FFF2-40B4-BE49-F238E27FC236}">
                  <a16:creationId xmlns:a16="http://schemas.microsoft.com/office/drawing/2014/main" id="{C453E45C-CCB0-BD80-6613-A529246E2E5C}"/>
                </a:ext>
              </a:extLst>
            </p:cNvPr>
            <p:cNvCxnSpPr>
              <a:cxnSpLocks/>
            </p:cNvCxnSpPr>
            <p:nvPr/>
          </p:nvCxnSpPr>
          <p:spPr bwMode="gray">
            <a:xfrm>
              <a:off x="4938792" y="4635763"/>
              <a:ext cx="346153" cy="0"/>
            </a:xfrm>
            <a:prstGeom prst="line">
              <a:avLst/>
            </a:prstGeom>
            <a:noFill/>
            <a:ln w="22225" cap="flat">
              <a:solidFill>
                <a:schemeClr val="accent3"/>
              </a:solidFill>
              <a:prstDash val="solid"/>
              <a:miter/>
            </a:ln>
          </p:spPr>
        </p:cxnSp>
        <p:sp>
          <p:nvSpPr>
            <p:cNvPr id="43" name="Oval 50">
              <a:extLst>
                <a:ext uri="{FF2B5EF4-FFF2-40B4-BE49-F238E27FC236}">
                  <a16:creationId xmlns:a16="http://schemas.microsoft.com/office/drawing/2014/main" id="{EB23E44A-CB6D-BC61-8B6C-88123D14A7D8}"/>
                </a:ext>
              </a:extLst>
            </p:cNvPr>
            <p:cNvSpPr>
              <a:spLocks noChangeAspect="1"/>
            </p:cNvSpPr>
            <p:nvPr/>
          </p:nvSpPr>
          <p:spPr bwMode="gray">
            <a:xfrm>
              <a:off x="5080702" y="4604597"/>
              <a:ext cx="62332" cy="62332"/>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grpSp>
      <p:grpSp>
        <p:nvGrpSpPr>
          <p:cNvPr id="60" name="Gruppieren 59">
            <a:extLst>
              <a:ext uri="{FF2B5EF4-FFF2-40B4-BE49-F238E27FC236}">
                <a16:creationId xmlns:a16="http://schemas.microsoft.com/office/drawing/2014/main" id="{390ADAF4-0A7E-EE54-E182-85824262DC1A}"/>
              </a:ext>
            </a:extLst>
          </p:cNvPr>
          <p:cNvGrpSpPr/>
          <p:nvPr/>
        </p:nvGrpSpPr>
        <p:grpSpPr bwMode="gray">
          <a:xfrm>
            <a:off x="4565937" y="2094683"/>
            <a:ext cx="3374734" cy="2088000"/>
            <a:chOff x="4565937" y="2256630"/>
            <a:chExt cx="3374734" cy="2278540"/>
          </a:xfrm>
        </p:grpSpPr>
        <p:sp>
          <p:nvSpPr>
            <p:cNvPr id="17" name="Freeform 21">
              <a:extLst>
                <a:ext uri="{FF2B5EF4-FFF2-40B4-BE49-F238E27FC236}">
                  <a16:creationId xmlns:a16="http://schemas.microsoft.com/office/drawing/2014/main" id="{847A5311-D8E0-B13D-CA4F-DABD19E304F3}"/>
                </a:ext>
              </a:extLst>
            </p:cNvPr>
            <p:cNvSpPr>
              <a:spLocks/>
            </p:cNvSpPr>
            <p:nvPr/>
          </p:nvSpPr>
          <p:spPr bwMode="gray">
            <a:xfrm>
              <a:off x="4850131" y="2331244"/>
              <a:ext cx="2280980" cy="1611856"/>
            </a:xfrm>
            <a:custGeom>
              <a:avLst/>
              <a:gdLst>
                <a:gd name="T0" fmla="*/ 0 w 2091"/>
                <a:gd name="T1" fmla="*/ 0 h 1310"/>
                <a:gd name="T2" fmla="*/ 0 w 2091"/>
                <a:gd name="T3" fmla="*/ 1310 h 1310"/>
                <a:gd name="T4" fmla="*/ 2091 w 2091"/>
                <a:gd name="T5" fmla="*/ 1310 h 1310"/>
              </a:gdLst>
              <a:ahLst/>
              <a:cxnLst>
                <a:cxn ang="0">
                  <a:pos x="T0" y="T1"/>
                </a:cxn>
                <a:cxn ang="0">
                  <a:pos x="T2" y="T3"/>
                </a:cxn>
                <a:cxn ang="0">
                  <a:pos x="T4" y="T5"/>
                </a:cxn>
              </a:cxnLst>
              <a:rect l="0" t="0" r="r" b="b"/>
              <a:pathLst>
                <a:path w="2091" h="1310">
                  <a:moveTo>
                    <a:pt x="0" y="0"/>
                  </a:moveTo>
                  <a:lnTo>
                    <a:pt x="0" y="1310"/>
                  </a:lnTo>
                  <a:lnTo>
                    <a:pt x="2091" y="1310"/>
                  </a:lnTo>
                </a:path>
              </a:pathLst>
            </a:custGeom>
            <a:noFill/>
            <a:ln w="635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mn-cs"/>
              </a:endParaRPr>
            </a:p>
          </p:txBody>
        </p:sp>
        <p:grpSp>
          <p:nvGrpSpPr>
            <p:cNvPr id="18" name="Group 27">
              <a:extLst>
                <a:ext uri="{FF2B5EF4-FFF2-40B4-BE49-F238E27FC236}">
                  <a16:creationId xmlns:a16="http://schemas.microsoft.com/office/drawing/2014/main" id="{322C0F29-4030-5180-0F39-7B89BF8EA0EE}"/>
                </a:ext>
              </a:extLst>
            </p:cNvPr>
            <p:cNvGrpSpPr/>
            <p:nvPr/>
          </p:nvGrpSpPr>
          <p:grpSpPr bwMode="gray">
            <a:xfrm>
              <a:off x="4800053" y="2330321"/>
              <a:ext cx="49794" cy="1537991"/>
              <a:chOff x="5334374" y="2309580"/>
              <a:chExt cx="86277" cy="1517776"/>
            </a:xfrm>
          </p:grpSpPr>
          <p:sp>
            <p:nvSpPr>
              <p:cNvPr id="51" name="Line 7">
                <a:extLst>
                  <a:ext uri="{FF2B5EF4-FFF2-40B4-BE49-F238E27FC236}">
                    <a16:creationId xmlns:a16="http://schemas.microsoft.com/office/drawing/2014/main" id="{86BE7538-E18C-E5C2-F9AC-F499CBE972C3}"/>
                  </a:ext>
                </a:extLst>
              </p:cNvPr>
              <p:cNvSpPr>
                <a:spLocks noChangeShapeType="1"/>
              </p:cNvSpPr>
              <p:nvPr/>
            </p:nvSpPr>
            <p:spPr bwMode="gray">
              <a:xfrm>
                <a:off x="5334390" y="2309580"/>
                <a:ext cx="86234"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Calibri" panose="020F0502020204030204" pitchFamily="34" charset="0"/>
                  <a:cs typeface="Arial" panose="020B0604020202020204" pitchFamily="34" charset="0"/>
                </a:endParaRPr>
              </a:p>
            </p:txBody>
          </p:sp>
          <p:sp>
            <p:nvSpPr>
              <p:cNvPr id="52" name="Line 8">
                <a:extLst>
                  <a:ext uri="{FF2B5EF4-FFF2-40B4-BE49-F238E27FC236}">
                    <a16:creationId xmlns:a16="http://schemas.microsoft.com/office/drawing/2014/main" id="{6B13057E-405F-0D39-241B-B3A7DC98BE70}"/>
                  </a:ext>
                </a:extLst>
              </p:cNvPr>
              <p:cNvSpPr>
                <a:spLocks noChangeShapeType="1"/>
              </p:cNvSpPr>
              <p:nvPr/>
            </p:nvSpPr>
            <p:spPr bwMode="gray">
              <a:xfrm>
                <a:off x="5334417" y="2808341"/>
                <a:ext cx="86234"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Calibri" panose="020F0502020204030204" pitchFamily="34" charset="0"/>
                  <a:cs typeface="Arial" panose="020B0604020202020204" pitchFamily="34" charset="0"/>
                </a:endParaRPr>
              </a:p>
            </p:txBody>
          </p:sp>
          <p:sp>
            <p:nvSpPr>
              <p:cNvPr id="53" name="Line 9">
                <a:extLst>
                  <a:ext uri="{FF2B5EF4-FFF2-40B4-BE49-F238E27FC236}">
                    <a16:creationId xmlns:a16="http://schemas.microsoft.com/office/drawing/2014/main" id="{9618D7F5-B2C5-3FBA-C871-C17EA98AF93C}"/>
                  </a:ext>
                </a:extLst>
              </p:cNvPr>
              <p:cNvSpPr>
                <a:spLocks noChangeShapeType="1"/>
              </p:cNvSpPr>
              <p:nvPr/>
            </p:nvSpPr>
            <p:spPr bwMode="gray">
              <a:xfrm>
                <a:off x="5334374" y="3323220"/>
                <a:ext cx="86234"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Calibri" panose="020F0502020204030204" pitchFamily="34" charset="0"/>
                  <a:cs typeface="Arial" panose="020B0604020202020204" pitchFamily="34" charset="0"/>
                </a:endParaRPr>
              </a:p>
            </p:txBody>
          </p:sp>
          <p:sp>
            <p:nvSpPr>
              <p:cNvPr id="54" name="Line 10">
                <a:extLst>
                  <a:ext uri="{FF2B5EF4-FFF2-40B4-BE49-F238E27FC236}">
                    <a16:creationId xmlns:a16="http://schemas.microsoft.com/office/drawing/2014/main" id="{CEF25974-44DA-E25D-8643-98E987C78369}"/>
                  </a:ext>
                </a:extLst>
              </p:cNvPr>
              <p:cNvSpPr>
                <a:spLocks noChangeShapeType="1"/>
              </p:cNvSpPr>
              <p:nvPr/>
            </p:nvSpPr>
            <p:spPr bwMode="gray">
              <a:xfrm>
                <a:off x="5334374" y="3827356"/>
                <a:ext cx="86234" cy="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Calibri" panose="020F0502020204030204" pitchFamily="34" charset="0"/>
                  <a:cs typeface="Arial" panose="020B0604020202020204" pitchFamily="34" charset="0"/>
                </a:endParaRPr>
              </a:p>
            </p:txBody>
          </p:sp>
        </p:grpSp>
        <p:grpSp>
          <p:nvGrpSpPr>
            <p:cNvPr id="19" name="Group 32">
              <a:extLst>
                <a:ext uri="{FF2B5EF4-FFF2-40B4-BE49-F238E27FC236}">
                  <a16:creationId xmlns:a16="http://schemas.microsoft.com/office/drawing/2014/main" id="{BC1D9679-EEB2-10C4-3E23-EADE1E448935}"/>
                </a:ext>
              </a:extLst>
            </p:cNvPr>
            <p:cNvGrpSpPr/>
            <p:nvPr/>
          </p:nvGrpSpPr>
          <p:grpSpPr bwMode="gray">
            <a:xfrm>
              <a:off x="4850130" y="3946416"/>
              <a:ext cx="2280980" cy="61228"/>
              <a:chOff x="6828357" y="4508922"/>
              <a:chExt cx="2253822" cy="72000"/>
            </a:xfrm>
          </p:grpSpPr>
          <p:sp>
            <p:nvSpPr>
              <p:cNvPr id="44" name="Line 21">
                <a:extLst>
                  <a:ext uri="{FF2B5EF4-FFF2-40B4-BE49-F238E27FC236}">
                    <a16:creationId xmlns:a16="http://schemas.microsoft.com/office/drawing/2014/main" id="{B1909246-CBD6-E998-BBE0-5D868BA77126}"/>
                  </a:ext>
                </a:extLst>
              </p:cNvPr>
              <p:cNvSpPr>
                <a:spLocks noChangeShapeType="1"/>
              </p:cNvSpPr>
              <p:nvPr/>
            </p:nvSpPr>
            <p:spPr bwMode="gray">
              <a:xfrm>
                <a:off x="9082179"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45" name="Line 21">
                <a:extLst>
                  <a:ext uri="{FF2B5EF4-FFF2-40B4-BE49-F238E27FC236}">
                    <a16:creationId xmlns:a16="http://schemas.microsoft.com/office/drawing/2014/main" id="{840B612B-1112-ECFA-97CF-CBDBC578271A}"/>
                  </a:ext>
                </a:extLst>
              </p:cNvPr>
              <p:cNvSpPr>
                <a:spLocks noChangeShapeType="1"/>
              </p:cNvSpPr>
              <p:nvPr/>
            </p:nvSpPr>
            <p:spPr bwMode="gray">
              <a:xfrm>
                <a:off x="8706542"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46" name="Line 21">
                <a:extLst>
                  <a:ext uri="{FF2B5EF4-FFF2-40B4-BE49-F238E27FC236}">
                    <a16:creationId xmlns:a16="http://schemas.microsoft.com/office/drawing/2014/main" id="{110F3521-4F1B-576D-91EA-AE10C1A71297}"/>
                  </a:ext>
                </a:extLst>
              </p:cNvPr>
              <p:cNvSpPr>
                <a:spLocks noChangeShapeType="1"/>
              </p:cNvSpPr>
              <p:nvPr/>
            </p:nvSpPr>
            <p:spPr bwMode="gray">
              <a:xfrm>
                <a:off x="8330905"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47" name="Line 21">
                <a:extLst>
                  <a:ext uri="{FF2B5EF4-FFF2-40B4-BE49-F238E27FC236}">
                    <a16:creationId xmlns:a16="http://schemas.microsoft.com/office/drawing/2014/main" id="{BAE25508-4B35-E88A-AADC-E3CA21D06218}"/>
                  </a:ext>
                </a:extLst>
              </p:cNvPr>
              <p:cNvSpPr>
                <a:spLocks noChangeShapeType="1"/>
              </p:cNvSpPr>
              <p:nvPr/>
            </p:nvSpPr>
            <p:spPr bwMode="gray">
              <a:xfrm>
                <a:off x="7955268"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48" name="Line 21">
                <a:extLst>
                  <a:ext uri="{FF2B5EF4-FFF2-40B4-BE49-F238E27FC236}">
                    <a16:creationId xmlns:a16="http://schemas.microsoft.com/office/drawing/2014/main" id="{541C49B1-68D0-CAC6-2245-F4192B8FBFB4}"/>
                  </a:ext>
                </a:extLst>
              </p:cNvPr>
              <p:cNvSpPr>
                <a:spLocks noChangeShapeType="1"/>
              </p:cNvSpPr>
              <p:nvPr/>
            </p:nvSpPr>
            <p:spPr bwMode="gray">
              <a:xfrm>
                <a:off x="7579631"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49" name="Line 21">
                <a:extLst>
                  <a:ext uri="{FF2B5EF4-FFF2-40B4-BE49-F238E27FC236}">
                    <a16:creationId xmlns:a16="http://schemas.microsoft.com/office/drawing/2014/main" id="{8B1B87AA-3F5E-1419-034E-06510C3F56C5}"/>
                  </a:ext>
                </a:extLst>
              </p:cNvPr>
              <p:cNvSpPr>
                <a:spLocks noChangeShapeType="1"/>
              </p:cNvSpPr>
              <p:nvPr/>
            </p:nvSpPr>
            <p:spPr bwMode="gray">
              <a:xfrm>
                <a:off x="7203994"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sp>
            <p:nvSpPr>
              <p:cNvPr id="50" name="Line 21">
                <a:extLst>
                  <a:ext uri="{FF2B5EF4-FFF2-40B4-BE49-F238E27FC236}">
                    <a16:creationId xmlns:a16="http://schemas.microsoft.com/office/drawing/2014/main" id="{5364CA9B-C9F8-B3A9-649C-1DD742BD9391}"/>
                  </a:ext>
                </a:extLst>
              </p:cNvPr>
              <p:cNvSpPr>
                <a:spLocks noChangeShapeType="1"/>
              </p:cNvSpPr>
              <p:nvPr/>
            </p:nvSpPr>
            <p:spPr bwMode="gray">
              <a:xfrm>
                <a:off x="6828357" y="4508922"/>
                <a:ext cx="0" cy="72000"/>
              </a:xfrm>
              <a:prstGeom prst="line">
                <a:avLst/>
              </a:prstGeom>
              <a:noFill/>
              <a:ln w="635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1000" b="0" i="0" u="none" strike="noStrike" kern="1200" cap="none" spc="0" normalizeH="0" baseline="0" noProof="0">
                  <a:ln>
                    <a:noFill/>
                  </a:ln>
                  <a:solidFill>
                    <a:srgbClr val="363636"/>
                  </a:solidFill>
                  <a:effectLst/>
                  <a:uLnTx/>
                  <a:uFillTx/>
                  <a:latin typeface="Aptos Display" panose="02110004020202020204"/>
                  <a:ea typeface="+mn-ea"/>
                  <a:cs typeface="Arial" panose="020B0604020202020204" pitchFamily="34" charset="0"/>
                </a:endParaRPr>
              </a:p>
            </p:txBody>
          </p:sp>
        </p:grpSp>
        <p:cxnSp>
          <p:nvCxnSpPr>
            <p:cNvPr id="20" name="Straight Connector 40">
              <a:extLst>
                <a:ext uri="{FF2B5EF4-FFF2-40B4-BE49-F238E27FC236}">
                  <a16:creationId xmlns:a16="http://schemas.microsoft.com/office/drawing/2014/main" id="{88DDF3EB-7598-0911-D96A-B90257C2079F}"/>
                </a:ext>
              </a:extLst>
            </p:cNvPr>
            <p:cNvCxnSpPr/>
            <p:nvPr/>
          </p:nvCxnSpPr>
          <p:spPr bwMode="gray">
            <a:xfrm>
              <a:off x="4802600" y="3449408"/>
              <a:ext cx="2327045" cy="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1" name="Graphic 59">
              <a:extLst>
                <a:ext uri="{FF2B5EF4-FFF2-40B4-BE49-F238E27FC236}">
                  <a16:creationId xmlns:a16="http://schemas.microsoft.com/office/drawing/2014/main" id="{AEF7F770-6663-AAC4-767E-7EB4390CA754}"/>
                </a:ext>
              </a:extLst>
            </p:cNvPr>
            <p:cNvSpPr/>
            <p:nvPr/>
          </p:nvSpPr>
          <p:spPr bwMode="gray">
            <a:xfrm>
              <a:off x="4854683" y="3001588"/>
              <a:ext cx="2280605" cy="186995"/>
            </a:xfrm>
            <a:custGeom>
              <a:avLst/>
              <a:gdLst>
                <a:gd name="connsiteX0" fmla="*/ 0 w 4924682"/>
                <a:gd name="connsiteY0" fmla="*/ 398607 h 398606"/>
                <a:gd name="connsiteX1" fmla="*/ 197121 w 4924682"/>
                <a:gd name="connsiteY1" fmla="*/ 77868 h 398606"/>
                <a:gd name="connsiteX2" fmla="*/ 197121 w 4924682"/>
                <a:gd name="connsiteY2" fmla="*/ 77868 h 398606"/>
                <a:gd name="connsiteX3" fmla="*/ 414288 w 4924682"/>
                <a:gd name="connsiteY3" fmla="*/ 1025 h 398606"/>
                <a:gd name="connsiteX4" fmla="*/ 414288 w 4924682"/>
                <a:gd name="connsiteY4" fmla="*/ 1025 h 398606"/>
                <a:gd name="connsiteX5" fmla="*/ 821893 w 4924682"/>
                <a:gd name="connsiteY5" fmla="*/ 57822 h 398606"/>
                <a:gd name="connsiteX6" fmla="*/ 4924683 w 4924682"/>
                <a:gd name="connsiteY6" fmla="*/ 398607 h 398606"/>
                <a:gd name="connsiteX0" fmla="*/ 0 w 4856103"/>
                <a:gd name="connsiteY0" fmla="*/ 398607 h 398607"/>
                <a:gd name="connsiteX1" fmla="*/ 128541 w 4856103"/>
                <a:gd name="connsiteY1" fmla="*/ 77868 h 398607"/>
                <a:gd name="connsiteX2" fmla="*/ 128541 w 4856103"/>
                <a:gd name="connsiteY2" fmla="*/ 77868 h 398607"/>
                <a:gd name="connsiteX3" fmla="*/ 345708 w 4856103"/>
                <a:gd name="connsiteY3" fmla="*/ 1025 h 398607"/>
                <a:gd name="connsiteX4" fmla="*/ 345708 w 4856103"/>
                <a:gd name="connsiteY4" fmla="*/ 1025 h 398607"/>
                <a:gd name="connsiteX5" fmla="*/ 753313 w 4856103"/>
                <a:gd name="connsiteY5" fmla="*/ 57822 h 398607"/>
                <a:gd name="connsiteX6" fmla="*/ 4856103 w 4856103"/>
                <a:gd name="connsiteY6" fmla="*/ 398607 h 398607"/>
                <a:gd name="connsiteX0" fmla="*/ 0 w 4856103"/>
                <a:gd name="connsiteY0" fmla="*/ 398607 h 398607"/>
                <a:gd name="connsiteX1" fmla="*/ 128541 w 4856103"/>
                <a:gd name="connsiteY1" fmla="*/ 77868 h 398607"/>
                <a:gd name="connsiteX2" fmla="*/ 151401 w 4856103"/>
                <a:gd name="connsiteY2" fmla="*/ 75525 h 398607"/>
                <a:gd name="connsiteX3" fmla="*/ 345708 w 4856103"/>
                <a:gd name="connsiteY3" fmla="*/ 1025 h 398607"/>
                <a:gd name="connsiteX4" fmla="*/ 345708 w 4856103"/>
                <a:gd name="connsiteY4" fmla="*/ 1025 h 398607"/>
                <a:gd name="connsiteX5" fmla="*/ 753313 w 4856103"/>
                <a:gd name="connsiteY5" fmla="*/ 57822 h 398607"/>
                <a:gd name="connsiteX6" fmla="*/ 4856103 w 4856103"/>
                <a:gd name="connsiteY6" fmla="*/ 398607 h 398607"/>
                <a:gd name="connsiteX0" fmla="*/ 0 w 4856103"/>
                <a:gd name="connsiteY0" fmla="*/ 398607 h 398607"/>
                <a:gd name="connsiteX1" fmla="*/ 151401 w 4856103"/>
                <a:gd name="connsiteY1" fmla="*/ 75525 h 398607"/>
                <a:gd name="connsiteX2" fmla="*/ 345708 w 4856103"/>
                <a:gd name="connsiteY2" fmla="*/ 1025 h 398607"/>
                <a:gd name="connsiteX3" fmla="*/ 345708 w 4856103"/>
                <a:gd name="connsiteY3" fmla="*/ 1025 h 398607"/>
                <a:gd name="connsiteX4" fmla="*/ 753313 w 4856103"/>
                <a:gd name="connsiteY4" fmla="*/ 57822 h 398607"/>
                <a:gd name="connsiteX5" fmla="*/ 4856103 w 4856103"/>
                <a:gd name="connsiteY5" fmla="*/ 398607 h 398607"/>
                <a:gd name="connsiteX0" fmla="*/ 0 w 3951535"/>
                <a:gd name="connsiteY0" fmla="*/ 398607 h 398607"/>
                <a:gd name="connsiteX1" fmla="*/ 151401 w 3951535"/>
                <a:gd name="connsiteY1" fmla="*/ 75525 h 398607"/>
                <a:gd name="connsiteX2" fmla="*/ 345708 w 3951535"/>
                <a:gd name="connsiteY2" fmla="*/ 1025 h 398607"/>
                <a:gd name="connsiteX3" fmla="*/ 345708 w 3951535"/>
                <a:gd name="connsiteY3" fmla="*/ 1025 h 398607"/>
                <a:gd name="connsiteX4" fmla="*/ 753313 w 3951535"/>
                <a:gd name="connsiteY4" fmla="*/ 57822 h 398607"/>
                <a:gd name="connsiteX5" fmla="*/ 3951535 w 3951535"/>
                <a:gd name="connsiteY5" fmla="*/ 398607 h 39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1535" h="398607">
                  <a:moveTo>
                    <a:pt x="0" y="398607"/>
                  </a:moveTo>
                  <a:lnTo>
                    <a:pt x="151401" y="75525"/>
                  </a:lnTo>
                  <a:cubicBezTo>
                    <a:pt x="241608" y="2023"/>
                    <a:pt x="313324" y="13442"/>
                    <a:pt x="345708" y="1025"/>
                  </a:cubicBezTo>
                  <a:lnTo>
                    <a:pt x="345708" y="1025"/>
                  </a:lnTo>
                  <a:cubicBezTo>
                    <a:pt x="439257" y="-8999"/>
                    <a:pt x="753313" y="57822"/>
                    <a:pt x="753313" y="57822"/>
                  </a:cubicBezTo>
                  <a:lnTo>
                    <a:pt x="3951535" y="398607"/>
                  </a:lnTo>
                </a:path>
              </a:pathLst>
            </a:custGeom>
            <a:noFill/>
            <a:ln w="22225" cap="flat">
              <a:solidFill>
                <a:schemeClr val="accent3"/>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37" name="Oval 44">
              <a:extLst>
                <a:ext uri="{FF2B5EF4-FFF2-40B4-BE49-F238E27FC236}">
                  <a16:creationId xmlns:a16="http://schemas.microsoft.com/office/drawing/2014/main" id="{7315C798-BBFC-3E43-B945-6F93672D9D62}"/>
                </a:ext>
              </a:extLst>
            </p:cNvPr>
            <p:cNvSpPr>
              <a:spLocks/>
            </p:cNvSpPr>
            <p:nvPr/>
          </p:nvSpPr>
          <p:spPr bwMode="gray">
            <a:xfrm>
              <a:off x="4816287" y="3150905"/>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38" name="Oval 45">
              <a:extLst>
                <a:ext uri="{FF2B5EF4-FFF2-40B4-BE49-F238E27FC236}">
                  <a16:creationId xmlns:a16="http://schemas.microsoft.com/office/drawing/2014/main" id="{82B38122-77C6-DCCF-12F6-1DFCC1676777}"/>
                </a:ext>
              </a:extLst>
            </p:cNvPr>
            <p:cNvSpPr>
              <a:spLocks/>
            </p:cNvSpPr>
            <p:nvPr/>
          </p:nvSpPr>
          <p:spPr bwMode="gray">
            <a:xfrm>
              <a:off x="4914591" y="3003448"/>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39" name="Oval 46">
              <a:extLst>
                <a:ext uri="{FF2B5EF4-FFF2-40B4-BE49-F238E27FC236}">
                  <a16:creationId xmlns:a16="http://schemas.microsoft.com/office/drawing/2014/main" id="{5DF5E4DF-9F80-6AEB-C12A-9E3252D22818}"/>
                </a:ext>
              </a:extLst>
            </p:cNvPr>
            <p:cNvSpPr>
              <a:spLocks/>
            </p:cNvSpPr>
            <p:nvPr/>
          </p:nvSpPr>
          <p:spPr bwMode="gray">
            <a:xfrm>
              <a:off x="5018069" y="2964643"/>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40" name="Oval 47">
              <a:extLst>
                <a:ext uri="{FF2B5EF4-FFF2-40B4-BE49-F238E27FC236}">
                  <a16:creationId xmlns:a16="http://schemas.microsoft.com/office/drawing/2014/main" id="{64DC55C7-9883-125E-507A-1BD7873B9CE8}"/>
                </a:ext>
              </a:extLst>
            </p:cNvPr>
            <p:cNvSpPr>
              <a:spLocks/>
            </p:cNvSpPr>
            <p:nvPr/>
          </p:nvSpPr>
          <p:spPr bwMode="gray">
            <a:xfrm>
              <a:off x="5201743" y="2990511"/>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41" name="Oval 48">
              <a:extLst>
                <a:ext uri="{FF2B5EF4-FFF2-40B4-BE49-F238E27FC236}">
                  <a16:creationId xmlns:a16="http://schemas.microsoft.com/office/drawing/2014/main" id="{FD01222D-157D-7C78-BDFB-B344A1D7690D}"/>
                </a:ext>
              </a:extLst>
            </p:cNvPr>
            <p:cNvSpPr>
              <a:spLocks/>
            </p:cNvSpPr>
            <p:nvPr/>
          </p:nvSpPr>
          <p:spPr bwMode="gray">
            <a:xfrm>
              <a:off x="5582026" y="3021553"/>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42" name="Oval 49">
              <a:extLst>
                <a:ext uri="{FF2B5EF4-FFF2-40B4-BE49-F238E27FC236}">
                  <a16:creationId xmlns:a16="http://schemas.microsoft.com/office/drawing/2014/main" id="{DF50C1AF-1EF4-A101-04F9-AAF772E738B8}"/>
                </a:ext>
              </a:extLst>
            </p:cNvPr>
            <p:cNvSpPr>
              <a:spLocks/>
            </p:cNvSpPr>
            <p:nvPr/>
          </p:nvSpPr>
          <p:spPr bwMode="gray">
            <a:xfrm>
              <a:off x="7100572" y="3156575"/>
              <a:ext cx="61200" cy="66785"/>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sp>
          <p:nvSpPr>
            <p:cNvPr id="24" name="TextBox 51">
              <a:extLst>
                <a:ext uri="{FF2B5EF4-FFF2-40B4-BE49-F238E27FC236}">
                  <a16:creationId xmlns:a16="http://schemas.microsoft.com/office/drawing/2014/main" id="{9E7C1E29-AACF-B9D6-636E-CC456ED16F1A}"/>
                </a:ext>
              </a:extLst>
            </p:cNvPr>
            <p:cNvSpPr txBox="1"/>
            <p:nvPr/>
          </p:nvSpPr>
          <p:spPr bwMode="gray">
            <a:xfrm>
              <a:off x="6907888" y="3328643"/>
              <a:ext cx="1032783" cy="27708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srgbClr val="373E4F"/>
                  </a:solidFill>
                  <a:effectLst/>
                  <a:uLnTx/>
                  <a:uFillTx/>
                  <a:latin typeface="Aptos Display" panose="02110004020202020204"/>
                  <a:ea typeface="+mn-ea"/>
                  <a:cs typeface="+mn-cs"/>
                </a:rPr>
                <a:t>BTK IC</a:t>
              </a:r>
              <a:r>
                <a:rPr kumimoji="0" lang="en-GB" sz="1050" b="0" i="0" u="none" strike="noStrike" kern="1200" cap="none" spc="0" normalizeH="0" baseline="-25000" noProof="0" dirty="0">
                  <a:ln>
                    <a:noFill/>
                  </a:ln>
                  <a:solidFill>
                    <a:srgbClr val="373E4F"/>
                  </a:solidFill>
                  <a:effectLst/>
                  <a:uLnTx/>
                  <a:uFillTx/>
                  <a:latin typeface="Aptos Display" panose="02110004020202020204"/>
                  <a:ea typeface="+mn-ea"/>
                  <a:cs typeface="+mn-cs"/>
                </a:rPr>
                <a:t>90</a:t>
              </a:r>
            </a:p>
          </p:txBody>
        </p:sp>
        <p:sp>
          <p:nvSpPr>
            <p:cNvPr id="25" name="TextBox 52">
              <a:extLst>
                <a:ext uri="{FF2B5EF4-FFF2-40B4-BE49-F238E27FC236}">
                  <a16:creationId xmlns:a16="http://schemas.microsoft.com/office/drawing/2014/main" id="{A5CB9CE8-8C50-58E6-603D-0803A3C9460C}"/>
                </a:ext>
              </a:extLst>
            </p:cNvPr>
            <p:cNvSpPr txBox="1"/>
            <p:nvPr/>
          </p:nvSpPr>
          <p:spPr bwMode="gray">
            <a:xfrm>
              <a:off x="4854683" y="4276914"/>
              <a:ext cx="2274962" cy="25825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73E4F"/>
                  </a:solidFill>
                  <a:effectLst/>
                  <a:uLnTx/>
                  <a:uFillTx/>
                  <a:latin typeface="Aptos Display" panose="02110004020202020204"/>
                  <a:ea typeface="+mn-ea"/>
                  <a:cs typeface="+mn-cs"/>
                </a:rPr>
                <a:t>Time (h) on Day 8 (steady-state) </a:t>
              </a:r>
            </a:p>
          </p:txBody>
        </p:sp>
        <p:sp>
          <p:nvSpPr>
            <p:cNvPr id="26" name="TextBox 53">
              <a:extLst>
                <a:ext uri="{FF2B5EF4-FFF2-40B4-BE49-F238E27FC236}">
                  <a16:creationId xmlns:a16="http://schemas.microsoft.com/office/drawing/2014/main" id="{4F807C83-BD1C-42C1-9028-FC8DD8DDB4D1}"/>
                </a:ext>
              </a:extLst>
            </p:cNvPr>
            <p:cNvSpPr txBox="1"/>
            <p:nvPr/>
          </p:nvSpPr>
          <p:spPr bwMode="gray">
            <a:xfrm>
              <a:off x="4695110" y="4005084"/>
              <a:ext cx="342660"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0</a:t>
              </a:r>
            </a:p>
          </p:txBody>
        </p:sp>
        <p:sp>
          <p:nvSpPr>
            <p:cNvPr id="27" name="TextBox 54">
              <a:extLst>
                <a:ext uri="{FF2B5EF4-FFF2-40B4-BE49-F238E27FC236}">
                  <a16:creationId xmlns:a16="http://schemas.microsoft.com/office/drawing/2014/main" id="{5E8ED4B2-2101-0E3A-B5B0-669713A79B9D}"/>
                </a:ext>
              </a:extLst>
            </p:cNvPr>
            <p:cNvSpPr txBox="1"/>
            <p:nvPr/>
          </p:nvSpPr>
          <p:spPr bwMode="gray">
            <a:xfrm>
              <a:off x="5055449" y="4005084"/>
              <a:ext cx="342660"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4</a:t>
              </a:r>
            </a:p>
          </p:txBody>
        </p:sp>
        <p:sp>
          <p:nvSpPr>
            <p:cNvPr id="28" name="TextBox 55">
              <a:extLst>
                <a:ext uri="{FF2B5EF4-FFF2-40B4-BE49-F238E27FC236}">
                  <a16:creationId xmlns:a16="http://schemas.microsoft.com/office/drawing/2014/main" id="{5FF70CFD-122B-C153-7CF9-B5E86C1C7DC7}"/>
                </a:ext>
              </a:extLst>
            </p:cNvPr>
            <p:cNvSpPr txBox="1"/>
            <p:nvPr/>
          </p:nvSpPr>
          <p:spPr bwMode="gray">
            <a:xfrm>
              <a:off x="5444162" y="4005084"/>
              <a:ext cx="342660"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8</a:t>
              </a:r>
            </a:p>
          </p:txBody>
        </p:sp>
        <p:sp>
          <p:nvSpPr>
            <p:cNvPr id="29" name="TextBox 56">
              <a:extLst>
                <a:ext uri="{FF2B5EF4-FFF2-40B4-BE49-F238E27FC236}">
                  <a16:creationId xmlns:a16="http://schemas.microsoft.com/office/drawing/2014/main" id="{827594DA-BADE-ED07-0FE3-E9065D081C92}"/>
                </a:ext>
              </a:extLst>
            </p:cNvPr>
            <p:cNvSpPr txBox="1"/>
            <p:nvPr/>
          </p:nvSpPr>
          <p:spPr bwMode="gray">
            <a:xfrm>
              <a:off x="6168363" y="4005084"/>
              <a:ext cx="420734"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16</a:t>
              </a:r>
            </a:p>
          </p:txBody>
        </p:sp>
        <p:sp>
          <p:nvSpPr>
            <p:cNvPr id="30" name="TextBox 57">
              <a:extLst>
                <a:ext uri="{FF2B5EF4-FFF2-40B4-BE49-F238E27FC236}">
                  <a16:creationId xmlns:a16="http://schemas.microsoft.com/office/drawing/2014/main" id="{3DC93658-55CB-68F0-1307-255C00FC9BFC}"/>
                </a:ext>
              </a:extLst>
            </p:cNvPr>
            <p:cNvSpPr txBox="1"/>
            <p:nvPr/>
          </p:nvSpPr>
          <p:spPr bwMode="gray">
            <a:xfrm>
              <a:off x="6535714" y="4005084"/>
              <a:ext cx="429408"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18</a:t>
              </a:r>
            </a:p>
          </p:txBody>
        </p:sp>
        <p:sp>
          <p:nvSpPr>
            <p:cNvPr id="31" name="TextBox 58">
              <a:extLst>
                <a:ext uri="{FF2B5EF4-FFF2-40B4-BE49-F238E27FC236}">
                  <a16:creationId xmlns:a16="http://schemas.microsoft.com/office/drawing/2014/main" id="{46BC79C1-9B29-5841-256F-706D54EE93D5}"/>
                </a:ext>
              </a:extLst>
            </p:cNvPr>
            <p:cNvSpPr txBox="1"/>
            <p:nvPr/>
          </p:nvSpPr>
          <p:spPr bwMode="gray">
            <a:xfrm>
              <a:off x="6895888" y="4005084"/>
              <a:ext cx="446760"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a:ln>
                    <a:noFill/>
                  </a:ln>
                  <a:solidFill>
                    <a:prstClr val="black"/>
                  </a:solidFill>
                  <a:effectLst/>
                  <a:uLnTx/>
                  <a:uFillTx/>
                  <a:latin typeface="Aptos Display" panose="02110004020202020204"/>
                  <a:ea typeface="+mn-ea"/>
                  <a:cs typeface="+mn-cs"/>
                </a:rPr>
                <a:t>24</a:t>
              </a:r>
            </a:p>
          </p:txBody>
        </p:sp>
        <p:sp>
          <p:nvSpPr>
            <p:cNvPr id="32" name="TextBox 59">
              <a:extLst>
                <a:ext uri="{FF2B5EF4-FFF2-40B4-BE49-F238E27FC236}">
                  <a16:creationId xmlns:a16="http://schemas.microsoft.com/office/drawing/2014/main" id="{CB409A2A-224F-CD6A-EEB8-D906CBB907C0}"/>
                </a:ext>
              </a:extLst>
            </p:cNvPr>
            <p:cNvSpPr txBox="1"/>
            <p:nvPr/>
          </p:nvSpPr>
          <p:spPr bwMode="gray">
            <a:xfrm>
              <a:off x="5766051" y="4005084"/>
              <a:ext cx="433746" cy="180000"/>
            </a:xfrm>
            <a:prstGeom prst="rect">
              <a:avLst/>
            </a:prstGeom>
            <a:noFill/>
          </p:spPr>
          <p:txBody>
            <a:bodyPr wrap="square" tIns="3600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prstClr val="black"/>
                  </a:solidFill>
                  <a:effectLst/>
                  <a:uLnTx/>
                  <a:uFillTx/>
                  <a:latin typeface="Aptos Display" panose="02110004020202020204"/>
                  <a:ea typeface="+mn-ea"/>
                  <a:cs typeface="+mn-cs"/>
                </a:rPr>
                <a:t>12</a:t>
              </a:r>
            </a:p>
          </p:txBody>
        </p:sp>
        <p:sp>
          <p:nvSpPr>
            <p:cNvPr id="33" name="TextBox 60">
              <a:extLst>
                <a:ext uri="{FF2B5EF4-FFF2-40B4-BE49-F238E27FC236}">
                  <a16:creationId xmlns:a16="http://schemas.microsoft.com/office/drawing/2014/main" id="{AD357D90-B45F-3BB5-46BC-F9A97F2C2D1C}"/>
                </a:ext>
              </a:extLst>
            </p:cNvPr>
            <p:cNvSpPr txBox="1"/>
            <p:nvPr/>
          </p:nvSpPr>
          <p:spPr bwMode="gray">
            <a:xfrm>
              <a:off x="4565937" y="3792345"/>
              <a:ext cx="269923" cy="151563"/>
            </a:xfrm>
            <a:prstGeom prst="rect">
              <a:avLst/>
            </a:prstGeom>
            <a:noFill/>
          </p:spPr>
          <p:txBody>
            <a:bodyPr wrap="none" rIns="360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ptos Display" panose="02110004020202020204"/>
                  <a:ea typeface="+mn-ea"/>
                  <a:cs typeface="+mn-cs"/>
                </a:rPr>
                <a:t>0.1</a:t>
              </a:r>
            </a:p>
          </p:txBody>
        </p:sp>
        <p:sp>
          <p:nvSpPr>
            <p:cNvPr id="34" name="TextBox 61">
              <a:extLst>
                <a:ext uri="{FF2B5EF4-FFF2-40B4-BE49-F238E27FC236}">
                  <a16:creationId xmlns:a16="http://schemas.microsoft.com/office/drawing/2014/main" id="{9B45106E-5CA6-4A4D-3A73-CC2BC6A25E8F}"/>
                </a:ext>
              </a:extLst>
            </p:cNvPr>
            <p:cNvSpPr txBox="1"/>
            <p:nvPr/>
          </p:nvSpPr>
          <p:spPr bwMode="gray">
            <a:xfrm>
              <a:off x="4565937" y="3283170"/>
              <a:ext cx="269923" cy="151563"/>
            </a:xfrm>
            <a:prstGeom prst="rect">
              <a:avLst/>
            </a:prstGeom>
            <a:noFill/>
          </p:spPr>
          <p:txBody>
            <a:bodyPr wrap="none" rIns="360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ptos Display" panose="02110004020202020204"/>
                  <a:ea typeface="+mn-ea"/>
                  <a:cs typeface="+mn-cs"/>
                </a:rPr>
                <a:t>1</a:t>
              </a:r>
            </a:p>
          </p:txBody>
        </p:sp>
        <p:sp>
          <p:nvSpPr>
            <p:cNvPr id="35" name="TextBox 62">
              <a:extLst>
                <a:ext uri="{FF2B5EF4-FFF2-40B4-BE49-F238E27FC236}">
                  <a16:creationId xmlns:a16="http://schemas.microsoft.com/office/drawing/2014/main" id="{6440F0A3-CF5C-B4D3-B33C-B73919287D6B}"/>
                </a:ext>
              </a:extLst>
            </p:cNvPr>
            <p:cNvSpPr txBox="1"/>
            <p:nvPr/>
          </p:nvSpPr>
          <p:spPr bwMode="gray">
            <a:xfrm>
              <a:off x="4565937" y="2760018"/>
              <a:ext cx="269923" cy="151563"/>
            </a:xfrm>
            <a:prstGeom prst="rect">
              <a:avLst/>
            </a:prstGeom>
            <a:noFill/>
          </p:spPr>
          <p:txBody>
            <a:bodyPr wrap="none" rIns="360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ptos Display" panose="02110004020202020204"/>
                  <a:ea typeface="+mn-ea"/>
                  <a:cs typeface="+mn-cs"/>
                </a:rPr>
                <a:t>10</a:t>
              </a:r>
            </a:p>
          </p:txBody>
        </p:sp>
        <p:sp>
          <p:nvSpPr>
            <p:cNvPr id="36" name="TextBox 63">
              <a:extLst>
                <a:ext uri="{FF2B5EF4-FFF2-40B4-BE49-F238E27FC236}">
                  <a16:creationId xmlns:a16="http://schemas.microsoft.com/office/drawing/2014/main" id="{3063C932-16EA-48B6-5EA6-789A3FF9E9AE}"/>
                </a:ext>
              </a:extLst>
            </p:cNvPr>
            <p:cNvSpPr txBox="1"/>
            <p:nvPr/>
          </p:nvSpPr>
          <p:spPr bwMode="gray">
            <a:xfrm>
              <a:off x="4565937" y="2256630"/>
              <a:ext cx="269923" cy="151563"/>
            </a:xfrm>
            <a:prstGeom prst="rect">
              <a:avLst/>
            </a:prstGeom>
            <a:noFill/>
          </p:spPr>
          <p:txBody>
            <a:bodyPr wrap="none" rIns="36000" anchor="ctr"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a:ln>
                    <a:noFill/>
                  </a:ln>
                  <a:solidFill>
                    <a:prstClr val="black"/>
                  </a:solidFill>
                  <a:effectLst/>
                  <a:uLnTx/>
                  <a:uFillTx/>
                  <a:latin typeface="Aptos Display" panose="02110004020202020204"/>
                  <a:ea typeface="+mn-ea"/>
                  <a:cs typeface="+mn-cs"/>
                </a:rPr>
                <a:t>100</a:t>
              </a:r>
            </a:p>
          </p:txBody>
        </p:sp>
      </p:grpSp>
      <p:sp>
        <p:nvSpPr>
          <p:cNvPr id="55" name="Rechteck 54">
            <a:extLst>
              <a:ext uri="{FF2B5EF4-FFF2-40B4-BE49-F238E27FC236}">
                <a16:creationId xmlns:a16="http://schemas.microsoft.com/office/drawing/2014/main" id="{2C6D9F69-7BB2-F050-39A0-858737C2B5D1}"/>
              </a:ext>
            </a:extLst>
          </p:cNvPr>
          <p:cNvSpPr/>
          <p:nvPr/>
        </p:nvSpPr>
        <p:spPr bwMode="gray">
          <a:xfrm>
            <a:off x="803159" y="2025124"/>
            <a:ext cx="3247200" cy="25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black"/>
              </a:solidFill>
              <a:effectLst/>
              <a:uLnTx/>
              <a:uFillTx/>
              <a:latin typeface="Aptos Display" panose="02110004020202020204"/>
              <a:ea typeface="+mn-ea"/>
              <a:cs typeface="+mn-cs"/>
            </a:endParaRPr>
          </a:p>
        </p:txBody>
      </p:sp>
      <p:pic>
        <p:nvPicPr>
          <p:cNvPr id="14" name="Picture 21" descr="A diagram of a tree&#10;&#10;Description automatically generated">
            <a:extLst>
              <a:ext uri="{FF2B5EF4-FFF2-40B4-BE49-F238E27FC236}">
                <a16:creationId xmlns:a16="http://schemas.microsoft.com/office/drawing/2014/main" id="{7672747E-D4B5-7AE3-93E0-239706E637B2}"/>
              </a:ext>
            </a:extLst>
          </p:cNvPr>
          <p:cNvPicPr>
            <a:picLocks noChangeAspect="1"/>
          </p:cNvPicPr>
          <p:nvPr/>
        </p:nvPicPr>
        <p:blipFill rotWithShape="1">
          <a:blip r:embed="rId3">
            <a:extLst>
              <a:ext uri="{28A0092B-C50C-407E-A947-70E740481C1C}">
                <a14:useLocalDpi xmlns:a14="http://schemas.microsoft.com/office/drawing/2010/main" val="0"/>
              </a:ext>
            </a:extLst>
          </a:blip>
          <a:srcRect l="9100" t="7194" r="12549" b="3992"/>
          <a:stretch/>
        </p:blipFill>
        <p:spPr bwMode="gray">
          <a:xfrm>
            <a:off x="964726" y="2147015"/>
            <a:ext cx="2968176" cy="2379572"/>
          </a:xfrm>
          <a:prstGeom prst="rect">
            <a:avLst/>
          </a:prstGeom>
        </p:spPr>
      </p:pic>
      <p:grpSp>
        <p:nvGrpSpPr>
          <p:cNvPr id="61" name="Group 15">
            <a:extLst>
              <a:ext uri="{FF2B5EF4-FFF2-40B4-BE49-F238E27FC236}">
                <a16:creationId xmlns:a16="http://schemas.microsoft.com/office/drawing/2014/main" id="{3D7B9E24-3F6B-741C-F0A0-D0691EE6AFB2}"/>
              </a:ext>
            </a:extLst>
          </p:cNvPr>
          <p:cNvGrpSpPr/>
          <p:nvPr/>
        </p:nvGrpSpPr>
        <p:grpSpPr bwMode="gray">
          <a:xfrm>
            <a:off x="8432677" y="2137042"/>
            <a:ext cx="2771430" cy="2245992"/>
            <a:chOff x="25575702" y="5139316"/>
            <a:chExt cx="9177313" cy="7437376"/>
          </a:xfrm>
        </p:grpSpPr>
        <p:sp>
          <p:nvSpPr>
            <p:cNvPr id="62" name="TextBox 16">
              <a:extLst>
                <a:ext uri="{FF2B5EF4-FFF2-40B4-BE49-F238E27FC236}">
                  <a16:creationId xmlns:a16="http://schemas.microsoft.com/office/drawing/2014/main" id="{6FB4062D-B14C-0AFD-EDF7-B2B19E516071}"/>
                </a:ext>
              </a:extLst>
            </p:cNvPr>
            <p:cNvSpPr txBox="1"/>
            <p:nvPr/>
          </p:nvSpPr>
          <p:spPr bwMode="gray">
            <a:xfrm>
              <a:off x="25575702" y="5155939"/>
              <a:ext cx="1362519" cy="6831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591" tIns="14591" rIns="14591" bIns="14591" numCol="1" spcCol="38100" rtlCol="0" anchor="t">
              <a:spAutoFit/>
            </a:bodyPr>
            <a:lstStyle/>
            <a:p>
              <a:pPr marL="0" marR="0" lvl="0" indent="0" algn="l" defTabSz="145893" rtl="0" eaLnBrk="1" fontAlgn="auto" latinLnBrk="0" hangingPunct="0">
                <a:lnSpc>
                  <a:spcPct val="100000"/>
                </a:lnSpc>
                <a:spcBef>
                  <a:spcPts val="0"/>
                </a:spcBef>
                <a:spcAft>
                  <a:spcPts val="0"/>
                </a:spcAft>
                <a:buClrTx/>
                <a:buSzTx/>
                <a:buFontTx/>
                <a:buNone/>
                <a:tabLst/>
                <a:defRPr/>
              </a:pPr>
              <a:r>
                <a:rPr kumimoji="0" lang="en-GB" sz="1149" b="1" i="0" u="none" strike="noStrike" kern="1200" cap="none" spc="0" normalizeH="0" baseline="0" noProof="0">
                  <a:ln>
                    <a:noFill/>
                  </a:ln>
                  <a:solidFill>
                    <a:prstClr val="black"/>
                  </a:solidFill>
                  <a:effectLst/>
                  <a:uLnTx/>
                  <a:uFillTx/>
                  <a:latin typeface="Aptos Display" panose="02110004020202020204"/>
                  <a:ea typeface="Arial"/>
                  <a:cs typeface="Arial"/>
                  <a:sym typeface="Arial"/>
                </a:rPr>
                <a:t>A</a:t>
              </a:r>
            </a:p>
          </p:txBody>
        </p:sp>
        <p:sp>
          <p:nvSpPr>
            <p:cNvPr id="63" name="TextBox 17">
              <a:extLst>
                <a:ext uri="{FF2B5EF4-FFF2-40B4-BE49-F238E27FC236}">
                  <a16:creationId xmlns:a16="http://schemas.microsoft.com/office/drawing/2014/main" id="{2D0C900D-98C8-CE5E-20D2-4FCDD2D708AE}"/>
                </a:ext>
              </a:extLst>
            </p:cNvPr>
            <p:cNvSpPr txBox="1"/>
            <p:nvPr/>
          </p:nvSpPr>
          <p:spPr bwMode="gray">
            <a:xfrm>
              <a:off x="29062050" y="5139316"/>
              <a:ext cx="1380066" cy="68317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4591" tIns="14591" rIns="14591" bIns="14591" numCol="1" spcCol="38100" rtlCol="0" anchor="t">
              <a:spAutoFit/>
            </a:bodyPr>
            <a:lstStyle/>
            <a:p>
              <a:pPr marL="0" marR="0" lvl="0" indent="0" algn="l" defTabSz="145893" rtl="0" eaLnBrk="1" fontAlgn="auto" latinLnBrk="0" hangingPunct="0">
                <a:lnSpc>
                  <a:spcPct val="100000"/>
                </a:lnSpc>
                <a:spcBef>
                  <a:spcPts val="0"/>
                </a:spcBef>
                <a:spcAft>
                  <a:spcPts val="0"/>
                </a:spcAft>
                <a:buClrTx/>
                <a:buSzTx/>
                <a:buFontTx/>
                <a:buNone/>
                <a:tabLst/>
                <a:defRPr/>
              </a:pPr>
              <a:r>
                <a:rPr kumimoji="0" lang="en-GB" sz="1149" b="1" i="0" u="none" strike="noStrike" kern="1200" cap="none" spc="0" normalizeH="0" baseline="0" noProof="0">
                  <a:ln>
                    <a:noFill/>
                  </a:ln>
                  <a:solidFill>
                    <a:prstClr val="black"/>
                  </a:solidFill>
                  <a:effectLst/>
                  <a:uLnTx/>
                  <a:uFillTx/>
                  <a:latin typeface="Aptos Display" panose="02110004020202020204"/>
                  <a:ea typeface="Arial"/>
                  <a:cs typeface="Arial"/>
                  <a:sym typeface="Arial"/>
                </a:rPr>
                <a:t>B</a:t>
              </a:r>
            </a:p>
          </p:txBody>
        </p:sp>
        <p:pic>
          <p:nvPicPr>
            <p:cNvPr id="64" name="Picture 18" descr="A picture containing application&#10;&#10;Description automatically generated">
              <a:extLst>
                <a:ext uri="{FF2B5EF4-FFF2-40B4-BE49-F238E27FC236}">
                  <a16:creationId xmlns:a16="http://schemas.microsoft.com/office/drawing/2014/main" id="{343D73AF-E3AF-D3F0-9071-0E8FC69589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gray">
            <a:xfrm>
              <a:off x="28509179" y="6874442"/>
              <a:ext cx="6243836" cy="3869758"/>
            </a:xfrm>
            <a:prstGeom prst="rect">
              <a:avLst/>
            </a:prstGeom>
          </p:spPr>
        </p:pic>
        <p:pic>
          <p:nvPicPr>
            <p:cNvPr id="65" name="Picture 19" descr="A picture containing application&#10;&#10;Description automatically generated">
              <a:extLst>
                <a:ext uri="{FF2B5EF4-FFF2-40B4-BE49-F238E27FC236}">
                  <a16:creationId xmlns:a16="http://schemas.microsoft.com/office/drawing/2014/main" id="{580E16A4-7CA4-927B-572E-3AF5C79896F3}"/>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bwMode="gray">
            <a:xfrm>
              <a:off x="25967046" y="5376920"/>
              <a:ext cx="2408577" cy="7199772"/>
            </a:xfrm>
            <a:prstGeom prst="rect">
              <a:avLst/>
            </a:prstGeom>
          </p:spPr>
        </p:pic>
      </p:grpSp>
      <p:sp>
        <p:nvSpPr>
          <p:cNvPr id="66" name="TextBox 71">
            <a:extLst>
              <a:ext uri="{FF2B5EF4-FFF2-40B4-BE49-F238E27FC236}">
                <a16:creationId xmlns:a16="http://schemas.microsoft.com/office/drawing/2014/main" id="{061F3AD2-B651-5138-A01B-02C3A7CE8696}"/>
              </a:ext>
            </a:extLst>
          </p:cNvPr>
          <p:cNvSpPr txBox="1"/>
          <p:nvPr/>
        </p:nvSpPr>
        <p:spPr bwMode="gray">
          <a:xfrm>
            <a:off x="4293129" y="4677518"/>
            <a:ext cx="3607200" cy="1205597"/>
          </a:xfrm>
          <a:prstGeom prst="rect">
            <a:avLst/>
          </a:prstGeom>
          <a:noFill/>
        </p:spPr>
        <p:txBody>
          <a:bodyPr wrap="square" lIns="162000" tIns="0" rIns="7200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t>Pirtobrutinib concentration in plasma exceeds the BTKi concentration of 90% </a:t>
            </a:r>
            <a:r>
              <a:rPr kumimoji="0" lang="en-US" sz="1400" b="1" i="0" u="none" strike="noStrike" kern="1200" cap="none" spc="0" normalizeH="0" baseline="0" noProof="0" dirty="0">
                <a:ln>
                  <a:noFill/>
                </a:ln>
                <a:solidFill>
                  <a:prstClr val="black"/>
                </a:solidFill>
                <a:effectLst/>
                <a:uLnTx/>
                <a:uFillTx/>
                <a:latin typeface="Aptos Display" panose="02110004020202020204"/>
                <a:ea typeface="+mn-ea"/>
                <a:cs typeface="+mn-cs"/>
              </a:rPr>
              <a:t>(IC90)</a:t>
            </a:r>
            <a: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t> throughout the dosing interval at the recommended dose of</a:t>
            </a:r>
            <a:b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br>
            <a:r>
              <a:rPr kumimoji="0" lang="en-US" sz="1200" b="0" i="0" u="none" strike="noStrike" kern="1200" cap="none" spc="0" normalizeH="0" baseline="0" noProof="0" dirty="0">
                <a:ln>
                  <a:noFill/>
                </a:ln>
                <a:solidFill>
                  <a:prstClr val="black"/>
                </a:solidFill>
                <a:effectLst/>
                <a:uLnTx/>
                <a:uFillTx/>
                <a:latin typeface="Aptos Display" panose="02110004020202020204"/>
                <a:ea typeface="+mn-ea"/>
                <a:cs typeface="+mn-cs"/>
              </a:rPr>
              <a:t>200 mg QD.</a:t>
            </a:r>
            <a:r>
              <a:rPr kumimoji="0" lang="en-US" sz="1200" b="0" i="0" u="none" strike="noStrike" kern="1200" cap="none" spc="0" normalizeH="0" baseline="30000" noProof="0" dirty="0">
                <a:ln>
                  <a:noFill/>
                </a:ln>
                <a:solidFill>
                  <a:prstClr val="black"/>
                </a:solidFill>
                <a:effectLst/>
                <a:uLnTx/>
                <a:uFillTx/>
                <a:latin typeface="Aptos Display" panose="02110004020202020204"/>
                <a:ea typeface="+mn-ea"/>
                <a:cs typeface="+mn-cs"/>
              </a:rPr>
              <a:t>1,2</a:t>
            </a:r>
            <a:endParaRPr kumimoji="0" lang="en-GB" sz="1200" b="0" i="0" u="none" strike="noStrike" kern="1200" cap="none" spc="0" normalizeH="0" baseline="30000" noProof="0" dirty="0">
              <a:ln>
                <a:noFill/>
              </a:ln>
              <a:solidFill>
                <a:prstClr val="black"/>
              </a:solidFill>
              <a:effectLst/>
              <a:uLnTx/>
              <a:uFillTx/>
              <a:latin typeface="Aptos Display" panose="02110004020202020204"/>
              <a:ea typeface="+mn-ea"/>
              <a:cs typeface="+mn-cs"/>
            </a:endParaRPr>
          </a:p>
        </p:txBody>
      </p:sp>
      <p:sp>
        <p:nvSpPr>
          <p:cNvPr id="67" name="TextBox 73">
            <a:extLst>
              <a:ext uri="{FF2B5EF4-FFF2-40B4-BE49-F238E27FC236}">
                <a16:creationId xmlns:a16="http://schemas.microsoft.com/office/drawing/2014/main" id="{292DCE1F-11E4-01FF-4BAB-FD21FE0AA376}"/>
              </a:ext>
            </a:extLst>
          </p:cNvPr>
          <p:cNvSpPr txBox="1"/>
          <p:nvPr/>
        </p:nvSpPr>
        <p:spPr bwMode="gray">
          <a:xfrm>
            <a:off x="622430" y="4677518"/>
            <a:ext cx="3607200" cy="1205597"/>
          </a:xfrm>
          <a:prstGeom prst="rect">
            <a:avLst/>
          </a:prstGeom>
          <a:noFill/>
        </p:spPr>
        <p:txBody>
          <a:bodyPr wrap="square" lIns="162000" tIns="0" rIns="7200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err="1">
                <a:ln>
                  <a:noFill/>
                </a:ln>
                <a:solidFill>
                  <a:prstClr val="black"/>
                </a:solidFill>
                <a:effectLst/>
                <a:uLnTx/>
                <a:uFillTx/>
                <a:latin typeface="Aptos Display" panose="02110004020202020204"/>
                <a:ea typeface="+mn-ea"/>
                <a:cs typeface="+mn-cs"/>
              </a:rPr>
              <a:t>Pirtobrutinib</a:t>
            </a:r>
            <a:r>
              <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rPr>
              <a:t> shows high selectivity for BTK (more than 300-fold) over other kinases, which may </a:t>
            </a:r>
            <a:r>
              <a:rPr kumimoji="0" lang="en-GB" sz="1400" b="1" i="0" u="none" strike="noStrike" kern="1200" cap="none" spc="0" normalizeH="0" baseline="0" noProof="0" dirty="0">
                <a:ln>
                  <a:noFill/>
                </a:ln>
                <a:solidFill>
                  <a:prstClr val="black"/>
                </a:solidFill>
                <a:effectLst/>
                <a:uLnTx/>
                <a:uFillTx/>
                <a:latin typeface="Aptos Display" panose="02110004020202020204"/>
                <a:ea typeface="+mn-ea"/>
                <a:cs typeface="+mn-cs"/>
              </a:rPr>
              <a:t>reduce its potential for off-target activity</a:t>
            </a:r>
            <a:r>
              <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rPr>
              <a:t>.</a:t>
            </a:r>
            <a:r>
              <a:rPr kumimoji="0" lang="en-GB" sz="1200" b="0" i="0" u="none" strike="noStrike" kern="1200" cap="none" spc="0" normalizeH="0" baseline="30000" noProof="0" dirty="0">
                <a:ln>
                  <a:noFill/>
                </a:ln>
                <a:solidFill>
                  <a:prstClr val="black"/>
                </a:solidFill>
                <a:effectLst/>
                <a:uLnTx/>
                <a:uFillTx/>
                <a:latin typeface="Aptos Display" panose="02110004020202020204"/>
                <a:ea typeface="+mn-ea"/>
                <a:cs typeface="+mn-cs"/>
              </a:rPr>
              <a:t>1–3</a:t>
            </a:r>
            <a:endPar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68" name="TextBox 75">
            <a:extLst>
              <a:ext uri="{FF2B5EF4-FFF2-40B4-BE49-F238E27FC236}">
                <a16:creationId xmlns:a16="http://schemas.microsoft.com/office/drawing/2014/main" id="{5D47B0B9-2B56-7678-8633-9B02633D1D74}"/>
              </a:ext>
            </a:extLst>
          </p:cNvPr>
          <p:cNvSpPr txBox="1"/>
          <p:nvPr/>
        </p:nvSpPr>
        <p:spPr bwMode="gray">
          <a:xfrm>
            <a:off x="7962370" y="4677518"/>
            <a:ext cx="3605742" cy="1205597"/>
          </a:xfrm>
          <a:prstGeom prst="rect">
            <a:avLst/>
          </a:prstGeom>
          <a:noFill/>
        </p:spPr>
        <p:txBody>
          <a:bodyPr wrap="square" lIns="162000" tIns="0" rIns="72000" bIns="0" rtlCol="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rPr>
              <a:t>In contrast to cBTKi (A), Pirtobrutinib (B) appears to stabilize BTK in a </a:t>
            </a:r>
            <a:r>
              <a:rPr kumimoji="0" lang="en-GB" sz="1400" b="1" i="0" u="none" strike="noStrike" kern="1200" cap="none" spc="0" normalizeH="0" baseline="0" noProof="0" dirty="0">
                <a:ln>
                  <a:noFill/>
                </a:ln>
                <a:solidFill>
                  <a:prstClr val="black"/>
                </a:solidFill>
                <a:effectLst/>
                <a:uLnTx/>
                <a:uFillTx/>
                <a:latin typeface="Aptos Display" panose="02110004020202020204"/>
                <a:ea typeface="+mn-ea"/>
                <a:cs typeface="+mn-cs"/>
              </a:rPr>
              <a:t>closed, inactive conformation</a:t>
            </a:r>
            <a:r>
              <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rPr>
              <a:t>, blocking access to upstream kinases and phosphorylation of Y551,​ thus inhibiting scaffolding interactions that support kinase-independent BTK signaling.</a:t>
            </a:r>
            <a:r>
              <a:rPr kumimoji="0" lang="en-GB" sz="1200" b="0" i="0" u="none" strike="noStrike" kern="1200" cap="none" spc="0" normalizeH="0" baseline="30000" noProof="0" dirty="0">
                <a:ln>
                  <a:noFill/>
                </a:ln>
                <a:solidFill>
                  <a:prstClr val="black"/>
                </a:solidFill>
                <a:effectLst/>
                <a:uLnTx/>
                <a:uFillTx/>
                <a:latin typeface="Aptos Display" panose="02110004020202020204"/>
                <a:ea typeface="+mn-ea"/>
                <a:cs typeface="+mn-cs"/>
              </a:rPr>
              <a:t>3,4</a:t>
            </a:r>
            <a:endParaRPr kumimoji="0" lang="en-GB" sz="12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
        <p:nvSpPr>
          <p:cNvPr id="4" name="TextBox 3">
            <a:extLst>
              <a:ext uri="{FF2B5EF4-FFF2-40B4-BE49-F238E27FC236}">
                <a16:creationId xmlns:a16="http://schemas.microsoft.com/office/drawing/2014/main" id="{43958E03-7FCB-ADE3-3C3C-5086CF930A31}"/>
              </a:ext>
            </a:extLst>
          </p:cNvPr>
          <p:cNvSpPr txBox="1"/>
          <p:nvPr/>
        </p:nvSpPr>
        <p:spPr>
          <a:xfrm rot="16200000">
            <a:off x="3750486" y="2662146"/>
            <a:ext cx="1666691" cy="504056"/>
          </a:xfrm>
          <a:prstGeom prst="rect">
            <a:avLst/>
          </a:prstGeom>
          <a:noFill/>
        </p:spPr>
        <p:txBody>
          <a:bodyPr wrap="square" lIns="0" tIns="0" rIns="0" bIns="0"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0" i="0" u="none" strike="noStrike" kern="1200" cap="none" spc="0" normalizeH="0" baseline="0" noProof="0" dirty="0">
                <a:ln>
                  <a:noFill/>
                </a:ln>
                <a:solidFill>
                  <a:srgbClr val="333333"/>
                </a:solidFill>
                <a:effectLst/>
                <a:uLnTx/>
                <a:uFillTx/>
                <a:latin typeface="Aptos" panose="02110004020202020204"/>
                <a:ea typeface="+mn-ea"/>
                <a:cs typeface="+mn-cs"/>
              </a:rPr>
              <a:t>Concentration (</a:t>
            </a:r>
            <a:r>
              <a:rPr kumimoji="0" lang="el-GR" sz="1000" b="0" i="0" u="none" strike="noStrike" kern="1200" cap="none" spc="0" normalizeH="0" baseline="0" noProof="0" dirty="0">
                <a:ln>
                  <a:noFill/>
                </a:ln>
                <a:solidFill>
                  <a:srgbClr val="333333"/>
                </a:solidFill>
                <a:effectLst/>
                <a:uLnTx/>
                <a:uFillTx/>
                <a:latin typeface="Aptos" panose="02110004020202020204"/>
                <a:ea typeface="+mn-ea"/>
                <a:cs typeface="+mn-cs"/>
              </a:rPr>
              <a:t>μ</a:t>
            </a:r>
            <a:r>
              <a:rPr kumimoji="0" lang="en-GB" sz="1000" b="0" i="0" u="none" strike="noStrike" kern="1200" cap="none" spc="0" normalizeH="0" baseline="0" noProof="0" dirty="0">
                <a:ln>
                  <a:noFill/>
                </a:ln>
                <a:solidFill>
                  <a:srgbClr val="333333"/>
                </a:solidFill>
                <a:effectLst/>
                <a:uLnTx/>
                <a:uFillTx/>
                <a:latin typeface="Aptos" panose="02110004020202020204"/>
                <a:ea typeface="+mn-ea"/>
                <a:cs typeface="+mn-cs"/>
              </a:rPr>
              <a:t>g/ml) of </a:t>
            </a:r>
            <a:r>
              <a:rPr kumimoji="0" lang="en-GB" sz="1000" b="0" i="0" u="none" strike="noStrike" kern="1200" cap="none" spc="0" normalizeH="0" baseline="0" noProof="0" dirty="0" err="1">
                <a:ln>
                  <a:noFill/>
                </a:ln>
                <a:solidFill>
                  <a:srgbClr val="333333"/>
                </a:solidFill>
                <a:effectLst/>
                <a:uLnTx/>
                <a:uFillTx/>
                <a:latin typeface="Aptos" panose="02110004020202020204"/>
                <a:ea typeface="+mn-ea"/>
                <a:cs typeface="+mn-cs"/>
              </a:rPr>
              <a:t>pirtobrutinib</a:t>
            </a:r>
            <a:r>
              <a:rPr kumimoji="0" lang="en-GB" sz="1000" b="0" i="0" u="none" strike="noStrike" kern="1200" cap="none" spc="0" normalizeH="0" baseline="0" noProof="0" dirty="0">
                <a:ln>
                  <a:noFill/>
                </a:ln>
                <a:solidFill>
                  <a:srgbClr val="333333"/>
                </a:solidFill>
                <a:effectLst/>
                <a:uLnTx/>
                <a:uFillTx/>
                <a:latin typeface="Aptos" panose="02110004020202020204"/>
                <a:ea typeface="+mn-ea"/>
                <a:cs typeface="+mn-cs"/>
              </a:rPr>
              <a:t> in plasma</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itle 1">
            <a:extLst>
              <a:ext uri="{FF2B5EF4-FFF2-40B4-BE49-F238E27FC236}">
                <a16:creationId xmlns:a16="http://schemas.microsoft.com/office/drawing/2014/main" id="{BDBD004E-DC72-593C-9D81-3ECEE4A32256}"/>
              </a:ext>
            </a:extLst>
          </p:cNvPr>
          <p:cNvSpPr>
            <a:spLocks noGrp="1"/>
          </p:cNvSpPr>
          <p:nvPr>
            <p:ph type="title"/>
          </p:nvPr>
        </p:nvSpPr>
        <p:spPr>
          <a:xfrm>
            <a:off x="701830" y="0"/>
            <a:ext cx="11353800" cy="1289295"/>
          </a:xfrm>
        </p:spPr>
        <p:txBody>
          <a:bodyPr/>
          <a:lstStyle/>
          <a:p>
            <a:r>
              <a:rPr lang="en-US" sz="4400" dirty="0"/>
              <a:t>Pirtobrutinib – a non-covalent BTK inhibitor</a:t>
            </a:r>
          </a:p>
        </p:txBody>
      </p:sp>
    </p:spTree>
    <p:extLst>
      <p:ext uri="{BB962C8B-B14F-4D97-AF65-F5344CB8AC3E}">
        <p14:creationId xmlns:p14="http://schemas.microsoft.com/office/powerpoint/2010/main" val="34979126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D261A90-3F0A-EBFB-A501-0BE5419D3D67}"/>
              </a:ext>
            </a:extLst>
          </p:cNvPr>
          <p:cNvSpPr>
            <a:spLocks noGrp="1"/>
          </p:cNvSpPr>
          <p:nvPr>
            <p:ph type="body" sz="quarter" idx="10"/>
          </p:nvPr>
        </p:nvSpPr>
        <p:spPr>
          <a:xfrm>
            <a:off x="152399" y="6540218"/>
            <a:ext cx="10784187" cy="245260"/>
          </a:xfrm>
        </p:spPr>
        <p:txBody>
          <a:bodyPr/>
          <a:lstStyle/>
          <a:p>
            <a:r>
              <a:rPr lang="en-US" kern="0" dirty="0"/>
              <a:t>Kaptein A, et al. </a:t>
            </a:r>
            <a:r>
              <a:rPr lang="en-US" i="1" kern="0" dirty="0"/>
              <a:t>Blood</a:t>
            </a:r>
            <a:r>
              <a:rPr lang="en-US" kern="0" dirty="0"/>
              <a:t>. 2018;132(Suppl 1):1871. </a:t>
            </a:r>
            <a:r>
              <a:rPr lang="fr-FR" kern="0" dirty="0"/>
              <a:t>2, M</a:t>
            </a:r>
            <a:r>
              <a:rPr lang="en-US" kern="0" dirty="0" err="1"/>
              <a:t>ato</a:t>
            </a:r>
            <a:r>
              <a:rPr lang="en-US" kern="0" dirty="0"/>
              <a:t> AR, et al. </a:t>
            </a:r>
            <a:r>
              <a:rPr lang="en-US" i="1" kern="0" dirty="0"/>
              <a:t>Lancet</a:t>
            </a:r>
            <a:r>
              <a:rPr lang="en-US" kern="0" dirty="0"/>
              <a:t>. 2021;397:892-901.</a:t>
            </a:r>
            <a:endParaRPr lang="en-US" dirty="0"/>
          </a:p>
        </p:txBody>
      </p:sp>
      <p:sp>
        <p:nvSpPr>
          <p:cNvPr id="5" name="Title 4">
            <a:extLst>
              <a:ext uri="{FF2B5EF4-FFF2-40B4-BE49-F238E27FC236}">
                <a16:creationId xmlns:a16="http://schemas.microsoft.com/office/drawing/2014/main" id="{89ADEE92-8653-632C-B3C5-549E53F44A57}"/>
              </a:ext>
            </a:extLst>
          </p:cNvPr>
          <p:cNvSpPr>
            <a:spLocks noGrp="1"/>
          </p:cNvSpPr>
          <p:nvPr>
            <p:ph type="title"/>
          </p:nvPr>
        </p:nvSpPr>
        <p:spPr/>
        <p:txBody>
          <a:bodyPr>
            <a:normAutofit fontScale="90000"/>
          </a:bodyPr>
          <a:lstStyle/>
          <a:p>
            <a:r>
              <a:rPr lang="en-US" dirty="0"/>
              <a:t>Comparison of </a:t>
            </a:r>
            <a:r>
              <a:rPr lang="en-US" dirty="0" err="1"/>
              <a:t>Kinome</a:t>
            </a:r>
            <a:r>
              <a:rPr lang="en-US" dirty="0"/>
              <a:t> Maps – </a:t>
            </a:r>
            <a:r>
              <a:rPr lang="en-US" dirty="0" err="1"/>
              <a:t>cBTKi</a:t>
            </a:r>
            <a:r>
              <a:rPr lang="en-US" dirty="0"/>
              <a:t> vs. </a:t>
            </a:r>
            <a:r>
              <a:rPr lang="en-US" dirty="0" err="1"/>
              <a:t>ncBTKi</a:t>
            </a:r>
            <a:endParaRPr lang="en-US" dirty="0"/>
          </a:p>
        </p:txBody>
      </p:sp>
      <p:pic>
        <p:nvPicPr>
          <p:cNvPr id="7" name="Picture 6">
            <a:extLst>
              <a:ext uri="{FF2B5EF4-FFF2-40B4-BE49-F238E27FC236}">
                <a16:creationId xmlns:a16="http://schemas.microsoft.com/office/drawing/2014/main" id="{567BD69A-55E7-53FF-FC4E-4B1A5FF02B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7449193" y="1760798"/>
            <a:ext cx="4085046" cy="4072852"/>
          </a:xfrm>
          <a:prstGeom prst="rect">
            <a:avLst/>
          </a:prstGeom>
          <a:effectLst>
            <a:outerShdw blurRad="50800" dist="38100" dir="5400000" algn="t" rotWithShape="0">
              <a:prstClr val="black">
                <a:alpha val="40000"/>
              </a:prstClr>
            </a:outerShdw>
          </a:effectLst>
        </p:spPr>
      </p:pic>
      <p:grpSp>
        <p:nvGrpSpPr>
          <p:cNvPr id="8" name="Group 7">
            <a:extLst>
              <a:ext uri="{FF2B5EF4-FFF2-40B4-BE49-F238E27FC236}">
                <a16:creationId xmlns:a16="http://schemas.microsoft.com/office/drawing/2014/main" id="{6E751057-132D-35F9-97B8-A693701C1566}"/>
              </a:ext>
            </a:extLst>
          </p:cNvPr>
          <p:cNvGrpSpPr/>
          <p:nvPr/>
        </p:nvGrpSpPr>
        <p:grpSpPr>
          <a:xfrm>
            <a:off x="541354" y="1494034"/>
            <a:ext cx="6725541" cy="4339616"/>
            <a:chOff x="5840593" y="2460602"/>
            <a:chExt cx="6280492" cy="4265946"/>
          </a:xfrm>
        </p:grpSpPr>
        <p:pic>
          <p:nvPicPr>
            <p:cNvPr id="9" name="Picture 2" descr="graphic">
              <a:extLst>
                <a:ext uri="{FF2B5EF4-FFF2-40B4-BE49-F238E27FC236}">
                  <a16:creationId xmlns:a16="http://schemas.microsoft.com/office/drawing/2014/main" id="{F40B0D8A-F810-F349-6DBF-C5CC78D2F1C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p:blipFill>
          <p:spPr bwMode="auto">
            <a:xfrm>
              <a:off x="5840593" y="2593157"/>
              <a:ext cx="6272741" cy="4133391"/>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AEAF99BE-CFFA-2F1E-A930-CE738921FED5}"/>
                </a:ext>
              </a:extLst>
            </p:cNvPr>
            <p:cNvSpPr/>
            <p:nvPr/>
          </p:nvSpPr>
          <p:spPr>
            <a:xfrm>
              <a:off x="5840593" y="4624801"/>
              <a:ext cx="2113674" cy="20316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Rectangle 10">
              <a:extLst>
                <a:ext uri="{FF2B5EF4-FFF2-40B4-BE49-F238E27FC236}">
                  <a16:creationId xmlns:a16="http://schemas.microsoft.com/office/drawing/2014/main" id="{603F7419-7299-14CA-6C16-361AAC0D671A}"/>
                </a:ext>
              </a:extLst>
            </p:cNvPr>
            <p:cNvSpPr/>
            <p:nvPr/>
          </p:nvSpPr>
          <p:spPr>
            <a:xfrm>
              <a:off x="9896009" y="4624800"/>
              <a:ext cx="2113674" cy="203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07B79AA0-E491-CAD0-BDC1-69D20E2A9EA7}"/>
                </a:ext>
              </a:extLst>
            </p:cNvPr>
            <p:cNvSpPr/>
            <p:nvPr/>
          </p:nvSpPr>
          <p:spPr>
            <a:xfrm>
              <a:off x="10925637" y="2593157"/>
              <a:ext cx="1195448" cy="20316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3" name="Picture 2" descr="graphic">
              <a:extLst>
                <a:ext uri="{FF2B5EF4-FFF2-40B4-BE49-F238E27FC236}">
                  <a16:creationId xmlns:a16="http://schemas.microsoft.com/office/drawing/2014/main" id="{12CC1BF0-DD96-875D-E0F5-E3776FB808A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10369726" y="5084032"/>
              <a:ext cx="1127854" cy="149564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DA7F3D3-8D19-19DA-1263-3754B613122B}"/>
                </a:ext>
              </a:extLst>
            </p:cNvPr>
            <p:cNvSpPr txBox="1"/>
            <p:nvPr/>
          </p:nvSpPr>
          <p:spPr>
            <a:xfrm>
              <a:off x="7248194" y="2460602"/>
              <a:ext cx="1366226" cy="269663"/>
            </a:xfrm>
            <a:prstGeom prst="rect">
              <a:avLst/>
            </a:prstGeom>
            <a:solidFill>
              <a:schemeClr val="bg1"/>
            </a:solidFill>
            <a:ln>
              <a:noFill/>
            </a:ln>
          </p:spPr>
          <p:txBody>
            <a:bodyPr wrap="square" rtlCol="0"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21E1F"/>
                  </a:solidFill>
                  <a:effectLst/>
                  <a:uLnTx/>
                  <a:uFillTx/>
                  <a:latin typeface="Aptos" panose="02110004020202020204"/>
                  <a:ea typeface="+mn-ea"/>
                  <a:cs typeface="Arial" panose="020B0604020202020204" pitchFamily="34" charset="0"/>
                </a:rPr>
                <a:t>Acalabrutinib</a:t>
              </a:r>
              <a:r>
                <a:rPr kumimoji="0" lang="en-US" sz="1500" b="1" i="0" u="none" strike="noStrike" kern="1200" cap="none" spc="0" normalizeH="0" baseline="30000" noProof="0" dirty="0" err="1">
                  <a:ln>
                    <a:noFill/>
                  </a:ln>
                  <a:solidFill>
                    <a:srgbClr val="221E1F"/>
                  </a:solidFill>
                  <a:effectLst/>
                  <a:uLnTx/>
                  <a:uFillTx/>
                  <a:latin typeface="Aptos" panose="02110004020202020204"/>
                  <a:ea typeface="+mn-ea"/>
                  <a:cs typeface="Arial" panose="020B0604020202020204" pitchFamily="34" charset="0"/>
                </a:rPr>
                <a:t>1</a:t>
              </a:r>
              <a:endParaRPr kumimoji="0" lang="en-US" sz="1500" b="1" i="0" u="none" strike="noStrike" kern="1200" cap="none" spc="0" normalizeH="0" baseline="30000" noProof="0" dirty="0">
                <a:ln>
                  <a:noFill/>
                </a:ln>
                <a:solidFill>
                  <a:srgbClr val="221E1F"/>
                </a:solidFill>
                <a:effectLst/>
                <a:uLnTx/>
                <a:uFillTx/>
                <a:latin typeface="Aptos" panose="02110004020202020204"/>
                <a:ea typeface="+mn-ea"/>
                <a:cs typeface="Arial" panose="020B0604020202020204" pitchFamily="34" charset="0"/>
              </a:endParaRPr>
            </a:p>
          </p:txBody>
        </p:sp>
        <p:sp>
          <p:nvSpPr>
            <p:cNvPr id="15" name="TextBox 14">
              <a:extLst>
                <a:ext uri="{FF2B5EF4-FFF2-40B4-BE49-F238E27FC236}">
                  <a16:creationId xmlns:a16="http://schemas.microsoft.com/office/drawing/2014/main" id="{24EAD04B-40BB-7030-D599-E308CF740B89}"/>
                </a:ext>
              </a:extLst>
            </p:cNvPr>
            <p:cNvSpPr txBox="1"/>
            <p:nvPr/>
          </p:nvSpPr>
          <p:spPr>
            <a:xfrm>
              <a:off x="9280186" y="2460603"/>
              <a:ext cx="1366226" cy="269663"/>
            </a:xfrm>
            <a:prstGeom prst="rect">
              <a:avLst/>
            </a:prstGeom>
            <a:solidFill>
              <a:schemeClr val="bg1"/>
            </a:solidFill>
            <a:ln>
              <a:noFill/>
            </a:ln>
          </p:spPr>
          <p:txBody>
            <a:bodyPr wrap="square" rtlCol="0"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21E1F"/>
                  </a:solidFill>
                  <a:effectLst/>
                  <a:uLnTx/>
                  <a:uFillTx/>
                  <a:latin typeface="Aptos" panose="02110004020202020204"/>
                  <a:ea typeface="+mn-ea"/>
                  <a:cs typeface="Arial" panose="020B0604020202020204" pitchFamily="34" charset="0"/>
                </a:rPr>
                <a:t>Ibrutinib</a:t>
              </a:r>
              <a:r>
                <a:rPr kumimoji="0" lang="en-US" sz="1500" b="1" i="0" u="none" strike="noStrike" kern="1200" cap="none" spc="0" normalizeH="0" baseline="30000" noProof="0" dirty="0" err="1">
                  <a:ln>
                    <a:noFill/>
                  </a:ln>
                  <a:solidFill>
                    <a:srgbClr val="221E1F"/>
                  </a:solidFill>
                  <a:effectLst/>
                  <a:uLnTx/>
                  <a:uFillTx/>
                  <a:latin typeface="Aptos" panose="02110004020202020204"/>
                  <a:ea typeface="+mn-ea"/>
                  <a:cs typeface="Arial" panose="020B0604020202020204" pitchFamily="34" charset="0"/>
                </a:rPr>
                <a:t>1</a:t>
              </a:r>
              <a:endParaRPr kumimoji="0" lang="en-US" sz="1500" b="1" i="0" u="none" strike="noStrike" kern="1200" cap="none" spc="0" normalizeH="0" baseline="0" noProof="0" dirty="0">
                <a:ln>
                  <a:noFill/>
                </a:ln>
                <a:solidFill>
                  <a:srgbClr val="221E1F"/>
                </a:solidFill>
                <a:effectLst/>
                <a:uLnTx/>
                <a:uFillTx/>
                <a:latin typeface="Aptos" panose="02110004020202020204"/>
                <a:ea typeface="+mn-ea"/>
                <a:cs typeface="Arial" panose="020B0604020202020204" pitchFamily="34" charset="0"/>
              </a:endParaRPr>
            </a:p>
          </p:txBody>
        </p:sp>
        <p:sp>
          <p:nvSpPr>
            <p:cNvPr id="16" name="TextBox 15">
              <a:extLst>
                <a:ext uri="{FF2B5EF4-FFF2-40B4-BE49-F238E27FC236}">
                  <a16:creationId xmlns:a16="http://schemas.microsoft.com/office/drawing/2014/main" id="{EAECD382-2605-73C1-FE41-2F29C44A8CF3}"/>
                </a:ext>
              </a:extLst>
            </p:cNvPr>
            <p:cNvSpPr txBox="1"/>
            <p:nvPr/>
          </p:nvSpPr>
          <p:spPr>
            <a:xfrm>
              <a:off x="8269856" y="4511643"/>
              <a:ext cx="1366226" cy="269663"/>
            </a:xfrm>
            <a:prstGeom prst="rect">
              <a:avLst/>
            </a:prstGeom>
            <a:solidFill>
              <a:schemeClr val="bg1"/>
            </a:solidFill>
            <a:ln>
              <a:noFill/>
            </a:ln>
          </p:spPr>
          <p:txBody>
            <a:bodyPr wrap="square" rtlCol="0" anchor="ctr" anchorCtr="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21E1F"/>
                  </a:solidFill>
                  <a:effectLst/>
                  <a:uLnTx/>
                  <a:uFillTx/>
                  <a:latin typeface="Aptos" panose="02110004020202020204"/>
                  <a:ea typeface="+mn-ea"/>
                  <a:cs typeface="Arial" panose="020B0604020202020204" pitchFamily="34" charset="0"/>
                </a:rPr>
                <a:t>Zanubrutinib</a:t>
              </a:r>
              <a:r>
                <a:rPr kumimoji="0" lang="en-US" sz="1500" b="1" i="0" u="none" strike="noStrike" kern="1200" cap="none" spc="0" normalizeH="0" baseline="30000" noProof="0" dirty="0" err="1">
                  <a:ln>
                    <a:noFill/>
                  </a:ln>
                  <a:solidFill>
                    <a:srgbClr val="221E1F"/>
                  </a:solidFill>
                  <a:effectLst/>
                  <a:uLnTx/>
                  <a:uFillTx/>
                  <a:latin typeface="Aptos" panose="02110004020202020204"/>
                  <a:ea typeface="+mn-ea"/>
                  <a:cs typeface="Arial" panose="020B0604020202020204" pitchFamily="34" charset="0"/>
                </a:rPr>
                <a:t>1</a:t>
              </a:r>
              <a:endParaRPr kumimoji="0" lang="en-US" sz="1500" b="1" i="0" u="none" strike="noStrike" kern="1200" cap="none" spc="0" normalizeH="0" baseline="0" noProof="0" dirty="0">
                <a:ln>
                  <a:noFill/>
                </a:ln>
                <a:solidFill>
                  <a:srgbClr val="221E1F"/>
                </a:solidFill>
                <a:effectLst/>
                <a:uLnTx/>
                <a:uFillTx/>
                <a:latin typeface="Aptos" panose="02110004020202020204"/>
                <a:ea typeface="+mn-ea"/>
                <a:cs typeface="Arial" panose="020B0604020202020204" pitchFamily="34" charset="0"/>
              </a:endParaRPr>
            </a:p>
          </p:txBody>
        </p:sp>
      </p:grpSp>
      <p:sp>
        <p:nvSpPr>
          <p:cNvPr id="17" name="TextBox 16">
            <a:extLst>
              <a:ext uri="{FF2B5EF4-FFF2-40B4-BE49-F238E27FC236}">
                <a16:creationId xmlns:a16="http://schemas.microsoft.com/office/drawing/2014/main" id="{309D26F5-DF2F-A6DA-C274-5D0934190061}"/>
              </a:ext>
            </a:extLst>
          </p:cNvPr>
          <p:cNvSpPr txBox="1"/>
          <p:nvPr/>
        </p:nvSpPr>
        <p:spPr>
          <a:xfrm>
            <a:off x="8537716" y="1434715"/>
            <a:ext cx="1674933" cy="323165"/>
          </a:xfrm>
          <a:prstGeom prst="rect">
            <a:avLst/>
          </a:prstGeom>
          <a:solidFill>
            <a:schemeClr val="bg1"/>
          </a:solidFill>
          <a:ln>
            <a:noFill/>
          </a:ln>
        </p:spPr>
        <p:txBody>
          <a:bodyPr wrap="square" rtlCol="0">
            <a:spAutoFit/>
          </a:body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21E1F"/>
                </a:solidFill>
                <a:effectLst/>
                <a:uLnTx/>
                <a:uFillTx/>
                <a:latin typeface="Aptos" panose="02110004020202020204"/>
                <a:ea typeface="+mn-ea"/>
                <a:cs typeface="Arial" panose="020B0604020202020204" pitchFamily="34" charset="0"/>
              </a:rPr>
              <a:t>Pirtobrutinib</a:t>
            </a:r>
            <a:r>
              <a:rPr kumimoji="0" lang="en-US" sz="1500" b="1" i="0" u="none" strike="noStrike" kern="1200" cap="none" spc="0" normalizeH="0" baseline="30000" noProof="0" dirty="0" err="1">
                <a:ln>
                  <a:noFill/>
                </a:ln>
                <a:solidFill>
                  <a:srgbClr val="221E1F"/>
                </a:solidFill>
                <a:effectLst/>
                <a:uLnTx/>
                <a:uFillTx/>
                <a:latin typeface="Aptos" panose="02110004020202020204"/>
                <a:ea typeface="+mn-ea"/>
                <a:cs typeface="Arial" panose="020B0604020202020204" pitchFamily="34" charset="0"/>
              </a:rPr>
              <a:t>2</a:t>
            </a:r>
            <a:endParaRPr kumimoji="0" lang="en-US" sz="1500" b="1" i="0" u="none" strike="noStrike" kern="1200" cap="none" spc="0" normalizeH="0" baseline="30000" noProof="0" dirty="0">
              <a:ln>
                <a:noFill/>
              </a:ln>
              <a:solidFill>
                <a:srgbClr val="221E1F"/>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523670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FA947-112F-07A2-8010-51713D4ADEC5}"/>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2E7EB2AA-6743-0D0E-C854-49E707852DEC}"/>
              </a:ext>
            </a:extLst>
          </p:cNvPr>
          <p:cNvSpPr>
            <a:spLocks noGrp="1"/>
          </p:cNvSpPr>
          <p:nvPr>
            <p:ph type="title"/>
          </p:nvPr>
        </p:nvSpPr>
        <p:spPr>
          <a:xfrm>
            <a:off x="182880" y="71611"/>
            <a:ext cx="11692890" cy="1325563"/>
          </a:xfrm>
        </p:spPr>
        <p:txBody>
          <a:bodyPr/>
          <a:lstStyle/>
          <a:p>
            <a:r>
              <a:rPr lang="en-US" dirty="0"/>
              <a:t>Non-Covalent BTKis overcome C481S resistance</a:t>
            </a:r>
          </a:p>
        </p:txBody>
      </p:sp>
      <p:sp>
        <p:nvSpPr>
          <p:cNvPr id="2" name="Text Placeholder 2">
            <a:extLst>
              <a:ext uri="{FF2B5EF4-FFF2-40B4-BE49-F238E27FC236}">
                <a16:creationId xmlns:a16="http://schemas.microsoft.com/office/drawing/2014/main" id="{1CD6C766-6AE2-071E-8412-3A1C2EF8EE76}"/>
              </a:ext>
            </a:extLst>
          </p:cNvPr>
          <p:cNvSpPr txBox="1">
            <a:spLocks/>
          </p:cNvSpPr>
          <p:nvPr/>
        </p:nvSpPr>
        <p:spPr>
          <a:xfrm>
            <a:off x="0" y="6584674"/>
            <a:ext cx="8272463" cy="365125"/>
          </a:xfrm>
          <a:prstGeom prst="rect">
            <a:avLst/>
          </a:prstGeom>
        </p:spPr>
        <p:txBody>
          <a:bodyPr/>
          <a:lst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Pct val="70000"/>
              <a:buFont typeface="Lucida Grande"/>
              <a:buNone/>
              <a:tabLst/>
              <a:defRPr/>
            </a:pPr>
            <a:r>
              <a:rPr kumimoji="0" lang="da-DK" altLang="en-US" sz="1200" b="0" i="0" u="none" strike="noStrike" kern="1200" cap="none" spc="-8" normalizeH="0" baseline="0" noProof="0" dirty="0">
                <a:ln>
                  <a:noFill/>
                </a:ln>
                <a:solidFill>
                  <a:prstClr val="black"/>
                </a:solidFill>
                <a:effectLst/>
                <a:uLnTx/>
                <a:uFillTx/>
                <a:latin typeface="Aptos" panose="02110004020202020204"/>
                <a:ea typeface="Verdana" panose="020B0604030504040204" pitchFamily="34" charset="0"/>
                <a:cs typeface="Arial"/>
              </a:rPr>
              <a:t>Gu. J Hematol Oncol. 2021;14:40.</a:t>
            </a:r>
          </a:p>
        </p:txBody>
      </p:sp>
      <p:grpSp>
        <p:nvGrpSpPr>
          <p:cNvPr id="3" name="Group 2">
            <a:extLst>
              <a:ext uri="{FF2B5EF4-FFF2-40B4-BE49-F238E27FC236}">
                <a16:creationId xmlns:a16="http://schemas.microsoft.com/office/drawing/2014/main" id="{540C2151-3886-D208-0310-E04EA8AF09B9}"/>
              </a:ext>
            </a:extLst>
          </p:cNvPr>
          <p:cNvGrpSpPr/>
          <p:nvPr/>
        </p:nvGrpSpPr>
        <p:grpSpPr>
          <a:xfrm>
            <a:off x="1351952" y="1635808"/>
            <a:ext cx="9488095" cy="4638895"/>
            <a:chOff x="259223" y="943005"/>
            <a:chExt cx="8994745" cy="3552887"/>
          </a:xfrm>
        </p:grpSpPr>
        <p:pic>
          <p:nvPicPr>
            <p:cNvPr id="6" name="Picture 5">
              <a:extLst>
                <a:ext uri="{FF2B5EF4-FFF2-40B4-BE49-F238E27FC236}">
                  <a16:creationId xmlns:a16="http://schemas.microsoft.com/office/drawing/2014/main" id="{29E45FD3-8EEE-D3B9-B368-BA714DDB413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11576" y="1470571"/>
              <a:ext cx="4068698" cy="3025321"/>
            </a:xfrm>
            <a:prstGeom prst="rect">
              <a:avLst/>
            </a:prstGeom>
            <a:noFill/>
          </p:spPr>
        </p:pic>
        <p:pic>
          <p:nvPicPr>
            <p:cNvPr id="8" name="Picture 7">
              <a:extLst>
                <a:ext uri="{FF2B5EF4-FFF2-40B4-BE49-F238E27FC236}">
                  <a16:creationId xmlns:a16="http://schemas.microsoft.com/office/drawing/2014/main" id="{30248F77-FB21-1CD5-537B-4F79DF667C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57480" y="1470571"/>
              <a:ext cx="3561558" cy="3025321"/>
            </a:xfrm>
            <a:prstGeom prst="rect">
              <a:avLst/>
            </a:prstGeom>
          </p:spPr>
        </p:pic>
        <p:sp>
          <p:nvSpPr>
            <p:cNvPr id="9" name="TextBox 8">
              <a:extLst>
                <a:ext uri="{FF2B5EF4-FFF2-40B4-BE49-F238E27FC236}">
                  <a16:creationId xmlns:a16="http://schemas.microsoft.com/office/drawing/2014/main" id="{9C26810F-2639-4965-60E8-C135498815EA}"/>
                </a:ext>
              </a:extLst>
            </p:cNvPr>
            <p:cNvSpPr txBox="1"/>
            <p:nvPr/>
          </p:nvSpPr>
          <p:spPr>
            <a:xfrm>
              <a:off x="5752265" y="2553954"/>
              <a:ext cx="1632320" cy="251978"/>
            </a:xfrm>
            <a:prstGeom prst="rect">
              <a:avLst/>
            </a:prstGeom>
            <a:noFill/>
          </p:spPr>
          <p:txBody>
            <a:bodyPr wrap="square" rtlCol="0">
              <a:spAutoFit/>
            </a:bodyPr>
            <a:lstStyle/>
            <a:p>
              <a:pPr marL="0" marR="0" lvl="0" indent="0" algn="ctr" defTabSz="13716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Noncovalent BTKis</a:t>
              </a:r>
            </a:p>
          </p:txBody>
        </p:sp>
        <p:sp>
          <p:nvSpPr>
            <p:cNvPr id="10" name="TextBox 9">
              <a:extLst>
                <a:ext uri="{FF2B5EF4-FFF2-40B4-BE49-F238E27FC236}">
                  <a16:creationId xmlns:a16="http://schemas.microsoft.com/office/drawing/2014/main" id="{1662DC2A-C0D4-82F1-0E68-852D930238FC}"/>
                </a:ext>
              </a:extLst>
            </p:cNvPr>
            <p:cNvSpPr txBox="1"/>
            <p:nvPr/>
          </p:nvSpPr>
          <p:spPr>
            <a:xfrm>
              <a:off x="7384586" y="2163374"/>
              <a:ext cx="1869382" cy="335970"/>
            </a:xfrm>
            <a:prstGeom prst="rect">
              <a:avLst/>
            </a:prstGeom>
            <a:noFill/>
          </p:spPr>
          <p:txBody>
            <a:bodyPr wrap="square" rtlCol="0">
              <a:spAutoFit/>
            </a:bodyPr>
            <a:lstStyle/>
            <a:p>
              <a:pPr marL="0" marR="0" lvl="0" indent="0" algn="l" defTabSz="685800" rtl="0" eaLnBrk="0" fontAlgn="base" latinLnBrk="0" hangingPunct="1">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015873"/>
                  </a:solidFill>
                  <a:effectLst/>
                  <a:uLnTx/>
                  <a:uFillTx/>
                  <a:latin typeface=" calibri"/>
                  <a:ea typeface="Tahoma"/>
                  <a:cs typeface="Tahoma"/>
                </a:rPr>
                <a:t>BTK inhibition, regardless of </a:t>
              </a:r>
              <a:r>
                <a:rPr kumimoji="0" lang="en-US" sz="900" b="1" i="1" u="none" strike="noStrike" kern="1200" cap="none" spc="0" normalizeH="0" baseline="0" noProof="0" dirty="0">
                  <a:ln>
                    <a:noFill/>
                  </a:ln>
                  <a:solidFill>
                    <a:srgbClr val="015873"/>
                  </a:solidFill>
                  <a:effectLst/>
                  <a:uLnTx/>
                  <a:uFillTx/>
                  <a:latin typeface=" calibri"/>
                  <a:ea typeface="Tahoma"/>
                  <a:cs typeface="Tahoma"/>
                </a:rPr>
                <a:t>BTK</a:t>
              </a:r>
              <a:r>
                <a:rPr kumimoji="0" lang="en-US" sz="900" b="1" i="0" u="none" strike="noStrike" kern="1200" cap="none" spc="0" normalizeH="0" baseline="0" noProof="0" dirty="0">
                  <a:ln>
                    <a:noFill/>
                  </a:ln>
                  <a:solidFill>
                    <a:srgbClr val="015873"/>
                  </a:solidFill>
                  <a:effectLst/>
                  <a:uLnTx/>
                  <a:uFillTx/>
                  <a:latin typeface=" calibri"/>
                  <a:ea typeface="Tahoma"/>
                  <a:cs typeface="Tahoma"/>
                </a:rPr>
                <a:t> mutation</a:t>
              </a:r>
            </a:p>
          </p:txBody>
        </p:sp>
        <p:sp>
          <p:nvSpPr>
            <p:cNvPr id="11" name="TextBox 10">
              <a:extLst>
                <a:ext uri="{FF2B5EF4-FFF2-40B4-BE49-F238E27FC236}">
                  <a16:creationId xmlns:a16="http://schemas.microsoft.com/office/drawing/2014/main" id="{DB6381ED-D0AC-18BB-0CD9-FB2322A82967}"/>
                </a:ext>
              </a:extLst>
            </p:cNvPr>
            <p:cNvSpPr txBox="1"/>
            <p:nvPr/>
          </p:nvSpPr>
          <p:spPr>
            <a:xfrm>
              <a:off x="259223" y="943005"/>
              <a:ext cx="4089546" cy="419963"/>
            </a:xfrm>
            <a:prstGeom prst="rect">
              <a:avLst/>
            </a:prstGeom>
            <a:noFill/>
          </p:spPr>
          <p:txBody>
            <a:bodyPr wrap="square" rtlCol="0" anchor="t">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Covalent BTK Inhibitors (Ibrutinib, Acalabrutinib, </a:t>
              </a:r>
              <a:br>
                <a:rPr kumimoji="0" lang="en-US" sz="1200" b="1" i="0"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br>
              <a:r>
                <a:rPr kumimoji="0" lang="en-US" sz="1200" b="1" i="0"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Zanubrutinib) Require WT </a:t>
              </a:r>
              <a:r>
                <a:rPr kumimoji="0" lang="en-US" sz="1200" b="1" i="1"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BTK</a:t>
              </a:r>
              <a:r>
                <a:rPr kumimoji="0" lang="en-US" sz="1200" b="1" i="0"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 for Activity</a:t>
              </a:r>
            </a:p>
          </p:txBody>
        </p:sp>
        <p:sp>
          <p:nvSpPr>
            <p:cNvPr id="12" name="TextBox 11">
              <a:extLst>
                <a:ext uri="{FF2B5EF4-FFF2-40B4-BE49-F238E27FC236}">
                  <a16:creationId xmlns:a16="http://schemas.microsoft.com/office/drawing/2014/main" id="{DDB0E107-139F-9162-370F-15AABC932670}"/>
                </a:ext>
              </a:extLst>
            </p:cNvPr>
            <p:cNvSpPr txBox="1"/>
            <p:nvPr/>
          </p:nvSpPr>
          <p:spPr>
            <a:xfrm>
              <a:off x="4511575" y="943005"/>
              <a:ext cx="4445597" cy="419963"/>
            </a:xfrm>
            <a:prstGeom prst="rect">
              <a:avLst/>
            </a:prstGeom>
            <a:noFill/>
          </p:spPr>
          <p:txBody>
            <a:bodyPr wrap="square" rtlCol="0" anchor="t">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Noncovalent BTK Inhibitors (Pirtobrutinib, Nemtabrutinib) Are Active Against Both WT and C481-Mutated </a:t>
              </a:r>
              <a:r>
                <a:rPr kumimoji="0" lang="en-US" sz="1200" b="1" i="1" u="none" strike="noStrike" kern="1200" cap="none" spc="0" normalizeH="0" baseline="0" noProof="0" dirty="0">
                  <a:ln>
                    <a:noFill/>
                  </a:ln>
                  <a:solidFill>
                    <a:srgbClr val="000000"/>
                  </a:solidFill>
                  <a:effectLst/>
                  <a:uLnTx/>
                  <a:uFillTx/>
                  <a:latin typeface=" calibri"/>
                  <a:ea typeface="Roboto Regular" panose="02000000000000000000" pitchFamily="2" charset="0"/>
                  <a:cs typeface="Roboto Regular" panose="02000000000000000000" pitchFamily="2" charset="0"/>
                </a:rPr>
                <a:t>BTK</a:t>
              </a:r>
            </a:p>
          </p:txBody>
        </p:sp>
        <p:sp>
          <p:nvSpPr>
            <p:cNvPr id="13" name="TextBox 12">
              <a:extLst>
                <a:ext uri="{FF2B5EF4-FFF2-40B4-BE49-F238E27FC236}">
                  <a16:creationId xmlns:a16="http://schemas.microsoft.com/office/drawing/2014/main" id="{726F2D0E-9834-A968-944D-79295A147A7E}"/>
                </a:ext>
              </a:extLst>
            </p:cNvPr>
            <p:cNvSpPr txBox="1"/>
            <p:nvPr/>
          </p:nvSpPr>
          <p:spPr>
            <a:xfrm>
              <a:off x="2318536" y="2083446"/>
              <a:ext cx="1318730" cy="230980"/>
            </a:xfrm>
            <a:prstGeom prst="rect">
              <a:avLst/>
            </a:prstGeom>
            <a:noFill/>
          </p:spPr>
          <p:txBody>
            <a:bodyPr wrap="square" rtlCol="0">
              <a:spAutoFit/>
            </a:bodyPr>
            <a:lstStyle/>
            <a:p>
              <a:pPr marL="0" marR="0" lvl="0" indent="0" algn="l" defTabSz="685800" rtl="0" eaLnBrk="0" fontAlgn="base" latinLnBrk="0" hangingPunct="1">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srgbClr val="015873"/>
                  </a:solidFill>
                  <a:effectLst/>
                  <a:uLnTx/>
                  <a:uFillTx/>
                  <a:latin typeface=" calibri"/>
                  <a:ea typeface="Tahoma"/>
                  <a:cs typeface="Tahoma"/>
                </a:rPr>
                <a:t>Covalent BTKis</a:t>
              </a:r>
            </a:p>
          </p:txBody>
        </p:sp>
        <p:sp>
          <p:nvSpPr>
            <p:cNvPr id="14" name="Freeform 12">
              <a:extLst>
                <a:ext uri="{FF2B5EF4-FFF2-40B4-BE49-F238E27FC236}">
                  <a16:creationId xmlns:a16="http://schemas.microsoft.com/office/drawing/2014/main" id="{0342D2F9-880D-A8DD-0F1F-894E19AD029F}"/>
                </a:ext>
              </a:extLst>
            </p:cNvPr>
            <p:cNvSpPr/>
            <p:nvPr/>
          </p:nvSpPr>
          <p:spPr>
            <a:xfrm rot="10800000" flipH="1">
              <a:off x="2593265" y="3367756"/>
              <a:ext cx="1755503" cy="502886"/>
            </a:xfrm>
            <a:custGeom>
              <a:avLst/>
              <a:gdLst>
                <a:gd name="connsiteX0" fmla="*/ 173343 w 4424576"/>
                <a:gd name="connsiteY0" fmla="*/ 1322865 h 1457010"/>
                <a:gd name="connsiteX1" fmla="*/ 173343 w 4424576"/>
                <a:gd name="connsiteY1" fmla="*/ 134145 h 1457010"/>
                <a:gd name="connsiteX2" fmla="*/ 1362063 w 4424576"/>
                <a:gd name="connsiteY2" fmla="*/ 134145 h 1457010"/>
                <a:gd name="connsiteX3" fmla="*/ 1362063 w 4424576"/>
                <a:gd name="connsiteY3" fmla="*/ 1322865 h 1457010"/>
                <a:gd name="connsiteX4" fmla="*/ 0 w 4424576"/>
                <a:gd name="connsiteY4" fmla="*/ 1457010 h 1457010"/>
                <a:gd name="connsiteX5" fmla="*/ 4424576 w 4424576"/>
                <a:gd name="connsiteY5" fmla="*/ 1457010 h 1457010"/>
                <a:gd name="connsiteX6" fmla="*/ 4424576 w 4424576"/>
                <a:gd name="connsiteY6" fmla="*/ 728505 h 1457010"/>
                <a:gd name="connsiteX7" fmla="*/ 3696071 w 4424576"/>
                <a:gd name="connsiteY7" fmla="*/ 0 h 1457010"/>
                <a:gd name="connsiteX8" fmla="*/ 0 w 4424576"/>
                <a:gd name="connsiteY8"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24576" h="1457010">
                  <a:moveTo>
                    <a:pt x="173343" y="1322865"/>
                  </a:moveTo>
                  <a:lnTo>
                    <a:pt x="173343" y="134145"/>
                  </a:lnTo>
                  <a:lnTo>
                    <a:pt x="1362063" y="134145"/>
                  </a:lnTo>
                  <a:lnTo>
                    <a:pt x="1362063" y="1322865"/>
                  </a:lnTo>
                  <a:close/>
                  <a:moveTo>
                    <a:pt x="0" y="1457010"/>
                  </a:moveTo>
                  <a:lnTo>
                    <a:pt x="4424576" y="1457010"/>
                  </a:lnTo>
                  <a:lnTo>
                    <a:pt x="4424576" y="728505"/>
                  </a:lnTo>
                  <a:cubicBezTo>
                    <a:pt x="4424576" y="326163"/>
                    <a:pt x="4098413" y="0"/>
                    <a:pt x="3696071" y="0"/>
                  </a:cubicBezTo>
                  <a:lnTo>
                    <a:pt x="0" y="0"/>
                  </a:lnTo>
                  <a:close/>
                </a:path>
              </a:pathLst>
            </a:custGeom>
            <a:solidFill>
              <a:schemeClr val="accent3"/>
            </a:solidFill>
            <a:ln w="38100">
              <a:noFill/>
              <a:miter lim="400000"/>
            </a:ln>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l" defTabSz="685800" rtl="0" eaLnBrk="0" fontAlgn="base" latinLnBrk="0" hangingPunct="0">
                <a:lnSpc>
                  <a:spcPct val="100000"/>
                </a:lnSpc>
                <a:spcBef>
                  <a:spcPts val="1125"/>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Roboto Regular" panose="02000000000000000000" pitchFamily="2" charset="0"/>
                <a:cs typeface="Roboto Regular" panose="02000000000000000000" pitchFamily="2" charset="0"/>
              </a:endParaRPr>
            </a:p>
          </p:txBody>
        </p:sp>
        <p:sp>
          <p:nvSpPr>
            <p:cNvPr id="15" name="TextBox 14">
              <a:extLst>
                <a:ext uri="{FF2B5EF4-FFF2-40B4-BE49-F238E27FC236}">
                  <a16:creationId xmlns:a16="http://schemas.microsoft.com/office/drawing/2014/main" id="{96446ED0-BECE-26FA-05A5-EBB06044F565}"/>
                </a:ext>
              </a:extLst>
            </p:cNvPr>
            <p:cNvSpPr txBox="1"/>
            <p:nvPr/>
          </p:nvSpPr>
          <p:spPr>
            <a:xfrm>
              <a:off x="3185802" y="3323000"/>
              <a:ext cx="1146842" cy="3569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t">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1050" b="1" i="0" u="none" strike="noStrike" kern="1200" cap="none" spc="0" normalizeH="0" baseline="0" noProof="0" dirty="0">
                  <a:ln>
                    <a:noFill/>
                  </a:ln>
                  <a:solidFill>
                    <a:prstClr val="black"/>
                  </a:solidFill>
                  <a:effectLst/>
                  <a:uLnTx/>
                  <a:uFillTx/>
                  <a:latin typeface=" calibri"/>
                  <a:ea typeface="Roboto Regular" panose="02000000000000000000" pitchFamily="2" charset="0"/>
                  <a:cs typeface="Roboto Regular" panose="02000000000000000000" pitchFamily="2" charset="0"/>
                </a:rPr>
                <a:t>Covalently bound </a:t>
              </a:r>
              <a:br>
                <a:rPr kumimoji="0" lang="en-US" sz="1050" b="1" i="0" u="none" strike="noStrike" kern="1200" cap="none" spc="0" normalizeH="0" baseline="0" noProof="0" dirty="0">
                  <a:ln>
                    <a:noFill/>
                  </a:ln>
                  <a:solidFill>
                    <a:prstClr val="black"/>
                  </a:solidFill>
                  <a:effectLst/>
                  <a:uLnTx/>
                  <a:uFillTx/>
                  <a:latin typeface=" calibri"/>
                  <a:ea typeface="Roboto Regular" panose="02000000000000000000" pitchFamily="2" charset="0"/>
                  <a:cs typeface="Roboto Regular" panose="02000000000000000000" pitchFamily="2" charset="0"/>
                </a:rPr>
              </a:br>
              <a:r>
                <a:rPr kumimoji="0" lang="en-US" sz="1050" b="1" i="0" u="none" strike="noStrike" kern="1200" cap="none" spc="0" normalizeH="0" baseline="0" noProof="0" dirty="0">
                  <a:ln>
                    <a:noFill/>
                  </a:ln>
                  <a:solidFill>
                    <a:prstClr val="black"/>
                  </a:solidFill>
                  <a:effectLst/>
                  <a:uLnTx/>
                  <a:uFillTx/>
                  <a:latin typeface=" calibri"/>
                  <a:ea typeface="Roboto Regular" panose="02000000000000000000" pitchFamily="2" charset="0"/>
                  <a:cs typeface="Roboto Regular" panose="02000000000000000000" pitchFamily="2" charset="0"/>
                </a:rPr>
                <a:t>to C481</a:t>
              </a:r>
            </a:p>
          </p:txBody>
        </p:sp>
        <p:sp>
          <p:nvSpPr>
            <p:cNvPr id="16" name="TextBox 15">
              <a:extLst>
                <a:ext uri="{FF2B5EF4-FFF2-40B4-BE49-F238E27FC236}">
                  <a16:creationId xmlns:a16="http://schemas.microsoft.com/office/drawing/2014/main" id="{DB5B5E4B-D7E7-FCA4-9E0B-FDDF0CC7ECD2}"/>
                </a:ext>
              </a:extLst>
            </p:cNvPr>
            <p:cNvSpPr txBox="1"/>
            <p:nvPr/>
          </p:nvSpPr>
          <p:spPr>
            <a:xfrm>
              <a:off x="2272409" y="3157554"/>
              <a:ext cx="641712" cy="199482"/>
            </a:xfrm>
            <a:prstGeom prst="rect">
              <a:avLst/>
            </a:prstGeom>
            <a:noFill/>
          </p:spPr>
          <p:txBody>
            <a:bodyPr wrap="square" rtlCol="0">
              <a:spAutoFit/>
            </a:bodyPr>
            <a:lstStyle/>
            <a:p>
              <a:pPr marL="0" marR="0" lvl="0" indent="0" algn="l" defTabSz="685800" rtl="0" eaLnBrk="0"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15873"/>
                  </a:solidFill>
                  <a:effectLst/>
                  <a:uLnTx/>
                  <a:uFillTx/>
                  <a:latin typeface="Arial" panose="020B0604020202020204" pitchFamily="34" charset="0"/>
                  <a:ea typeface="Tahoma"/>
                  <a:cs typeface="Tahoma"/>
                </a:rPr>
                <a:t>C481</a:t>
              </a:r>
            </a:p>
          </p:txBody>
        </p:sp>
        <p:sp>
          <p:nvSpPr>
            <p:cNvPr id="17" name="TextBox 16">
              <a:extLst>
                <a:ext uri="{FF2B5EF4-FFF2-40B4-BE49-F238E27FC236}">
                  <a16:creationId xmlns:a16="http://schemas.microsoft.com/office/drawing/2014/main" id="{0326BDDD-9F95-6B37-D1FD-4A67ED182275}"/>
                </a:ext>
              </a:extLst>
            </p:cNvPr>
            <p:cNvSpPr txBox="1"/>
            <p:nvPr/>
          </p:nvSpPr>
          <p:spPr>
            <a:xfrm>
              <a:off x="6915573" y="3641415"/>
              <a:ext cx="685764" cy="199482"/>
            </a:xfrm>
            <a:prstGeom prst="rect">
              <a:avLst/>
            </a:prstGeom>
            <a:noFill/>
          </p:spPr>
          <p:txBody>
            <a:bodyPr wrap="square" rtlCol="0">
              <a:spAutoFit/>
            </a:bodyPr>
            <a:lstStyle/>
            <a:p>
              <a:pPr marL="0" marR="0" lvl="0" indent="0" algn="ctr" defTabSz="685800" rtl="0" eaLnBrk="0" fontAlgn="base" latinLnBrk="0" hangingPunct="1">
                <a:lnSpc>
                  <a:spcPct val="100000"/>
                </a:lnSpc>
                <a:spcBef>
                  <a:spcPct val="0"/>
                </a:spcBef>
                <a:spcAft>
                  <a:spcPct val="0"/>
                </a:spcAft>
                <a:buClrTx/>
                <a:buSzTx/>
                <a:buFontTx/>
                <a:buNone/>
                <a:tabLst/>
                <a:defRPr/>
              </a:pPr>
              <a:r>
                <a:rPr kumimoji="0" lang="en-US" sz="825" b="1" i="0" u="none" strike="noStrike" kern="1200" cap="none" spc="0" normalizeH="0" baseline="0" noProof="0" dirty="0">
                  <a:ln>
                    <a:noFill/>
                  </a:ln>
                  <a:solidFill>
                    <a:srgbClr val="015873"/>
                  </a:solidFill>
                  <a:effectLst/>
                  <a:uLnTx/>
                  <a:uFillTx/>
                  <a:latin typeface="Arial" panose="020B0604020202020204" pitchFamily="34" charset="0"/>
                  <a:ea typeface="Tahoma"/>
                  <a:cs typeface="Tahoma"/>
                </a:rPr>
                <a:t>C481</a:t>
              </a:r>
            </a:p>
          </p:txBody>
        </p:sp>
        <p:sp>
          <p:nvSpPr>
            <p:cNvPr id="18" name="Freeform 16">
              <a:extLst>
                <a:ext uri="{FF2B5EF4-FFF2-40B4-BE49-F238E27FC236}">
                  <a16:creationId xmlns:a16="http://schemas.microsoft.com/office/drawing/2014/main" id="{C7038B92-F90F-2C07-9C92-8B4CD7832D07}"/>
                </a:ext>
              </a:extLst>
            </p:cNvPr>
            <p:cNvSpPr/>
            <p:nvPr/>
          </p:nvSpPr>
          <p:spPr>
            <a:xfrm rot="10800000" flipH="1">
              <a:off x="6894565" y="3520777"/>
              <a:ext cx="2136977" cy="502886"/>
            </a:xfrm>
            <a:custGeom>
              <a:avLst/>
              <a:gdLst>
                <a:gd name="connsiteX0" fmla="*/ 173342 w 5386044"/>
                <a:gd name="connsiteY0" fmla="*/ 1322865 h 1457010"/>
                <a:gd name="connsiteX1" fmla="*/ 173342 w 5386044"/>
                <a:gd name="connsiteY1" fmla="*/ 134145 h 1457010"/>
                <a:gd name="connsiteX2" fmla="*/ 1362062 w 5386044"/>
                <a:gd name="connsiteY2" fmla="*/ 134145 h 1457010"/>
                <a:gd name="connsiteX3" fmla="*/ 1362062 w 5386044"/>
                <a:gd name="connsiteY3" fmla="*/ 1322865 h 1457010"/>
                <a:gd name="connsiteX4" fmla="*/ 0 w 5386044"/>
                <a:gd name="connsiteY4" fmla="*/ 1457010 h 1457010"/>
                <a:gd name="connsiteX5" fmla="*/ 3173756 w 5386044"/>
                <a:gd name="connsiteY5" fmla="*/ 1457010 h 1457010"/>
                <a:gd name="connsiteX6" fmla="*/ 4424576 w 5386044"/>
                <a:gd name="connsiteY6" fmla="*/ 1457010 h 1457010"/>
                <a:gd name="connsiteX7" fmla="*/ 5386044 w 5386044"/>
                <a:gd name="connsiteY7" fmla="*/ 1457010 h 1457010"/>
                <a:gd name="connsiteX8" fmla="*/ 5386044 w 5386044"/>
                <a:gd name="connsiteY8" fmla="*/ 728505 h 1457010"/>
                <a:gd name="connsiteX9" fmla="*/ 4657540 w 5386044"/>
                <a:gd name="connsiteY9" fmla="*/ 0 h 1457010"/>
                <a:gd name="connsiteX10" fmla="*/ 3696070 w 5386044"/>
                <a:gd name="connsiteY10" fmla="*/ 0 h 1457010"/>
                <a:gd name="connsiteX11" fmla="*/ 3173756 w 5386044"/>
                <a:gd name="connsiteY11" fmla="*/ 0 h 1457010"/>
                <a:gd name="connsiteX12" fmla="*/ 0 w 5386044"/>
                <a:gd name="connsiteY12" fmla="*/ 0 h 145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86044" h="1457010">
                  <a:moveTo>
                    <a:pt x="173342" y="1322865"/>
                  </a:moveTo>
                  <a:lnTo>
                    <a:pt x="173342" y="134145"/>
                  </a:lnTo>
                  <a:lnTo>
                    <a:pt x="1362062" y="134145"/>
                  </a:lnTo>
                  <a:lnTo>
                    <a:pt x="1362062" y="1322865"/>
                  </a:lnTo>
                  <a:close/>
                  <a:moveTo>
                    <a:pt x="0" y="1457010"/>
                  </a:moveTo>
                  <a:lnTo>
                    <a:pt x="3173756" y="1457010"/>
                  </a:lnTo>
                  <a:lnTo>
                    <a:pt x="4424576" y="1457010"/>
                  </a:lnTo>
                  <a:lnTo>
                    <a:pt x="5386044" y="1457010"/>
                  </a:lnTo>
                  <a:lnTo>
                    <a:pt x="5386044" y="728505"/>
                  </a:lnTo>
                  <a:cubicBezTo>
                    <a:pt x="5386044" y="326163"/>
                    <a:pt x="5059880" y="0"/>
                    <a:pt x="4657540" y="0"/>
                  </a:cubicBezTo>
                  <a:lnTo>
                    <a:pt x="3696070" y="0"/>
                  </a:lnTo>
                  <a:lnTo>
                    <a:pt x="3173756" y="0"/>
                  </a:lnTo>
                  <a:lnTo>
                    <a:pt x="0" y="0"/>
                  </a:lnTo>
                  <a:close/>
                </a:path>
              </a:pathLst>
            </a:custGeom>
            <a:solidFill>
              <a:schemeClr val="accent3"/>
            </a:solidFill>
            <a:ln w="38100">
              <a:noFill/>
              <a:miter lim="400000"/>
            </a:ln>
          </p:spPr>
          <p:txBody>
            <a:bodyPr rot="0" spcFirstLastPara="0" vertOverflow="overflow" horzOverflow="overflow" vert="horz" wrap="square" lIns="34290" tIns="34290" rIns="34290" bIns="34290" numCol="1" spcCol="0" rtlCol="0" fromWordArt="0" anchor="ctr" anchorCtr="0" forceAA="0" compatLnSpc="1">
              <a:prstTxWarp prst="textNoShape">
                <a:avLst/>
              </a:prstTxWarp>
              <a:noAutofit/>
            </a:bodyPr>
            <a:lstStyle/>
            <a:p>
              <a:pPr marL="0" marR="0" lvl="0" indent="0" algn="l" defTabSz="685800" rtl="0" eaLnBrk="0" fontAlgn="base" latinLnBrk="0" hangingPunct="0">
                <a:lnSpc>
                  <a:spcPct val="100000"/>
                </a:lnSpc>
                <a:spcBef>
                  <a:spcPts val="1125"/>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ea typeface="Roboto Regular" panose="02000000000000000000" pitchFamily="2" charset="0"/>
                <a:cs typeface="Roboto Regular" panose="02000000000000000000" pitchFamily="2" charset="0"/>
              </a:endParaRPr>
            </a:p>
          </p:txBody>
        </p:sp>
        <p:sp>
          <p:nvSpPr>
            <p:cNvPr id="19" name="TextBox 18">
              <a:extLst>
                <a:ext uri="{FF2B5EF4-FFF2-40B4-BE49-F238E27FC236}">
                  <a16:creationId xmlns:a16="http://schemas.microsoft.com/office/drawing/2014/main" id="{B49CBE85-00E0-2078-276B-34B3CC30C63F}"/>
                </a:ext>
              </a:extLst>
            </p:cNvPr>
            <p:cNvSpPr txBox="1"/>
            <p:nvPr/>
          </p:nvSpPr>
          <p:spPr>
            <a:xfrm>
              <a:off x="7517008" y="3614734"/>
              <a:ext cx="1514535" cy="31497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4289" tIns="34289" rIns="34289" bIns="34289" numCol="1" spcCol="38100" rtlCol="0" anchor="ctr">
              <a:spAutoFit/>
            </a:bodyPr>
            <a:lstStyle/>
            <a:p>
              <a:pPr marL="0" marR="0" lvl="0" indent="0" algn="l" defTabSz="6858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 calibri"/>
                  <a:ea typeface="Roboto Regular" panose="02000000000000000000" pitchFamily="2" charset="0"/>
                  <a:cs typeface="Roboto Regular" panose="02000000000000000000" pitchFamily="2" charset="0"/>
                </a:rPr>
                <a:t>Does not require C481 to bind to the kinase domain</a:t>
              </a:r>
            </a:p>
          </p:txBody>
        </p:sp>
      </p:grpSp>
      <p:sp>
        <p:nvSpPr>
          <p:cNvPr id="20" name="Rectangle 19">
            <a:extLst>
              <a:ext uri="{FF2B5EF4-FFF2-40B4-BE49-F238E27FC236}">
                <a16:creationId xmlns:a16="http://schemas.microsoft.com/office/drawing/2014/main" id="{F4CAFE96-9FB3-A784-AB0A-4DA4D910B208}"/>
              </a:ext>
            </a:extLst>
          </p:cNvPr>
          <p:cNvSpPr/>
          <p:nvPr/>
        </p:nvSpPr>
        <p:spPr>
          <a:xfrm>
            <a:off x="5724319" y="1635807"/>
            <a:ext cx="5115727" cy="4638895"/>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897013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0"/>
                                        </p:tgtEl>
                                      </p:cBhvr>
                                    </p:animEffect>
                                    <p:set>
                                      <p:cBhvr>
                                        <p:cTn id="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B638C-579D-13A0-4817-968F234D57CD}"/>
              </a:ext>
            </a:extLst>
          </p:cNvPr>
          <p:cNvSpPr>
            <a:spLocks noGrp="1"/>
          </p:cNvSpPr>
          <p:nvPr>
            <p:ph type="title"/>
          </p:nvPr>
        </p:nvSpPr>
        <p:spPr>
          <a:xfrm>
            <a:off x="419100" y="431800"/>
            <a:ext cx="11353800" cy="1325563"/>
          </a:xfrm>
        </p:spPr>
        <p:txBody>
          <a:bodyPr/>
          <a:lstStyle/>
          <a:p>
            <a:r>
              <a:rPr lang="en-US" dirty="0"/>
              <a:t>BTK Resistance Mutations of clinical significance:</a:t>
            </a:r>
          </a:p>
        </p:txBody>
      </p:sp>
      <p:sp>
        <p:nvSpPr>
          <p:cNvPr id="3" name="Content Placeholder 2">
            <a:extLst>
              <a:ext uri="{FF2B5EF4-FFF2-40B4-BE49-F238E27FC236}">
                <a16:creationId xmlns:a16="http://schemas.microsoft.com/office/drawing/2014/main" id="{9B753560-13B6-BA39-FEBC-9D3B725A47FC}"/>
              </a:ext>
            </a:extLst>
          </p:cNvPr>
          <p:cNvSpPr>
            <a:spLocks noGrp="1"/>
          </p:cNvSpPr>
          <p:nvPr>
            <p:ph idx="1"/>
          </p:nvPr>
        </p:nvSpPr>
        <p:spPr>
          <a:xfrm>
            <a:off x="838200" y="1825625"/>
            <a:ext cx="9517655" cy="4351338"/>
          </a:xfrm>
        </p:spPr>
        <p:txBody>
          <a:bodyPr/>
          <a:lstStyle/>
          <a:p>
            <a:r>
              <a:rPr lang="en-US" b="1" dirty="0"/>
              <a:t>C481S – Most common</a:t>
            </a:r>
          </a:p>
          <a:p>
            <a:pPr lvl="1"/>
            <a:r>
              <a:rPr lang="en-US" b="1" dirty="0"/>
              <a:t>C481* - Not always a cysteine to serine, can be other amino acids as well</a:t>
            </a:r>
          </a:p>
          <a:p>
            <a:pPr lvl="1"/>
            <a:r>
              <a:rPr lang="en-US" b="1" dirty="0"/>
              <a:t>Resistance to </a:t>
            </a:r>
            <a:r>
              <a:rPr lang="en-US" b="1" dirty="0" err="1"/>
              <a:t>cBTKi</a:t>
            </a:r>
            <a:endParaRPr lang="en-US" b="1" dirty="0"/>
          </a:p>
          <a:p>
            <a:r>
              <a:rPr lang="en-US" dirty="0"/>
              <a:t>T474I – Gatekeeper mutation</a:t>
            </a:r>
          </a:p>
          <a:p>
            <a:pPr lvl="1"/>
            <a:r>
              <a:rPr lang="en-US" dirty="0"/>
              <a:t>Resistance to </a:t>
            </a:r>
            <a:r>
              <a:rPr lang="en-US" dirty="0" err="1"/>
              <a:t>cBTKi</a:t>
            </a:r>
            <a:r>
              <a:rPr lang="en-US" dirty="0"/>
              <a:t> and </a:t>
            </a:r>
            <a:r>
              <a:rPr lang="en-US" dirty="0" err="1"/>
              <a:t>ncBTKi</a:t>
            </a:r>
            <a:endParaRPr lang="en-US" dirty="0"/>
          </a:p>
          <a:p>
            <a:r>
              <a:rPr lang="en-US" dirty="0"/>
              <a:t>L528W – Kinase dead mutation</a:t>
            </a:r>
          </a:p>
          <a:p>
            <a:pPr lvl="1"/>
            <a:r>
              <a:rPr lang="en-US" dirty="0"/>
              <a:t>Resistance to </a:t>
            </a:r>
            <a:r>
              <a:rPr lang="en-US" dirty="0" err="1"/>
              <a:t>cBTKi</a:t>
            </a:r>
            <a:r>
              <a:rPr lang="en-US" dirty="0"/>
              <a:t> and </a:t>
            </a:r>
            <a:r>
              <a:rPr lang="en-US" dirty="0" err="1"/>
              <a:t>ncBTKi</a:t>
            </a:r>
            <a:endParaRPr lang="en-US" dirty="0"/>
          </a:p>
          <a:p>
            <a:r>
              <a:rPr lang="en-US" dirty="0"/>
              <a:t>PLCG2 – Downstream of BTK</a:t>
            </a:r>
          </a:p>
        </p:txBody>
      </p:sp>
      <p:sp>
        <p:nvSpPr>
          <p:cNvPr id="4" name="TextBox 3">
            <a:extLst>
              <a:ext uri="{FF2B5EF4-FFF2-40B4-BE49-F238E27FC236}">
                <a16:creationId xmlns:a16="http://schemas.microsoft.com/office/drawing/2014/main" id="{7AC63D42-7090-39D5-E70F-3F4FD5CA33B9}"/>
              </a:ext>
            </a:extLst>
          </p:cNvPr>
          <p:cNvSpPr txBox="1"/>
          <p:nvPr/>
        </p:nvSpPr>
        <p:spPr>
          <a:xfrm>
            <a:off x="0" y="6581001"/>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Tam CS et al. Blood. 2025</a:t>
            </a:r>
          </a:p>
        </p:txBody>
      </p:sp>
    </p:spTree>
    <p:extLst>
      <p:ext uri="{BB962C8B-B14F-4D97-AF65-F5344CB8AC3E}">
        <p14:creationId xmlns:p14="http://schemas.microsoft.com/office/powerpoint/2010/main" val="3963485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85724-0375-8863-B3B8-06C8BF9DEE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A63F53-9249-154F-24BD-8C145730730B}"/>
              </a:ext>
            </a:extLst>
          </p:cNvPr>
          <p:cNvSpPr>
            <a:spLocks noGrp="1"/>
          </p:cNvSpPr>
          <p:nvPr>
            <p:ph type="title"/>
          </p:nvPr>
        </p:nvSpPr>
        <p:spPr>
          <a:xfrm>
            <a:off x="-1" y="267449"/>
            <a:ext cx="12192000" cy="687083"/>
          </a:xfrm>
        </p:spPr>
        <p:txBody>
          <a:bodyPr>
            <a:noAutofit/>
          </a:bodyPr>
          <a:lstStyle/>
          <a:p>
            <a:pPr algn="ctr"/>
            <a:r>
              <a:rPr lang="en-US" sz="4000" b="0" dirty="0"/>
              <a:t>Phase 1/2 BRUIN Study: CLL Patients</a:t>
            </a:r>
            <a:endParaRPr lang="en-US" sz="4000" dirty="0"/>
          </a:p>
        </p:txBody>
      </p:sp>
      <p:graphicFrame>
        <p:nvGraphicFramePr>
          <p:cNvPr id="10" name="Table 9">
            <a:extLst>
              <a:ext uri="{FF2B5EF4-FFF2-40B4-BE49-F238E27FC236}">
                <a16:creationId xmlns:a16="http://schemas.microsoft.com/office/drawing/2014/main" id="{86400C6A-0897-07BF-0F56-7E1E9743E18C}"/>
              </a:ext>
            </a:extLst>
          </p:cNvPr>
          <p:cNvGraphicFramePr>
            <a:graphicFrameLocks noGrp="1"/>
          </p:cNvGraphicFramePr>
          <p:nvPr/>
        </p:nvGraphicFramePr>
        <p:xfrm>
          <a:off x="166006" y="1122596"/>
          <a:ext cx="5782942" cy="5066223"/>
        </p:xfrm>
        <a:graphic>
          <a:graphicData uri="http://schemas.openxmlformats.org/drawingml/2006/table">
            <a:tbl>
              <a:tblPr firstRow="1" bandRow="1"/>
              <a:tblGrid>
                <a:gridCol w="2841948">
                  <a:extLst>
                    <a:ext uri="{9D8B030D-6E8A-4147-A177-3AD203B41FA5}">
                      <a16:colId xmlns:a16="http://schemas.microsoft.com/office/drawing/2014/main" val="2307363387"/>
                    </a:ext>
                  </a:extLst>
                </a:gridCol>
                <a:gridCol w="1063198">
                  <a:extLst>
                    <a:ext uri="{9D8B030D-6E8A-4147-A177-3AD203B41FA5}">
                      <a16:colId xmlns:a16="http://schemas.microsoft.com/office/drawing/2014/main" val="3230303715"/>
                    </a:ext>
                  </a:extLst>
                </a:gridCol>
                <a:gridCol w="938898">
                  <a:extLst>
                    <a:ext uri="{9D8B030D-6E8A-4147-A177-3AD203B41FA5}">
                      <a16:colId xmlns:a16="http://schemas.microsoft.com/office/drawing/2014/main" val="1135980581"/>
                    </a:ext>
                  </a:extLst>
                </a:gridCol>
                <a:gridCol w="938898">
                  <a:extLst>
                    <a:ext uri="{9D8B030D-6E8A-4147-A177-3AD203B41FA5}">
                      <a16:colId xmlns:a16="http://schemas.microsoft.com/office/drawing/2014/main" val="4208356049"/>
                    </a:ext>
                  </a:extLst>
                </a:gridCol>
              </a:tblGrid>
              <a:tr h="467480">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US" sz="1000">
                          <a:solidFill>
                            <a:schemeClr val="bg1"/>
                          </a:solidFill>
                          <a:latin typeface="Arial"/>
                          <a:cs typeface="Arial"/>
                        </a:rPr>
                        <a:t>Characteristic</a:t>
                      </a:r>
                    </a:p>
                  </a:txBody>
                  <a:tcPr marL="45465" marR="45465" marT="24248" marB="24248"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panose="020B0604020202020204" pitchFamily="34" charset="0"/>
                          <a:cs typeface="Arial" panose="020B0604020202020204" pitchFamily="34" charset="0"/>
                        </a:rPr>
                        <a:t>Prior cBTKi</a:t>
                      </a:r>
                    </a:p>
                    <a:p>
                      <a:pPr algn="ctr">
                        <a:lnSpc>
                          <a:spcPct val="100000"/>
                        </a:lnSpc>
                        <a:spcAft>
                          <a:spcPts val="0"/>
                        </a:spcAft>
                      </a:pPr>
                      <a:r>
                        <a:rPr lang="en-IE" sz="1000" b="1" kern="100">
                          <a:solidFill>
                            <a:schemeClr val="bg1"/>
                          </a:solidFill>
                          <a:effectLst/>
                          <a:latin typeface="Arial" panose="020B0604020202020204" pitchFamily="34" charset="0"/>
                          <a:cs typeface="Arial" panose="020B0604020202020204" pitchFamily="34" charset="0"/>
                        </a:rPr>
                        <a:t>(n=282)</a:t>
                      </a: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panose="020B0604020202020204" pitchFamily="34" charset="0"/>
                          <a:cs typeface="Arial" panose="020B0604020202020204" pitchFamily="34" charset="0"/>
                        </a:rPr>
                        <a:t>BCL2i-N </a:t>
                      </a:r>
                    </a:p>
                    <a:p>
                      <a:pPr algn="ctr">
                        <a:lnSpc>
                          <a:spcPct val="100000"/>
                        </a:lnSpc>
                        <a:spcAft>
                          <a:spcPts val="300"/>
                        </a:spcAft>
                      </a:pPr>
                      <a:r>
                        <a:rPr lang="en-IE" sz="1000" b="1" kern="100">
                          <a:solidFill>
                            <a:schemeClr val="bg1"/>
                          </a:solidFill>
                          <a:effectLst/>
                          <a:latin typeface="Arial" panose="020B0604020202020204" pitchFamily="34" charset="0"/>
                          <a:cs typeface="Arial" panose="020B0604020202020204" pitchFamily="34" charset="0"/>
                        </a:rPr>
                        <a:t> (n=154)</a:t>
                      </a:r>
                      <a:endParaRPr lang="en-IE" sz="10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panose="020B0604020202020204" pitchFamily="34" charset="0"/>
                          <a:cs typeface="Arial" panose="020B0604020202020204" pitchFamily="34" charset="0"/>
                        </a:rPr>
                        <a:t> BCL2i-E</a:t>
                      </a:r>
                    </a:p>
                    <a:p>
                      <a:pPr algn="ctr">
                        <a:lnSpc>
                          <a:spcPct val="100000"/>
                        </a:lnSpc>
                        <a:spcAft>
                          <a:spcPts val="300"/>
                        </a:spcAft>
                      </a:pPr>
                      <a:r>
                        <a:rPr lang="en-IE" sz="1000" b="1" kern="100">
                          <a:solidFill>
                            <a:schemeClr val="bg1"/>
                          </a:solidFill>
                          <a:effectLst/>
                          <a:latin typeface="Arial" panose="020B0604020202020204" pitchFamily="34" charset="0"/>
                          <a:cs typeface="Arial" panose="020B0604020202020204" pitchFamily="34" charset="0"/>
                        </a:rPr>
                        <a:t>(n=128)</a:t>
                      </a:r>
                      <a:endParaRPr lang="en-IE" sz="1000" b="1"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extLst>
                  <a:ext uri="{0D108BD9-81ED-4DB2-BD59-A6C34878D82A}">
                    <a16:rowId xmlns:a16="http://schemas.microsoft.com/office/drawing/2014/main" val="3953418089"/>
                  </a:ext>
                </a:extLst>
              </a:tr>
              <a:tr h="2217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a:solidFill>
                            <a:schemeClr val="tx1"/>
                          </a:solidFill>
                          <a:latin typeface="Arial"/>
                          <a:ea typeface="Tahoma"/>
                          <a:cs typeface="Arial"/>
                        </a:rPr>
                        <a:t>Median age (range), years</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kern="1200">
                          <a:solidFill>
                            <a:schemeClr val="tx1"/>
                          </a:solidFill>
                          <a:latin typeface="Arial"/>
                          <a:ea typeface="Tahoma"/>
                          <a:cs typeface="Arial"/>
                        </a:rPr>
                        <a:t>69 (36-88)</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900" kern="1200">
                          <a:solidFill>
                            <a:schemeClr val="tx1"/>
                          </a:solidFill>
                          <a:latin typeface="Arial"/>
                          <a:ea typeface="Tahoma"/>
                          <a:cs typeface="Arial"/>
                        </a:rPr>
                        <a:t>69 (36-87)</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900" kern="1200">
                          <a:solidFill>
                            <a:schemeClr val="tx1"/>
                          </a:solidFill>
                          <a:latin typeface="Arial"/>
                          <a:ea typeface="Tahoma"/>
                          <a:cs typeface="Arial"/>
                        </a:rPr>
                        <a:t>68 (41-88)</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0532294"/>
                  </a:ext>
                </a:extLst>
              </a:tr>
              <a:tr h="2217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a:solidFill>
                            <a:schemeClr val="tx1"/>
                          </a:solidFill>
                          <a:latin typeface="Arial"/>
                          <a:ea typeface="Tahoma"/>
                          <a:cs typeface="Arial"/>
                        </a:rPr>
                        <a:t>Male,</a:t>
                      </a:r>
                      <a:r>
                        <a:rPr lang="en-US" sz="900" b="0" kern="1200">
                          <a:solidFill>
                            <a:schemeClr val="tx1"/>
                          </a:solidFill>
                          <a:latin typeface="Arial"/>
                          <a:ea typeface="Tahoma"/>
                          <a:cs typeface="Arial"/>
                        </a:rPr>
                        <a:t> </a:t>
                      </a:r>
                      <a:r>
                        <a:rPr lang="en-US" sz="900" b="1" kern="1200">
                          <a:solidFill>
                            <a:schemeClr val="tx1"/>
                          </a:solidFill>
                          <a:latin typeface="Arial"/>
                          <a:ea typeface="Tahoma"/>
                          <a:cs typeface="Arial"/>
                        </a:rPr>
                        <a:t>n (%)</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b="0" i="0" u="none" strike="noStrike" kern="1200" cap="none" spc="0" baseline="0">
                          <a:solidFill>
                            <a:schemeClr val="tx1"/>
                          </a:solidFill>
                          <a:uFillTx/>
                          <a:latin typeface="Arial"/>
                          <a:ea typeface="Tahoma"/>
                          <a:cs typeface="Arial"/>
                          <a:sym typeface="Roboto Regular"/>
                        </a:rPr>
                        <a:t>192 (68)</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b="0" i="0" u="none" strike="noStrike" kern="1200" cap="none" spc="0" baseline="0">
                          <a:solidFill>
                            <a:schemeClr val="tx1"/>
                          </a:solidFill>
                          <a:uFillTx/>
                          <a:latin typeface="Arial"/>
                          <a:ea typeface="Tahoma"/>
                          <a:cs typeface="Arial"/>
                          <a:sym typeface="Roboto Regular"/>
                        </a:rPr>
                        <a:t>106 (69)</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b="0" i="0" u="none" strike="noStrike" kern="1200" cap="none" spc="0" baseline="0">
                          <a:solidFill>
                            <a:schemeClr val="tx1"/>
                          </a:solidFill>
                          <a:uFillTx/>
                          <a:latin typeface="Arial"/>
                          <a:ea typeface="Tahoma"/>
                          <a:cs typeface="Arial"/>
                          <a:sym typeface="Roboto Regular"/>
                        </a:rPr>
                        <a:t>86 (67)</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2895991119"/>
                  </a:ext>
                </a:extLst>
              </a:tr>
              <a:tr h="221746">
                <a:tc>
                  <a:txBody>
                    <a:bodyPr/>
                    <a:lstStyle/>
                    <a:p>
                      <a:pPr marL="0" algn="l" defTabSz="914400" rtl="0" eaLnBrk="1" latinLnBrk="0" hangingPunct="1"/>
                      <a:r>
                        <a:rPr lang="en-US" sz="900" b="1" kern="1200">
                          <a:solidFill>
                            <a:schemeClr val="tx1"/>
                          </a:solidFill>
                          <a:latin typeface="Arial"/>
                          <a:ea typeface="Tahoma"/>
                          <a:cs typeface="Arial"/>
                        </a:rPr>
                        <a:t>Rai</a:t>
                      </a:r>
                      <a:r>
                        <a:rPr lang="en-US" sz="900" kern="1200">
                          <a:solidFill>
                            <a:schemeClr val="tx1"/>
                          </a:solidFill>
                          <a:latin typeface="Arial"/>
                          <a:ea typeface="Tahoma"/>
                          <a:cs typeface="Arial"/>
                        </a:rPr>
                        <a:t> </a:t>
                      </a:r>
                      <a:r>
                        <a:rPr lang="en-US" sz="900" b="1" kern="1200">
                          <a:solidFill>
                            <a:schemeClr val="tx1"/>
                          </a:solidFill>
                          <a:latin typeface="Arial"/>
                          <a:ea typeface="Tahoma"/>
                          <a:cs typeface="Arial"/>
                        </a:rPr>
                        <a:t>staging</a:t>
                      </a:r>
                      <a:endParaRPr lang="en-US" sz="900" b="1" kern="1200" baseline="30000">
                        <a:solidFill>
                          <a:schemeClr val="tx1"/>
                        </a:solidFill>
                        <a:latin typeface="Arial"/>
                        <a:ea typeface="Tahoma"/>
                        <a:cs typeface="Aria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90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900" kern="1200" dirty="0">
                        <a:solidFill>
                          <a:schemeClr val="tx1"/>
                        </a:solidFill>
                        <a:latin typeface="Arial" panose="020B0604020202020204" pitchFamily="34" charset="0"/>
                        <a:ea typeface="+mn-ea"/>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defTabSz="914400" rtl="0" eaLnBrk="1" latinLnBrk="0" hangingPunct="1"/>
                      <a:endParaRPr lang="en-US" sz="900" kern="1200">
                        <a:solidFill>
                          <a:schemeClr val="tx1"/>
                        </a:solidFill>
                        <a:latin typeface="Arial" panose="020B0604020202020204" pitchFamily="34" charset="0"/>
                        <a:ea typeface="+mn-ea"/>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48022395"/>
                  </a:ext>
                </a:extLst>
              </a:tr>
              <a:tr h="221746">
                <a:tc>
                  <a:txBody>
                    <a:bodyPr/>
                    <a:lstStyle/>
                    <a:p>
                      <a:pPr marL="177800" indent="0" algn="l"/>
                      <a:r>
                        <a:rPr lang="en-US" sz="900" kern="1200">
                          <a:solidFill>
                            <a:schemeClr val="tx1"/>
                          </a:solidFill>
                          <a:latin typeface="Arial"/>
                          <a:ea typeface="+mn-ea"/>
                          <a:cs typeface="Arial"/>
                        </a:rPr>
                        <a:t>0-II</a:t>
                      </a:r>
                      <a:endParaRPr lang="en-IE" sz="900"/>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kern="1200">
                          <a:solidFill>
                            <a:schemeClr val="tx1"/>
                          </a:solidFill>
                          <a:latin typeface="Arial"/>
                          <a:ea typeface="+mn-ea"/>
                          <a:cs typeface="Arial"/>
                        </a:rPr>
                        <a:t>147 (52)</a:t>
                      </a:r>
                      <a:endParaRPr lang="en-IE" sz="90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kern="1200">
                          <a:solidFill>
                            <a:schemeClr val="tx1"/>
                          </a:solidFill>
                          <a:latin typeface="Arial" panose="020B0604020202020204" pitchFamily="34" charset="0"/>
                          <a:ea typeface="+mn-ea"/>
                          <a:cs typeface="Arial" panose="020B0604020202020204" pitchFamily="34" charset="0"/>
                        </a:rPr>
                        <a:t>94 (61)</a:t>
                      </a:r>
                      <a:endParaRPr lang="en-IE" sz="90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mn-ea"/>
                          <a:cs typeface="Arial" panose="020B0604020202020204" pitchFamily="34" charset="0"/>
                        </a:rPr>
                        <a:t>53 (41)</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98015793"/>
                  </a:ext>
                </a:extLst>
              </a:tr>
              <a:tr h="221746">
                <a:tc>
                  <a:txBody>
                    <a:bodyPr/>
                    <a:lstStyle/>
                    <a:p>
                      <a:pPr marL="177800" indent="0" algn="l"/>
                      <a:r>
                        <a:rPr lang="en-US" sz="900" kern="1200">
                          <a:solidFill>
                            <a:schemeClr val="tx1"/>
                          </a:solidFill>
                          <a:latin typeface="Arial"/>
                          <a:ea typeface="+mn-ea"/>
                          <a:cs typeface="Arial"/>
                        </a:rPr>
                        <a:t>III-IV</a:t>
                      </a:r>
                      <a:endParaRPr lang="en-IE" sz="900">
                        <a:solidFill>
                          <a:schemeClr val="tx1"/>
                        </a:solidFil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kern="1200" dirty="0">
                          <a:solidFill>
                            <a:schemeClr val="tx1"/>
                          </a:solidFill>
                          <a:latin typeface="Arial"/>
                          <a:ea typeface="+mn-ea"/>
                          <a:cs typeface="Arial"/>
                        </a:rPr>
                        <a:t>120 (43)</a:t>
                      </a:r>
                      <a:endParaRPr lang="en-IE" sz="900" dirty="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ea typeface="+mn-ea"/>
                          <a:cs typeface="Arial" panose="020B0604020202020204" pitchFamily="34" charset="0"/>
                        </a:rPr>
                        <a:t>58 (38)</a:t>
                      </a: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mn-ea"/>
                          <a:cs typeface="Arial" panose="020B0604020202020204" pitchFamily="34" charset="0"/>
                        </a:rPr>
                        <a:t>62 (48)</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65282940"/>
                  </a:ext>
                </a:extLst>
              </a:tr>
              <a:tr h="221746">
                <a:tc>
                  <a:txBody>
                    <a:bodyPr/>
                    <a:lstStyle/>
                    <a:p>
                      <a:pPr marL="177800" indent="0" algn="l"/>
                      <a:r>
                        <a:rPr lang="en-US" sz="900" kern="1200">
                          <a:solidFill>
                            <a:schemeClr val="tx1"/>
                          </a:solidFill>
                          <a:latin typeface="Arial"/>
                          <a:ea typeface="+mn-ea"/>
                          <a:cs typeface="Arial"/>
                        </a:rPr>
                        <a:t>Missing</a:t>
                      </a:r>
                      <a:endParaRPr lang="en-IE" sz="900">
                        <a:solidFill>
                          <a:schemeClr val="tx1"/>
                        </a:solidFil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kern="1200">
                          <a:solidFill>
                            <a:schemeClr val="tx1"/>
                          </a:solidFill>
                          <a:latin typeface="Arial"/>
                          <a:ea typeface="+mn-ea"/>
                          <a:cs typeface="Arial"/>
                        </a:rPr>
                        <a:t>15 (5)</a:t>
                      </a:r>
                      <a:endParaRPr lang="en-IE" sz="90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kern="1200" dirty="0">
                          <a:solidFill>
                            <a:schemeClr val="tx1"/>
                          </a:solidFill>
                          <a:latin typeface="Arial" panose="020B0604020202020204" pitchFamily="34" charset="0"/>
                          <a:ea typeface="+mn-ea"/>
                          <a:cs typeface="Arial" panose="020B0604020202020204" pitchFamily="34" charset="0"/>
                        </a:rPr>
                        <a:t>2 (1)</a:t>
                      </a:r>
                      <a:endParaRPr lang="en-IE" sz="900" dirty="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mn-ea"/>
                          <a:cs typeface="Arial" panose="020B0604020202020204" pitchFamily="34" charset="0"/>
                        </a:rPr>
                        <a:t>13 (10)</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5530173"/>
                  </a:ext>
                </a:extLst>
              </a:tr>
              <a:tr h="221746">
                <a:tc>
                  <a:txBody>
                    <a:bodyPr/>
                    <a:lstStyle/>
                    <a:p>
                      <a:pPr marL="0" algn="l" rtl="0" eaLnBrk="1" latinLnBrk="0" hangingPunct="1"/>
                      <a:r>
                        <a:rPr lang="en-US" sz="900" b="1" kern="1200">
                          <a:solidFill>
                            <a:schemeClr val="tx1"/>
                          </a:solidFill>
                          <a:latin typeface="Arial"/>
                          <a:ea typeface="Tahoma"/>
                          <a:cs typeface="Arial"/>
                        </a:rPr>
                        <a:t>Bulky </a:t>
                      </a:r>
                      <a:r>
                        <a:rPr lang="en-US" sz="900" b="1" kern="1200">
                          <a:solidFill>
                            <a:schemeClr val="tx1"/>
                          </a:solidFill>
                          <a:latin typeface="Arial"/>
                          <a:ea typeface="+mn-ea"/>
                          <a:cs typeface="Arial"/>
                        </a:rPr>
                        <a:t>lymphadenopathy </a:t>
                      </a:r>
                      <a:r>
                        <a:rPr lang="en-US" sz="900" b="1" kern="1200">
                          <a:solidFill>
                            <a:schemeClr val="tx1"/>
                          </a:solidFill>
                          <a:latin typeface="Arial"/>
                          <a:ea typeface="Tahoma"/>
                          <a:cs typeface="Arial"/>
                        </a:rPr>
                        <a:t>≥5 cm, n (%) </a:t>
                      </a:r>
                      <a:endParaRPr lang="en-US" sz="900" b="1"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kern="1200">
                          <a:solidFill>
                            <a:schemeClr val="tx1"/>
                          </a:solidFill>
                          <a:latin typeface="Arial"/>
                          <a:ea typeface="Tahoma"/>
                          <a:cs typeface="Arial"/>
                        </a:rPr>
                        <a:t>88 (31)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42 (27)</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46 (36)</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423122737"/>
                  </a:ext>
                </a:extLst>
              </a:tr>
              <a:tr h="22174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defTabSz="914400" rtl="0" eaLnBrk="1" latinLnBrk="0" hangingPunct="1"/>
                      <a:r>
                        <a:rPr lang="en-US" sz="900" b="1" kern="1200">
                          <a:solidFill>
                            <a:schemeClr val="tx1"/>
                          </a:solidFill>
                          <a:latin typeface="Arial"/>
                          <a:ea typeface="Tahoma"/>
                          <a:cs typeface="Arial"/>
                        </a:rPr>
                        <a:t>ECOG PS, n (%)</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endParaRPr lang="en-US" sz="90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90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algn="ctr" rtl="0" eaLnBrk="1" latinLnBrk="0" hangingPunct="1"/>
                      <a:endParaRPr lang="en-US" sz="90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72901428"/>
                  </a:ext>
                </a:extLst>
              </a:tr>
              <a:tr h="221746">
                <a:tc>
                  <a:txBody>
                    <a:bodyPr/>
                    <a:lstStyle/>
                    <a:p>
                      <a:pPr marL="177800" indent="0" algn="l" rtl="0" eaLnBrk="1" latinLnBrk="0" hangingPunct="1"/>
                      <a:r>
                        <a:rPr lang="en-US" sz="900" kern="1200">
                          <a:solidFill>
                            <a:schemeClr val="tx1"/>
                          </a:solidFill>
                          <a:latin typeface="Arial"/>
                          <a:ea typeface="+mn-ea"/>
                          <a:cs typeface="Arial"/>
                        </a:rPr>
                        <a:t>0 </a:t>
                      </a:r>
                      <a:endParaRPr lang="en-US" sz="900" kern="1200">
                        <a:solidFill>
                          <a:schemeClr val="tx1"/>
                        </a:solidFill>
                        <a:latin typeface="Arial"/>
                        <a:ea typeface="Tahoma"/>
                        <a:cs typeface="Aria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144 (51)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Tahoma" panose="020B0604030504040204" pitchFamily="34" charset="0"/>
                          <a:cs typeface="Arial" panose="020B0604020202020204" pitchFamily="34" charset="0"/>
                        </a:rPr>
                        <a:t>89 (58)</a:t>
                      </a: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Tahoma" panose="020B0604030504040204" pitchFamily="34" charset="0"/>
                          <a:cs typeface="Arial" panose="020B0604020202020204" pitchFamily="34" charset="0"/>
                        </a:rPr>
                        <a:t>55 (43)</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67074041"/>
                  </a:ext>
                </a:extLst>
              </a:tr>
              <a:tr h="221746">
                <a:tc>
                  <a:txBody>
                    <a:bodyPr/>
                    <a:lstStyle/>
                    <a:p>
                      <a:pPr marL="177800" indent="0" algn="l" rtl="0" eaLnBrk="1" latinLnBrk="0" hangingPunct="1"/>
                      <a:r>
                        <a:rPr lang="en-US" sz="900" kern="1200">
                          <a:solidFill>
                            <a:schemeClr val="tx1"/>
                          </a:solidFill>
                          <a:latin typeface="Arial"/>
                          <a:ea typeface="+mn-ea"/>
                          <a:cs typeface="Arial"/>
                        </a:rPr>
                        <a:t>1</a:t>
                      </a:r>
                      <a:endParaRPr lang="en-US" sz="900" kern="1200">
                        <a:solidFill>
                          <a:schemeClr val="tx1"/>
                        </a:solidFill>
                        <a:latin typeface="Arial"/>
                        <a:ea typeface="Tahoma"/>
                        <a:cs typeface="Aria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118 (42)</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Tahoma" panose="020B0604030504040204" pitchFamily="34" charset="0"/>
                          <a:cs typeface="Arial" panose="020B0604020202020204" pitchFamily="34" charset="0"/>
                        </a:rPr>
                        <a:t>56 (36)</a:t>
                      </a: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Tahoma" panose="020B0604030504040204" pitchFamily="34" charset="0"/>
                          <a:cs typeface="Arial" panose="020B0604020202020204" pitchFamily="34" charset="0"/>
                        </a:rPr>
                        <a:t>62 (48)</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1299832"/>
                  </a:ext>
                </a:extLst>
              </a:tr>
              <a:tr h="221746">
                <a:tc>
                  <a:txBody>
                    <a:bodyPr/>
                    <a:lstStyle/>
                    <a:p>
                      <a:pPr marL="177800" indent="0" algn="l" rtl="0" eaLnBrk="1" latinLnBrk="0" hangingPunct="1"/>
                      <a:r>
                        <a:rPr lang="en-US" sz="900" kern="1200">
                          <a:solidFill>
                            <a:schemeClr val="tx1"/>
                          </a:solidFill>
                          <a:latin typeface="Arial"/>
                          <a:ea typeface="+mn-ea"/>
                          <a:cs typeface="Arial"/>
                        </a:rPr>
                        <a:t>2</a:t>
                      </a:r>
                      <a:endParaRPr lang="en-US" sz="900" kern="1200">
                        <a:solidFill>
                          <a:schemeClr val="tx1"/>
                        </a:solidFill>
                        <a:latin typeface="Arial"/>
                        <a:ea typeface="Tahoma"/>
                        <a:cs typeface="Arial"/>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20 (7) </a:t>
                      </a:r>
                      <a:endParaRPr lang="en-US" sz="90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dirty="0">
                          <a:solidFill>
                            <a:schemeClr val="tx1"/>
                          </a:solidFill>
                          <a:latin typeface="Arial" panose="020B0604020202020204" pitchFamily="34" charset="0"/>
                          <a:ea typeface="Tahoma" panose="020B0604030504040204" pitchFamily="34" charset="0"/>
                          <a:cs typeface="Arial" panose="020B0604020202020204" pitchFamily="34" charset="0"/>
                        </a:rPr>
                        <a:t>9 (6)</a:t>
                      </a: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panose="020B0604020202020204" pitchFamily="34" charset="0"/>
                          <a:ea typeface="Tahoma" panose="020B0604030504040204" pitchFamily="34" charset="0"/>
                          <a:cs typeface="Arial" panose="020B0604020202020204" pitchFamily="34" charset="0"/>
                        </a:rPr>
                        <a:t>11 (9)</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8624577"/>
                  </a:ext>
                </a:extLst>
              </a:tr>
              <a:tr h="385569">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l" rtl="0" eaLnBrk="1" latinLnBrk="0" hangingPunct="1"/>
                      <a:r>
                        <a:rPr lang="en-US" sz="900" b="1" kern="1200" dirty="0">
                          <a:solidFill>
                            <a:schemeClr val="tx1"/>
                          </a:solidFill>
                          <a:latin typeface="Arial"/>
                          <a:ea typeface="Tahoma"/>
                          <a:cs typeface="Arial"/>
                        </a:rPr>
                        <a:t>Median number of prior lines of systemic therapy (range)</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algn="ctr" defTabSz="914400" rtl="0" eaLnBrk="1" latinLnBrk="0" hangingPunct="1"/>
                      <a:r>
                        <a:rPr lang="en-US" sz="900" kern="1200">
                          <a:solidFill>
                            <a:schemeClr val="tx1"/>
                          </a:solidFill>
                          <a:latin typeface="Arial"/>
                          <a:ea typeface="Tahoma"/>
                          <a:cs typeface="Arial"/>
                        </a:rPr>
                        <a:t>4 (1-11)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3 (1-9)</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5 (1-11)</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600667999"/>
                  </a:ext>
                </a:extLst>
              </a:tr>
              <a:tr h="221746">
                <a:tc>
                  <a: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sz="900" b="1" kern="1200" dirty="0">
                          <a:solidFill>
                            <a:schemeClr val="tx1"/>
                          </a:solidFill>
                          <a:latin typeface="Arial"/>
                          <a:ea typeface="Tahoma"/>
                          <a:cs typeface="Arial"/>
                        </a:rPr>
                        <a:t>Prior therapy, n (%)</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kern="1200">
                        <a:solidFill>
                          <a:schemeClr val="tx1"/>
                        </a:solidFill>
                        <a:latin typeface="Arial" panose="020B0604020202020204" pitchFamily="34" charset="0"/>
                        <a:ea typeface="Tahoma"/>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kern="1200">
                        <a:solidFill>
                          <a:schemeClr val="tx1"/>
                        </a:solidFill>
                        <a:latin typeface="Arial" panose="020B0604020202020204" pitchFamily="34" charset="0"/>
                        <a:ea typeface="Tahoma"/>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275667"/>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BTKi</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282 (100)</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154 (100)</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128 (100)</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8907662"/>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Anti-CD20 antibody</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a:ea typeface="+mn-ea"/>
                          <a:cs typeface="Arial"/>
                        </a:rPr>
                        <a:t>251 (89)</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127 (83)</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124 (97)</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97437229"/>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Chemotherapy</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228 (81)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114 (74)</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114 (89)</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58889192"/>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BCL2i</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128 (45)</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0</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128 (100)</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835828266"/>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PI3K inhibitor</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71 (25)</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17 (11)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54 (42)</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1209278"/>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CAR-T</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17 (6)</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2 (1)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15 (12)</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0926293"/>
                  </a:ext>
                </a:extLst>
              </a:tr>
              <a:tr h="221746">
                <a:tc>
                  <a:txBody>
                    <a:bodyPr/>
                    <a:lstStyle/>
                    <a:p>
                      <a:pPr marL="177800" marR="0" lvl="2" indent="0" algn="l" defTabSz="4572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Allogeneic stem cell transplant</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a:ea typeface="+mn-ea"/>
                          <a:cs typeface="Arial"/>
                        </a:rPr>
                        <a:t>7 (3)</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a:solidFill>
                            <a:schemeClr val="tx1"/>
                          </a:solidFill>
                          <a:latin typeface="Arial" panose="020B0604020202020204" pitchFamily="34" charset="0"/>
                          <a:ea typeface="+mn-ea"/>
                          <a:cs typeface="Arial" panose="020B0604020202020204" pitchFamily="34" charset="0"/>
                        </a:rPr>
                        <a:t>1 (1)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Arial" panose="020B0604020202020204" pitchFamily="34" charset="0"/>
                          <a:ea typeface="+mn-ea"/>
                          <a:cs typeface="Arial" panose="020B0604020202020204" pitchFamily="34" charset="0"/>
                        </a:rPr>
                        <a:t>6 (5)</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727925851"/>
                  </a:ext>
                </a:extLst>
              </a:tr>
            </a:tbl>
          </a:graphicData>
        </a:graphic>
      </p:graphicFrame>
      <p:graphicFrame>
        <p:nvGraphicFramePr>
          <p:cNvPr id="11" name="Table 10">
            <a:extLst>
              <a:ext uri="{FF2B5EF4-FFF2-40B4-BE49-F238E27FC236}">
                <a16:creationId xmlns:a16="http://schemas.microsoft.com/office/drawing/2014/main" id="{7F6523CE-AB97-3989-7AA9-CEAD6DAB3C41}"/>
              </a:ext>
            </a:extLst>
          </p:cNvPr>
          <p:cNvGraphicFramePr>
            <a:graphicFrameLocks noGrp="1"/>
          </p:cNvGraphicFramePr>
          <p:nvPr/>
        </p:nvGraphicFramePr>
        <p:xfrm>
          <a:off x="6243053" y="1374728"/>
          <a:ext cx="5698470" cy="4812726"/>
        </p:xfrm>
        <a:graphic>
          <a:graphicData uri="http://schemas.openxmlformats.org/drawingml/2006/table">
            <a:tbl>
              <a:tblPr firstRow="1" bandRow="1"/>
              <a:tblGrid>
                <a:gridCol w="2901480">
                  <a:extLst>
                    <a:ext uri="{9D8B030D-6E8A-4147-A177-3AD203B41FA5}">
                      <a16:colId xmlns:a16="http://schemas.microsoft.com/office/drawing/2014/main" val="3748058746"/>
                    </a:ext>
                  </a:extLst>
                </a:gridCol>
                <a:gridCol w="1013026">
                  <a:extLst>
                    <a:ext uri="{9D8B030D-6E8A-4147-A177-3AD203B41FA5}">
                      <a16:colId xmlns:a16="http://schemas.microsoft.com/office/drawing/2014/main" val="3483873641"/>
                    </a:ext>
                  </a:extLst>
                </a:gridCol>
                <a:gridCol w="926321">
                  <a:extLst>
                    <a:ext uri="{9D8B030D-6E8A-4147-A177-3AD203B41FA5}">
                      <a16:colId xmlns:a16="http://schemas.microsoft.com/office/drawing/2014/main" val="2930690275"/>
                    </a:ext>
                  </a:extLst>
                </a:gridCol>
                <a:gridCol w="857643">
                  <a:extLst>
                    <a:ext uri="{9D8B030D-6E8A-4147-A177-3AD203B41FA5}">
                      <a16:colId xmlns:a16="http://schemas.microsoft.com/office/drawing/2014/main" val="4208662850"/>
                    </a:ext>
                  </a:extLst>
                </a:gridCol>
              </a:tblGrid>
              <a:tr h="475420">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solidFill>
                            <a:schemeClr val="bg1"/>
                          </a:solidFill>
                          <a:effectLst/>
                          <a:latin typeface="Arial"/>
                          <a:ea typeface="Times New Roman" panose="02020603050405020304" pitchFamily="18" charset="0"/>
                          <a:cs typeface="Arial"/>
                        </a:rPr>
                        <a:t>Characteristic</a:t>
                      </a:r>
                    </a:p>
                  </a:txBody>
                  <a:tcPr marL="45465" marR="45465" marT="24248" marB="24248"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a:cs typeface="Arial"/>
                        </a:rPr>
                        <a:t>Prior cBTKi </a:t>
                      </a:r>
                      <a:endParaRPr lang="en-IE" sz="1400" b="1" kern="100">
                        <a:solidFill>
                          <a:schemeClr val="bg1"/>
                        </a:solidFill>
                        <a:effectLst/>
                        <a:latin typeface="Arial" panose="020B0604020202020204" pitchFamily="34" charset="0"/>
                        <a:cs typeface="Arial" panose="020B0604020202020204" pitchFamily="34" charset="0"/>
                      </a:endParaRPr>
                    </a:p>
                    <a:p>
                      <a:pPr algn="ctr">
                        <a:lnSpc>
                          <a:spcPct val="100000"/>
                        </a:lnSpc>
                        <a:spcAft>
                          <a:spcPts val="600"/>
                        </a:spcAft>
                      </a:pPr>
                      <a:r>
                        <a:rPr lang="en-IE" sz="1000" b="1" kern="100">
                          <a:solidFill>
                            <a:schemeClr val="bg1"/>
                          </a:solidFill>
                          <a:effectLst/>
                          <a:latin typeface="Arial"/>
                          <a:cs typeface="Arial"/>
                        </a:rPr>
                        <a:t>(n=282)</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a:cs typeface="Arial"/>
                        </a:rPr>
                        <a:t>BCL2i-N </a:t>
                      </a:r>
                    </a:p>
                    <a:p>
                      <a:pPr algn="ctr">
                        <a:lnSpc>
                          <a:spcPct val="100000"/>
                        </a:lnSpc>
                        <a:spcAft>
                          <a:spcPts val="300"/>
                        </a:spcAft>
                      </a:pPr>
                      <a:r>
                        <a:rPr lang="en-IE" sz="1000" b="1" kern="100">
                          <a:solidFill>
                            <a:schemeClr val="bg1"/>
                          </a:solidFill>
                          <a:effectLst/>
                          <a:latin typeface="Arial"/>
                          <a:cs typeface="Arial"/>
                        </a:rPr>
                        <a:t> (n=154)</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0000"/>
                        </a:lnSpc>
                        <a:spcAft>
                          <a:spcPts val="300"/>
                        </a:spcAft>
                      </a:pPr>
                      <a:r>
                        <a:rPr lang="en-IE" sz="1000" b="1" kern="100">
                          <a:solidFill>
                            <a:schemeClr val="bg1"/>
                          </a:solidFill>
                          <a:effectLst/>
                          <a:latin typeface="Arial"/>
                          <a:cs typeface="Arial"/>
                        </a:rPr>
                        <a:t>BCL2i-E</a:t>
                      </a:r>
                      <a:endParaRPr lang="en-IE" sz="1400" b="1" kern="100">
                        <a:solidFill>
                          <a:schemeClr val="bg1"/>
                        </a:solidFill>
                        <a:effectLst/>
                        <a:latin typeface="Arial"/>
                        <a:cs typeface="Arial"/>
                      </a:endParaRPr>
                    </a:p>
                    <a:p>
                      <a:pPr algn="ctr">
                        <a:lnSpc>
                          <a:spcPct val="100000"/>
                        </a:lnSpc>
                        <a:spcAft>
                          <a:spcPts val="300"/>
                        </a:spcAft>
                      </a:pPr>
                      <a:r>
                        <a:rPr lang="en-IE" sz="1000" b="1" kern="100">
                          <a:solidFill>
                            <a:schemeClr val="bg1"/>
                          </a:solidFill>
                          <a:effectLst/>
                          <a:latin typeface="Arial"/>
                          <a:cs typeface="Arial"/>
                        </a:rPr>
                        <a:t>(n=128)</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extLst>
                  <a:ext uri="{0D108BD9-81ED-4DB2-BD59-A6C34878D82A}">
                    <a16:rowId xmlns:a16="http://schemas.microsoft.com/office/drawing/2014/main" val="1812871482"/>
                  </a:ext>
                </a:extLst>
              </a:tr>
              <a:tr h="392117">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kern="1200">
                          <a:solidFill>
                            <a:schemeClr val="tx1"/>
                          </a:solidFill>
                          <a:latin typeface="Arial"/>
                          <a:ea typeface="+mn-ea"/>
                          <a:cs typeface="Arial"/>
                        </a:rPr>
                        <a:t>Median time from diagnosis to first dose (IQR), years</a:t>
                      </a:r>
                      <a:endParaRPr lang="en-US" sz="900" b="1" kern="1200">
                        <a:solidFill>
                          <a:schemeClr val="tx1"/>
                        </a:solidFill>
                        <a:latin typeface="Arial" panose="020B0604020202020204" pitchFamily="34" charset="0"/>
                        <a:ea typeface="Tahoma" panose="020B0604030504040204" pitchFamily="34" charset="0"/>
                        <a:cs typeface="Arial" panose="020B0604020202020204" pitchFamily="34" charset="0"/>
                      </a:endParaRP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900" kern="1200">
                          <a:solidFill>
                            <a:schemeClr val="tx1"/>
                          </a:solidFill>
                          <a:latin typeface="Arial"/>
                          <a:ea typeface="+mn-ea"/>
                          <a:cs typeface="Arial"/>
                        </a:rPr>
                        <a:t>11 (8-15)</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11 (7-15)</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latinLnBrk="0" hangingPunct="1"/>
                      <a:r>
                        <a:rPr lang="en-US" sz="900" kern="1200">
                          <a:solidFill>
                            <a:schemeClr val="tx1"/>
                          </a:solidFill>
                          <a:latin typeface="Arial" panose="020B0604020202020204" pitchFamily="34" charset="0"/>
                          <a:ea typeface="Tahoma"/>
                          <a:cs typeface="Arial" panose="020B0604020202020204" pitchFamily="34" charset="0"/>
                        </a:rPr>
                        <a:t>12 (8-15)</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45779072"/>
                  </a:ext>
                </a:extLst>
              </a:tr>
              <a:tr h="225512">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1">
                          <a:solidFill>
                            <a:schemeClr val="tx1"/>
                          </a:solidFill>
                          <a:effectLst/>
                          <a:latin typeface="Arial"/>
                          <a:ea typeface="Times New Roman" panose="02020603050405020304" pitchFamily="18" charset="0"/>
                          <a:cs typeface="Arial"/>
                        </a:rPr>
                        <a:t>Reason for any prior BTKi discontinuation,</a:t>
                      </a:r>
                      <a:r>
                        <a:rPr lang="en-US" sz="900" b="1" baseline="30000">
                          <a:solidFill>
                            <a:schemeClr val="tx1"/>
                          </a:solidFill>
                          <a:effectLst/>
                          <a:latin typeface="Arial"/>
                          <a:ea typeface="Times New Roman" panose="02020603050405020304" pitchFamily="18" charset="0"/>
                          <a:cs typeface="Arial"/>
                        </a:rPr>
                        <a:t>a</a:t>
                      </a:r>
                      <a:r>
                        <a:rPr lang="en-US" sz="900" b="1">
                          <a:solidFill>
                            <a:schemeClr val="tx1"/>
                          </a:solidFill>
                          <a:effectLst/>
                          <a:latin typeface="Arial"/>
                          <a:ea typeface="Times New Roman" panose="02020603050405020304" pitchFamily="18" charset="0"/>
                          <a:cs typeface="Arial"/>
                        </a:rPr>
                        <a:t> n (%)</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hMerge="1">
                  <a:txBody>
                    <a:bodyPr/>
                    <a:lstStyle/>
                    <a:p>
                      <a:pPr marL="0" marR="0" algn="ctr">
                        <a:lnSpc>
                          <a:spcPct val="100000"/>
                        </a:lnSpc>
                        <a:spcBef>
                          <a:spcPts val="0"/>
                        </a:spcBef>
                        <a:spcAft>
                          <a:spcPts val="0"/>
                        </a:spcAft>
                      </a:pPr>
                      <a:endParaRPr lang="en-US" sz="1000">
                        <a:solidFill>
                          <a:schemeClr val="tx1"/>
                        </a:solidFill>
                        <a:effectLst/>
                        <a:latin typeface="Arial"/>
                        <a:ea typeface="Times New Roman" panose="02020603050405020304" pitchFamily="18" charset="0"/>
                        <a:cs typeface="Arial"/>
                      </a:endParaRPr>
                    </a:p>
                  </a:txBody>
                  <a:tcPr marL="51435" marR="51435" marT="0" marB="0" anchor="b">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D9D9D9"/>
                      </a:solidFill>
                      <a:prstDash val="solid"/>
                      <a:round/>
                      <a:headEnd type="none" w="med" len="med"/>
                      <a:tailEnd type="none" w="med" len="med"/>
                    </a:lnT>
                    <a:lnB w="12700" cap="flat" cmpd="sng" algn="ctr">
                      <a:solidFill>
                        <a:srgbClr val="D9D9D9"/>
                      </a:solid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0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3470125800"/>
                  </a:ext>
                </a:extLst>
              </a:tr>
              <a:tr h="225512">
                <a:tc>
                  <a:txBody>
                    <a:bodyPr/>
                    <a:lstStyle/>
                    <a:p>
                      <a:pPr marL="177800" marR="0" indent="0" algn="l">
                        <a:lnSpc>
                          <a:spcPct val="100000"/>
                        </a:lnSpc>
                        <a:spcBef>
                          <a:spcPts val="0"/>
                        </a:spcBef>
                        <a:spcAft>
                          <a:spcPts val="0"/>
                        </a:spcAft>
                      </a:pPr>
                      <a:r>
                        <a:rPr lang="en-US" sz="900" b="0">
                          <a:solidFill>
                            <a:srgbClr val="000000"/>
                          </a:solidFill>
                          <a:effectLst/>
                          <a:latin typeface="Arial"/>
                          <a:ea typeface="Times New Roman" panose="02020603050405020304" pitchFamily="18" charset="0"/>
                          <a:cs typeface="Arial"/>
                        </a:rPr>
                        <a:t>Progressive disease</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900" b="0">
                          <a:solidFill>
                            <a:schemeClr val="tx1"/>
                          </a:solidFill>
                          <a:effectLst/>
                          <a:latin typeface="Arial"/>
                          <a:ea typeface="Times New Roman" panose="02020603050405020304" pitchFamily="18" charset="0"/>
                          <a:cs typeface="Arial"/>
                        </a:rPr>
                        <a:t>217 (77)</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900" b="0">
                          <a:solidFill>
                            <a:srgbClr val="000000"/>
                          </a:solidFill>
                          <a:effectLst/>
                          <a:latin typeface="Arial"/>
                          <a:ea typeface="Times New Roman" panose="02020603050405020304" pitchFamily="18" charset="0"/>
                          <a:cs typeface="Arial"/>
                        </a:rPr>
                        <a:t>110 (71)</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900" b="0">
                          <a:solidFill>
                            <a:srgbClr val="000000"/>
                          </a:solidFill>
                          <a:effectLst/>
                          <a:latin typeface="Arial"/>
                          <a:ea typeface="Times New Roman" panose="02020603050405020304" pitchFamily="18" charset="0"/>
                          <a:cs typeface="Arial"/>
                        </a:rPr>
                        <a:t>107 (84)</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737938394"/>
                  </a:ext>
                </a:extLst>
              </a:tr>
              <a:tr h="225512">
                <a:tc>
                  <a:txBody>
                    <a:bodyPr/>
                    <a:lstStyle/>
                    <a:p>
                      <a:pPr marL="177800" marR="0" indent="0" algn="l">
                        <a:lnSpc>
                          <a:spcPct val="100000"/>
                        </a:lnSpc>
                        <a:spcBef>
                          <a:spcPts val="0"/>
                        </a:spcBef>
                        <a:spcAft>
                          <a:spcPts val="0"/>
                        </a:spcAft>
                      </a:pPr>
                      <a:r>
                        <a:rPr lang="en-US" sz="900" b="0">
                          <a:solidFill>
                            <a:srgbClr val="000000"/>
                          </a:solidFill>
                          <a:effectLst/>
                          <a:latin typeface="Arial"/>
                          <a:ea typeface="Times New Roman" panose="02020603050405020304" pitchFamily="18" charset="0"/>
                          <a:cs typeface="Arial"/>
                        </a:rPr>
                        <a:t>Toxicity/Other</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b="0">
                          <a:solidFill>
                            <a:schemeClr val="tx1"/>
                          </a:solidFill>
                          <a:effectLst/>
                          <a:latin typeface="Arial"/>
                          <a:ea typeface="Times New Roman" panose="02020603050405020304" pitchFamily="18" charset="0"/>
                          <a:cs typeface="Arial"/>
                        </a:rPr>
                        <a:t>64 (23)</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b="0">
                          <a:solidFill>
                            <a:srgbClr val="000000"/>
                          </a:solidFill>
                          <a:effectLst/>
                          <a:latin typeface="Arial"/>
                          <a:ea typeface="Times New Roman" panose="02020603050405020304" pitchFamily="18" charset="0"/>
                          <a:cs typeface="Arial"/>
                        </a:rPr>
                        <a:t>43 (28)</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b="0">
                          <a:solidFill>
                            <a:srgbClr val="000000"/>
                          </a:solidFill>
                          <a:effectLst/>
                          <a:latin typeface="Arial"/>
                          <a:ea typeface="Times New Roman" panose="02020603050405020304" pitchFamily="18" charset="0"/>
                          <a:cs typeface="Arial"/>
                        </a:rPr>
                        <a:t>21 (16)</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882017040"/>
                  </a:ext>
                </a:extLst>
              </a:tr>
              <a:tr h="585527">
                <a:tc>
                  <a:txBody>
                    <a:bodyPr/>
                    <a:lstStyle/>
                    <a:p>
                      <a:pPr marL="268288" marR="0" indent="0" algn="l">
                        <a:lnSpc>
                          <a:spcPct val="100000"/>
                        </a:lnSpc>
                        <a:spcBef>
                          <a:spcPts val="0"/>
                        </a:spcBef>
                        <a:spcAft>
                          <a:spcPts val="0"/>
                        </a:spcAft>
                      </a:pPr>
                      <a:endParaRPr lang="en-US" sz="900" b="0" dirty="0">
                        <a:solidFill>
                          <a:srgbClr val="000000"/>
                        </a:solidFill>
                        <a:effectLst/>
                        <a:latin typeface="Arial"/>
                        <a:ea typeface="Times New Roman" panose="02020603050405020304" pitchFamily="18" charset="0"/>
                        <a:cs typeface="Arial"/>
                      </a:endParaRPr>
                    </a:p>
                  </a:txBody>
                  <a:tcPr marL="45465" marR="45465"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900"/>
                    </a:p>
                  </a:txBody>
                  <a:tcPr marL="45465" marR="45465"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900"/>
                    </a:p>
                  </a:txBody>
                  <a:tcPr marL="45465" marR="45465"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IE" sz="900"/>
                    </a:p>
                  </a:txBody>
                  <a:tcPr marL="45465" marR="45465"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323911840"/>
                  </a:ext>
                </a:extLst>
              </a:tr>
              <a:tr h="486913">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000" b="1">
                          <a:solidFill>
                            <a:schemeClr val="bg1"/>
                          </a:solidFill>
                          <a:effectLst/>
                          <a:latin typeface="Arial"/>
                          <a:cs typeface="Arial"/>
                        </a:rPr>
                        <a:t>Baseline Molecular Characteristic</a:t>
                      </a:r>
                      <a:r>
                        <a:rPr lang="en-US" sz="1000" b="1" baseline="30000">
                          <a:solidFill>
                            <a:schemeClr val="bg1"/>
                          </a:solidFill>
                          <a:effectLst/>
                          <a:latin typeface="Arial"/>
                          <a:cs typeface="Arial"/>
                        </a:rPr>
                        <a:t>b</a:t>
                      </a:r>
                      <a:r>
                        <a:rPr lang="en-US" sz="1000" b="1">
                          <a:solidFill>
                            <a:schemeClr val="bg1"/>
                          </a:solidFill>
                          <a:effectLst/>
                          <a:latin typeface="Arial"/>
                          <a:cs typeface="Arial"/>
                        </a:rPr>
                        <a:t> </a:t>
                      </a:r>
                    </a:p>
                  </a:txBody>
                  <a:tcPr marL="45465" marR="45465" marT="24248" marB="24248"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7000"/>
                        </a:lnSpc>
                        <a:spcAft>
                          <a:spcPts val="300"/>
                        </a:spcAft>
                      </a:pPr>
                      <a:r>
                        <a:rPr lang="en-IE" sz="1000" b="1" kern="100">
                          <a:solidFill>
                            <a:schemeClr val="bg1"/>
                          </a:solidFill>
                          <a:effectLst/>
                          <a:latin typeface="Arial"/>
                          <a:cs typeface="Arial"/>
                        </a:rPr>
                        <a:t>Prior cBTKi </a:t>
                      </a:r>
                      <a:endParaRPr lang="en-IE" sz="1400" b="1" kern="100">
                        <a:solidFill>
                          <a:schemeClr val="bg1"/>
                        </a:solidFill>
                        <a:effectLst/>
                        <a:latin typeface="Arial" panose="020B0604020202020204" pitchFamily="34" charset="0"/>
                        <a:cs typeface="Arial" panose="020B0604020202020204" pitchFamily="34" charset="0"/>
                      </a:endParaRPr>
                    </a:p>
                    <a:p>
                      <a:pPr algn="ctr">
                        <a:lnSpc>
                          <a:spcPct val="107000"/>
                        </a:lnSpc>
                        <a:spcAft>
                          <a:spcPts val="800"/>
                        </a:spcAft>
                      </a:pPr>
                      <a:r>
                        <a:rPr lang="en-IE" sz="1000" b="1" kern="100">
                          <a:solidFill>
                            <a:schemeClr val="bg1"/>
                          </a:solidFill>
                          <a:effectLst/>
                          <a:latin typeface="Arial"/>
                          <a:cs typeface="Arial"/>
                        </a:rPr>
                        <a:t>(n=282)</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7000"/>
                        </a:lnSpc>
                        <a:spcAft>
                          <a:spcPts val="300"/>
                        </a:spcAft>
                      </a:pPr>
                      <a:r>
                        <a:rPr lang="en-IE" sz="1000" b="1" kern="100">
                          <a:solidFill>
                            <a:schemeClr val="bg1"/>
                          </a:solidFill>
                          <a:effectLst/>
                          <a:latin typeface="Arial"/>
                          <a:cs typeface="Arial"/>
                        </a:rPr>
                        <a:t>BCL2i-N </a:t>
                      </a:r>
                    </a:p>
                    <a:p>
                      <a:pPr algn="ctr">
                        <a:lnSpc>
                          <a:spcPct val="107000"/>
                        </a:lnSpc>
                        <a:spcAft>
                          <a:spcPts val="300"/>
                        </a:spcAft>
                      </a:pPr>
                      <a:r>
                        <a:rPr lang="en-IE" sz="1000" b="1" kern="100">
                          <a:solidFill>
                            <a:schemeClr val="bg1"/>
                          </a:solidFill>
                          <a:effectLst/>
                          <a:latin typeface="Arial"/>
                          <a:cs typeface="Arial"/>
                        </a:rPr>
                        <a:t> (n=154)</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p>
                      <a:pPr algn="ctr">
                        <a:lnSpc>
                          <a:spcPct val="107000"/>
                        </a:lnSpc>
                        <a:spcAft>
                          <a:spcPts val="300"/>
                        </a:spcAft>
                      </a:pPr>
                      <a:r>
                        <a:rPr lang="en-IE" sz="1000" b="1" kern="100">
                          <a:solidFill>
                            <a:schemeClr val="bg1"/>
                          </a:solidFill>
                          <a:effectLst/>
                          <a:latin typeface="Arial"/>
                          <a:cs typeface="Arial"/>
                        </a:rPr>
                        <a:t>BCL2i-E</a:t>
                      </a:r>
                      <a:endParaRPr lang="en-IE" sz="1400" b="1" kern="100">
                        <a:solidFill>
                          <a:schemeClr val="bg1"/>
                        </a:solidFill>
                        <a:effectLst/>
                        <a:latin typeface="Arial"/>
                        <a:cs typeface="Arial"/>
                      </a:endParaRPr>
                    </a:p>
                    <a:p>
                      <a:pPr algn="ctr">
                        <a:lnSpc>
                          <a:spcPct val="107000"/>
                        </a:lnSpc>
                        <a:spcAft>
                          <a:spcPts val="300"/>
                        </a:spcAft>
                      </a:pPr>
                      <a:r>
                        <a:rPr lang="en-IE" sz="1000" b="1" kern="100">
                          <a:solidFill>
                            <a:schemeClr val="bg1"/>
                          </a:solidFill>
                          <a:effectLst/>
                          <a:latin typeface="Arial"/>
                          <a:cs typeface="Arial"/>
                        </a:rPr>
                        <a:t>(n=128)</a:t>
                      </a:r>
                      <a:endParaRPr lang="en-IE" sz="1400" b="1" kern="100">
                        <a:solidFill>
                          <a:schemeClr val="bg1"/>
                        </a:solidFill>
                        <a:effectLst/>
                        <a:latin typeface="Arial"/>
                        <a:ea typeface="Calibri" panose="020F0502020204030204" pitchFamily="34" charset="0"/>
                        <a:cs typeface="Arial"/>
                      </a:endParaRPr>
                    </a:p>
                  </a:txBody>
                  <a:tcPr marL="60620" marR="60620"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extLst>
                  <a:ext uri="{0D108BD9-81ED-4DB2-BD59-A6C34878D82A}">
                    <a16:rowId xmlns:a16="http://schemas.microsoft.com/office/drawing/2014/main" val="21377230"/>
                  </a:ext>
                </a:extLst>
              </a:tr>
              <a:tr h="22551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900" b="1">
                          <a:solidFill>
                            <a:srgbClr val="000000"/>
                          </a:solidFill>
                          <a:effectLst/>
                          <a:latin typeface="Arial"/>
                          <a:cs typeface="Arial"/>
                        </a:rPr>
                        <a:t>Mutation status, n/N available (%)</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endParaRPr lang="en-US" sz="900">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44942477"/>
                  </a:ext>
                </a:extLst>
              </a:tr>
              <a:tr h="22551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b="0" i="0">
                          <a:solidFill>
                            <a:schemeClr val="tx1"/>
                          </a:solidFill>
                          <a:effectLst/>
                          <a:latin typeface="Arial"/>
                          <a:cs typeface="Arial"/>
                        </a:rPr>
                        <a:t>BCL2 mutated</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b="0">
                          <a:solidFill>
                            <a:schemeClr val="tx1"/>
                          </a:solidFill>
                          <a:effectLst/>
                          <a:latin typeface="Arial"/>
                          <a:ea typeface="Times New Roman" panose="02020603050405020304" pitchFamily="18" charset="0"/>
                          <a:cs typeface="Arial"/>
                        </a:rPr>
                        <a:t>19/246 (8)</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rgbClr val="000000"/>
                          </a:solidFill>
                          <a:effectLst/>
                          <a:latin typeface="Arial"/>
                          <a:ea typeface="Times New Roman" panose="02020603050405020304" pitchFamily="18" charset="0"/>
                          <a:cs typeface="Arial"/>
                        </a:rPr>
                        <a:t>0/133 (0)</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900"/>
                        <a:t>19/113 (17)</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8016824"/>
                  </a:ext>
                </a:extLst>
              </a:tr>
              <a:tr h="225512">
                <a:tc>
                  <a:txBody>
                    <a:bodyPr/>
                    <a:lstStyle/>
                    <a:p>
                      <a:pPr marL="177800" marR="0" indent="0" algn="l">
                        <a:lnSpc>
                          <a:spcPct val="100000"/>
                        </a:lnSpc>
                        <a:spcBef>
                          <a:spcPts val="0"/>
                        </a:spcBef>
                        <a:spcAft>
                          <a:spcPts val="300"/>
                        </a:spcAft>
                      </a:pPr>
                      <a:r>
                        <a:rPr lang="en-US" sz="900" b="0" i="1">
                          <a:solidFill>
                            <a:srgbClr val="000000"/>
                          </a:solidFill>
                          <a:effectLst/>
                          <a:latin typeface="Arial"/>
                          <a:cs typeface="Arial"/>
                        </a:rPr>
                        <a:t>BTK</a:t>
                      </a:r>
                      <a:r>
                        <a:rPr lang="en-US" sz="900" b="0" i="0">
                          <a:solidFill>
                            <a:srgbClr val="000000"/>
                          </a:solidFill>
                          <a:effectLst/>
                          <a:latin typeface="Arial"/>
                          <a:cs typeface="Arial"/>
                        </a:rPr>
                        <a:t> C481 mutated</a:t>
                      </a:r>
                    </a:p>
                  </a:txBody>
                  <a:tcPr marL="45465" marR="45465" marT="24248" marB="24248" anchor="b">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900">
                          <a:solidFill>
                            <a:schemeClr val="tx1"/>
                          </a:solidFill>
                          <a:effectLst/>
                          <a:latin typeface="Arial"/>
                          <a:ea typeface="Times New Roman" panose="02020603050405020304" pitchFamily="18" charset="0"/>
                          <a:cs typeface="Arial"/>
                        </a:rPr>
                        <a:t>96/245 (39)</a:t>
                      </a: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rgbClr val="000000"/>
                          </a:solidFill>
                          <a:effectLst/>
                          <a:latin typeface="Arial"/>
                          <a:ea typeface="Times New Roman" panose="02020603050405020304" pitchFamily="18" charset="0"/>
                          <a:cs typeface="Arial"/>
                        </a:rPr>
                        <a:t>57/138 (41)</a:t>
                      </a:r>
                      <a:endParaRPr lang="en-IE" sz="900"/>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algn="ctr">
                        <a:lnSpc>
                          <a:spcPct val="100000"/>
                        </a:lnSpc>
                        <a:spcBef>
                          <a:spcPts val="0"/>
                        </a:spcBef>
                        <a:spcAft>
                          <a:spcPts val="0"/>
                        </a:spcAft>
                      </a:pPr>
                      <a:r>
                        <a:rPr lang="en-US" sz="900">
                          <a:solidFill>
                            <a:srgbClr val="000000"/>
                          </a:solidFill>
                          <a:effectLst/>
                          <a:latin typeface="Arial"/>
                          <a:ea typeface="Times New Roman" panose="02020603050405020304" pitchFamily="18" charset="0"/>
                          <a:cs typeface="Arial"/>
                        </a:rPr>
                        <a:t>39/107 (36)</a:t>
                      </a: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342998"/>
                  </a:ext>
                </a:extLst>
              </a:tr>
              <a:tr h="225512">
                <a:tc>
                  <a:txBody>
                    <a:bodyPr/>
                    <a:lstStyle/>
                    <a:p>
                      <a:pPr marL="177800" indent="0" algn="l"/>
                      <a:r>
                        <a:rPr lang="en-US" sz="900" b="0" i="1">
                          <a:solidFill>
                            <a:srgbClr val="000000"/>
                          </a:solidFill>
                          <a:effectLst/>
                          <a:latin typeface="Arial"/>
                          <a:cs typeface="Arial"/>
                        </a:rPr>
                        <a:t>PLCg2</a:t>
                      </a:r>
                      <a:r>
                        <a:rPr lang="en-US" sz="900" b="0" i="0">
                          <a:solidFill>
                            <a:srgbClr val="000000"/>
                          </a:solidFill>
                          <a:effectLst/>
                          <a:latin typeface="Arial"/>
                          <a:cs typeface="Arial"/>
                        </a:rPr>
                        <a:t> mutated</a:t>
                      </a:r>
                      <a:endParaRPr lang="en-IE" sz="900" i="0"/>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18/245 (7)</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rgbClr val="000000"/>
                          </a:solidFill>
                          <a:effectLst/>
                          <a:latin typeface="Arial"/>
                          <a:ea typeface="Times New Roman" panose="02020603050405020304" pitchFamily="18" charset="0"/>
                          <a:cs typeface="Arial"/>
                        </a:rPr>
                        <a:t>10/138 (7)</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900">
                          <a:solidFill>
                            <a:srgbClr val="000000"/>
                          </a:solidFill>
                          <a:effectLst/>
                          <a:latin typeface="Arial"/>
                          <a:ea typeface="Times New Roman" panose="02020603050405020304" pitchFamily="18" charset="0"/>
                          <a:cs typeface="Arial"/>
                        </a:rPr>
                        <a:t>8/107 (8)</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91425339"/>
                  </a:ext>
                </a:extLst>
              </a:tr>
              <a:tr h="392117">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l">
                        <a:lnSpc>
                          <a:spcPct val="100000"/>
                        </a:lnSpc>
                        <a:spcBef>
                          <a:spcPts val="0"/>
                        </a:spcBef>
                        <a:spcAft>
                          <a:spcPts val="0"/>
                        </a:spcAft>
                      </a:pPr>
                      <a:r>
                        <a:rPr lang="en-US" sz="900" b="1" dirty="0">
                          <a:solidFill>
                            <a:srgbClr val="000000"/>
                          </a:solidFill>
                          <a:effectLst/>
                          <a:latin typeface="Arial"/>
                          <a:cs typeface="Arial"/>
                        </a:rPr>
                        <a:t>High-risk molecular features</a:t>
                      </a:r>
                      <a:r>
                        <a:rPr lang="en-US" sz="900" b="1" baseline="0" dirty="0">
                          <a:solidFill>
                            <a:srgbClr val="000000"/>
                          </a:solidFill>
                          <a:effectLst/>
                          <a:latin typeface="Arial"/>
                          <a:cs typeface="Arial"/>
                        </a:rPr>
                        <a:t>,</a:t>
                      </a:r>
                      <a:r>
                        <a:rPr lang="en-US" sz="900" b="1" baseline="30000" dirty="0">
                          <a:solidFill>
                            <a:srgbClr val="000000"/>
                          </a:solidFill>
                          <a:effectLst/>
                          <a:latin typeface="Arial"/>
                          <a:cs typeface="Arial"/>
                        </a:rPr>
                        <a:t> </a:t>
                      </a:r>
                      <a:r>
                        <a:rPr lang="en-US" sz="900" b="1" baseline="0" dirty="0">
                          <a:solidFill>
                            <a:srgbClr val="000000"/>
                          </a:solidFill>
                          <a:effectLst/>
                          <a:latin typeface="Arial"/>
                          <a:cs typeface="Arial"/>
                        </a:rPr>
                        <a:t>n/N available (%)</a:t>
                      </a:r>
                      <a:endParaRPr lang="en-US" sz="900" b="1" dirty="0"/>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50000"/>
                        </a:lnSpc>
                        <a:spcBef>
                          <a:spcPts val="0"/>
                        </a:spcBef>
                        <a:spcAft>
                          <a:spcPts val="0"/>
                        </a:spcAft>
                      </a:pPr>
                      <a:endParaRPr lang="en-US" sz="900" b="1">
                        <a:solidFill>
                          <a:srgbClr val="C00000"/>
                        </a:solidFill>
                        <a:effectLst/>
                        <a:latin typeface="Arial" panose="020B0604020202020204" pitchFamily="34" charset="0"/>
                        <a:ea typeface="Times New Roman" panose="02020603050405020304" pitchFamily="18" charset="0"/>
                        <a:cs typeface="Arial" panose="020B0604020202020204" pitchFamily="34" charset="0"/>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5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50000"/>
                        </a:lnSpc>
                        <a:spcBef>
                          <a:spcPts val="0"/>
                        </a:spcBef>
                        <a:spcAft>
                          <a:spcPts val="0"/>
                        </a:spcAft>
                      </a:pPr>
                      <a:endParaRPr lang="en-US" sz="900">
                        <a:solidFill>
                          <a:srgbClr val="000000"/>
                        </a:solidFill>
                        <a:effectLst/>
                        <a:latin typeface="Arial"/>
                        <a:ea typeface="Times New Roman" panose="02020603050405020304" pitchFamily="18" charset="0"/>
                        <a:cs typeface="Arial"/>
                      </a:endParaRPr>
                    </a:p>
                  </a:txBody>
                  <a:tcPr marL="45465" marR="45465" marT="24248" marB="24248" anchor="b">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797968994"/>
                  </a:ext>
                </a:extLst>
              </a:tr>
              <a:tr h="22551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b="0">
                          <a:solidFill>
                            <a:schemeClr val="tx1"/>
                          </a:solidFill>
                          <a:effectLst/>
                          <a:latin typeface="Arial"/>
                          <a:cs typeface="Arial"/>
                        </a:rPr>
                        <a:t>17p deletion and/or </a:t>
                      </a:r>
                      <a:r>
                        <a:rPr lang="en-US" sz="900" b="0" i="1">
                          <a:solidFill>
                            <a:schemeClr val="tx1"/>
                          </a:solidFill>
                          <a:effectLst/>
                          <a:latin typeface="Arial"/>
                          <a:cs typeface="Arial"/>
                        </a:rPr>
                        <a:t>TP53</a:t>
                      </a:r>
                      <a:r>
                        <a:rPr lang="en-US" sz="900" b="0">
                          <a:solidFill>
                            <a:schemeClr val="tx1"/>
                          </a:solidFill>
                          <a:effectLst/>
                          <a:latin typeface="Arial"/>
                          <a:cs typeface="Arial"/>
                        </a:rPr>
                        <a:t> mutation</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104/217 (48)</a:t>
                      </a:r>
                      <a:endParaRPr lang="en-US" sz="900" b="0">
                        <a:solidFill>
                          <a:srgbClr val="C00000"/>
                        </a:solidFill>
                        <a:effectLst/>
                        <a:latin typeface="Arial"/>
                        <a:ea typeface="Times New Roman" panose="02020603050405020304" pitchFamily="18" charset="0"/>
                        <a:cs typeface="Arial"/>
                      </a:endParaRP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rgbClr val="000000"/>
                          </a:solidFill>
                          <a:effectLst/>
                          <a:latin typeface="Arial"/>
                          <a:ea typeface="Times New Roman" panose="02020603050405020304" pitchFamily="18" charset="0"/>
                          <a:cs typeface="Arial"/>
                        </a:rPr>
                        <a:t>57/123 (46)</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a:solidFill>
                            <a:srgbClr val="000000"/>
                          </a:solidFill>
                          <a:effectLst/>
                          <a:latin typeface="Arial"/>
                          <a:ea typeface="Times New Roman" panose="02020603050405020304" pitchFamily="18" charset="0"/>
                          <a:cs typeface="Arial"/>
                        </a:rPr>
                        <a:t>47/94 (50)</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3467667286"/>
                  </a:ext>
                </a:extLst>
              </a:tr>
              <a:tr h="22551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b="0" i="0">
                          <a:solidFill>
                            <a:srgbClr val="000000"/>
                          </a:solidFill>
                          <a:effectLst/>
                          <a:latin typeface="Arial"/>
                          <a:cs typeface="Arial"/>
                        </a:rPr>
                        <a:t>IGHV </a:t>
                      </a:r>
                      <a:r>
                        <a:rPr lang="en-US" sz="900" b="0">
                          <a:solidFill>
                            <a:srgbClr val="000000"/>
                          </a:solidFill>
                          <a:effectLst/>
                          <a:latin typeface="Arial"/>
                          <a:cs typeface="Arial"/>
                        </a:rPr>
                        <a:t>unmutated</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b="0">
                          <a:solidFill>
                            <a:schemeClr val="tx1"/>
                          </a:solidFill>
                          <a:effectLst/>
                          <a:latin typeface="Arial"/>
                          <a:ea typeface="Times New Roman" panose="02020603050405020304" pitchFamily="18" charset="0"/>
                          <a:cs typeface="Arial"/>
                        </a:rPr>
                        <a:t>193/225 (86)</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rgbClr val="000000"/>
                          </a:solidFill>
                          <a:effectLst/>
                          <a:latin typeface="Arial"/>
                          <a:ea typeface="Times New Roman" panose="02020603050405020304" pitchFamily="18" charset="0"/>
                          <a:cs typeface="Arial"/>
                        </a:rPr>
                        <a:t>100/125 (80)</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a:solidFill>
                            <a:srgbClr val="000000"/>
                          </a:solidFill>
                          <a:effectLst/>
                          <a:latin typeface="Arial"/>
                          <a:ea typeface="Times New Roman" panose="02020603050405020304" pitchFamily="18" charset="0"/>
                          <a:cs typeface="Arial"/>
                        </a:rPr>
                        <a:t>93/100 (93)</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3338481033"/>
                  </a:ext>
                </a:extLst>
              </a:tr>
              <a:tr h="22551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b="0">
                          <a:solidFill>
                            <a:srgbClr val="000000"/>
                          </a:solidFill>
                          <a:effectLst/>
                          <a:latin typeface="Arial"/>
                          <a:cs typeface="Arial"/>
                        </a:rPr>
                        <a:t>Complex karyotype</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a:solidFill>
                            <a:schemeClr val="tx1"/>
                          </a:solidFill>
                          <a:effectLst/>
                          <a:latin typeface="Arial"/>
                          <a:ea typeface="Times New Roman" panose="02020603050405020304" pitchFamily="18" charset="0"/>
                          <a:cs typeface="Arial"/>
                        </a:rPr>
                        <a:t>33/73 (45)</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a:solidFill>
                            <a:srgbClr val="000000"/>
                          </a:solidFill>
                          <a:effectLst/>
                          <a:latin typeface="Arial"/>
                          <a:ea typeface="Times New Roman" panose="02020603050405020304" pitchFamily="18" charset="0"/>
                          <a:cs typeface="Arial"/>
                        </a:rPr>
                        <a:t>17/41 (42)</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algn="ctr"/>
                      <a:r>
                        <a:rPr lang="en-US" sz="900">
                          <a:solidFill>
                            <a:srgbClr val="000000"/>
                          </a:solidFill>
                          <a:effectLst/>
                          <a:latin typeface="Arial"/>
                          <a:ea typeface="Times New Roman" panose="02020603050405020304" pitchFamily="18" charset="0"/>
                          <a:cs typeface="Arial"/>
                        </a:rPr>
                        <a:t>16/32 (50)</a:t>
                      </a:r>
                      <a:endParaRPr lang="en-IE" sz="900"/>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3641413170"/>
                  </a:ext>
                </a:extLst>
              </a:tr>
              <a:tr h="225512">
                <a:tc>
                  <a:txBody>
                    <a:bodyPr/>
                    <a:lstStyle/>
                    <a:p>
                      <a:pPr marL="177800" marR="0" lvl="0" indent="0" algn="l" defTabSz="457200" eaLnBrk="1" fontAlgn="auto" latinLnBrk="0" hangingPunct="1">
                        <a:lnSpc>
                          <a:spcPct val="100000"/>
                        </a:lnSpc>
                        <a:spcBef>
                          <a:spcPts val="0"/>
                        </a:spcBef>
                        <a:spcAft>
                          <a:spcPts val="0"/>
                        </a:spcAft>
                        <a:buClrTx/>
                        <a:buSzTx/>
                        <a:buFontTx/>
                        <a:buNone/>
                        <a:tabLst/>
                        <a:defRPr/>
                      </a:pPr>
                      <a:r>
                        <a:rPr lang="en-US" sz="900" b="0">
                          <a:solidFill>
                            <a:srgbClr val="000000"/>
                          </a:solidFill>
                          <a:effectLst/>
                          <a:latin typeface="Arial"/>
                          <a:ea typeface="Times New Roman" panose="02020603050405020304" pitchFamily="18" charset="0"/>
                          <a:cs typeface="Arial"/>
                        </a:rPr>
                        <a:t>11q deletion</a:t>
                      </a:r>
                    </a:p>
                  </a:txBody>
                  <a:tcPr marL="45465" marR="45465"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chemeClr val="tx1"/>
                          </a:solidFill>
                          <a:effectLst/>
                          <a:latin typeface="Arial"/>
                          <a:ea typeface="Times New Roman" panose="02020603050405020304" pitchFamily="18" charset="0"/>
                          <a:cs typeface="Arial"/>
                        </a:rPr>
                        <a:t>47/202 (23) </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a:solidFill>
                            <a:srgbClr val="000000"/>
                          </a:solidFill>
                          <a:effectLst/>
                          <a:latin typeface="Arial"/>
                          <a:ea typeface="Times New Roman" panose="02020603050405020304" pitchFamily="18" charset="0"/>
                          <a:cs typeface="Arial"/>
                        </a:rPr>
                        <a:t>28/115 (24)</a:t>
                      </a:r>
                    </a:p>
                  </a:txBody>
                  <a:tcPr marL="45465" marR="45465"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900" dirty="0">
                          <a:solidFill>
                            <a:srgbClr val="000000"/>
                          </a:solidFill>
                          <a:effectLst/>
                          <a:latin typeface="Arial"/>
                          <a:ea typeface="Times New Roman" panose="02020603050405020304" pitchFamily="18" charset="0"/>
                          <a:cs typeface="Arial"/>
                        </a:rPr>
                        <a:t>19/87 (22)</a:t>
                      </a:r>
                    </a:p>
                  </a:txBody>
                  <a:tcPr marL="45465" marR="45465"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399833206"/>
                  </a:ext>
                </a:extLst>
              </a:tr>
            </a:tbl>
          </a:graphicData>
        </a:graphic>
      </p:graphicFrame>
      <p:sp>
        <p:nvSpPr>
          <p:cNvPr id="4" name="TextBox 3">
            <a:extLst>
              <a:ext uri="{FF2B5EF4-FFF2-40B4-BE49-F238E27FC236}">
                <a16:creationId xmlns:a16="http://schemas.microsoft.com/office/drawing/2014/main" id="{CA54F2A3-097F-C1EF-8FD2-178995C6C4A4}"/>
              </a:ext>
            </a:extLst>
          </p:cNvPr>
          <p:cNvSpPr txBox="1"/>
          <p:nvPr/>
        </p:nvSpPr>
        <p:spPr>
          <a:xfrm>
            <a:off x="0" y="6615591"/>
            <a:ext cx="2180703" cy="276999"/>
          </a:xfrm>
          <a:prstGeom prst="rect">
            <a:avLst/>
          </a:prstGeom>
          <a:noFill/>
        </p:spPr>
        <p:txBody>
          <a:bodyPr wrap="square" rtlCol="0">
            <a:spAutoFit/>
          </a:bodyPr>
          <a:lstStyle/>
          <a:p>
            <a:pPr marL="0" marR="0" lvl="0" indent="0" algn="l" defTabSz="195956"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rPr>
              <a:t>Wierda, et al; ASH 2025</a:t>
            </a:r>
            <a:endParaRPr kumimoji="0" lang="en-US" sz="1200" b="0" i="0" u="none" strike="noStrike" kern="1200" cap="none" spc="0" normalizeH="0" baseline="0" noProof="0" dirty="0">
              <a:ln>
                <a:noFill/>
              </a:ln>
              <a:solidFill>
                <a:srgbClr val="000000"/>
              </a:solidFill>
              <a:effectLs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1423381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20C281-5F58-C1D8-E710-449406227D24}"/>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9F6820CB-2BE3-6029-BF83-14DED7D98D37}"/>
              </a:ext>
            </a:extLst>
          </p:cNvPr>
          <p:cNvSpPr txBox="1"/>
          <p:nvPr/>
        </p:nvSpPr>
        <p:spPr>
          <a:xfrm>
            <a:off x="1280966" y="1228013"/>
            <a:ext cx="4316860" cy="462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12" tIns="40412" rIns="40412" bIns="40412" numCol="1" spcCol="38100" rtlCol="0" anchor="t">
            <a:spAutoFit/>
          </a:bodyPr>
          <a:lstStyle/>
          <a:p>
            <a:pPr marL="0" marR="0" lvl="0" indent="0" algn="ctr" defTabSz="404159" rtl="0" eaLnBrk="1" fontAlgn="auto" latinLnBrk="0" hangingPunct="0">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Pirtobrutinib PFS </a:t>
            </a:r>
            <a: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t>in Patients With CLL/SLL </a:t>
            </a:r>
            <a:b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t>Who Received Prior cBTKi</a:t>
            </a:r>
            <a:endParaRPr kumimoji="0" lang="en-IE" sz="1238"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11" name="TextBox 10">
            <a:extLst>
              <a:ext uri="{FF2B5EF4-FFF2-40B4-BE49-F238E27FC236}">
                <a16:creationId xmlns:a16="http://schemas.microsoft.com/office/drawing/2014/main" id="{FC928623-E399-F043-4DA6-9CDC65B2D7FA}"/>
              </a:ext>
            </a:extLst>
          </p:cNvPr>
          <p:cNvSpPr txBox="1"/>
          <p:nvPr/>
        </p:nvSpPr>
        <p:spPr>
          <a:xfrm>
            <a:off x="6594176" y="1228012"/>
            <a:ext cx="4437829" cy="462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12" tIns="40412" rIns="40412" bIns="40412" numCol="1" spcCol="38100" rtlCol="0" anchor="t">
            <a:spAutoFit/>
          </a:bodyPr>
          <a:lstStyle/>
          <a:p>
            <a:pPr marL="0" marR="0" lvl="0" indent="0" algn="ctr" defTabSz="404159" rtl="0" eaLnBrk="1" fontAlgn="auto" latinLnBrk="0" hangingPunct="0">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Pirtobrutinib PFS </a:t>
            </a:r>
            <a: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t>in Patients With CLL/SLL </a:t>
            </a:r>
            <a:b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GB" sz="1238" b="1" i="0" u="none" strike="noStrike" kern="1200" cap="none" spc="0" normalizeH="0" baseline="0" noProof="0" dirty="0">
                <a:ln>
                  <a:noFill/>
                </a:ln>
                <a:solidFill>
                  <a:srgbClr val="000000"/>
                </a:solidFill>
                <a:effectLst/>
                <a:uLnTx/>
                <a:uFillTx/>
                <a:latin typeface="Arial"/>
                <a:ea typeface="Arial"/>
                <a:cs typeface="Arial"/>
                <a:sym typeface="Arial"/>
              </a:rPr>
              <a:t>Who Received Prior cBTKi, by BCL2i Exposure</a:t>
            </a:r>
            <a:endParaRPr kumimoji="0" lang="en-IE" sz="1238" b="1" i="0" u="none" strike="noStrike" kern="1200" cap="none" spc="0" normalizeH="0" baseline="0" noProof="0" dirty="0">
              <a:ln>
                <a:noFill/>
              </a:ln>
              <a:solidFill>
                <a:srgbClr val="000000"/>
              </a:solidFill>
              <a:effectLst/>
              <a:uLnTx/>
              <a:uFillTx/>
              <a:latin typeface="Arial"/>
              <a:ea typeface="Arial"/>
              <a:cs typeface="Arial"/>
              <a:sym typeface="Arial"/>
            </a:endParaRPr>
          </a:p>
        </p:txBody>
      </p:sp>
      <p:sp>
        <p:nvSpPr>
          <p:cNvPr id="21" name="Title 20">
            <a:extLst>
              <a:ext uri="{FF2B5EF4-FFF2-40B4-BE49-F238E27FC236}">
                <a16:creationId xmlns:a16="http://schemas.microsoft.com/office/drawing/2014/main" id="{137E1F0C-6D1A-F89C-0B14-9DF3780B4334}"/>
              </a:ext>
            </a:extLst>
          </p:cNvPr>
          <p:cNvSpPr>
            <a:spLocks noGrp="1"/>
          </p:cNvSpPr>
          <p:nvPr>
            <p:ph type="title"/>
          </p:nvPr>
        </p:nvSpPr>
        <p:spPr>
          <a:xfrm>
            <a:off x="0" y="226304"/>
            <a:ext cx="12192000" cy="777306"/>
          </a:xfrm>
        </p:spPr>
        <p:txBody>
          <a:bodyPr>
            <a:normAutofit/>
          </a:bodyPr>
          <a:lstStyle/>
          <a:p>
            <a:pPr algn="ctr"/>
            <a:r>
              <a:rPr lang="en-US" dirty="0"/>
              <a:t>Phase 1/2 BRUIN Study: PFS </a:t>
            </a:r>
          </a:p>
        </p:txBody>
      </p:sp>
      <p:pic>
        <p:nvPicPr>
          <p:cNvPr id="25" name="Graphic 24">
            <a:extLst>
              <a:ext uri="{FF2B5EF4-FFF2-40B4-BE49-F238E27FC236}">
                <a16:creationId xmlns:a16="http://schemas.microsoft.com/office/drawing/2014/main" id="{F1B24321-367D-08A2-5048-438D35C195D2}"/>
              </a:ext>
            </a:extLst>
          </p:cNvPr>
          <p:cNvPicPr>
            <a:picLocks noChangeAspect="1"/>
          </p:cNvPicPr>
          <p:nvPr/>
        </p:nvPicPr>
        <p:blipFill>
          <a:blip r:embed="rId3">
            <a:extLst>
              <a:ext uri="{96DAC541-7B7A-43D3-8B79-37D633B846F1}">
                <asvg:svgBlip xmlns:asvg="http://schemas.microsoft.com/office/drawing/2016/SVG/main" r:embed="rId4"/>
              </a:ext>
            </a:extLst>
          </a:blip>
          <a:srcRect l="8" r="8"/>
          <a:stretch/>
        </p:blipFill>
        <p:spPr>
          <a:xfrm>
            <a:off x="199160" y="1690627"/>
            <a:ext cx="11578727" cy="4788019"/>
          </a:xfrm>
          <a:prstGeom prst="rect">
            <a:avLst/>
          </a:prstGeom>
        </p:spPr>
      </p:pic>
      <p:sp>
        <p:nvSpPr>
          <p:cNvPr id="2" name="TextBox 1">
            <a:extLst>
              <a:ext uri="{FF2B5EF4-FFF2-40B4-BE49-F238E27FC236}">
                <a16:creationId xmlns:a16="http://schemas.microsoft.com/office/drawing/2014/main" id="{AC1CA2C8-573D-719F-67A7-5346B0055BDE}"/>
              </a:ext>
            </a:extLst>
          </p:cNvPr>
          <p:cNvSpPr txBox="1"/>
          <p:nvPr/>
        </p:nvSpPr>
        <p:spPr>
          <a:xfrm>
            <a:off x="9207227" y="6710548"/>
            <a:ext cx="2180703" cy="154658"/>
          </a:xfrm>
          <a:prstGeom prst="rect">
            <a:avLst/>
          </a:prstGeom>
          <a:noFill/>
        </p:spPr>
        <p:txBody>
          <a:bodyPr wrap="square" rtlCol="0">
            <a:spAutoFit/>
          </a:bodyPr>
          <a:lstStyle/>
          <a:p>
            <a:pPr marL="0" marR="0" lvl="0" indent="0" algn="r" defTabSz="195956" rtl="0" eaLnBrk="1" fontAlgn="base" latinLnBrk="0" hangingPunct="1">
              <a:lnSpc>
                <a:spcPct val="100000"/>
              </a:lnSpc>
              <a:spcBef>
                <a:spcPct val="0"/>
              </a:spcBef>
              <a:spcAft>
                <a:spcPct val="0"/>
              </a:spcAft>
              <a:buClrTx/>
              <a:buSzTx/>
              <a:buFontTx/>
              <a:buNone/>
              <a:tabLst/>
              <a:defRPr/>
            </a:pPr>
            <a:r>
              <a:rPr kumimoji="0" lang="en-IN" sz="405" b="0" i="0" u="none" strike="noStrike" kern="1200" cap="none" spc="0" normalizeH="0" baseline="0" noProof="0">
                <a:ln>
                  <a:noFill/>
                </a:ln>
                <a:solidFill>
                  <a:srgbClr val="000000"/>
                </a:solidFill>
                <a:effectLst/>
                <a:uLnTx/>
                <a:uFillTx/>
                <a:latin typeface="Arial"/>
                <a:ea typeface="+mn-ea"/>
                <a:cs typeface="+mn-cs"/>
              </a:rPr>
              <a:t>Copyright ©2025 Eli Lilly and Company. All rights reserved.</a:t>
            </a:r>
            <a:endParaRPr kumimoji="0" lang="en-US" sz="405" b="0" i="0" u="none" strike="noStrike" kern="1200" cap="none" spc="0" normalizeH="0" baseline="0" noProof="0">
              <a:ln>
                <a:noFill/>
              </a:ln>
              <a:solidFill>
                <a:srgbClr val="000000"/>
              </a:solidFill>
              <a:effectLst/>
              <a:uLnTx/>
              <a:uFillTx/>
              <a:latin typeface="Arial"/>
              <a:ea typeface="+mn-ea"/>
              <a:cs typeface="+mn-cs"/>
            </a:endParaRPr>
          </a:p>
        </p:txBody>
      </p:sp>
      <p:sp>
        <p:nvSpPr>
          <p:cNvPr id="4" name="TextBox 3">
            <a:extLst>
              <a:ext uri="{FF2B5EF4-FFF2-40B4-BE49-F238E27FC236}">
                <a16:creationId xmlns:a16="http://schemas.microsoft.com/office/drawing/2014/main" id="{9D389A7E-1013-B10A-3430-8EF929892F4E}"/>
              </a:ext>
            </a:extLst>
          </p:cNvPr>
          <p:cNvSpPr txBox="1"/>
          <p:nvPr/>
        </p:nvSpPr>
        <p:spPr>
          <a:xfrm>
            <a:off x="0" y="6574720"/>
            <a:ext cx="2180703" cy="276999"/>
          </a:xfrm>
          <a:prstGeom prst="rect">
            <a:avLst/>
          </a:prstGeom>
          <a:noFill/>
        </p:spPr>
        <p:txBody>
          <a:bodyPr wrap="square" rtlCol="0">
            <a:spAutoFit/>
          </a:bodyPr>
          <a:lstStyle/>
          <a:p>
            <a:pPr marL="0" marR="0" lvl="0" indent="0" algn="l" defTabSz="195956"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ptos" panose="02110004020202020204"/>
                <a:ea typeface="+mn-ea"/>
                <a:cs typeface="+mn-cs"/>
              </a:rPr>
              <a:t>Wierda, et al; ASH 2025</a:t>
            </a:r>
            <a:endPar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B7491585-4325-5B53-CE59-27B0457B0BA8}"/>
              </a:ext>
            </a:extLst>
          </p:cNvPr>
          <p:cNvSpPr txBox="1"/>
          <p:nvPr/>
        </p:nvSpPr>
        <p:spPr>
          <a:xfrm>
            <a:off x="8165469" y="1783910"/>
            <a:ext cx="1921753" cy="369332"/>
          </a:xfrm>
          <a:prstGeom prst="rect">
            <a:avLst/>
          </a:prstGeom>
          <a:solidFill>
            <a:schemeClr val="accent1">
              <a:lumMod val="40000"/>
              <a:lumOff val="60000"/>
            </a:schemeClr>
          </a:solidFill>
          <a:ln w="28575">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Double Exposed</a:t>
            </a:r>
          </a:p>
        </p:txBody>
      </p:sp>
    </p:spTree>
    <p:extLst>
      <p:ext uri="{BB962C8B-B14F-4D97-AF65-F5344CB8AC3E}">
        <p14:creationId xmlns:p14="http://schemas.microsoft.com/office/powerpoint/2010/main" val="1008618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a:ea typeface="ＭＳ Ｐゴシック" charset="0"/>
              </a:rPr>
              <a:t>Disclosures for Moderator Neil Love, MD</a:t>
            </a:r>
            <a:endParaRPr lang="en-US" sz="3000" dirty="0"/>
          </a:p>
        </p:txBody>
      </p:sp>
      <p:sp>
        <p:nvSpPr>
          <p:cNvPr id="3" name="Content Placeholder 2"/>
          <p:cNvSpPr>
            <a:spLocks noGrp="1"/>
          </p:cNvSpPr>
          <p:nvPr>
            <p:ph idx="1"/>
          </p:nvPr>
        </p:nvSpPr>
        <p:spPr>
          <a:xfrm>
            <a:off x="838200" y="1185685"/>
            <a:ext cx="10515600" cy="4800600"/>
          </a:xfrm>
        </p:spPr>
        <p:txBody>
          <a:bodyPr>
            <a:noAutofit/>
          </a:bodyPr>
          <a:lstStyle/>
          <a:p>
            <a:pPr marL="0" lvl="0" indent="0">
              <a:lnSpc>
                <a:spcPct val="100000"/>
              </a:lnSpc>
              <a:buNone/>
            </a:pPr>
            <a:r>
              <a:rPr lang="en-US" sz="1700" dirty="0">
                <a:solidFill>
                  <a:srgbClr val="002656"/>
                </a:solidFill>
              </a:rPr>
              <a:t>Dr Love is president and CEO of Research To Practice. Research To Practice receives funds in the form of educational grants to develop CME activities from the following companies: Aadi Bioscience, AbbVie Inc, ADC Therapeutics, </a:t>
            </a:r>
            <a:r>
              <a:rPr lang="en-US" sz="1700" dirty="0" err="1">
                <a:solidFill>
                  <a:srgbClr val="002656"/>
                </a:solidFill>
              </a:rPr>
              <a:t>Agendia</a:t>
            </a:r>
            <a:r>
              <a:rPr lang="en-US" sz="1700" dirty="0">
                <a:solidFill>
                  <a:srgbClr val="002656"/>
                </a:solidFill>
              </a:rPr>
              <a:t> Inc, Alexion Pharmaceuticals, Amgen Inc, Array BioPharma Inc, a subsidiary of Pfizer Inc, </a:t>
            </a:r>
            <a:r>
              <a:rPr lang="en-US" sz="1700" dirty="0" err="1">
                <a:solidFill>
                  <a:srgbClr val="002656"/>
                </a:solidFill>
              </a:rPr>
              <a:t>Arvinas</a:t>
            </a:r>
            <a:r>
              <a:rPr lang="en-US" sz="1700" dirty="0">
                <a:solidFill>
                  <a:srgbClr val="002656"/>
                </a:solidFill>
              </a:rPr>
              <a:t>, Astellas, AstraZeneca Pharmaceuticals LP, Aveo Pharmaceuticals, Bayer HealthCare Pharmaceuticals, </a:t>
            </a:r>
            <a:r>
              <a:rPr lang="en-US" sz="1700" dirty="0" err="1">
                <a:solidFill>
                  <a:srgbClr val="002656"/>
                </a:solidFill>
              </a:rPr>
              <a:t>BeOne</a:t>
            </a:r>
            <a:r>
              <a:rPr lang="en-US" sz="1700" dirty="0">
                <a:solidFill>
                  <a:srgbClr val="002656"/>
                </a:solidFill>
              </a:rPr>
              <a:t>, </a:t>
            </a:r>
            <a:r>
              <a:rPr lang="en-US" sz="1700" dirty="0" err="1">
                <a:solidFill>
                  <a:srgbClr val="002656"/>
                </a:solidFill>
              </a:rPr>
              <a:t>Biotheranostics</a:t>
            </a:r>
            <a:r>
              <a:rPr lang="en-US" sz="1700" dirty="0">
                <a:solidFill>
                  <a:srgbClr val="002656"/>
                </a:solidFill>
              </a:rPr>
              <a:t> Inc, A Hologic Company, Black Diamond Therapeutics Inc, Blueprint Medicines, Boehringer Ingelheim Pharmaceuticals Inc, Bristol Myers Squibb, </a:t>
            </a:r>
            <a:r>
              <a:rPr lang="en-US" sz="1700" dirty="0" err="1">
                <a:solidFill>
                  <a:srgbClr val="002656"/>
                </a:solidFill>
              </a:rPr>
              <a:t>Celcuity</a:t>
            </a:r>
            <a:r>
              <a:rPr lang="en-US" sz="1700" dirty="0">
                <a:solidFill>
                  <a:srgbClr val="002656"/>
                </a:solidFill>
              </a:rPr>
              <a:t>, Clovis Oncology, </a:t>
            </a:r>
            <a:r>
              <a:rPr lang="en-US" sz="1700" dirty="0" err="1">
                <a:solidFill>
                  <a:srgbClr val="002656"/>
                </a:solidFill>
              </a:rPr>
              <a:t>Coherus</a:t>
            </a:r>
            <a:r>
              <a:rPr lang="en-US" sz="1700" dirty="0">
                <a:solidFill>
                  <a:srgbClr val="002656"/>
                </a:solidFill>
              </a:rPr>
              <a:t> </a:t>
            </a:r>
            <a:r>
              <a:rPr lang="en-US" sz="1700" dirty="0" err="1">
                <a:solidFill>
                  <a:srgbClr val="002656"/>
                </a:solidFill>
              </a:rPr>
              <a:t>BioSciences</a:t>
            </a:r>
            <a:r>
              <a:rPr lang="en-US" sz="1700" dirty="0">
                <a:solidFill>
                  <a:srgbClr val="002656"/>
                </a:solidFill>
              </a:rPr>
              <a:t>, </a:t>
            </a:r>
            <a:r>
              <a:rPr lang="en-US" sz="1700" dirty="0" err="1">
                <a:solidFill>
                  <a:srgbClr val="002656"/>
                </a:solidFill>
              </a:rPr>
              <a:t>Corcept</a:t>
            </a:r>
            <a:r>
              <a:rPr lang="en-US" sz="1700" dirty="0">
                <a:solidFill>
                  <a:srgbClr val="002656"/>
                </a:solidFill>
              </a:rPr>
              <a:t> Therapeutics Inc, CTI BioPharma, a Sobi Company, Daiichi Sankyo Inc, Eisai Inc, Elevation Oncology Inc, Exact Sciences Corporation, Exelixis Inc, Genentech, a member of the Roche Group, Genmab US Inc, Geron Corporation, Gilead Sciences Inc, GSK, </a:t>
            </a:r>
            <a:r>
              <a:rPr lang="en-US" sz="1700" dirty="0" err="1">
                <a:solidFill>
                  <a:srgbClr val="002656"/>
                </a:solidFill>
              </a:rPr>
              <a:t>Helsinn</a:t>
            </a:r>
            <a:r>
              <a:rPr lang="en-US" sz="1700" dirty="0">
                <a:solidFill>
                  <a:srgbClr val="002656"/>
                </a:solidFill>
              </a:rPr>
              <a:t> Therapeutics (US) Inc, </a:t>
            </a:r>
            <a:r>
              <a:rPr lang="en-US" sz="1700" dirty="0" err="1">
                <a:solidFill>
                  <a:srgbClr val="002656"/>
                </a:solidFill>
              </a:rPr>
              <a:t>ImmunoGen</a:t>
            </a:r>
            <a:r>
              <a:rPr lang="en-US" sz="1700" dirty="0">
                <a:solidFill>
                  <a:srgbClr val="002656"/>
                </a:solidFill>
              </a:rPr>
              <a:t> Inc, Incyte Corporation, Ipsen Biopharmaceuticals Inc, Jazz Pharmaceuticals Inc, Johnson &amp; Johnson, </a:t>
            </a:r>
            <a:r>
              <a:rPr lang="en-US" sz="1700" dirty="0" err="1">
                <a:solidFill>
                  <a:srgbClr val="002656"/>
                </a:solidFill>
              </a:rPr>
              <a:t>Karyopharm</a:t>
            </a:r>
            <a:r>
              <a:rPr lang="en-US" sz="1700" dirty="0">
                <a:solidFill>
                  <a:srgbClr val="002656"/>
                </a:solidFill>
              </a:rPr>
              <a:t> Therapeutics, Kite, A Gilead Company, Kura Oncology, Legend Biotech, Lilly, MEI Pharma Inc, Merck, Mersana Therapeutics Inc, Mirati Therapeutics Inc, Mural Oncology Inc, Natera Inc, Novartis, Novartis Pharmaceuticals Corporation on behalf of Advanced Accelerator Applications, </a:t>
            </a:r>
            <a:r>
              <a:rPr lang="en-US" sz="1700" dirty="0" err="1">
                <a:solidFill>
                  <a:srgbClr val="002656"/>
                </a:solidFill>
              </a:rPr>
              <a:t>Novocure</a:t>
            </a:r>
            <a:r>
              <a:rPr lang="en-US" sz="1700" dirty="0">
                <a:solidFill>
                  <a:srgbClr val="002656"/>
                </a:solidFill>
              </a:rPr>
              <a:t> Inc, </a:t>
            </a:r>
            <a:r>
              <a:rPr lang="en-US" sz="1700" dirty="0" err="1">
                <a:solidFill>
                  <a:srgbClr val="002656"/>
                </a:solidFill>
              </a:rPr>
              <a:t>Nuvalent</a:t>
            </a:r>
            <a:r>
              <a:rPr lang="en-US" sz="1700" dirty="0">
                <a:solidFill>
                  <a:srgbClr val="002656"/>
                </a:solidFill>
              </a:rPr>
              <a:t>, Nuvation Bio Inc, Pfizer Inc, Pharmacyclics LLC, an AbbVie Company, Puma Biotechnology Inc, Regeneron Pharmaceuticals Inc, Revolution Medicines Inc, Rigel Pharmaceuticals Inc, R-Pharm US, Sanofi, </a:t>
            </a:r>
            <a:r>
              <a:rPr lang="en-US" sz="1700" dirty="0" err="1">
                <a:solidFill>
                  <a:srgbClr val="002656"/>
                </a:solidFill>
              </a:rPr>
              <a:t>Seagen</a:t>
            </a:r>
            <a:r>
              <a:rPr lang="en-US" sz="1700" dirty="0">
                <a:solidFill>
                  <a:srgbClr val="002656"/>
                </a:solidFill>
              </a:rPr>
              <a:t> Inc, Servier Pharmaceuticals LLC, </a:t>
            </a:r>
            <a:r>
              <a:rPr lang="en-US" sz="1700" dirty="0" err="1">
                <a:solidFill>
                  <a:srgbClr val="002656"/>
                </a:solidFill>
              </a:rPr>
              <a:t>SpringWorks</a:t>
            </a:r>
            <a:r>
              <a:rPr lang="en-US" sz="1700" dirty="0">
                <a:solidFill>
                  <a:srgbClr val="002656"/>
                </a:solidFill>
              </a:rPr>
              <a:t> Therapeutics Inc, </a:t>
            </a:r>
            <a:r>
              <a:rPr lang="en-US" sz="1700" dirty="0" err="1">
                <a:solidFill>
                  <a:srgbClr val="002656"/>
                </a:solidFill>
              </a:rPr>
              <a:t>Stemline</a:t>
            </a:r>
            <a:r>
              <a:rPr lang="en-US" sz="1700" dirty="0">
                <a:solidFill>
                  <a:srgbClr val="002656"/>
                </a:solidFill>
              </a:rPr>
              <a:t> Therapeutics Inc, Sumitomo Pharma America, Summit Therapeutics, </a:t>
            </a:r>
            <a:r>
              <a:rPr lang="en-US" sz="1700" dirty="0" err="1">
                <a:solidFill>
                  <a:srgbClr val="002656"/>
                </a:solidFill>
              </a:rPr>
              <a:t>Syndax</a:t>
            </a:r>
            <a:r>
              <a:rPr lang="en-US" sz="1700" dirty="0">
                <a:solidFill>
                  <a:srgbClr val="002656"/>
                </a:solidFill>
              </a:rPr>
              <a:t> Pharmaceuticals, Taiho Oncology Inc, Takeda Pharmaceuticals USA Inc, </a:t>
            </a:r>
            <a:r>
              <a:rPr lang="en-US" sz="1700" dirty="0" err="1">
                <a:solidFill>
                  <a:srgbClr val="002656"/>
                </a:solidFill>
              </a:rPr>
              <a:t>TerSera</a:t>
            </a:r>
            <a:r>
              <a:rPr lang="en-US" sz="1700" dirty="0">
                <a:solidFill>
                  <a:srgbClr val="002656"/>
                </a:solidFill>
              </a:rPr>
              <a:t> Therapeutics LLC, and </a:t>
            </a:r>
            <a:r>
              <a:rPr lang="en-US" sz="1700" dirty="0" err="1">
                <a:solidFill>
                  <a:srgbClr val="002656"/>
                </a:solidFill>
              </a:rPr>
              <a:t>Tesaro</a:t>
            </a:r>
            <a:r>
              <a:rPr lang="en-US" sz="1700" dirty="0">
                <a:solidFill>
                  <a:srgbClr val="002656"/>
                </a:solidFill>
              </a:rPr>
              <a:t>, A GSK Company. </a:t>
            </a:r>
          </a:p>
        </p:txBody>
      </p:sp>
    </p:spTree>
    <p:extLst>
      <p:ext uri="{BB962C8B-B14F-4D97-AF65-F5344CB8AC3E}">
        <p14:creationId xmlns:p14="http://schemas.microsoft.com/office/powerpoint/2010/main" val="3115392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528981-BAD4-C6FD-3AF1-46F4F5CD1E8F}"/>
            </a:ext>
          </a:extLst>
        </p:cNvPr>
        <p:cNvGrpSpPr/>
        <p:nvPr/>
      </p:nvGrpSpPr>
      <p:grpSpPr>
        <a:xfrm>
          <a:off x="0" y="0"/>
          <a:ext cx="0" cy="0"/>
          <a:chOff x="0" y="0"/>
          <a:chExt cx="0" cy="0"/>
        </a:xfrm>
      </p:grpSpPr>
      <p:sp>
        <p:nvSpPr>
          <p:cNvPr id="14" name="Title 13">
            <a:extLst>
              <a:ext uri="{FF2B5EF4-FFF2-40B4-BE49-F238E27FC236}">
                <a16:creationId xmlns:a16="http://schemas.microsoft.com/office/drawing/2014/main" id="{C23FE286-FCBE-AB3C-2FB7-45F82B58BFCA}"/>
              </a:ext>
            </a:extLst>
          </p:cNvPr>
          <p:cNvSpPr>
            <a:spLocks noGrp="1"/>
          </p:cNvSpPr>
          <p:nvPr>
            <p:ph type="title"/>
          </p:nvPr>
        </p:nvSpPr>
        <p:spPr/>
        <p:txBody>
          <a:bodyPr>
            <a:normAutofit/>
          </a:bodyPr>
          <a:lstStyle/>
          <a:p>
            <a:pPr algn="ctr"/>
            <a:r>
              <a:rPr lang="en-US" dirty="0"/>
              <a:t>Phase 1/2 BRUIN Study: CLL Patients TTNT + OS</a:t>
            </a:r>
          </a:p>
        </p:txBody>
      </p:sp>
      <p:sp>
        <p:nvSpPr>
          <p:cNvPr id="21" name="TextBox 20">
            <a:extLst>
              <a:ext uri="{FF2B5EF4-FFF2-40B4-BE49-F238E27FC236}">
                <a16:creationId xmlns:a16="http://schemas.microsoft.com/office/drawing/2014/main" id="{DCBEA8A7-3A9B-2CE1-2ECE-07F81E2D6E3E}"/>
              </a:ext>
            </a:extLst>
          </p:cNvPr>
          <p:cNvSpPr txBox="1"/>
          <p:nvPr/>
        </p:nvSpPr>
        <p:spPr>
          <a:xfrm>
            <a:off x="1108954" y="1188161"/>
            <a:ext cx="4316860" cy="462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12" tIns="40412" rIns="40412" bIns="40412" numCol="1" spcCol="38100" rtlCol="0" anchor="t">
            <a:spAutoFit/>
          </a:bodyPr>
          <a:lstStyle/>
          <a:p>
            <a:pPr marL="0" marR="0" lvl="0" indent="0" algn="ctr" defTabSz="404159" rtl="0" eaLnBrk="1" fontAlgn="auto" latinLnBrk="0" hangingPunct="0">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Time to Next </a:t>
            </a:r>
            <a:r>
              <a:rPr kumimoji="0" lang="en-US" sz="1238" b="1" i="0" u="none" strike="noStrike" kern="1200" cap="none" spc="0" normalizeH="0" baseline="0" noProof="0" dirty="0" err="1">
                <a:ln>
                  <a:noFill/>
                </a:ln>
                <a:solidFill>
                  <a:srgbClr val="000000"/>
                </a:solidFill>
                <a:effectLst/>
                <a:uLnTx/>
                <a:uFillTx/>
                <a:latin typeface="Arial"/>
                <a:ea typeface="Arial"/>
                <a:cs typeface="Arial"/>
                <a:sym typeface="Arial"/>
              </a:rPr>
              <a:t>Treatment</a:t>
            </a:r>
            <a:r>
              <a:rPr kumimoji="0" lang="en-US" sz="1238" b="1" i="0" u="none" strike="noStrike" kern="1200" cap="none" spc="0" normalizeH="0" baseline="30000" noProof="0" dirty="0" err="1">
                <a:ln>
                  <a:noFill/>
                </a:ln>
                <a:solidFill>
                  <a:srgbClr val="000000"/>
                </a:solidFill>
                <a:effectLst/>
                <a:uLnTx/>
                <a:uFillTx/>
                <a:latin typeface="Arial"/>
                <a:ea typeface="Arial"/>
                <a:cs typeface="Arial"/>
                <a:sym typeface="Arial"/>
              </a:rPr>
              <a:t>a</a:t>
            </a: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 in Patients With CLL/SLL </a:t>
            </a:r>
            <a:b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Who Received Prior cBTKi</a:t>
            </a:r>
          </a:p>
        </p:txBody>
      </p:sp>
      <p:sp>
        <p:nvSpPr>
          <p:cNvPr id="22" name="TextBox 21">
            <a:extLst>
              <a:ext uri="{FF2B5EF4-FFF2-40B4-BE49-F238E27FC236}">
                <a16:creationId xmlns:a16="http://schemas.microsoft.com/office/drawing/2014/main" id="{445E3910-E5EF-59D1-D1FA-976608DE0A0A}"/>
              </a:ext>
            </a:extLst>
          </p:cNvPr>
          <p:cNvSpPr txBox="1"/>
          <p:nvPr/>
        </p:nvSpPr>
        <p:spPr>
          <a:xfrm>
            <a:off x="6833787" y="1188161"/>
            <a:ext cx="4437829" cy="4626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0412" tIns="40412" rIns="40412" bIns="40412" numCol="1" spcCol="38100" rtlCol="0" anchor="t">
            <a:spAutoFit/>
          </a:bodyPr>
          <a:lstStyle/>
          <a:p>
            <a:pPr marL="0" marR="0" lvl="0" indent="0" algn="ctr" defTabSz="404159" rtl="0" eaLnBrk="1" fontAlgn="auto" latinLnBrk="0" hangingPunct="0">
              <a:lnSpc>
                <a:spcPct val="100000"/>
              </a:lnSpc>
              <a:spcBef>
                <a:spcPts val="0"/>
              </a:spcBef>
              <a:spcAft>
                <a:spcPts val="0"/>
              </a:spcAft>
              <a:buClrTx/>
              <a:buSzTx/>
              <a:buFontTx/>
              <a:buNone/>
              <a:tabLst/>
              <a:defRPr/>
            </a:pP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OS in Patients With CLL/SLL </a:t>
            </a:r>
            <a:b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br>
            <a:r>
              <a:rPr kumimoji="0" lang="en-US" sz="1238" b="1" i="0" u="none" strike="noStrike" kern="1200" cap="none" spc="0" normalizeH="0" baseline="0" noProof="0" dirty="0">
                <a:ln>
                  <a:noFill/>
                </a:ln>
                <a:solidFill>
                  <a:srgbClr val="000000"/>
                </a:solidFill>
                <a:effectLst/>
                <a:uLnTx/>
                <a:uFillTx/>
                <a:latin typeface="Arial"/>
                <a:ea typeface="Arial"/>
                <a:cs typeface="Arial"/>
                <a:sym typeface="Arial"/>
              </a:rPr>
              <a:t>Who Received Prior cBTKi</a:t>
            </a:r>
          </a:p>
        </p:txBody>
      </p:sp>
      <p:pic>
        <p:nvPicPr>
          <p:cNvPr id="20" name="Graphic 19">
            <a:extLst>
              <a:ext uri="{FF2B5EF4-FFF2-40B4-BE49-F238E27FC236}">
                <a16:creationId xmlns:a16="http://schemas.microsoft.com/office/drawing/2014/main" id="{B33C2915-770E-6675-7494-CDD3D8018CCA}"/>
              </a:ext>
            </a:extLst>
          </p:cNvPr>
          <p:cNvPicPr>
            <a:picLocks noChangeAspect="1"/>
          </p:cNvPicPr>
          <p:nvPr/>
        </p:nvPicPr>
        <p:blipFill>
          <a:blip r:embed="rId3">
            <a:extLst>
              <a:ext uri="{96DAC541-7B7A-43D3-8B79-37D633B846F1}">
                <asvg:svgBlip xmlns:asvg="http://schemas.microsoft.com/office/drawing/2016/SVG/main" r:embed="rId4"/>
              </a:ext>
            </a:extLst>
          </a:blip>
          <a:srcRect l="9" r="9"/>
          <a:stretch/>
        </p:blipFill>
        <p:spPr>
          <a:xfrm>
            <a:off x="109502" y="1332008"/>
            <a:ext cx="11969645" cy="5221858"/>
          </a:xfrm>
          <a:prstGeom prst="rect">
            <a:avLst/>
          </a:prstGeom>
        </p:spPr>
      </p:pic>
      <p:sp>
        <p:nvSpPr>
          <p:cNvPr id="4" name="TextBox 3">
            <a:extLst>
              <a:ext uri="{FF2B5EF4-FFF2-40B4-BE49-F238E27FC236}">
                <a16:creationId xmlns:a16="http://schemas.microsoft.com/office/drawing/2014/main" id="{4F726D38-183D-9A0F-B36E-8DE7C0ACAF67}"/>
              </a:ext>
            </a:extLst>
          </p:cNvPr>
          <p:cNvSpPr txBox="1"/>
          <p:nvPr/>
        </p:nvSpPr>
        <p:spPr>
          <a:xfrm>
            <a:off x="0" y="6574720"/>
            <a:ext cx="2180703" cy="276999"/>
          </a:xfrm>
          <a:prstGeom prst="rect">
            <a:avLst/>
          </a:prstGeom>
          <a:noFill/>
        </p:spPr>
        <p:txBody>
          <a:bodyPr wrap="square" rtlCol="0">
            <a:spAutoFit/>
          </a:bodyPr>
          <a:lstStyle/>
          <a:p>
            <a:pPr marL="0" marR="0" lvl="0" indent="0" algn="l" defTabSz="195956"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ptos" panose="02110004020202020204"/>
                <a:ea typeface="+mn-ea"/>
                <a:cs typeface="+mn-cs"/>
              </a:rPr>
              <a:t>Wierda, et al; ASH 2025</a:t>
            </a:r>
            <a:endPar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38447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22A390-AE64-6EB2-0381-BC1601EFC5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0C748D8-DDF2-15E2-1FE6-EFDD914FB608}"/>
              </a:ext>
            </a:extLst>
          </p:cNvPr>
          <p:cNvSpPr txBox="1"/>
          <p:nvPr/>
        </p:nvSpPr>
        <p:spPr>
          <a:xfrm>
            <a:off x="8474708" y="2294669"/>
            <a:ext cx="3490550" cy="2859582"/>
          </a:xfrm>
          <a:prstGeom prst="roundRect">
            <a:avLst>
              <a:gd name="adj" fmla="val 7663"/>
            </a:avLst>
          </a:prstGeom>
          <a:solidFill>
            <a:srgbClr val="E4EBF1"/>
          </a:solidFill>
          <a:ln w="12700" cap="flat">
            <a:solidFill>
              <a:srgbClr val="9D9D9D"/>
            </a:solidFill>
            <a:miter lim="400000"/>
          </a:ln>
          <a:effectLst/>
          <a:sp3d/>
        </p:spPr>
        <p:style>
          <a:lnRef idx="0">
            <a:scrgbClr r="0" g="0" b="0"/>
          </a:lnRef>
          <a:fillRef idx="0">
            <a:scrgbClr r="0" g="0" b="0"/>
          </a:fillRef>
          <a:effectRef idx="0">
            <a:scrgbClr r="0" g="0" b="0"/>
          </a:effectRef>
          <a:fontRef idx="none"/>
        </p:style>
        <p:txBody>
          <a:bodyPr wrap="square" lIns="202066" tIns="202066" rIns="202066" bIns="202066">
            <a:spAutoFit/>
          </a:bodyPr>
          <a:lstStyle/>
          <a:p>
            <a:pPr marL="0" marR="0" lvl="0" indent="0" algn="ctr" defTabSz="808318" rtl="0" eaLnBrk="1" fontAlgn="auto" latinLnBrk="0" hangingPunct="1">
              <a:lnSpc>
                <a:spcPct val="110000"/>
              </a:lnSpc>
              <a:spcBef>
                <a:spcPts val="0"/>
              </a:spcBef>
              <a:spcAft>
                <a:spcPts val="1326"/>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Median (IQR) time on treatment was 20.0 (9.6-37.7) months</a:t>
            </a:r>
          </a:p>
          <a:p>
            <a:pPr marL="0" marR="0" lvl="0" indent="0" algn="ctr" defTabSz="808318" rtl="0" eaLnBrk="1" fontAlgn="auto" latinLnBrk="0" hangingPunct="1">
              <a:lnSpc>
                <a:spcPct val="110000"/>
              </a:lnSpc>
              <a:spcBef>
                <a:spcPts val="0"/>
              </a:spcBef>
              <a:spcAft>
                <a:spcPts val="1326"/>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11 (3.9%) patients had </a:t>
            </a:r>
            <a:b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b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treatment-related AE leading to pirtobrutinib dose reduction</a:t>
            </a:r>
          </a:p>
          <a:p>
            <a:pPr marL="0" marR="0" lvl="0" indent="0" algn="ctr" defTabSz="808318" rtl="0" eaLnBrk="1" fontAlgn="auto" latinLnBrk="0" hangingPunct="1">
              <a:lnSpc>
                <a:spcPct val="110000"/>
              </a:lnSpc>
              <a:spcBef>
                <a:spcPts val="0"/>
              </a:spcBef>
              <a:spcAft>
                <a:spcPts val="1326"/>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9 (3.2%) patients had </a:t>
            </a:r>
            <a:b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b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Arial" panose="020B0604020202020204" pitchFamily="34" charset="0"/>
                <a:cs typeface="+mn-cs"/>
              </a:rPr>
              <a:t>treatment-related AE leading to pirtobrutinib discontinuation</a:t>
            </a:r>
          </a:p>
        </p:txBody>
      </p:sp>
      <p:graphicFrame>
        <p:nvGraphicFramePr>
          <p:cNvPr id="3" name="Table 2">
            <a:extLst>
              <a:ext uri="{FF2B5EF4-FFF2-40B4-BE49-F238E27FC236}">
                <a16:creationId xmlns:a16="http://schemas.microsoft.com/office/drawing/2014/main" id="{7038C2B9-3A3B-3124-9887-894E225BEB5A}"/>
              </a:ext>
            </a:extLst>
          </p:cNvPr>
          <p:cNvGraphicFramePr>
            <a:graphicFrameLocks noGrp="1"/>
          </p:cNvGraphicFramePr>
          <p:nvPr/>
        </p:nvGraphicFramePr>
        <p:xfrm>
          <a:off x="507473" y="1180097"/>
          <a:ext cx="7495789" cy="4705212"/>
        </p:xfrm>
        <a:graphic>
          <a:graphicData uri="http://schemas.openxmlformats.org/drawingml/2006/table">
            <a:tbl>
              <a:tblPr firstRow="1" bandRow="1"/>
              <a:tblGrid>
                <a:gridCol w="2621163">
                  <a:extLst>
                    <a:ext uri="{9D8B030D-6E8A-4147-A177-3AD203B41FA5}">
                      <a16:colId xmlns:a16="http://schemas.microsoft.com/office/drawing/2014/main" val="2083904490"/>
                    </a:ext>
                  </a:extLst>
                </a:gridCol>
                <a:gridCol w="1224176">
                  <a:extLst>
                    <a:ext uri="{9D8B030D-6E8A-4147-A177-3AD203B41FA5}">
                      <a16:colId xmlns:a16="http://schemas.microsoft.com/office/drawing/2014/main" val="3102780998"/>
                    </a:ext>
                  </a:extLst>
                </a:gridCol>
                <a:gridCol w="1315161">
                  <a:extLst>
                    <a:ext uri="{9D8B030D-6E8A-4147-A177-3AD203B41FA5}">
                      <a16:colId xmlns:a16="http://schemas.microsoft.com/office/drawing/2014/main" val="1930682404"/>
                    </a:ext>
                  </a:extLst>
                </a:gridCol>
                <a:gridCol w="1215905">
                  <a:extLst>
                    <a:ext uri="{9D8B030D-6E8A-4147-A177-3AD203B41FA5}">
                      <a16:colId xmlns:a16="http://schemas.microsoft.com/office/drawing/2014/main" val="1203440458"/>
                    </a:ext>
                  </a:extLst>
                </a:gridCol>
                <a:gridCol w="1119384">
                  <a:extLst>
                    <a:ext uri="{9D8B030D-6E8A-4147-A177-3AD203B41FA5}">
                      <a16:colId xmlns:a16="http://schemas.microsoft.com/office/drawing/2014/main" val="2779654470"/>
                    </a:ext>
                  </a:extLst>
                </a:gridCol>
              </a:tblGrid>
              <a:tr h="265866">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32331" marB="32331"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0F3A85"/>
                    </a:solidFill>
                  </a:tcPr>
                </a:tc>
                <a:tc gridSpan="4">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TEAEs in Patients With </a:t>
                      </a:r>
                      <a:r>
                        <a:rPr lang="en-US" sz="1100" b="1" kern="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CLL/SLL </a:t>
                      </a:r>
                      <a:r>
                        <a:rPr lang="en-IE" sz="1100" b="1" kern="10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(n=282)</a:t>
                      </a:r>
                      <a:endParaRPr lang="en-US" sz="1100" b="1" baseline="3000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60620" marR="60620" marT="32331" marB="32331"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hMerge="1">
                  <a:txBody>
                    <a:bodyPr/>
                    <a:lstStyle/>
                    <a:p>
                      <a:pPr marL="0" marR="0" lvl="0" indent="0" algn="ctr" defTabSz="914400" rtl="0" eaLnBrk="1" fontAlgn="auto" latinLnBrk="0" hangingPunct="1">
                        <a:lnSpc>
                          <a:spcPct val="90000"/>
                        </a:lnSpc>
                        <a:spcBef>
                          <a:spcPts val="0"/>
                        </a:spcBef>
                        <a:spcAft>
                          <a:spcPts val="0"/>
                        </a:spcAft>
                        <a:buClrTx/>
                        <a:buSzTx/>
                        <a:buFontTx/>
                        <a:buNone/>
                        <a:tabLst/>
                        <a:defRPr/>
                      </a:pPr>
                      <a:endParaRPr lang="en-US" sz="1200" b="1">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1470478878"/>
                  </a:ext>
                </a:extLst>
              </a:tr>
              <a:tr h="265866">
                <a:tc vMerge="1">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endParaRPr lang="en-US" sz="1200" b="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90866" marR="90866" marT="44942" marB="44942" anchor="ctr">
                    <a:lnL w="12700" cap="flat" cmpd="sng" algn="ctr">
                      <a:solidFill>
                        <a:srgbClr val="A6A6A6"/>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63F6C"/>
                    </a:solidFill>
                  </a:tcPr>
                </a:tc>
                <a:tc gridSpan="2">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All-Cause AEs</a:t>
                      </a:r>
                      <a:endParaRPr lang="en-US" sz="1100" b="1" baseline="3000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60620" marR="60620" marT="32331" marB="32331"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hMerge="1">
                  <a:txBody>
                    <a:bodyPr/>
                    <a:lstStyle/>
                    <a:p>
                      <a:pPr marL="0" marR="0" algn="ctr">
                        <a:lnSpc>
                          <a:spcPct val="90000"/>
                        </a:lnSpc>
                        <a:spcBef>
                          <a:spcPts val="0"/>
                        </a:spcBef>
                        <a:spcAft>
                          <a:spcPts val="0"/>
                        </a:spcAft>
                      </a:pPr>
                      <a:endParaRPr lang="en-US" sz="900" b="0" baseline="300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tc gridSpan="2">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Treatment-Related AEs, %</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60620" marR="60620" marT="32331" marB="32331"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hMerge="1">
                  <a:txBody>
                    <a:bodyPr/>
                    <a:lstStyle/>
                    <a:p>
                      <a:pPr marL="0" marR="0" algn="ctr">
                        <a:lnSpc>
                          <a:spcPct val="90000"/>
                        </a:lnSpc>
                        <a:spcBef>
                          <a:spcPts val="0"/>
                        </a:spcBef>
                        <a:spcAft>
                          <a:spcPts val="0"/>
                        </a:spcAft>
                      </a:pPr>
                      <a:endParaRPr lang="en-US" sz="90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34290" marB="34290" anchor="ctr">
                    <a:lnL w="12700" cap="flat" cmpd="sng" algn="ctr">
                      <a:noFill/>
                      <a:prstDash val="solid"/>
                      <a:round/>
                      <a:headEnd type="none" w="med" len="med"/>
                      <a:tailEnd type="none" w="med" len="med"/>
                    </a:lnL>
                    <a:lnR w="12700" cap="flat" cmpd="sng" algn="ctr">
                      <a:solidFill>
                        <a:srgbClr val="A6A6A6"/>
                      </a:solidFill>
                      <a:prstDash val="solid"/>
                      <a:round/>
                      <a:headEnd type="none" w="med" len="med"/>
                      <a:tailEnd type="none" w="med" len="med"/>
                    </a:lnR>
                    <a:lnT w="12700" cap="flat" cmpd="sng" algn="ctr">
                      <a:solidFill>
                        <a:srgbClr val="BFBFBF"/>
                      </a:solidFill>
                      <a:prstDash val="solid"/>
                      <a:round/>
                      <a:headEnd type="none" w="med" len="med"/>
                      <a:tailEnd type="none" w="med" len="med"/>
                    </a:lnT>
                    <a:lnB w="12700" cap="flat" cmpd="sng" algn="ctr">
                      <a:solidFill>
                        <a:srgbClr val="BFBFBF"/>
                      </a:solidFill>
                      <a:prstDash val="solid"/>
                      <a:round/>
                      <a:headEnd type="none" w="med" len="med"/>
                      <a:tailEnd type="none" w="med" len="med"/>
                    </a:lnB>
                    <a:lnTlToBr w="12700" cmpd="sng">
                      <a:noFill/>
                      <a:prstDash val="solid"/>
                    </a:lnTlToBr>
                    <a:lnBlToTr w="12700" cmpd="sng">
                      <a:noFill/>
                      <a:prstDash val="solid"/>
                    </a:lnBlToTr>
                    <a:solidFill>
                      <a:srgbClr val="254061"/>
                    </a:solidFill>
                  </a:tcPr>
                </a:tc>
                <a:extLst>
                  <a:ext uri="{0D108BD9-81ED-4DB2-BD59-A6C34878D82A}">
                    <a16:rowId xmlns:a16="http://schemas.microsoft.com/office/drawing/2014/main" val="3426826234"/>
                  </a:ext>
                </a:extLst>
              </a:tr>
              <a:tr h="2473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AE, ≥20% </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Grade</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Grade ≥3</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Grade</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Grade ≥3</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extLst>
                  <a:ext uri="{0D108BD9-81ED-4DB2-BD59-A6C34878D82A}">
                    <a16:rowId xmlns:a16="http://schemas.microsoft.com/office/drawing/2014/main" val="3596994493"/>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Fatigue</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38.7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1.8</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3.9</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18564931"/>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Neutropenia</a:t>
                      </a:r>
                      <a:r>
                        <a:rPr lang="en-US" sz="1000" b="1"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a,b</a:t>
                      </a:r>
                      <a:endParaRPr lang="en-US" sz="1000" b="1" baseline="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35.8</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29.8</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20.6</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16.3</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992683327"/>
                  </a:ext>
                </a:extLst>
              </a:tr>
              <a:tr h="229922">
                <a:tc>
                  <a:txBody>
                    <a:bodyPr/>
                    <a:lstStyle/>
                    <a:p>
                      <a:pPr marL="0" marR="0" indent="0" algn="l">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Diarrhea</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30.5</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0.4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8.9</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7879075"/>
                  </a:ext>
                </a:extLst>
              </a:tr>
              <a:tr h="229922">
                <a:tc>
                  <a:txBody>
                    <a:bodyPr/>
                    <a:lstStyle/>
                    <a:p>
                      <a:pPr marL="0" marR="0" indent="0" algn="l">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Cough</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29.8</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2.1</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2150643329"/>
                  </a:ext>
                </a:extLst>
              </a:tr>
              <a:tr h="229922">
                <a:tc>
                  <a:txBody>
                    <a:bodyPr/>
                    <a:lstStyle/>
                    <a:p>
                      <a:pPr marL="0" marR="0" indent="0" algn="l">
                        <a:lnSpc>
                          <a:spcPct val="100000"/>
                        </a:lnSpc>
                        <a:spcBef>
                          <a:spcPts val="0"/>
                        </a:spcBef>
                        <a:spcAft>
                          <a:spcPts val="0"/>
                        </a:spcAft>
                      </a:pPr>
                      <a:r>
                        <a:rPr lang="en-US" sz="10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Contusion</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27.7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18.8</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8375667"/>
                  </a:ext>
                </a:extLst>
              </a:tr>
              <a:tr h="229922">
                <a:tc>
                  <a:txBody>
                    <a:bodyPr/>
                    <a:lstStyle/>
                    <a:p>
                      <a:pPr marL="0" marR="0" indent="0" algn="l">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COVID-19</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28.4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6.0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535185963"/>
                  </a:ext>
                </a:extLst>
              </a:tr>
              <a:tr h="229922">
                <a:tc>
                  <a:txBody>
                    <a:bodyPr/>
                    <a:lstStyle/>
                    <a:p>
                      <a:pPr marL="0" marR="0" lvl="0" indent="0" algn="l" defTabSz="457200" eaLnBrk="1" fontAlgn="auto" latinLnBrk="0" hangingPunct="1">
                        <a:lnSpc>
                          <a:spcPct val="100000"/>
                        </a:lnSpc>
                        <a:spcBef>
                          <a:spcPts val="0"/>
                        </a:spcBef>
                        <a:spcAft>
                          <a:spcPts val="0"/>
                        </a:spcAft>
                        <a:buClrTx/>
                        <a:buSzTx/>
                        <a:buFontTx/>
                        <a:buNone/>
                        <a:tabLst/>
                        <a:defRPr/>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Dyspnea</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23.4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2.5</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75625257"/>
                  </a:ext>
                </a:extLst>
              </a:tr>
              <a:tr h="229922">
                <a:tc>
                  <a:txBody>
                    <a:bodyPr/>
                    <a:lstStyle/>
                    <a:p>
                      <a:pPr marL="0" marR="0" indent="0" algn="l">
                        <a:lnSpc>
                          <a:spcPct val="100000"/>
                        </a:lnSpc>
                        <a:spcBef>
                          <a:spcPts val="0"/>
                        </a:spcBef>
                        <a:spcAft>
                          <a:spcPts val="0"/>
                        </a:spcAft>
                      </a:pPr>
                      <a:r>
                        <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Nausea</a:t>
                      </a: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23.4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3.9</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2278716275"/>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nSpc>
                          <a:spcPct val="100000"/>
                        </a:lnSpc>
                        <a:spcBef>
                          <a:spcPts val="0"/>
                        </a:spcBef>
                        <a:spcAft>
                          <a:spcPts val="0"/>
                        </a:spcAft>
                      </a:pPr>
                      <a:r>
                        <a:rPr lang="en-US" sz="1000" b="1">
                          <a:solidFill>
                            <a:srgbClr val="000000"/>
                          </a:solidFill>
                          <a:effectLst/>
                          <a:latin typeface="Arial" panose="020B0604020202020204" pitchFamily="34" charset="0"/>
                          <a:cs typeface="Arial" panose="020B0604020202020204" pitchFamily="34" charset="0"/>
                        </a:rPr>
                        <a:t>Abdominal pain</a:t>
                      </a:r>
                      <a:endParaRPr lang="en-US" sz="1000" b="1">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826"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21.6</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algn="ctr">
                        <a:lnSpc>
                          <a:spcPct val="100000"/>
                        </a:lnSpc>
                        <a:spcBef>
                          <a:spcPts val="0"/>
                        </a:spcBef>
                        <a:spcAft>
                          <a:spcPts val="0"/>
                        </a:spcAft>
                      </a:pPr>
                      <a:r>
                        <a:rPr lang="en-US" sz="1000">
                          <a:solidFill>
                            <a:schemeClr val="tx1"/>
                          </a:solidFill>
                          <a:effectLst/>
                          <a:latin typeface="Arial" panose="020B0604020202020204" pitchFamily="34" charset="0"/>
                          <a:ea typeface="Times New Roman" panose="02020603050405020304" pitchFamily="18" charset="0"/>
                          <a:cs typeface="Arial" panose="020B0604020202020204" pitchFamily="34" charset="0"/>
                        </a:rPr>
                        <a:t>2.1</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2.1</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0.4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25272472"/>
                  </a:ext>
                </a:extLst>
              </a:tr>
              <a:tr h="24736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1" kern="12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AEs of Interest</a:t>
                      </a:r>
                      <a:r>
                        <a:rPr lang="en-US" sz="1100" b="1" kern="1200" baseline="30000">
                          <a:solidFill>
                            <a:schemeClr val="bg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c</a:t>
                      </a:r>
                    </a:p>
                  </a:txBody>
                  <a:tcPr marL="80319" marR="80319" marT="24248" marB="24248"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Grade</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Grade ≥3</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3771900" rtl="0" eaLnBrk="1" latinLnBrk="0" hangingPunct="1">
                        <a:defRPr sz="7425" kern="1200">
                          <a:solidFill>
                            <a:schemeClr val="tx1"/>
                          </a:solidFill>
                          <a:latin typeface="Arial"/>
                        </a:defRPr>
                      </a:lvl1pPr>
                      <a:lvl2pPr marL="1885950" algn="l" defTabSz="3771900" rtl="0" eaLnBrk="1" latinLnBrk="0" hangingPunct="1">
                        <a:defRPr sz="7425" kern="1200">
                          <a:solidFill>
                            <a:schemeClr val="tx1"/>
                          </a:solidFill>
                          <a:latin typeface="Arial"/>
                        </a:defRPr>
                      </a:lvl2pPr>
                      <a:lvl3pPr marL="3771900" algn="l" defTabSz="3771900" rtl="0" eaLnBrk="1" latinLnBrk="0" hangingPunct="1">
                        <a:defRPr sz="7425" kern="1200">
                          <a:solidFill>
                            <a:schemeClr val="tx1"/>
                          </a:solidFill>
                          <a:latin typeface="Arial"/>
                        </a:defRPr>
                      </a:lvl3pPr>
                      <a:lvl4pPr marL="5657850" algn="l" defTabSz="3771900" rtl="0" eaLnBrk="1" latinLnBrk="0" hangingPunct="1">
                        <a:defRPr sz="7425" kern="1200">
                          <a:solidFill>
                            <a:schemeClr val="tx1"/>
                          </a:solidFill>
                          <a:latin typeface="Arial"/>
                        </a:defRPr>
                      </a:lvl4pPr>
                      <a:lvl5pPr marL="7543800" algn="l" defTabSz="3771900" rtl="0" eaLnBrk="1" latinLnBrk="0" hangingPunct="1">
                        <a:defRPr sz="7425" kern="1200">
                          <a:solidFill>
                            <a:schemeClr val="tx1"/>
                          </a:solidFill>
                          <a:latin typeface="Arial"/>
                        </a:defRPr>
                      </a:lvl5pPr>
                      <a:lvl6pPr marL="9429750" algn="l" defTabSz="3771900" rtl="0" eaLnBrk="1" latinLnBrk="0" hangingPunct="1">
                        <a:defRPr sz="7425" kern="1200">
                          <a:solidFill>
                            <a:schemeClr val="tx1"/>
                          </a:solidFill>
                          <a:latin typeface="Arial"/>
                        </a:defRPr>
                      </a:lvl6pPr>
                      <a:lvl7pPr marL="11315700" algn="l" defTabSz="3771900" rtl="0" eaLnBrk="1" latinLnBrk="0" hangingPunct="1">
                        <a:defRPr sz="7425" kern="1200">
                          <a:solidFill>
                            <a:schemeClr val="tx1"/>
                          </a:solidFill>
                          <a:latin typeface="Arial"/>
                        </a:defRPr>
                      </a:lvl7pPr>
                      <a:lvl8pPr marL="13201650" algn="l" defTabSz="3771900" rtl="0" eaLnBrk="1" latinLnBrk="0" hangingPunct="1">
                        <a:defRPr sz="7425" kern="1200">
                          <a:solidFill>
                            <a:schemeClr val="tx1"/>
                          </a:solidFill>
                          <a:latin typeface="Arial"/>
                        </a:defRPr>
                      </a:lvl8pPr>
                      <a:lvl9pPr marL="15087600" algn="l" defTabSz="3771900" rtl="0" eaLnBrk="1" latinLnBrk="0" hangingPunct="1">
                        <a:defRPr sz="7425" kern="1200">
                          <a:solidFill>
                            <a:schemeClr val="tx1"/>
                          </a:solidFill>
                          <a:latin typeface="Arial"/>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Any Grade</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algn="ctr">
                        <a:lnSpc>
                          <a:spcPct val="100000"/>
                        </a:lnSpc>
                        <a:spcBef>
                          <a:spcPts val="0"/>
                        </a:spcBef>
                        <a:spcAft>
                          <a:spcPts val="0"/>
                        </a:spcAft>
                      </a:pPr>
                      <a:r>
                        <a:rPr lang="en-US" sz="1100" b="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Grade ≥3</a:t>
                      </a:r>
                      <a:endParaRPr lang="en-US" sz="1100" b="1">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rgbClr val="0F3A85"/>
                    </a:solidFill>
                  </a:tcPr>
                </a:tc>
                <a:extLst>
                  <a:ext uri="{0D108BD9-81ED-4DB2-BD59-A6C34878D82A}">
                    <a16:rowId xmlns:a16="http://schemas.microsoft.com/office/drawing/2014/main" val="2511173425"/>
                  </a:ext>
                </a:extLst>
              </a:tr>
              <a:tr h="229922">
                <a:tc>
                  <a:txBody>
                    <a:body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cs typeface="Arial" panose="020B0604020202020204" pitchFamily="34" charset="0"/>
                        </a:rPr>
                        <a:t>Infections</a:t>
                      </a:r>
                      <a:r>
                        <a:rPr lang="en-US" sz="1000" b="1" kern="1200" baseline="30000">
                          <a:solidFill>
                            <a:srgbClr val="000000"/>
                          </a:solidFill>
                          <a:effectLst/>
                          <a:latin typeface="Arial" panose="020B0604020202020204" pitchFamily="34" charset="0"/>
                          <a:cs typeface="Arial" panose="020B0604020202020204" pitchFamily="34" charset="0"/>
                        </a:rPr>
                        <a:t>d</a:t>
                      </a:r>
                      <a:endParaRPr lang="en-US" sz="1000" b="1" kern="12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36.5</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14.9</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8A969E"/>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47693845"/>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cs typeface="Arial" panose="020B0604020202020204" pitchFamily="34" charset="0"/>
                        </a:rPr>
                        <a:t>Bruising</a:t>
                      </a:r>
                      <a:r>
                        <a:rPr lang="en-US" sz="1000" b="1" kern="1200" baseline="30000">
                          <a:solidFill>
                            <a:srgbClr val="000000"/>
                          </a:solidFill>
                          <a:effectLst/>
                          <a:latin typeface="Arial" panose="020B0604020202020204" pitchFamily="34" charset="0"/>
                          <a:cs typeface="Arial" panose="020B0604020202020204" pitchFamily="34" charset="0"/>
                        </a:rPr>
                        <a:t>e</a:t>
                      </a:r>
                      <a:endParaRPr lang="en-US" sz="1000" b="1" kern="12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1121080619"/>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cs typeface="Arial" panose="020B0604020202020204" pitchFamily="34" charset="0"/>
                        </a:rPr>
                        <a:t>Rash</a:t>
                      </a:r>
                      <a:r>
                        <a:rPr lang="en-US" sz="1000" b="1" kern="1200" baseline="30000">
                          <a:solidFill>
                            <a:srgbClr val="000000"/>
                          </a:solidFill>
                          <a:effectLst/>
                          <a:latin typeface="Arial" panose="020B0604020202020204" pitchFamily="34" charset="0"/>
                          <a:cs typeface="Arial" panose="020B0604020202020204" pitchFamily="34" charset="0"/>
                        </a:rPr>
                        <a:t>f</a:t>
                      </a:r>
                      <a:endParaRPr lang="en-US" sz="1000" b="1" kern="12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0.4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95270175"/>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cs typeface="Arial" panose="020B0604020202020204" pitchFamily="34" charset="0"/>
                        </a:rPr>
                        <a:t>Arthralgia</a:t>
                      </a:r>
                      <a:endParaRPr lang="en-US" sz="10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0.0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3140430441"/>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latinLnBrk="0" hangingPunct="1">
                        <a:lnSpc>
                          <a:spcPct val="100000"/>
                        </a:lnSpc>
                        <a:spcBef>
                          <a:spcPts val="0"/>
                        </a:spcBef>
                        <a:spcAft>
                          <a:spcPts val="0"/>
                        </a:spcAft>
                      </a:pPr>
                      <a:r>
                        <a:rPr lang="en-US" sz="1000" b="1" kern="1200" dirty="0" err="1">
                          <a:solidFill>
                            <a:srgbClr val="000000"/>
                          </a:solidFill>
                          <a:effectLst/>
                          <a:latin typeface="Arial" panose="020B0604020202020204" pitchFamily="34" charset="0"/>
                          <a:cs typeface="Arial" panose="020B0604020202020204" pitchFamily="34" charset="0"/>
                        </a:rPr>
                        <a:t>Hemorrhage</a:t>
                      </a:r>
                      <a:r>
                        <a:rPr lang="en-US" sz="1000" b="1" kern="1200" baseline="30000" dirty="0" err="1">
                          <a:solidFill>
                            <a:srgbClr val="000000"/>
                          </a:solidFill>
                          <a:effectLst/>
                          <a:latin typeface="Arial" panose="020B0604020202020204" pitchFamily="34" charset="0"/>
                          <a:cs typeface="Arial" panose="020B0604020202020204" pitchFamily="34" charset="0"/>
                        </a:rPr>
                        <a:t>g</a:t>
                      </a:r>
                      <a:r>
                        <a:rPr lang="en-US" sz="1000" b="1" kern="1200" dirty="0">
                          <a:solidFill>
                            <a:srgbClr val="000000"/>
                          </a:solidFill>
                          <a:effectLst/>
                          <a:latin typeface="Arial" panose="020B0604020202020204" pitchFamily="34" charset="0"/>
                          <a:cs typeface="Arial" panose="020B0604020202020204" pitchFamily="34" charset="0"/>
                        </a:rPr>
                        <a:t> </a:t>
                      </a:r>
                      <a:endParaRPr lang="en-US" sz="1000" b="1"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25.2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8.2</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92765708"/>
                  </a:ext>
                </a:extLst>
              </a:tr>
              <a:tr h="229922">
                <a:tc>
                  <a:txBody>
                    <a:body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Hypertension</a:t>
                      </a: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4EBF1"/>
                    </a:solidFill>
                  </a:tcPr>
                </a:tc>
                <a:extLst>
                  <a:ext uri="{0D108BD9-81ED-4DB2-BD59-A6C34878D82A}">
                    <a16:rowId xmlns:a16="http://schemas.microsoft.com/office/drawing/2014/main" val="444707207"/>
                  </a:ext>
                </a:extLst>
              </a:tr>
              <a:tr h="229922">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marL="0" marR="0" indent="0" algn="l" defTabSz="914400" rtl="0" eaLnBrk="1" latinLnBrk="0" hangingPunct="1">
                        <a:lnSpc>
                          <a:spcPct val="100000"/>
                        </a:lnSpc>
                        <a:spcBef>
                          <a:spcPts val="0"/>
                        </a:spcBef>
                        <a:spcAft>
                          <a:spcPts val="0"/>
                        </a:spcAft>
                      </a:pPr>
                      <a:r>
                        <a:rPr lang="en-US" sz="1000" b="1" kern="1200">
                          <a:solidFill>
                            <a:srgbClr val="000000"/>
                          </a:solidFill>
                          <a:effectLst/>
                          <a:latin typeface="Arial" panose="020B0604020202020204" pitchFamily="34" charset="0"/>
                          <a:cs typeface="Arial" panose="020B0604020202020204" pitchFamily="34" charset="0"/>
                        </a:rPr>
                        <a:t>Atrial fibrillation/flutter</a:t>
                      </a:r>
                      <a:r>
                        <a:rPr lang="en-US" sz="1000" b="1" kern="1200" baseline="30000">
                          <a:solidFill>
                            <a:srgbClr val="000000"/>
                          </a:solidFill>
                          <a:effectLst/>
                          <a:latin typeface="Arial" panose="020B0604020202020204" pitchFamily="34" charset="0"/>
                          <a:cs typeface="Arial" panose="020B0604020202020204" pitchFamily="34" charset="0"/>
                        </a:rPr>
                        <a:t>h,i</a:t>
                      </a:r>
                      <a:endParaRPr lang="en-US" sz="1000" b="1" kern="1200" baseline="30000">
                        <a:solidFill>
                          <a:srgbClr val="000000"/>
                        </a:solidFill>
                        <a:effectLst/>
                        <a:latin typeface="Arial" panose="020B0604020202020204" pitchFamily="34" charset="0"/>
                        <a:ea typeface="Times New Roman" panose="02020603050405020304" pitchFamily="18" charset="0"/>
                        <a:cs typeface="Arial" panose="020B0604020202020204" pitchFamily="34" charset="0"/>
                      </a:endParaRPr>
                    </a:p>
                  </a:txBody>
                  <a:tcPr marL="80319" marR="80319"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5570" algn="ctr" defTabSz="914400" rtl="0" eaLnBrk="1" latinLnBrk="0" hangingPunct="1">
                        <a:lnSpc>
                          <a:spcPct val="100000"/>
                        </a:lnSpc>
                        <a:spcBef>
                          <a:spcPts val="0"/>
                        </a:spcBef>
                        <a:spcAft>
                          <a:spcPts val="0"/>
                        </a:spcAft>
                      </a:pPr>
                      <a:r>
                        <a:rPr lang="en-US" sz="1000" kern="12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indent="115570" algn="ctr" defTabSz="914400" rtl="0" eaLnBrk="1" latinLnBrk="0" hangingPunct="1">
                        <a:lnSpc>
                          <a:spcPct val="100000"/>
                        </a:lnSpc>
                        <a:spcBef>
                          <a:spcPts val="0"/>
                        </a:spcBef>
                        <a:spcAft>
                          <a:spcPts val="0"/>
                        </a:spcAft>
                      </a:pPr>
                      <a:r>
                        <a:rPr lang="en-US" sz="1000" kern="12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115570" algn="ctr" defTabSz="914400" rtl="0" eaLnBrk="1" fontAlgn="auto" latinLnBrk="0" hangingPunct="1">
                        <a:lnSpc>
                          <a:spcPct val="100000"/>
                        </a:lnSpc>
                        <a:spcBef>
                          <a:spcPts val="0"/>
                        </a:spcBef>
                        <a:spcAft>
                          <a:spcPts val="0"/>
                        </a:spcAft>
                        <a:buClrTx/>
                        <a:buSzTx/>
                        <a:buFontTx/>
                        <a:buNone/>
                        <a:tabLst/>
                        <a:defRPr/>
                      </a:pPr>
                      <a:r>
                        <a:rPr lang="en-US" sz="1000" kern="1200" noProof="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0.7</a:t>
                      </a:r>
                    </a:p>
                  </a:txBody>
                  <a:tcPr marL="19471" marR="19471" marT="24248" marB="2424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8A969E"/>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572357313"/>
                  </a:ext>
                </a:extLst>
              </a:tr>
            </a:tbl>
          </a:graphicData>
        </a:graphic>
      </p:graphicFrame>
      <p:sp>
        <p:nvSpPr>
          <p:cNvPr id="4" name="Title 3">
            <a:extLst>
              <a:ext uri="{FF2B5EF4-FFF2-40B4-BE49-F238E27FC236}">
                <a16:creationId xmlns:a16="http://schemas.microsoft.com/office/drawing/2014/main" id="{778C5345-98F5-C8C1-9A9B-ECF22455586C}"/>
              </a:ext>
            </a:extLst>
          </p:cNvPr>
          <p:cNvSpPr>
            <a:spLocks noGrp="1"/>
          </p:cNvSpPr>
          <p:nvPr>
            <p:ph type="title"/>
          </p:nvPr>
        </p:nvSpPr>
        <p:spPr/>
        <p:txBody>
          <a:bodyPr>
            <a:normAutofit/>
          </a:bodyPr>
          <a:lstStyle/>
          <a:p>
            <a:pPr algn="ctr"/>
            <a:r>
              <a:rPr lang="en-US" dirty="0"/>
              <a:t>Phase 1/2 BRUIN Study: CLL Patients Safety Profile</a:t>
            </a:r>
          </a:p>
        </p:txBody>
      </p:sp>
      <p:sp>
        <p:nvSpPr>
          <p:cNvPr id="8" name="TextBox 7">
            <a:extLst>
              <a:ext uri="{FF2B5EF4-FFF2-40B4-BE49-F238E27FC236}">
                <a16:creationId xmlns:a16="http://schemas.microsoft.com/office/drawing/2014/main" id="{0222C547-41F4-F83D-5268-31F312C65ADE}"/>
              </a:ext>
            </a:extLst>
          </p:cNvPr>
          <p:cNvSpPr txBox="1"/>
          <p:nvPr/>
        </p:nvSpPr>
        <p:spPr>
          <a:xfrm>
            <a:off x="0" y="6574720"/>
            <a:ext cx="2180703" cy="276999"/>
          </a:xfrm>
          <a:prstGeom prst="rect">
            <a:avLst/>
          </a:prstGeom>
          <a:noFill/>
        </p:spPr>
        <p:txBody>
          <a:bodyPr wrap="square" rtlCol="0">
            <a:spAutoFit/>
          </a:bodyPr>
          <a:lstStyle/>
          <a:p>
            <a:pPr marL="0" marR="0" lvl="0" indent="0" algn="l" defTabSz="195956" rtl="0" eaLnBrk="1" fontAlgn="base" latinLnBrk="0" hangingPunct="1">
              <a:lnSpc>
                <a:spcPct val="100000"/>
              </a:lnSpc>
              <a:spcBef>
                <a:spcPct val="0"/>
              </a:spcBef>
              <a:spcAft>
                <a:spcPct val="0"/>
              </a:spcAft>
              <a:buClrTx/>
              <a:buSzTx/>
              <a:buFontTx/>
              <a:buNone/>
              <a:tabLst/>
              <a:defRPr/>
            </a:pPr>
            <a:r>
              <a:rPr kumimoji="0" lang="en-IN" sz="1200" b="0" i="0" u="none" strike="noStrike" kern="1200" cap="none" spc="0" normalizeH="0" baseline="0" noProof="0" dirty="0">
                <a:ln>
                  <a:noFill/>
                </a:ln>
                <a:solidFill>
                  <a:srgbClr val="000000"/>
                </a:solidFill>
                <a:effectLst/>
                <a:uLnTx/>
                <a:uFillTx/>
                <a:latin typeface="Aptos" panose="02110004020202020204"/>
                <a:ea typeface="+mn-ea"/>
                <a:cs typeface="+mn-cs"/>
              </a:rPr>
              <a:t>Wierda, et al; ASH 2025</a:t>
            </a:r>
            <a:endParaRPr kumimoji="0" lang="en-US" sz="1200" b="0" i="0" u="none" strike="noStrike" kern="1200" cap="none" spc="0" normalizeH="0" baseline="0" noProof="0" dirty="0">
              <a:ln>
                <a:noFill/>
              </a:ln>
              <a:solidFill>
                <a:srgbClr val="00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986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C025CD3-CD74-00C3-4C48-F6684661FA6B}"/>
              </a:ext>
            </a:extLst>
          </p:cNvPr>
          <p:cNvSpPr>
            <a:spLocks noGrp="1"/>
          </p:cNvSpPr>
          <p:nvPr>
            <p:ph type="body" sz="quarter" idx="11"/>
          </p:nvPr>
        </p:nvSpPr>
        <p:spPr>
          <a:xfrm>
            <a:off x="152400" y="1240581"/>
            <a:ext cx="8939213" cy="461665"/>
          </a:xfrm>
        </p:spPr>
        <p:txBody>
          <a:bodyPr/>
          <a:lstStyle/>
          <a:p>
            <a:r>
              <a:rPr lang="en-US" dirty="0"/>
              <a:t>Prior Venetoclax Exposure Makes an Impact—</a:t>
            </a:r>
            <a:r>
              <a:rPr lang="en-US" dirty="0" err="1"/>
              <a:t>TTNT</a:t>
            </a:r>
            <a:endParaRPr lang="en-US" dirty="0"/>
          </a:p>
        </p:txBody>
      </p:sp>
      <p:sp>
        <p:nvSpPr>
          <p:cNvPr id="11" name="Text Placeholder 10">
            <a:extLst>
              <a:ext uri="{FF2B5EF4-FFF2-40B4-BE49-F238E27FC236}">
                <a16:creationId xmlns:a16="http://schemas.microsoft.com/office/drawing/2014/main" id="{F25BF07F-D023-25D1-CC36-9127A5D5F03C}"/>
              </a:ext>
            </a:extLst>
          </p:cNvPr>
          <p:cNvSpPr>
            <a:spLocks noGrp="1"/>
          </p:cNvSpPr>
          <p:nvPr>
            <p:ph type="body" sz="quarter" idx="10"/>
          </p:nvPr>
        </p:nvSpPr>
        <p:spPr>
          <a:xfrm>
            <a:off x="152399" y="6539833"/>
            <a:ext cx="10793241" cy="245645"/>
          </a:xfrm>
        </p:spPr>
        <p:txBody>
          <a:bodyPr/>
          <a:lstStyle/>
          <a:p>
            <a:r>
              <a:rPr lang="en-US" dirty="0"/>
              <a:t>Sharman JP, et al. </a:t>
            </a:r>
            <a:r>
              <a:rPr lang="en-US" i="1" dirty="0"/>
              <a:t>J Clin Oncol. </a:t>
            </a:r>
            <a:r>
              <a:rPr lang="en-US" dirty="0"/>
              <a:t>2025; 43:2538-2549.</a:t>
            </a:r>
          </a:p>
        </p:txBody>
      </p:sp>
      <p:sp>
        <p:nvSpPr>
          <p:cNvPr id="2" name="Title 1">
            <a:extLst>
              <a:ext uri="{FF2B5EF4-FFF2-40B4-BE49-F238E27FC236}">
                <a16:creationId xmlns:a16="http://schemas.microsoft.com/office/drawing/2014/main" id="{8A29DD11-E2B9-23A1-14D1-DF9E46A519A6}"/>
              </a:ext>
            </a:extLst>
          </p:cNvPr>
          <p:cNvSpPr>
            <a:spLocks noGrp="1"/>
          </p:cNvSpPr>
          <p:nvPr>
            <p:ph type="title"/>
          </p:nvPr>
        </p:nvSpPr>
        <p:spPr/>
        <p:txBody>
          <a:bodyPr>
            <a:noAutofit/>
          </a:bodyPr>
          <a:lstStyle/>
          <a:p>
            <a:r>
              <a:rPr lang="en-US" dirty="0"/>
              <a:t>BRUIN CLL-321—Pirto vs </a:t>
            </a:r>
            <a:r>
              <a:rPr lang="en-US" dirty="0" err="1"/>
              <a:t>IdelaR</a:t>
            </a:r>
            <a:r>
              <a:rPr lang="en-US" dirty="0"/>
              <a:t>/BR in BTKi</a:t>
            </a:r>
          </a:p>
        </p:txBody>
      </p:sp>
      <p:pic>
        <p:nvPicPr>
          <p:cNvPr id="17" name="Picture 16">
            <a:extLst>
              <a:ext uri="{FF2B5EF4-FFF2-40B4-BE49-F238E27FC236}">
                <a16:creationId xmlns:a16="http://schemas.microsoft.com/office/drawing/2014/main" id="{73C06670-AEE0-6132-C69B-233B9D15C575}"/>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355569" y="2230706"/>
            <a:ext cx="5472088" cy="3938740"/>
          </a:xfrm>
          <a:prstGeom prst="rect">
            <a:avLst/>
          </a:prstGeom>
          <a:effectLst>
            <a:outerShdw blurRad="50800" dist="38100" dir="5400000" algn="t" rotWithShape="0">
              <a:prstClr val="black">
                <a:alpha val="40000"/>
              </a:prstClr>
            </a:outerShdw>
          </a:effectLst>
        </p:spPr>
      </p:pic>
      <p:sp>
        <p:nvSpPr>
          <p:cNvPr id="18" name="object 4">
            <a:extLst>
              <a:ext uri="{FF2B5EF4-FFF2-40B4-BE49-F238E27FC236}">
                <a16:creationId xmlns:a16="http://schemas.microsoft.com/office/drawing/2014/main" id="{E42F245E-2D21-6DC4-A164-D11338502BEB}"/>
              </a:ext>
            </a:extLst>
          </p:cNvPr>
          <p:cNvSpPr txBox="1"/>
          <p:nvPr/>
        </p:nvSpPr>
        <p:spPr>
          <a:xfrm>
            <a:off x="6205939" y="1888541"/>
            <a:ext cx="5717845" cy="319946"/>
          </a:xfrm>
          <a:prstGeom prst="roundRect">
            <a:avLst/>
          </a:prstGeom>
          <a:noFill/>
        </p:spPr>
        <p:txBody>
          <a:bodyPr vert="horz" wrap="square" lIns="0" tIns="12065" rIns="0" bIns="0" rtlCol="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Arial"/>
              </a:rPr>
              <a:t>Venetoclax-Treated Patients</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grpSp>
        <p:nvGrpSpPr>
          <p:cNvPr id="22" name="Group 21">
            <a:extLst>
              <a:ext uri="{FF2B5EF4-FFF2-40B4-BE49-F238E27FC236}">
                <a16:creationId xmlns:a16="http://schemas.microsoft.com/office/drawing/2014/main" id="{A91C1420-2FF1-DAA0-3375-813516A9C995}"/>
              </a:ext>
            </a:extLst>
          </p:cNvPr>
          <p:cNvGrpSpPr/>
          <p:nvPr/>
        </p:nvGrpSpPr>
        <p:grpSpPr>
          <a:xfrm>
            <a:off x="221785" y="1880968"/>
            <a:ext cx="5708812" cy="4288478"/>
            <a:chOff x="629269" y="1880968"/>
            <a:chExt cx="5301327" cy="3982374"/>
          </a:xfrm>
        </p:grpSpPr>
        <p:pic>
          <p:nvPicPr>
            <p:cNvPr id="15" name="Picture 14">
              <a:extLst>
                <a:ext uri="{FF2B5EF4-FFF2-40B4-BE49-F238E27FC236}">
                  <a16:creationId xmlns:a16="http://schemas.microsoft.com/office/drawing/2014/main" id="{A130F4C6-F1E2-2906-74B5-89262EFB1BE5}"/>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78833" y="2205742"/>
              <a:ext cx="4802198" cy="3657600"/>
            </a:xfrm>
            <a:prstGeom prst="rect">
              <a:avLst/>
            </a:prstGeom>
            <a:effectLst>
              <a:outerShdw blurRad="50800" dist="38100" dir="5400000" algn="t" rotWithShape="0">
                <a:prstClr val="black">
                  <a:alpha val="40000"/>
                </a:prstClr>
              </a:outerShdw>
            </a:effectLst>
          </p:spPr>
        </p:pic>
        <p:sp>
          <p:nvSpPr>
            <p:cNvPr id="19" name="object 4">
              <a:extLst>
                <a:ext uri="{FF2B5EF4-FFF2-40B4-BE49-F238E27FC236}">
                  <a16:creationId xmlns:a16="http://schemas.microsoft.com/office/drawing/2014/main" id="{DC11EA38-3E9B-DFAD-4DE0-01E5D81F551A}"/>
                </a:ext>
              </a:extLst>
            </p:cNvPr>
            <p:cNvSpPr txBox="1"/>
            <p:nvPr/>
          </p:nvSpPr>
          <p:spPr>
            <a:xfrm>
              <a:off x="629269" y="1880968"/>
              <a:ext cx="5301327" cy="319946"/>
            </a:xfrm>
            <a:prstGeom prst="roundRect">
              <a:avLst/>
            </a:prstGeom>
            <a:noFill/>
          </p:spPr>
          <p:txBody>
            <a:bodyPr vert="horz" wrap="square" lIns="0" tIns="12065" rIns="0" bIns="0" rtlCol="0" anchor="ctr" anchorCtr="0">
              <a:spAutoFit/>
            </a:bodyPr>
            <a:lstStyle/>
            <a:p>
              <a:pPr marL="12700" marR="0" lvl="0" indent="0" algn="ctr" defTabSz="914400" rtl="0" eaLnBrk="1" fontAlgn="auto" latinLnBrk="0" hangingPunct="1">
                <a:lnSpc>
                  <a:spcPct val="100000"/>
                </a:lnSpc>
                <a:spcBef>
                  <a:spcPts val="95"/>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Arial"/>
                </a:rPr>
                <a:t>Venetoclax-naive Patients</a:t>
              </a:r>
              <a:endParaRPr kumimoji="0" sz="1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20" name="Rectangle 19">
              <a:extLst>
                <a:ext uri="{FF2B5EF4-FFF2-40B4-BE49-F238E27FC236}">
                  <a16:creationId xmlns:a16="http://schemas.microsoft.com/office/drawing/2014/main" id="{A066D37E-05E9-8713-3904-5DE1D2A86DA6}"/>
                </a:ext>
              </a:extLst>
            </p:cNvPr>
            <p:cNvSpPr/>
            <p:nvPr/>
          </p:nvSpPr>
          <p:spPr>
            <a:xfrm>
              <a:off x="879221" y="2250829"/>
              <a:ext cx="175847" cy="2110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1" name="Rectangle 20">
            <a:extLst>
              <a:ext uri="{FF2B5EF4-FFF2-40B4-BE49-F238E27FC236}">
                <a16:creationId xmlns:a16="http://schemas.microsoft.com/office/drawing/2014/main" id="{F8532419-07D4-C2A0-1C7D-B809034DF861}"/>
              </a:ext>
            </a:extLst>
          </p:cNvPr>
          <p:cNvSpPr/>
          <p:nvPr/>
        </p:nvSpPr>
        <p:spPr>
          <a:xfrm>
            <a:off x="6446553" y="2280252"/>
            <a:ext cx="218652" cy="3163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2512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DEC0E-7877-5593-CB80-9E71CA4519CA}"/>
              </a:ext>
            </a:extLst>
          </p:cNvPr>
          <p:cNvSpPr>
            <a:spLocks noGrp="1"/>
          </p:cNvSpPr>
          <p:nvPr>
            <p:ph type="title"/>
          </p:nvPr>
        </p:nvSpPr>
        <p:spPr>
          <a:xfrm>
            <a:off x="441591" y="330996"/>
            <a:ext cx="11544760" cy="762000"/>
          </a:xfrm>
        </p:spPr>
        <p:txBody>
          <a:bodyPr>
            <a:normAutofit fontScale="90000"/>
          </a:bodyPr>
          <a:lstStyle/>
          <a:p>
            <a:r>
              <a:rPr lang="en-US" dirty="0">
                <a:solidFill>
                  <a:schemeClr val="tx1"/>
                </a:solidFill>
              </a:rPr>
              <a:t>Ph I/II BRUIN &amp; Ph III BRUIN CLL-321 (Pooled Analysis)</a:t>
            </a:r>
          </a:p>
        </p:txBody>
      </p:sp>
      <p:graphicFrame>
        <p:nvGraphicFramePr>
          <p:cNvPr id="3" name="Diagram 2">
            <a:extLst>
              <a:ext uri="{FF2B5EF4-FFF2-40B4-BE49-F238E27FC236}">
                <a16:creationId xmlns:a16="http://schemas.microsoft.com/office/drawing/2014/main" id="{807B57AA-3A2B-3210-451D-2A5248C36C00}"/>
              </a:ext>
            </a:extLst>
          </p:cNvPr>
          <p:cNvGraphicFramePr/>
          <p:nvPr/>
        </p:nvGraphicFramePr>
        <p:xfrm>
          <a:off x="838199" y="2769274"/>
          <a:ext cx="4827310" cy="31167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Diagram 3">
            <a:extLst>
              <a:ext uri="{FF2B5EF4-FFF2-40B4-BE49-F238E27FC236}">
                <a16:creationId xmlns:a16="http://schemas.microsoft.com/office/drawing/2014/main" id="{B8B11DDC-8128-62F7-D87B-268E06F927E7}"/>
              </a:ext>
            </a:extLst>
          </p:cNvPr>
          <p:cNvGraphicFramePr/>
          <p:nvPr/>
        </p:nvGraphicFramePr>
        <p:xfrm>
          <a:off x="5859319" y="1167320"/>
          <a:ext cx="5672489" cy="485640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0" name="TextBox 9">
            <a:extLst>
              <a:ext uri="{FF2B5EF4-FFF2-40B4-BE49-F238E27FC236}">
                <a16:creationId xmlns:a16="http://schemas.microsoft.com/office/drawing/2014/main" id="{A5CCAA42-9633-A356-C8D1-BE20214BFCFC}"/>
              </a:ext>
            </a:extLst>
          </p:cNvPr>
          <p:cNvSpPr txBox="1"/>
          <p:nvPr/>
        </p:nvSpPr>
        <p:spPr>
          <a:xfrm>
            <a:off x="838199" y="1428809"/>
            <a:ext cx="4713354" cy="1191816"/>
          </a:xfrm>
          <a:prstGeom prst="roundRect">
            <a:avLst/>
          </a:prstGeom>
          <a:solidFill>
            <a:srgbClr val="DAE3F3"/>
          </a:solidFill>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Safety and efficacy of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pirtobrutinib</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for patients with 2L CLL/SLL previously treated with 1L </a:t>
            </a:r>
            <a:r>
              <a:rPr kumimoji="0" lang="en-US" sz="1600" b="0" i="0" u="none" strike="noStrike" kern="1200" cap="none" spc="0" normalizeH="0" baseline="0" noProof="0" dirty="0" err="1">
                <a:ln>
                  <a:noFill/>
                </a:ln>
                <a:solidFill>
                  <a:prstClr val="black"/>
                </a:solidFill>
                <a:effectLst/>
                <a:uLnTx/>
                <a:uFillTx/>
                <a:latin typeface="Aptos" panose="02110004020202020204"/>
                <a:ea typeface="+mn-ea"/>
                <a:cs typeface="+mn-cs"/>
              </a:rPr>
              <a:t>cBTKi</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therapy and no prior exposure to a BCL2i, using pooled data from the BRUIN and CLL-321 </a:t>
            </a:r>
          </a:p>
        </p:txBody>
      </p:sp>
      <p:sp>
        <p:nvSpPr>
          <p:cNvPr id="7" name="TextBox 6">
            <a:extLst>
              <a:ext uri="{FF2B5EF4-FFF2-40B4-BE49-F238E27FC236}">
                <a16:creationId xmlns:a16="http://schemas.microsoft.com/office/drawing/2014/main" id="{7A0755BC-B29D-6FDC-B479-F297366E206B}"/>
              </a:ext>
            </a:extLst>
          </p:cNvPr>
          <p:cNvSpPr txBox="1"/>
          <p:nvPr/>
        </p:nvSpPr>
        <p:spPr>
          <a:xfrm>
            <a:off x="0" y="6585567"/>
            <a:ext cx="609760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rPr>
              <a:t>Eyre T et al ASH 2025_Abstract 5670</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550041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532CAD8D-605A-6093-A751-BCA636C01DE2}"/>
              </a:ext>
            </a:extLst>
          </p:cNvPr>
          <p:cNvSpPr>
            <a:spLocks noGrp="1"/>
          </p:cNvSpPr>
          <p:nvPr>
            <p:ph type="body" sz="quarter" idx="10"/>
          </p:nvPr>
        </p:nvSpPr>
        <p:spPr>
          <a:xfrm>
            <a:off x="152400" y="6539833"/>
            <a:ext cx="10766080" cy="245645"/>
          </a:xfrm>
        </p:spPr>
        <p:txBody>
          <a:bodyPr/>
          <a:lstStyle/>
          <a:p>
            <a:r>
              <a:rPr lang="en-US" dirty="0" err="1"/>
              <a:t>Woyach</a:t>
            </a:r>
            <a:r>
              <a:rPr lang="en-US" dirty="0"/>
              <a:t> JA, et al. </a:t>
            </a:r>
            <a:r>
              <a:rPr lang="en-US" i="1" dirty="0"/>
              <a:t>J Clin Oncol.</a:t>
            </a:r>
            <a:r>
              <a:rPr lang="en-US" dirty="0"/>
              <a:t> 2025 Dec </a:t>
            </a:r>
            <a:r>
              <a:rPr lang="en-US" dirty="0" err="1"/>
              <a:t>7:JCO2502477</a:t>
            </a:r>
            <a:r>
              <a:rPr lang="en-US" dirty="0"/>
              <a:t>. </a:t>
            </a:r>
            <a:r>
              <a:rPr lang="en-US" dirty="0" err="1"/>
              <a:t>doi</a:t>
            </a:r>
            <a:r>
              <a:rPr lang="en-US" dirty="0"/>
              <a:t>: 10.1200/JCO-25-02477. </a:t>
            </a:r>
          </a:p>
        </p:txBody>
      </p:sp>
      <p:sp>
        <p:nvSpPr>
          <p:cNvPr id="2" name="Title 1">
            <a:extLst>
              <a:ext uri="{FF2B5EF4-FFF2-40B4-BE49-F238E27FC236}">
                <a16:creationId xmlns:a16="http://schemas.microsoft.com/office/drawing/2014/main" id="{0D786A45-8873-8ED1-CA8E-E5F73583CD66}"/>
              </a:ext>
            </a:extLst>
          </p:cNvPr>
          <p:cNvSpPr>
            <a:spLocks noGrp="1"/>
          </p:cNvSpPr>
          <p:nvPr>
            <p:ph type="title"/>
          </p:nvPr>
        </p:nvSpPr>
        <p:spPr/>
        <p:txBody>
          <a:bodyPr/>
          <a:lstStyle/>
          <a:p>
            <a:r>
              <a:rPr lang="en-US" dirty="0"/>
              <a:t>BRUIN CLL-314—Pirto vs </a:t>
            </a:r>
            <a:r>
              <a:rPr lang="en-US" dirty="0" err="1"/>
              <a:t>Ibr</a:t>
            </a:r>
            <a:r>
              <a:rPr lang="en-US" dirty="0"/>
              <a:t> in RR and TN CLL</a:t>
            </a:r>
          </a:p>
        </p:txBody>
      </p:sp>
      <p:graphicFrame>
        <p:nvGraphicFramePr>
          <p:cNvPr id="9" name="Content Placeholder 8">
            <a:extLst>
              <a:ext uri="{FF2B5EF4-FFF2-40B4-BE49-F238E27FC236}">
                <a16:creationId xmlns:a16="http://schemas.microsoft.com/office/drawing/2014/main" id="{F8B841FA-96C9-164A-CD10-DF21B123B6CB}"/>
              </a:ext>
            </a:extLst>
          </p:cNvPr>
          <p:cNvGraphicFramePr>
            <a:graphicFrameLocks noGrp="1"/>
          </p:cNvGraphicFramePr>
          <p:nvPr>
            <p:ph idx="1"/>
          </p:nvPr>
        </p:nvGraphicFramePr>
        <p:xfrm>
          <a:off x="330200" y="3259138"/>
          <a:ext cx="11521440" cy="2667000"/>
        </p:xfrm>
        <a:graphic>
          <a:graphicData uri="http://schemas.openxmlformats.org/drawingml/2006/table">
            <a:tbl>
              <a:tblPr firstRow="1" bandRow="1">
                <a:tableStyleId>{3B4B98B0-60AC-42C2-AFA5-B58CD77FA1E5}</a:tableStyleId>
              </a:tblPr>
              <a:tblGrid>
                <a:gridCol w="2834640">
                  <a:extLst>
                    <a:ext uri="{9D8B030D-6E8A-4147-A177-3AD203B41FA5}">
                      <a16:colId xmlns:a16="http://schemas.microsoft.com/office/drawing/2014/main" val="450313923"/>
                    </a:ext>
                  </a:extLst>
                </a:gridCol>
                <a:gridCol w="1463040">
                  <a:extLst>
                    <a:ext uri="{9D8B030D-6E8A-4147-A177-3AD203B41FA5}">
                      <a16:colId xmlns:a16="http://schemas.microsoft.com/office/drawing/2014/main" val="1808770666"/>
                    </a:ext>
                  </a:extLst>
                </a:gridCol>
                <a:gridCol w="1463040">
                  <a:extLst>
                    <a:ext uri="{9D8B030D-6E8A-4147-A177-3AD203B41FA5}">
                      <a16:colId xmlns:a16="http://schemas.microsoft.com/office/drawing/2014/main" val="2912700565"/>
                    </a:ext>
                  </a:extLst>
                </a:gridCol>
                <a:gridCol w="1463040">
                  <a:extLst>
                    <a:ext uri="{9D8B030D-6E8A-4147-A177-3AD203B41FA5}">
                      <a16:colId xmlns:a16="http://schemas.microsoft.com/office/drawing/2014/main" val="120415716"/>
                    </a:ext>
                  </a:extLst>
                </a:gridCol>
                <a:gridCol w="1463040">
                  <a:extLst>
                    <a:ext uri="{9D8B030D-6E8A-4147-A177-3AD203B41FA5}">
                      <a16:colId xmlns:a16="http://schemas.microsoft.com/office/drawing/2014/main" val="3242999443"/>
                    </a:ext>
                  </a:extLst>
                </a:gridCol>
                <a:gridCol w="1463040">
                  <a:extLst>
                    <a:ext uri="{9D8B030D-6E8A-4147-A177-3AD203B41FA5}">
                      <a16:colId xmlns:a16="http://schemas.microsoft.com/office/drawing/2014/main" val="1531585490"/>
                    </a:ext>
                  </a:extLst>
                </a:gridCol>
                <a:gridCol w="1371600">
                  <a:extLst>
                    <a:ext uri="{9D8B030D-6E8A-4147-A177-3AD203B41FA5}">
                      <a16:colId xmlns:a16="http://schemas.microsoft.com/office/drawing/2014/main" val="1475716691"/>
                    </a:ext>
                  </a:extLst>
                </a:gridCol>
              </a:tblGrid>
              <a:tr h="370840">
                <a:tc rowSpan="2">
                  <a:txBody>
                    <a:bodyPr/>
                    <a:lstStyle/>
                    <a:p>
                      <a:r>
                        <a:rPr lang="en-US" b="1" dirty="0"/>
                        <a:t>BOR</a:t>
                      </a:r>
                    </a:p>
                  </a:txBody>
                  <a:tcPr anchor="b">
                    <a:lnB w="12700" cap="flat" cmpd="sng" algn="ctr">
                      <a:solidFill>
                        <a:schemeClr val="accent1"/>
                      </a:solidFill>
                      <a:prstDash val="solid"/>
                      <a:round/>
                      <a:headEnd type="none" w="med" len="med"/>
                      <a:tailEnd type="none" w="med" len="med"/>
                    </a:lnB>
                  </a:tcPr>
                </a:tc>
                <a:tc gridSpan="2">
                  <a:txBody>
                    <a:bodyPr/>
                    <a:lstStyle/>
                    <a:p>
                      <a:pPr algn="ctr"/>
                      <a:r>
                        <a:rPr lang="en-US" sz="1800" b="1" i="0" u="none" strike="noStrike" kern="1200" baseline="0" dirty="0">
                          <a:solidFill>
                            <a:schemeClr val="tx1"/>
                          </a:solidFill>
                          <a:latin typeface="+mn-lt"/>
                          <a:ea typeface="+mn-ea"/>
                          <a:cs typeface="+mn-cs"/>
                        </a:rPr>
                        <a:t>ITT, n (%) </a:t>
                      </a:r>
                      <a:endParaRPr lang="en-US" b="1" dirty="0"/>
                    </a:p>
                  </a:txBody>
                  <a:tcPr anchor="b"/>
                </a:tc>
                <a:tc hMerge="1">
                  <a:txBody>
                    <a:bodyPr/>
                    <a:lstStyle/>
                    <a:p>
                      <a:endParaRPr lang="en-US" b="1" dirty="0"/>
                    </a:p>
                  </a:txBody>
                  <a:tcPr/>
                </a:tc>
                <a:tc gridSpan="2">
                  <a:txBody>
                    <a:bodyPr/>
                    <a:lstStyle/>
                    <a:p>
                      <a:pPr algn="ctr"/>
                      <a:r>
                        <a:rPr lang="en-US" sz="1800" b="1" i="0" u="none" strike="noStrike" kern="1200" baseline="0" dirty="0">
                          <a:solidFill>
                            <a:schemeClr val="tx1"/>
                          </a:solidFill>
                          <a:latin typeface="+mn-lt"/>
                          <a:ea typeface="+mn-ea"/>
                          <a:cs typeface="+mn-cs"/>
                        </a:rPr>
                        <a:t>Relapsed/Refractory, n (%) </a:t>
                      </a:r>
                      <a:endParaRPr lang="en-US" b="1" dirty="0"/>
                    </a:p>
                  </a:txBody>
                  <a:tcPr anchor="b"/>
                </a:tc>
                <a:tc hMerge="1">
                  <a:txBody>
                    <a:bodyPr/>
                    <a:lstStyle/>
                    <a:p>
                      <a:endParaRPr lang="en-US" b="1" dirty="0"/>
                    </a:p>
                  </a:txBody>
                  <a:tcPr/>
                </a:tc>
                <a:tc gridSpan="2">
                  <a:txBody>
                    <a:bodyPr/>
                    <a:lstStyle/>
                    <a:p>
                      <a:pPr algn="ctr"/>
                      <a:r>
                        <a:rPr lang="en-US" sz="1800" b="1" i="0" u="none" strike="noStrike" kern="1200" baseline="0" dirty="0">
                          <a:solidFill>
                            <a:schemeClr val="tx1"/>
                          </a:solidFill>
                          <a:latin typeface="+mn-lt"/>
                          <a:ea typeface="+mn-ea"/>
                          <a:cs typeface="+mn-cs"/>
                        </a:rPr>
                        <a:t>Treatment-naive, n (%)</a:t>
                      </a:r>
                      <a:endParaRPr lang="en-US" b="1" dirty="0"/>
                    </a:p>
                  </a:txBody>
                  <a:tcPr anchor="b"/>
                </a:tc>
                <a:tc hMerge="1">
                  <a:txBody>
                    <a:bodyPr/>
                    <a:lstStyle/>
                    <a:p>
                      <a:endParaRPr lang="en-US" b="1" dirty="0"/>
                    </a:p>
                  </a:txBody>
                  <a:tcPr/>
                </a:tc>
                <a:extLst>
                  <a:ext uri="{0D108BD9-81ED-4DB2-BD59-A6C34878D82A}">
                    <a16:rowId xmlns:a16="http://schemas.microsoft.com/office/drawing/2014/main" val="2290486652"/>
                  </a:ext>
                </a:extLst>
              </a:tr>
              <a:tr h="370840">
                <a:tc vMerge="1">
                  <a:txBody>
                    <a:bodyPr/>
                    <a:lstStyle/>
                    <a:p>
                      <a:endParaRPr dirty="0"/>
                    </a:p>
                  </a:txBody>
                  <a:tcPr>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err="1">
                          <a:solidFill>
                            <a:schemeClr val="tx1"/>
                          </a:solidFill>
                          <a:latin typeface="+mn-lt"/>
                          <a:ea typeface="+mn-ea"/>
                          <a:cs typeface="+mn-cs"/>
                        </a:rPr>
                        <a:t>Pirtobrutinib</a:t>
                      </a:r>
                      <a:r>
                        <a:rPr lang="en-US" sz="1800" b="1" i="0" u="none" strike="noStrike" kern="1200" baseline="0" dirty="0">
                          <a:solidFill>
                            <a:schemeClr val="tx1"/>
                          </a:solidFill>
                          <a:latin typeface="+mn-lt"/>
                          <a:ea typeface="+mn-ea"/>
                          <a:cs typeface="+mn-cs"/>
                        </a:rPr>
                        <a:t> (n = 331)</a:t>
                      </a:r>
                    </a:p>
                  </a:txBody>
                  <a:tcPr anchor="b">
                    <a:lnL w="12700" cap="flat" cmpd="sng" algn="ctr">
                      <a:no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Ibrutinib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(n = 331)</a:t>
                      </a:r>
                    </a:p>
                  </a:txBody>
                  <a:tcPr anchor="b">
                    <a:lnB w="12700" cap="flat" cmpd="sng" algn="ctr">
                      <a:solidFill>
                        <a:schemeClr val="accent1"/>
                      </a:solidFill>
                      <a:prstDash val="solid"/>
                      <a:round/>
                      <a:headEnd type="none" w="med" len="med"/>
                      <a:tailEnd type="none" w="med" len="med"/>
                    </a:lnB>
                    <a:noFill/>
                  </a:tcPr>
                </a:tc>
                <a:tc>
                  <a:txBody>
                    <a:bodyPr/>
                    <a:lstStyle/>
                    <a:p>
                      <a:pPr algn="ctr"/>
                      <a:r>
                        <a:rPr lang="en-US" sz="1800" b="1" i="0" u="none" strike="noStrike" kern="1200" baseline="0" dirty="0" err="1">
                          <a:solidFill>
                            <a:schemeClr val="tx1"/>
                          </a:solidFill>
                          <a:latin typeface="+mn-lt"/>
                          <a:ea typeface="+mn-ea"/>
                          <a:cs typeface="+mn-cs"/>
                        </a:rPr>
                        <a:t>Pirtobrutinib</a:t>
                      </a:r>
                      <a:endParaRPr lang="en-US" sz="1800" b="1" i="0" u="none" strike="noStrike" kern="1200" baseline="0" dirty="0">
                        <a:solidFill>
                          <a:schemeClr val="tx1"/>
                        </a:solidFill>
                        <a:latin typeface="+mn-lt"/>
                        <a:ea typeface="+mn-ea"/>
                        <a:cs typeface="+mn-cs"/>
                      </a:endParaRPr>
                    </a:p>
                    <a:p>
                      <a:pPr algn="ctr"/>
                      <a:r>
                        <a:rPr lang="en-US" sz="1800" b="1" i="0" u="none" strike="noStrike" kern="1200" baseline="0" dirty="0">
                          <a:solidFill>
                            <a:schemeClr val="tx1"/>
                          </a:solidFill>
                          <a:latin typeface="+mn-lt"/>
                          <a:ea typeface="+mn-ea"/>
                          <a:cs typeface="+mn-cs"/>
                        </a:rPr>
                        <a:t>(n = 219)</a:t>
                      </a:r>
                    </a:p>
                  </a:txBody>
                  <a:tcPr anchor="b">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Ibrutinib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(n = 218)</a:t>
                      </a:r>
                    </a:p>
                  </a:txBody>
                  <a:tcPr anchor="b">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err="1">
                          <a:solidFill>
                            <a:schemeClr val="tx1"/>
                          </a:solidFill>
                          <a:latin typeface="+mn-lt"/>
                          <a:ea typeface="+mn-ea"/>
                          <a:cs typeface="+mn-cs"/>
                        </a:rPr>
                        <a:t>Pirtobrutinib</a:t>
                      </a:r>
                      <a:r>
                        <a:rPr lang="en-US" sz="1800" b="1" i="0" u="none" strike="noStrike" kern="1200" baseline="0" dirty="0">
                          <a:solidFill>
                            <a:schemeClr val="tx1"/>
                          </a:solidFill>
                          <a:latin typeface="+mn-lt"/>
                          <a:ea typeface="+mn-ea"/>
                          <a:cs typeface="+mn-cs"/>
                        </a:rPr>
                        <a:t> (n = 112)</a:t>
                      </a:r>
                    </a:p>
                  </a:txBody>
                  <a:tcPr anchor="b">
                    <a:lnB w="12700" cap="flat" cmpd="sng" algn="ctr">
                      <a:solidFill>
                        <a:schemeClr val="accent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Ibrutinib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(n = 113)</a:t>
                      </a:r>
                    </a:p>
                  </a:txBody>
                  <a:tcPr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400630104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ORR (PR or better) ratio</a:t>
                      </a:r>
                    </a:p>
                  </a:txBody>
                  <a:tcPr anchor="ctr">
                    <a:lnT w="12700" cap="flat" cmpd="sng" algn="ctr">
                      <a:solidFill>
                        <a:schemeClr val="accent1"/>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1.1080</a:t>
                      </a:r>
                    </a:p>
                  </a:txBody>
                  <a:tcPr anchor="ctr">
                    <a:lnT w="12700" cap="flat" cmpd="sng" algn="ctr">
                      <a:solidFill>
                        <a:schemeClr val="accent1"/>
                      </a:solidFill>
                      <a:prstDash val="solid"/>
                      <a:round/>
                      <a:headEnd type="none" w="med" len="med"/>
                      <a:tailEnd type="none" w="med" len="med"/>
                    </a:lnT>
                  </a:tcPr>
                </a:tc>
                <a:tc hMerge="1">
                  <a:txBody>
                    <a:bodyPr/>
                    <a:lstStyle/>
                    <a:p>
                      <a:endParaRPr lang="en-US" dirty="0"/>
                    </a:p>
                  </a:txBody>
                  <a:tcPr>
                    <a:lnT w="12700" cap="flat" cmpd="sng" algn="ctr">
                      <a:solidFill>
                        <a:schemeClr val="accent1"/>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1.1233</a:t>
                      </a:r>
                    </a:p>
                  </a:txBody>
                  <a:tcPr anchor="ctr">
                    <a:lnT w="12700" cap="flat" cmpd="sng" algn="ctr">
                      <a:solidFill>
                        <a:schemeClr val="accent1"/>
                      </a:solidFill>
                      <a:prstDash val="solid"/>
                      <a:round/>
                      <a:headEnd type="none" w="med" len="med"/>
                      <a:tailEnd type="none" w="med" len="med"/>
                    </a:lnT>
                  </a:tcPr>
                </a:tc>
                <a:tc hMerge="1">
                  <a:txBody>
                    <a:bodyPr/>
                    <a:lstStyle/>
                    <a:p>
                      <a:endParaRPr lang="en-US" dirty="0"/>
                    </a:p>
                  </a:txBody>
                  <a:tcPr>
                    <a:lnT w="12700" cap="flat" cmpd="sng" algn="ctr">
                      <a:solidFill>
                        <a:schemeClr val="accent1"/>
                      </a:solidFill>
                      <a:prstDash val="solid"/>
                      <a:round/>
                      <a:headEnd type="none" w="med" len="med"/>
                      <a:tailEnd type="none" w="med" len="med"/>
                    </a:lnT>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1.0797</a:t>
                      </a:r>
                    </a:p>
                  </a:txBody>
                  <a:tcPr anchor="ctr">
                    <a:lnT w="12700" cap="flat" cmpd="sng" algn="ctr">
                      <a:solidFill>
                        <a:schemeClr val="accent1"/>
                      </a:solidFill>
                      <a:prstDash val="solid"/>
                      <a:round/>
                      <a:headEnd type="none" w="med" len="med"/>
                      <a:tailEnd type="none" w="med" len="med"/>
                    </a:lnT>
                  </a:tcPr>
                </a:tc>
                <a:tc hMerge="1">
                  <a:txBody>
                    <a:bodyPr/>
                    <a:lstStyle/>
                    <a:p>
                      <a:endParaRPr lang="en-US" dirty="0"/>
                    </a:p>
                  </a:txBody>
                  <a:tcP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401288696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0" u="none" strike="noStrike" kern="1200" baseline="0" dirty="0">
                          <a:solidFill>
                            <a:schemeClr val="tx1"/>
                          </a:solidFill>
                          <a:latin typeface="+mn-lt"/>
                          <a:ea typeface="+mn-ea"/>
                          <a:cs typeface="+mn-cs"/>
                        </a:rPr>
                        <a:t>95% CI</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1.034 to 1.187</a:t>
                      </a:r>
                    </a:p>
                  </a:txBody>
                  <a:tcPr anchor="ct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1.020 to 1.237</a:t>
                      </a:r>
                    </a:p>
                  </a:txBody>
                  <a:tcPr anchor="ct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0.989 to 1.179</a:t>
                      </a:r>
                    </a:p>
                  </a:txBody>
                  <a:tcPr anchor="ctr"/>
                </a:tc>
                <a:tc hMerge="1">
                  <a:txBody>
                    <a:bodyPr/>
                    <a:lstStyle/>
                    <a:p>
                      <a:endParaRPr lang="en-US" dirty="0"/>
                    </a:p>
                  </a:txBody>
                  <a:tcPr/>
                </a:tc>
                <a:extLst>
                  <a:ext uri="{0D108BD9-81ED-4DB2-BD59-A6C34878D82A}">
                    <a16:rowId xmlns:a16="http://schemas.microsoft.com/office/drawing/2014/main" val="200436801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i="1" u="none" strike="noStrike" kern="1200" baseline="0" dirty="0">
                          <a:solidFill>
                            <a:schemeClr val="tx1"/>
                          </a:solidFill>
                          <a:latin typeface="+mn-lt"/>
                          <a:ea typeface="+mn-ea"/>
                          <a:cs typeface="+mn-cs"/>
                        </a:rPr>
                        <a:t>P-</a:t>
                      </a:r>
                      <a:r>
                        <a:rPr lang="en-US" sz="1800" b="1" i="0" u="none" strike="noStrike" kern="1200" baseline="0" dirty="0">
                          <a:solidFill>
                            <a:schemeClr val="tx1"/>
                          </a:solidFill>
                          <a:latin typeface="+mn-lt"/>
                          <a:ea typeface="+mn-ea"/>
                          <a:cs typeface="+mn-cs"/>
                        </a:rPr>
                        <a:t>value for noninferiority</a:t>
                      </a:r>
                    </a:p>
                  </a:txBody>
                  <a:tcPr anchor="ct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&lt;.0001</a:t>
                      </a:r>
                    </a:p>
                  </a:txBody>
                  <a:tcPr anchor="ctr"/>
                </a:tc>
                <a:tc hMerge="1">
                  <a:txBody>
                    <a:bodyPr/>
                    <a:lstStyle/>
                    <a:p>
                      <a:endParaRPr lang="en-US" dirty="0"/>
                    </a:p>
                  </a:txBody>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chemeClr val="tx1"/>
                          </a:solidFill>
                          <a:latin typeface="+mn-lt"/>
                          <a:ea typeface="+mn-ea"/>
                          <a:cs typeface="+mn-cs"/>
                        </a:rPr>
                        <a:t>&lt;.0001</a:t>
                      </a:r>
                    </a:p>
                  </a:txBody>
                  <a:tcPr anchor="ctr"/>
                </a:tc>
                <a:tc hMerge="1">
                  <a:txBody>
                    <a:bodyPr/>
                    <a:lstStyle/>
                    <a:p>
                      <a:endParaRPr lang="en-US" dirty="0"/>
                    </a:p>
                  </a:txBody>
                  <a:tcPr/>
                </a:tc>
                <a:tc gridSpan="2">
                  <a:txBody>
                    <a:bodyPr/>
                    <a:lstStyle/>
                    <a:p>
                      <a:pPr algn="ctr"/>
                      <a:r>
                        <a:rPr lang="en-US" dirty="0"/>
                        <a:t>—</a:t>
                      </a:r>
                    </a:p>
                  </a:txBody>
                  <a:tcPr anchor="ctr"/>
                </a:tc>
                <a:tc hMerge="1">
                  <a:txBody>
                    <a:bodyPr/>
                    <a:lstStyle/>
                    <a:p>
                      <a:endParaRPr lang="en-US" dirty="0"/>
                    </a:p>
                  </a:txBody>
                  <a:tcPr/>
                </a:tc>
                <a:extLst>
                  <a:ext uri="{0D108BD9-81ED-4DB2-BD59-A6C34878D82A}">
                    <a16:rowId xmlns:a16="http://schemas.microsoft.com/office/drawing/2014/main" val="892831218"/>
                  </a:ext>
                </a:extLst>
              </a:tr>
            </a:tbl>
          </a:graphicData>
        </a:graphic>
      </p:graphicFrame>
      <p:sp>
        <p:nvSpPr>
          <p:cNvPr id="16" name="Content Placeholder 1">
            <a:extLst>
              <a:ext uri="{FF2B5EF4-FFF2-40B4-BE49-F238E27FC236}">
                <a16:creationId xmlns:a16="http://schemas.microsoft.com/office/drawing/2014/main" id="{83334497-698E-4CCF-7FC1-7AC0A118EC22}"/>
              </a:ext>
            </a:extLst>
          </p:cNvPr>
          <p:cNvSpPr txBox="1">
            <a:spLocks/>
          </p:cNvSpPr>
          <p:nvPr/>
        </p:nvSpPr>
        <p:spPr>
          <a:xfrm>
            <a:off x="152400" y="1253331"/>
            <a:ext cx="8852704" cy="2011680"/>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1200"/>
              </a:spcBef>
              <a:buClr>
                <a:srgbClr val="8642CC"/>
              </a:buClr>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100000"/>
              </a:lnSpc>
              <a:spcBef>
                <a:spcPts val="600"/>
              </a:spcBef>
              <a:buClr>
                <a:schemeClr val="tx1"/>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600"/>
              </a:spcBef>
              <a:buClr>
                <a:schemeClr val="tx1"/>
              </a:buClr>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600"/>
              </a:spcBef>
              <a:buClr>
                <a:schemeClr val="tx1"/>
              </a:buClr>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200"/>
              </a:spcBef>
              <a:spcAft>
                <a:spcPts val="0"/>
              </a:spcAft>
              <a:buClr>
                <a:srgbClr val="8642C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Global, multicenter, open-label, randomized Phase III study (N = 662)</a:t>
            </a:r>
          </a:p>
          <a:p>
            <a:pPr marL="228600" marR="0" lvl="0" indent="-228600" algn="l" defTabSz="914400" rtl="0" eaLnBrk="1" fontAlgn="auto" latinLnBrk="0" hangingPunct="1">
              <a:lnSpc>
                <a:spcPct val="100000"/>
              </a:lnSpc>
              <a:spcBef>
                <a:spcPts val="1200"/>
              </a:spcBef>
              <a:spcAft>
                <a:spcPts val="0"/>
              </a:spcAft>
              <a:buClr>
                <a:srgbClr val="8642C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BTKi-naive disease (relapsed/refractory or treatment-naive)</a:t>
            </a:r>
          </a:p>
          <a:p>
            <a:pPr marL="228600" marR="0" lvl="0" indent="-228600" algn="l" defTabSz="914400" rtl="0" eaLnBrk="1" fontAlgn="auto" latinLnBrk="0" hangingPunct="1">
              <a:lnSpc>
                <a:spcPct val="100000"/>
              </a:lnSpc>
              <a:spcBef>
                <a:spcPts val="1200"/>
              </a:spcBef>
              <a:spcAft>
                <a:spcPts val="0"/>
              </a:spcAft>
              <a:buClr>
                <a:srgbClr val="8642C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Primary endpoint: ORR</a:t>
            </a:r>
          </a:p>
          <a:p>
            <a:pPr marL="228600" marR="0" lvl="0" indent="-228600" algn="l" defTabSz="914400" rtl="0" eaLnBrk="1" fontAlgn="auto" latinLnBrk="0" hangingPunct="1">
              <a:lnSpc>
                <a:spcPct val="100000"/>
              </a:lnSpc>
              <a:spcBef>
                <a:spcPts val="1200"/>
              </a:spcBef>
              <a:spcAft>
                <a:spcPts val="0"/>
              </a:spcAft>
              <a:buClr>
                <a:srgbClr val="8642CC"/>
              </a:buClr>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rPr>
              <a:t>Key secondary endpoint: </a:t>
            </a:r>
            <a:r>
              <a:rPr kumimoji="0" lang="en-US" sz="2200" b="0" i="0" u="none" strike="noStrike" kern="1200" cap="none" spc="0" normalizeH="0" baseline="0" noProof="0" dirty="0" err="1">
                <a:ln>
                  <a:noFill/>
                </a:ln>
                <a:solidFill>
                  <a:prstClr val="black"/>
                </a:solidFill>
                <a:effectLst/>
                <a:uLnTx/>
                <a:uFillTx/>
                <a:latin typeface="Aptos" panose="02110004020202020204"/>
                <a:ea typeface="+mn-ea"/>
                <a:cs typeface="+mn-cs"/>
              </a:rPr>
              <a:t>PFS</a:t>
            </a:r>
            <a:endParaRPr kumimoji="0" lang="en-US" sz="2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26603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083E2AF-B56B-9232-1122-8E68B4894190}"/>
              </a:ext>
            </a:extLst>
          </p:cNvPr>
          <p:cNvSpPr>
            <a:spLocks noGrp="1"/>
          </p:cNvSpPr>
          <p:nvPr>
            <p:ph type="body" sz="quarter" idx="10"/>
          </p:nvPr>
        </p:nvSpPr>
        <p:spPr>
          <a:xfrm>
            <a:off x="152399" y="6539833"/>
            <a:ext cx="10784187" cy="245645"/>
          </a:xfrm>
        </p:spPr>
        <p:txBody>
          <a:bodyPr/>
          <a:lstStyle/>
          <a:p>
            <a:r>
              <a:rPr lang="en-US" dirty="0" err="1"/>
              <a:t>Woyach</a:t>
            </a:r>
            <a:r>
              <a:rPr lang="en-US" dirty="0"/>
              <a:t> JA, et al. </a:t>
            </a:r>
            <a:r>
              <a:rPr lang="en-US" i="1" dirty="0"/>
              <a:t>J Clin Oncol.</a:t>
            </a:r>
            <a:r>
              <a:rPr lang="en-US" dirty="0"/>
              <a:t> 2025 Dec 7.</a:t>
            </a:r>
          </a:p>
        </p:txBody>
      </p:sp>
      <p:sp>
        <p:nvSpPr>
          <p:cNvPr id="2" name="Title 1">
            <a:extLst>
              <a:ext uri="{FF2B5EF4-FFF2-40B4-BE49-F238E27FC236}">
                <a16:creationId xmlns:a16="http://schemas.microsoft.com/office/drawing/2014/main" id="{0A046FAB-D87D-2233-1837-C7050B83023C}"/>
              </a:ext>
            </a:extLst>
          </p:cNvPr>
          <p:cNvSpPr>
            <a:spLocks noGrp="1"/>
          </p:cNvSpPr>
          <p:nvPr>
            <p:ph type="title"/>
          </p:nvPr>
        </p:nvSpPr>
        <p:spPr>
          <a:xfrm>
            <a:off x="152399" y="328663"/>
            <a:ext cx="11887200" cy="535531"/>
          </a:xfrm>
        </p:spPr>
        <p:txBody>
          <a:bodyPr/>
          <a:lstStyle/>
          <a:p>
            <a:r>
              <a:rPr lang="en-US" dirty="0"/>
              <a:t>BRUIN </a:t>
            </a:r>
            <a:r>
              <a:rPr lang="en-US" dirty="0" err="1"/>
              <a:t>CLL</a:t>
            </a:r>
            <a:r>
              <a:rPr lang="en-US" dirty="0"/>
              <a:t>-314—</a:t>
            </a:r>
            <a:r>
              <a:rPr lang="en-US" dirty="0" err="1"/>
              <a:t>PFS</a:t>
            </a:r>
            <a:endParaRPr lang="en-US" dirty="0"/>
          </a:p>
        </p:txBody>
      </p:sp>
      <p:grpSp>
        <p:nvGrpSpPr>
          <p:cNvPr id="23" name="Group 22">
            <a:extLst>
              <a:ext uri="{FF2B5EF4-FFF2-40B4-BE49-F238E27FC236}">
                <a16:creationId xmlns:a16="http://schemas.microsoft.com/office/drawing/2014/main" id="{88A9B07B-606C-6996-0A2C-E7B11CAB9E35}"/>
              </a:ext>
            </a:extLst>
          </p:cNvPr>
          <p:cNvGrpSpPr/>
          <p:nvPr/>
        </p:nvGrpSpPr>
        <p:grpSpPr>
          <a:xfrm>
            <a:off x="271138" y="1551183"/>
            <a:ext cx="5824861" cy="4301660"/>
            <a:chOff x="459222" y="1951656"/>
            <a:chExt cx="5219700" cy="3718781"/>
          </a:xfrm>
        </p:grpSpPr>
        <p:grpSp>
          <p:nvGrpSpPr>
            <p:cNvPr id="19" name="Group 18">
              <a:extLst>
                <a:ext uri="{FF2B5EF4-FFF2-40B4-BE49-F238E27FC236}">
                  <a16:creationId xmlns:a16="http://schemas.microsoft.com/office/drawing/2014/main" id="{4A174087-E130-0BD1-DE8E-83F2F1ABBE97}"/>
                </a:ext>
              </a:extLst>
            </p:cNvPr>
            <p:cNvGrpSpPr/>
            <p:nvPr/>
          </p:nvGrpSpPr>
          <p:grpSpPr>
            <a:xfrm>
              <a:off x="459222" y="1951656"/>
              <a:ext cx="5219700" cy="3718781"/>
              <a:chOff x="-1382828" y="2017918"/>
              <a:chExt cx="5219700" cy="3718781"/>
            </a:xfrm>
          </p:grpSpPr>
          <p:sp>
            <p:nvSpPr>
              <p:cNvPr id="10" name="TextBox 9">
                <a:extLst>
                  <a:ext uri="{FF2B5EF4-FFF2-40B4-BE49-F238E27FC236}">
                    <a16:creationId xmlns:a16="http://schemas.microsoft.com/office/drawing/2014/main" id="{FDBDAF38-6BB7-F917-3AD8-039231E8C413}"/>
                  </a:ext>
                </a:extLst>
              </p:cNvPr>
              <p:cNvSpPr txBox="1"/>
              <p:nvPr/>
            </p:nvSpPr>
            <p:spPr>
              <a:xfrm>
                <a:off x="-1382828" y="2017918"/>
                <a:ext cx="5219700" cy="512381"/>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Relapsed/Refractory</a:t>
                </a:r>
              </a:p>
            </p:txBody>
          </p:sp>
          <p:pic>
            <p:nvPicPr>
              <p:cNvPr id="15" name="Picture 14">
                <a:extLst>
                  <a:ext uri="{FF2B5EF4-FFF2-40B4-BE49-F238E27FC236}">
                    <a16:creationId xmlns:a16="http://schemas.microsoft.com/office/drawing/2014/main" id="{D18EEB68-25BA-8ABC-8D88-9AEFEE8F2CD6}"/>
                  </a:ext>
                </a:extLst>
              </p:cNvPr>
              <p:cNvPicPr>
                <a:picLocks noChangeAspect="1"/>
              </p:cNvPicPr>
              <p:nvPr/>
            </p:nvPicPr>
            <p:blipFill>
              <a:blip r:embed="rId3"/>
              <a:stretch>
                <a:fillRect/>
              </a:stretch>
            </p:blipFill>
            <p:spPr>
              <a:xfrm>
                <a:off x="-1182107" y="2536299"/>
                <a:ext cx="4818258" cy="3200400"/>
              </a:xfrm>
              <a:prstGeom prst="rect">
                <a:avLst/>
              </a:prstGeom>
              <a:effectLst>
                <a:outerShdw blurRad="50800" dist="38100" dir="5400000" algn="t" rotWithShape="0">
                  <a:prstClr val="black">
                    <a:alpha val="40000"/>
                  </a:prstClr>
                </a:outerShdw>
              </a:effectLst>
            </p:spPr>
          </p:pic>
        </p:grpSp>
        <p:sp>
          <p:nvSpPr>
            <p:cNvPr id="21" name="Rectangle 20">
              <a:extLst>
                <a:ext uri="{FF2B5EF4-FFF2-40B4-BE49-F238E27FC236}">
                  <a16:creationId xmlns:a16="http://schemas.microsoft.com/office/drawing/2014/main" id="{CF08386D-83B6-28FE-F914-A1307D8EDE40}"/>
                </a:ext>
              </a:extLst>
            </p:cNvPr>
            <p:cNvSpPr/>
            <p:nvPr/>
          </p:nvSpPr>
          <p:spPr>
            <a:xfrm>
              <a:off x="675861" y="2491409"/>
              <a:ext cx="212035" cy="2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 name="Group 23">
            <a:extLst>
              <a:ext uri="{FF2B5EF4-FFF2-40B4-BE49-F238E27FC236}">
                <a16:creationId xmlns:a16="http://schemas.microsoft.com/office/drawing/2014/main" id="{84AF2F38-3816-9022-8107-722F74555615}"/>
              </a:ext>
            </a:extLst>
          </p:cNvPr>
          <p:cNvGrpSpPr/>
          <p:nvPr/>
        </p:nvGrpSpPr>
        <p:grpSpPr>
          <a:xfrm>
            <a:off x="6113763" y="1551183"/>
            <a:ext cx="5824861" cy="4301660"/>
            <a:chOff x="6521706" y="1951656"/>
            <a:chExt cx="5219700" cy="3704496"/>
          </a:xfrm>
        </p:grpSpPr>
        <p:grpSp>
          <p:nvGrpSpPr>
            <p:cNvPr id="20" name="Group 19">
              <a:extLst>
                <a:ext uri="{FF2B5EF4-FFF2-40B4-BE49-F238E27FC236}">
                  <a16:creationId xmlns:a16="http://schemas.microsoft.com/office/drawing/2014/main" id="{D7E0FD34-B6DB-6A33-2D05-F3441C11245B}"/>
                </a:ext>
              </a:extLst>
            </p:cNvPr>
            <p:cNvGrpSpPr/>
            <p:nvPr/>
          </p:nvGrpSpPr>
          <p:grpSpPr>
            <a:xfrm>
              <a:off x="6521706" y="1951656"/>
              <a:ext cx="5219700" cy="3704496"/>
              <a:chOff x="5395272" y="2627516"/>
              <a:chExt cx="5219700" cy="3704496"/>
            </a:xfrm>
          </p:grpSpPr>
          <p:sp>
            <p:nvSpPr>
              <p:cNvPr id="11" name="TextBox 10">
                <a:extLst>
                  <a:ext uri="{FF2B5EF4-FFF2-40B4-BE49-F238E27FC236}">
                    <a16:creationId xmlns:a16="http://schemas.microsoft.com/office/drawing/2014/main" id="{6880FA83-F1B0-9A14-361E-D2BA57EE4A73}"/>
                  </a:ext>
                </a:extLst>
              </p:cNvPr>
              <p:cNvSpPr txBox="1"/>
              <p:nvPr/>
            </p:nvSpPr>
            <p:spPr>
              <a:xfrm>
                <a:off x="5395272" y="2627516"/>
                <a:ext cx="5219700" cy="512381"/>
              </a:xfrm>
              <a:prstGeom prst="rect">
                <a:avLst/>
              </a:prstGeom>
              <a:noFill/>
            </p:spPr>
            <p:txBody>
              <a:bodyPr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Treatment Naive</a:t>
                </a:r>
              </a:p>
            </p:txBody>
          </p:sp>
          <p:pic>
            <p:nvPicPr>
              <p:cNvPr id="17" name="Picture 16">
                <a:extLst>
                  <a:ext uri="{FF2B5EF4-FFF2-40B4-BE49-F238E27FC236}">
                    <a16:creationId xmlns:a16="http://schemas.microsoft.com/office/drawing/2014/main" id="{F9C8BFC8-14C6-46A4-DD83-8990D0FED12C}"/>
                  </a:ext>
                </a:extLst>
              </p:cNvPr>
              <p:cNvPicPr>
                <a:picLocks noChangeAspect="1"/>
              </p:cNvPicPr>
              <p:nvPr/>
            </p:nvPicPr>
            <p:blipFill>
              <a:blip r:embed="rId4"/>
              <a:stretch>
                <a:fillRect/>
              </a:stretch>
            </p:blipFill>
            <p:spPr>
              <a:xfrm>
                <a:off x="5632896" y="3131612"/>
                <a:ext cx="4744453" cy="3200400"/>
              </a:xfrm>
              <a:prstGeom prst="rect">
                <a:avLst/>
              </a:prstGeom>
              <a:effectLst>
                <a:outerShdw blurRad="50800" dist="38100" dir="5400000" algn="t" rotWithShape="0">
                  <a:prstClr val="black">
                    <a:alpha val="40000"/>
                  </a:prstClr>
                </a:outerShdw>
              </a:effectLst>
            </p:spPr>
          </p:pic>
        </p:grpSp>
        <p:sp>
          <p:nvSpPr>
            <p:cNvPr id="22" name="Rectangle 21">
              <a:extLst>
                <a:ext uri="{FF2B5EF4-FFF2-40B4-BE49-F238E27FC236}">
                  <a16:creationId xmlns:a16="http://schemas.microsoft.com/office/drawing/2014/main" id="{8032CC6D-BEC1-40DA-88F4-13EF81CBA730}"/>
                </a:ext>
              </a:extLst>
            </p:cNvPr>
            <p:cNvSpPr/>
            <p:nvPr/>
          </p:nvSpPr>
          <p:spPr>
            <a:xfrm>
              <a:off x="6765234" y="2524539"/>
              <a:ext cx="212035" cy="2385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Tree>
    <p:extLst>
      <p:ext uri="{BB962C8B-B14F-4D97-AF65-F5344CB8AC3E}">
        <p14:creationId xmlns:p14="http://schemas.microsoft.com/office/powerpoint/2010/main" val="1071213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9FAB2F7-76B0-2AF1-7E5C-67353074CD38}"/>
              </a:ext>
            </a:extLst>
          </p:cNvPr>
          <p:cNvSpPr>
            <a:spLocks noGrp="1"/>
          </p:cNvSpPr>
          <p:nvPr>
            <p:ph type="body" sz="quarter" idx="10"/>
          </p:nvPr>
        </p:nvSpPr>
        <p:spPr>
          <a:xfrm>
            <a:off x="152399" y="6539833"/>
            <a:ext cx="10784187" cy="245645"/>
          </a:xfrm>
        </p:spPr>
        <p:txBody>
          <a:bodyPr/>
          <a:lstStyle/>
          <a:p>
            <a:r>
              <a:rPr lang="en-US" dirty="0" err="1"/>
              <a:t>Woyach</a:t>
            </a:r>
            <a:r>
              <a:rPr lang="en-US" dirty="0"/>
              <a:t> JA, et al. </a:t>
            </a:r>
            <a:r>
              <a:rPr lang="en-US" i="1" dirty="0"/>
              <a:t>J Clin Oncol.</a:t>
            </a:r>
            <a:r>
              <a:rPr lang="en-US" dirty="0"/>
              <a:t> 2025 Dec 7. [Epub ahead of print] </a:t>
            </a:r>
          </a:p>
        </p:txBody>
      </p:sp>
      <p:sp>
        <p:nvSpPr>
          <p:cNvPr id="2" name="Title 1">
            <a:extLst>
              <a:ext uri="{FF2B5EF4-FFF2-40B4-BE49-F238E27FC236}">
                <a16:creationId xmlns:a16="http://schemas.microsoft.com/office/drawing/2014/main" id="{4D6B924C-CE6E-B5E5-1311-F9F99C36730D}"/>
              </a:ext>
            </a:extLst>
          </p:cNvPr>
          <p:cNvSpPr>
            <a:spLocks noGrp="1"/>
          </p:cNvSpPr>
          <p:nvPr>
            <p:ph type="title"/>
          </p:nvPr>
        </p:nvSpPr>
        <p:spPr>
          <a:xfrm>
            <a:off x="382241" y="328663"/>
            <a:ext cx="11657358" cy="535531"/>
          </a:xfrm>
        </p:spPr>
        <p:txBody>
          <a:bodyPr/>
          <a:lstStyle/>
          <a:p>
            <a:r>
              <a:rPr lang="en-US" dirty="0"/>
              <a:t>BRUIN CLL-314 — Safety</a:t>
            </a:r>
          </a:p>
        </p:txBody>
      </p:sp>
      <p:graphicFrame>
        <p:nvGraphicFramePr>
          <p:cNvPr id="12" name="Table 11">
            <a:extLst>
              <a:ext uri="{FF2B5EF4-FFF2-40B4-BE49-F238E27FC236}">
                <a16:creationId xmlns:a16="http://schemas.microsoft.com/office/drawing/2014/main" id="{1D19CAC2-24E1-C578-2668-342DFFF193AB}"/>
              </a:ext>
            </a:extLst>
          </p:cNvPr>
          <p:cNvGraphicFramePr>
            <a:graphicFrameLocks noGrp="1"/>
          </p:cNvGraphicFramePr>
          <p:nvPr/>
        </p:nvGraphicFramePr>
        <p:xfrm>
          <a:off x="382241" y="1558253"/>
          <a:ext cx="11430000" cy="4287520"/>
        </p:xfrm>
        <a:graphic>
          <a:graphicData uri="http://schemas.openxmlformats.org/drawingml/2006/table">
            <a:tbl>
              <a:tblPr firstRow="1" bandRow="1">
                <a:tableStyleId>{3B4B98B0-60AC-42C2-AFA5-B58CD77FA1E5}</a:tableStyleId>
              </a:tblPr>
              <a:tblGrid>
                <a:gridCol w="2286000">
                  <a:extLst>
                    <a:ext uri="{9D8B030D-6E8A-4147-A177-3AD203B41FA5}">
                      <a16:colId xmlns:a16="http://schemas.microsoft.com/office/drawing/2014/main" val="3657252058"/>
                    </a:ext>
                  </a:extLst>
                </a:gridCol>
                <a:gridCol w="2286000">
                  <a:extLst>
                    <a:ext uri="{9D8B030D-6E8A-4147-A177-3AD203B41FA5}">
                      <a16:colId xmlns:a16="http://schemas.microsoft.com/office/drawing/2014/main" val="137619586"/>
                    </a:ext>
                  </a:extLst>
                </a:gridCol>
                <a:gridCol w="2286000">
                  <a:extLst>
                    <a:ext uri="{9D8B030D-6E8A-4147-A177-3AD203B41FA5}">
                      <a16:colId xmlns:a16="http://schemas.microsoft.com/office/drawing/2014/main" val="3022557580"/>
                    </a:ext>
                  </a:extLst>
                </a:gridCol>
                <a:gridCol w="2286000">
                  <a:extLst>
                    <a:ext uri="{9D8B030D-6E8A-4147-A177-3AD203B41FA5}">
                      <a16:colId xmlns:a16="http://schemas.microsoft.com/office/drawing/2014/main" val="1689679171"/>
                    </a:ext>
                  </a:extLst>
                </a:gridCol>
                <a:gridCol w="2286000">
                  <a:extLst>
                    <a:ext uri="{9D8B030D-6E8A-4147-A177-3AD203B41FA5}">
                      <a16:colId xmlns:a16="http://schemas.microsoft.com/office/drawing/2014/main" val="3345546424"/>
                    </a:ext>
                  </a:extLst>
                </a:gridCol>
              </a:tblGrid>
              <a:tr h="370840">
                <a:tc rowSpan="2">
                  <a:txBody>
                    <a:bodyPr/>
                    <a:lstStyle/>
                    <a:p>
                      <a:r>
                        <a:rPr lang="en-US" sz="1600" b="1" dirty="0"/>
                        <a:t>AE, n (%)</a:t>
                      </a:r>
                    </a:p>
                  </a:txBody>
                  <a:tcPr anchor="b">
                    <a:lnB w="12700" cap="flat" cmpd="sng" algn="ctr">
                      <a:solidFill>
                        <a:schemeClr val="accent1"/>
                      </a:solidFill>
                      <a:prstDash val="solid"/>
                      <a:round/>
                      <a:headEnd type="none" w="med" len="med"/>
                      <a:tailEnd type="none" w="med" len="med"/>
                    </a:lnB>
                  </a:tcPr>
                </a:tc>
                <a:tc gridSpan="2">
                  <a:txBody>
                    <a:bodyPr/>
                    <a:lstStyle/>
                    <a:p>
                      <a:pPr algn="ctr"/>
                      <a:r>
                        <a:rPr lang="en-US" sz="1600" dirty="0" err="1"/>
                        <a:t>Pirtobrutinib</a:t>
                      </a:r>
                      <a:r>
                        <a:rPr lang="en-US" sz="1600" dirty="0"/>
                        <a:t> (n = 330)</a:t>
                      </a:r>
                    </a:p>
                  </a:txBody>
                  <a:tcPr anchor="b"/>
                </a:tc>
                <a:tc hMerge="1">
                  <a:txBody>
                    <a:bodyPr/>
                    <a:lstStyle/>
                    <a:p>
                      <a:pPr algn="ctr"/>
                      <a:endParaRPr lang="en-US" dirty="0"/>
                    </a:p>
                  </a:txBody>
                  <a:tcPr anchor="b"/>
                </a:tc>
                <a:tc gridSpan="2">
                  <a:txBody>
                    <a:bodyPr/>
                    <a:lstStyle/>
                    <a:p>
                      <a:pPr algn="ctr"/>
                      <a:r>
                        <a:rPr lang="en-US" sz="1600" dirty="0"/>
                        <a:t>Ibrutinib (n = 325)</a:t>
                      </a:r>
                    </a:p>
                  </a:txBody>
                  <a:tcPr anchor="b"/>
                </a:tc>
                <a:tc hMerge="1">
                  <a:txBody>
                    <a:bodyPr/>
                    <a:lstStyle/>
                    <a:p>
                      <a:pPr algn="ctr"/>
                      <a:endParaRPr lang="en-US" dirty="0"/>
                    </a:p>
                  </a:txBody>
                  <a:tcPr anchor="b"/>
                </a:tc>
                <a:extLst>
                  <a:ext uri="{0D108BD9-81ED-4DB2-BD59-A6C34878D82A}">
                    <a16:rowId xmlns:a16="http://schemas.microsoft.com/office/drawing/2014/main" val="2378564050"/>
                  </a:ext>
                </a:extLst>
              </a:tr>
              <a:tr h="370840">
                <a:tc vMerge="1">
                  <a:txBody>
                    <a:bodyPr/>
                    <a:lstStyle/>
                    <a:p>
                      <a:endParaRPr dirty="0"/>
                    </a:p>
                  </a:txBody>
                  <a:tcPr anchor="b">
                    <a:lnT w="12700" cap="flat" cmpd="sng" algn="ctr">
                      <a:no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ctr"/>
                      <a:r>
                        <a:rPr lang="en-US" sz="1600" b="1" dirty="0"/>
                        <a:t>Any Grade</a:t>
                      </a:r>
                    </a:p>
                  </a:txBody>
                  <a:tcPr anchor="b">
                    <a:lnL w="12700" cap="flat" cmpd="sng" algn="ctr">
                      <a:no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c>
                  <a:txBody>
                    <a:bodyPr/>
                    <a:lstStyle/>
                    <a:p>
                      <a:pPr algn="ctr"/>
                      <a:r>
                        <a:rPr lang="en-US" sz="1600" b="1" dirty="0"/>
                        <a:t>Grade ≥3</a:t>
                      </a:r>
                    </a:p>
                  </a:txBody>
                  <a:tcPr anchor="b">
                    <a:lnB w="12700" cap="flat" cmpd="sng" algn="ctr">
                      <a:solidFill>
                        <a:schemeClr val="accent1"/>
                      </a:solidFill>
                      <a:prstDash val="solid"/>
                      <a:round/>
                      <a:headEnd type="none" w="med" len="med"/>
                      <a:tailEnd type="none" w="med" len="med"/>
                    </a:lnB>
                    <a:noFill/>
                  </a:tcPr>
                </a:tc>
                <a:tc>
                  <a:txBody>
                    <a:bodyPr/>
                    <a:lstStyle/>
                    <a:p>
                      <a:pPr algn="ctr"/>
                      <a:r>
                        <a:rPr lang="en-US" sz="1600" b="1" dirty="0"/>
                        <a:t>Any Grade</a:t>
                      </a:r>
                    </a:p>
                  </a:txBody>
                  <a:tcPr anchor="b">
                    <a:lnB w="12700" cap="flat" cmpd="sng" algn="ctr">
                      <a:solidFill>
                        <a:schemeClr val="accent1"/>
                      </a:solidFill>
                      <a:prstDash val="solid"/>
                      <a:round/>
                      <a:headEnd type="none" w="med" len="med"/>
                      <a:tailEnd type="none" w="med" len="med"/>
                    </a:lnB>
                    <a:noFill/>
                  </a:tcPr>
                </a:tc>
                <a:tc>
                  <a:txBody>
                    <a:bodyPr/>
                    <a:lstStyle/>
                    <a:p>
                      <a:pPr algn="ctr"/>
                      <a:r>
                        <a:rPr lang="en-US" sz="1600" b="1" dirty="0"/>
                        <a:t>Grade ≥3</a:t>
                      </a:r>
                    </a:p>
                  </a:txBody>
                  <a:tcPr anchor="b">
                    <a:lnB w="12700" cap="flat" cmpd="sng" algn="ctr">
                      <a:solidFill>
                        <a:schemeClr val="accent1"/>
                      </a:solidFill>
                      <a:prstDash val="solid"/>
                      <a:round/>
                      <a:headEnd type="none" w="med" len="med"/>
                      <a:tailEnd type="none" w="med" len="med"/>
                    </a:lnB>
                    <a:noFill/>
                  </a:tcPr>
                </a:tc>
                <a:extLst>
                  <a:ext uri="{0D108BD9-81ED-4DB2-BD59-A6C34878D82A}">
                    <a16:rowId xmlns:a16="http://schemas.microsoft.com/office/drawing/2014/main" val="2405174859"/>
                  </a:ext>
                </a:extLst>
              </a:tr>
              <a:tr h="370840">
                <a:tc>
                  <a:txBody>
                    <a:bodyPr/>
                    <a:lstStyle/>
                    <a:p>
                      <a:r>
                        <a:rPr lang="en-US" sz="1600" b="1" dirty="0"/>
                        <a:t>Any </a:t>
                      </a:r>
                      <a:r>
                        <a:rPr lang="en-US" sz="1600" b="1" dirty="0" err="1"/>
                        <a:t>TEAE</a:t>
                      </a:r>
                      <a:endParaRPr lang="en-US" sz="1600" b="1" dirty="0"/>
                    </a:p>
                  </a:txBody>
                  <a:tcPr>
                    <a:lnT w="1270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320 (97.0)</a:t>
                      </a:r>
                    </a:p>
                  </a:txBody>
                  <a:tcPr>
                    <a:lnT w="1270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181 (54.8)</a:t>
                      </a:r>
                    </a:p>
                  </a:txBody>
                  <a:tcPr>
                    <a:lnT w="1270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318 (97.8)</a:t>
                      </a:r>
                    </a:p>
                  </a:txBody>
                  <a:tcPr>
                    <a:lnT w="12700" cap="flat" cmpd="sng" algn="ctr">
                      <a:solidFill>
                        <a:schemeClr val="accent1"/>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174 (53.5)</a:t>
                      </a:r>
                    </a:p>
                  </a:txBody>
                  <a:tcPr>
                    <a:lnT w="12700" cap="flat" cmpd="sng" algn="ctr">
                      <a:solidFill>
                        <a:schemeClr val="accent1"/>
                      </a:solidFill>
                      <a:prstDash val="solid"/>
                      <a:round/>
                      <a:headEnd type="none" w="med" len="med"/>
                      <a:tailEnd type="none" w="med" len="med"/>
                    </a:lnT>
                  </a:tcPr>
                </a:tc>
                <a:extLst>
                  <a:ext uri="{0D108BD9-81ED-4DB2-BD59-A6C34878D82A}">
                    <a16:rowId xmlns:a16="http://schemas.microsoft.com/office/drawing/2014/main" val="3498970633"/>
                  </a:ext>
                </a:extLst>
              </a:tr>
              <a:tr h="370840">
                <a:tc>
                  <a:txBody>
                    <a:bodyPr/>
                    <a:lstStyle/>
                    <a:p>
                      <a:r>
                        <a:rPr lang="en-US" sz="1600" b="1" dirty="0"/>
                        <a:t>AE of Interest</a:t>
                      </a:r>
                    </a:p>
                  </a:txBody>
                  <a:tcPr>
                    <a:solidFill>
                      <a:srgbClr val="230F6E">
                        <a:alpha val="20000"/>
                      </a:srgbClr>
                    </a:solidFill>
                  </a:tcPr>
                </a:tc>
                <a:tc>
                  <a:txBody>
                    <a:bodyPr/>
                    <a:lstStyle/>
                    <a:p>
                      <a:pPr algn="ctr"/>
                      <a:endParaRPr lang="en-US" sz="1600" dirty="0"/>
                    </a:p>
                  </a:txBody>
                  <a:tcPr>
                    <a:solidFill>
                      <a:srgbClr val="230F6E">
                        <a:alpha val="20000"/>
                      </a:srgbClr>
                    </a:solidFill>
                  </a:tcPr>
                </a:tc>
                <a:tc>
                  <a:txBody>
                    <a:bodyPr/>
                    <a:lstStyle/>
                    <a:p>
                      <a:pPr algn="ctr"/>
                      <a:endParaRPr lang="en-US" sz="1600" dirty="0"/>
                    </a:p>
                  </a:txBody>
                  <a:tcPr>
                    <a:solidFill>
                      <a:srgbClr val="230F6E">
                        <a:alpha val="20000"/>
                      </a:srgbClr>
                    </a:solidFill>
                  </a:tcPr>
                </a:tc>
                <a:tc>
                  <a:txBody>
                    <a:bodyPr/>
                    <a:lstStyle/>
                    <a:p>
                      <a:pPr algn="ctr"/>
                      <a:endParaRPr lang="en-US" sz="1600" dirty="0"/>
                    </a:p>
                  </a:txBody>
                  <a:tcPr>
                    <a:solidFill>
                      <a:srgbClr val="230F6E">
                        <a:alpha val="20000"/>
                      </a:srgbClr>
                    </a:solidFill>
                  </a:tcPr>
                </a:tc>
                <a:tc>
                  <a:txBody>
                    <a:bodyPr/>
                    <a:lstStyle/>
                    <a:p>
                      <a:pPr algn="ctr"/>
                      <a:endParaRPr lang="en-US" sz="1600" dirty="0"/>
                    </a:p>
                  </a:txBody>
                  <a:tcPr>
                    <a:solidFill>
                      <a:srgbClr val="230F6E">
                        <a:alpha val="20000"/>
                      </a:srgbClr>
                    </a:solidFill>
                  </a:tcPr>
                </a:tc>
                <a:extLst>
                  <a:ext uri="{0D108BD9-81ED-4DB2-BD59-A6C34878D82A}">
                    <a16:rowId xmlns:a16="http://schemas.microsoft.com/office/drawing/2014/main" val="36564811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Anemia	</a:t>
                      </a: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51 (15.5)</a:t>
                      </a: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20 (6.1)</a:t>
                      </a: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51 (15.7)</a:t>
                      </a:r>
                    </a:p>
                  </a:txBody>
                  <a:tcPr>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12 (3.7)</a:t>
                      </a:r>
                    </a:p>
                  </a:txBody>
                  <a:tcPr>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366632394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Atrial fibrillation and atrial flutter</a:t>
                      </a: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8 (2.4)</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3 (0.9)</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44 (13.5)</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13 (4.0)</a:t>
                      </a: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0767547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Bleeding</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115 (34.8)</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11 (3.3)</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118 (36.3)</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9 (2.8)</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88873263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Hypertension</a:t>
                      </a: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35 (10.6)</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11 (3.3)</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49 (15.1)</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16 (4.9)</a:t>
                      </a: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234330972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Infections</a:t>
                      </a:r>
                    </a:p>
                  </a:txBody>
                  <a:tcPr>
                    <a:lnL w="38100" cap="flat" cmpd="sng" algn="ctr">
                      <a:solidFill>
                        <a:schemeClr val="accent6"/>
                      </a:solidFill>
                      <a:prstDash val="solid"/>
                      <a:round/>
                      <a:headEnd type="none" w="med" len="med"/>
                      <a:tailEnd type="none" w="med" len="med"/>
                    </a:lnL>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226 (68.5)</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56 (17.0)</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algn="ctr"/>
                      <a:r>
                        <a:rPr lang="en-US" sz="1600" dirty="0"/>
                        <a:t>241 (74.2)</a:t>
                      </a:r>
                    </a:p>
                  </a:txBody>
                  <a:tcP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54 (16.6)</a:t>
                      </a:r>
                    </a:p>
                  </a:txBody>
                  <a:tcPr>
                    <a:lnR w="38100" cap="flat" cmpd="sng" algn="ctr">
                      <a:solidFill>
                        <a:schemeClr val="accent6"/>
                      </a:solidFill>
                      <a:prstDash val="solid"/>
                      <a:round/>
                      <a:headEnd type="none" w="med" len="med"/>
                      <a:tailEnd type="none" w="med" len="med"/>
                    </a:lnR>
                    <a:lnT w="38100" cap="flat" cmpd="sng" algn="ctr">
                      <a:solidFill>
                        <a:schemeClr val="accent6"/>
                      </a:solidFill>
                      <a:prstDash val="solid"/>
                      <a:round/>
                      <a:headEnd type="none" w="med" len="med"/>
                      <a:tailEnd type="none" w="med" len="med"/>
                    </a:lnT>
                    <a:lnB w="38100" cap="flat" cmpd="sng" algn="ctr">
                      <a:solidFill>
                        <a:schemeClr val="accent6"/>
                      </a:solidFill>
                      <a:prstDash val="solid"/>
                      <a:round/>
                      <a:headEnd type="none" w="med" len="med"/>
                      <a:tailEnd type="none" w="med" len="med"/>
                    </a:lnB>
                  </a:tcPr>
                </a:tc>
                <a:extLst>
                  <a:ext uri="{0D108BD9-81ED-4DB2-BD59-A6C34878D82A}">
                    <a16:rowId xmlns:a16="http://schemas.microsoft.com/office/drawing/2014/main" val="130905496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Neutropenia</a:t>
                      </a: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103 (31.2)</a:t>
                      </a: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83 (25.3)</a:t>
                      </a: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76 (23.4)</a:t>
                      </a:r>
                    </a:p>
                  </a:txBody>
                  <a:tcPr>
                    <a:lnT w="38100" cap="flat" cmpd="sng" algn="ctr">
                      <a:solidFill>
                        <a:schemeClr val="accent6"/>
                      </a:solidFill>
                      <a:prstDash val="solid"/>
                      <a:round/>
                      <a:headEnd type="none" w="med" len="med"/>
                      <a:tailEnd type="none" w="med" len="med"/>
                    </a:lnT>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57 (17.5)</a:t>
                      </a:r>
                    </a:p>
                  </a:txBody>
                  <a:tcPr>
                    <a:lnT w="38100" cap="flat" cmpd="sng" algn="ctr">
                      <a:solidFill>
                        <a:schemeClr val="accent6"/>
                      </a:solidFill>
                      <a:prstDash val="solid"/>
                      <a:round/>
                      <a:headEnd type="none" w="med" len="med"/>
                      <a:tailEnd type="none" w="med" len="med"/>
                    </a:lnT>
                  </a:tcPr>
                </a:tc>
                <a:extLst>
                  <a:ext uri="{0D108BD9-81ED-4DB2-BD59-A6C34878D82A}">
                    <a16:rowId xmlns:a16="http://schemas.microsoft.com/office/drawing/2014/main" val="353653320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u="none" strike="noStrike" kern="1200" baseline="0" dirty="0">
                          <a:solidFill>
                            <a:schemeClr val="dk1"/>
                          </a:solidFill>
                        </a:rPr>
                        <a:t>Thrombocytopenia</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39 (11.8)</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12 (3.6)</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57 (17.5)</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u="none" strike="noStrike" kern="1200" baseline="0" dirty="0">
                          <a:solidFill>
                            <a:schemeClr val="dk1"/>
                          </a:solidFill>
                        </a:rPr>
                        <a:t>13 (4.0)</a:t>
                      </a:r>
                    </a:p>
                  </a:txBody>
                  <a:tcPr/>
                </a:tc>
                <a:extLst>
                  <a:ext uri="{0D108BD9-81ED-4DB2-BD59-A6C34878D82A}">
                    <a16:rowId xmlns:a16="http://schemas.microsoft.com/office/drawing/2014/main" val="3600049153"/>
                  </a:ext>
                </a:extLst>
              </a:tr>
            </a:tbl>
          </a:graphicData>
        </a:graphic>
      </p:graphicFrame>
    </p:spTree>
    <p:extLst>
      <p:ext uri="{BB962C8B-B14F-4D97-AF65-F5344CB8AC3E}">
        <p14:creationId xmlns:p14="http://schemas.microsoft.com/office/powerpoint/2010/main" val="10888838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43806-9622-2C64-17B9-4639331E4F37}"/>
              </a:ext>
            </a:extLst>
          </p:cNvPr>
          <p:cNvSpPr>
            <a:spLocks noGrp="1"/>
          </p:cNvSpPr>
          <p:nvPr>
            <p:ph type="title"/>
          </p:nvPr>
        </p:nvSpPr>
        <p:spPr>
          <a:xfrm>
            <a:off x="838200" y="0"/>
            <a:ext cx="10515600" cy="1325563"/>
          </a:xfrm>
        </p:spPr>
        <p:txBody>
          <a:bodyPr/>
          <a:lstStyle/>
          <a:p>
            <a:r>
              <a:rPr lang="en-US" dirty="0"/>
              <a:t>BRUIN CLL-313: Pirto vs BR in TN CLL/SLL</a:t>
            </a:r>
          </a:p>
        </p:txBody>
      </p:sp>
      <p:pic>
        <p:nvPicPr>
          <p:cNvPr id="4" name="Picture 3">
            <a:extLst>
              <a:ext uri="{FF2B5EF4-FFF2-40B4-BE49-F238E27FC236}">
                <a16:creationId xmlns:a16="http://schemas.microsoft.com/office/drawing/2014/main" id="{206AAADF-76BB-7D93-394A-A5B13ABEF2B3}"/>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838200" y="981546"/>
            <a:ext cx="9827941" cy="5521643"/>
          </a:xfrm>
          <a:prstGeom prst="rect">
            <a:avLst/>
          </a:prstGeom>
        </p:spPr>
      </p:pic>
      <p:sp>
        <p:nvSpPr>
          <p:cNvPr id="5" name="TextBox 4">
            <a:extLst>
              <a:ext uri="{FF2B5EF4-FFF2-40B4-BE49-F238E27FC236}">
                <a16:creationId xmlns:a16="http://schemas.microsoft.com/office/drawing/2014/main" id="{9FFA7A78-FD9F-F118-CB25-F377E55D03DB}"/>
              </a:ext>
            </a:extLst>
          </p:cNvPr>
          <p:cNvSpPr txBox="1"/>
          <p:nvPr/>
        </p:nvSpPr>
        <p:spPr>
          <a:xfrm>
            <a:off x="29894" y="6606059"/>
            <a:ext cx="519006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Jurczak W et al. ASH 2025; LBA3</a:t>
            </a:r>
          </a:p>
        </p:txBody>
      </p:sp>
    </p:spTree>
    <p:extLst>
      <p:ext uri="{BB962C8B-B14F-4D97-AF65-F5344CB8AC3E}">
        <p14:creationId xmlns:p14="http://schemas.microsoft.com/office/powerpoint/2010/main" val="2437363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40B75-EC1F-1F73-F80A-7765C64AE2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A449CE-CAC7-74B4-E163-4B8A9428E2C9}"/>
              </a:ext>
            </a:extLst>
          </p:cNvPr>
          <p:cNvSpPr>
            <a:spLocks noGrp="1"/>
          </p:cNvSpPr>
          <p:nvPr>
            <p:ph type="title"/>
          </p:nvPr>
        </p:nvSpPr>
        <p:spPr>
          <a:xfrm>
            <a:off x="838200" y="0"/>
            <a:ext cx="10515600" cy="1325563"/>
          </a:xfrm>
        </p:spPr>
        <p:txBody>
          <a:bodyPr/>
          <a:lstStyle/>
          <a:p>
            <a:r>
              <a:rPr lang="en-US" dirty="0"/>
              <a:t>BRUIN CLL-313: Pirto vs BR in TN CLL/SLL</a:t>
            </a:r>
          </a:p>
        </p:txBody>
      </p:sp>
      <p:sp>
        <p:nvSpPr>
          <p:cNvPr id="5" name="TextBox 4">
            <a:extLst>
              <a:ext uri="{FF2B5EF4-FFF2-40B4-BE49-F238E27FC236}">
                <a16:creationId xmlns:a16="http://schemas.microsoft.com/office/drawing/2014/main" id="{8051AC45-F3D8-C1AA-FB44-D2F50A9E9B87}"/>
              </a:ext>
            </a:extLst>
          </p:cNvPr>
          <p:cNvSpPr txBox="1"/>
          <p:nvPr/>
        </p:nvSpPr>
        <p:spPr>
          <a:xfrm>
            <a:off x="29894" y="6606059"/>
            <a:ext cx="519006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Jurczak W et al. ASH 2025; LBA3</a:t>
            </a:r>
          </a:p>
        </p:txBody>
      </p:sp>
      <p:pic>
        <p:nvPicPr>
          <p:cNvPr id="6" name="Picture 5">
            <a:extLst>
              <a:ext uri="{FF2B5EF4-FFF2-40B4-BE49-F238E27FC236}">
                <a16:creationId xmlns:a16="http://schemas.microsoft.com/office/drawing/2014/main" id="{9C715638-324C-5050-5E17-D720A1110108}"/>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940903" y="949443"/>
            <a:ext cx="9806609" cy="5502404"/>
          </a:xfrm>
          <a:prstGeom prst="rect">
            <a:avLst/>
          </a:prstGeom>
        </p:spPr>
      </p:pic>
    </p:spTree>
    <p:extLst>
      <p:ext uri="{BB962C8B-B14F-4D97-AF65-F5344CB8AC3E}">
        <p14:creationId xmlns:p14="http://schemas.microsoft.com/office/powerpoint/2010/main" val="2304439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61721-1A21-CAD1-2604-4E444C7DAEFF}"/>
              </a:ext>
            </a:extLst>
          </p:cNvPr>
          <p:cNvSpPr>
            <a:spLocks noGrp="1"/>
          </p:cNvSpPr>
          <p:nvPr>
            <p:ph type="title"/>
          </p:nvPr>
        </p:nvSpPr>
        <p:spPr/>
        <p:txBody>
          <a:bodyPr/>
          <a:lstStyle/>
          <a:p>
            <a:r>
              <a:rPr lang="en-US" dirty="0"/>
              <a:t>BRUIN CLL-322: An Ongoing Phase III Trial</a:t>
            </a:r>
          </a:p>
        </p:txBody>
      </p:sp>
      <p:pic>
        <p:nvPicPr>
          <p:cNvPr id="4" name="Picture 3">
            <a:extLst>
              <a:ext uri="{FF2B5EF4-FFF2-40B4-BE49-F238E27FC236}">
                <a16:creationId xmlns:a16="http://schemas.microsoft.com/office/drawing/2014/main" id="{E1DAA68D-B472-2E4A-0BC7-4D3CF6328724}"/>
              </a:ext>
            </a:extLst>
          </p:cNvPr>
          <p:cNvPicPr>
            <a:picLocks noChangeAspect="1"/>
          </p:cNvPicPr>
          <p:nvPr/>
        </p:nvPicPr>
        <p:blipFill>
          <a:blip r:embed="rId2"/>
          <a:stretch>
            <a:fillRect/>
          </a:stretch>
        </p:blipFill>
        <p:spPr>
          <a:xfrm>
            <a:off x="1799653" y="1465157"/>
            <a:ext cx="8592694" cy="5027718"/>
          </a:xfrm>
          <a:prstGeom prst="rect">
            <a:avLst/>
          </a:prstGeom>
        </p:spPr>
      </p:pic>
      <p:sp>
        <p:nvSpPr>
          <p:cNvPr id="5" name="Rectangle 4">
            <a:extLst>
              <a:ext uri="{FF2B5EF4-FFF2-40B4-BE49-F238E27FC236}">
                <a16:creationId xmlns:a16="http://schemas.microsoft.com/office/drawing/2014/main" id="{67F6CB79-DFCA-44A2-1B8D-AB7645DDC016}"/>
              </a:ext>
            </a:extLst>
          </p:cNvPr>
          <p:cNvSpPr/>
          <p:nvPr/>
        </p:nvSpPr>
        <p:spPr>
          <a:xfrm>
            <a:off x="5251938" y="1465157"/>
            <a:ext cx="140677" cy="82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6" name="Rectangle 5">
            <a:extLst>
              <a:ext uri="{FF2B5EF4-FFF2-40B4-BE49-F238E27FC236}">
                <a16:creationId xmlns:a16="http://schemas.microsoft.com/office/drawing/2014/main" id="{804FC61B-5203-F291-5643-C99E42AF9431}"/>
              </a:ext>
            </a:extLst>
          </p:cNvPr>
          <p:cNvSpPr/>
          <p:nvPr/>
        </p:nvSpPr>
        <p:spPr>
          <a:xfrm>
            <a:off x="5404338" y="1617557"/>
            <a:ext cx="140677" cy="822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CF64F095-0CB6-EA84-2B68-A16AD62A6FAD}"/>
              </a:ext>
            </a:extLst>
          </p:cNvPr>
          <p:cNvSpPr txBox="1"/>
          <p:nvPr/>
        </p:nvSpPr>
        <p:spPr>
          <a:xfrm>
            <a:off x="0" y="6585567"/>
            <a:ext cx="6097604"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rPr>
              <a:t>Eyre TAA et al. ASCO 2023; </a:t>
            </a:r>
            <a:r>
              <a:rPr kumimoji="0" lang="fr-FR" sz="1200" b="0" i="0" u="none" strike="noStrike" kern="1200" cap="none" spc="0" normalizeH="0" baseline="0" noProof="0" dirty="0" err="1">
                <a:ln>
                  <a:noFill/>
                </a:ln>
                <a:solidFill>
                  <a:prstClr val="black"/>
                </a:solidFill>
                <a:effectLst/>
                <a:uLnTx/>
                <a:uFillTx/>
                <a:latin typeface="Aptos" panose="02110004020202020204"/>
                <a:ea typeface="+mn-ea"/>
                <a:cs typeface="+mn-cs"/>
              </a:rPr>
              <a:t>Leow</a:t>
            </a:r>
            <a:r>
              <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rPr>
              <a:t> CC et al. </a:t>
            </a:r>
            <a:r>
              <a:rPr kumimoji="0" lang="fr-FR" sz="1200" b="0" i="0" u="none" strike="noStrike" kern="1200" cap="none" spc="0" normalizeH="0" baseline="0" noProof="0" dirty="0" err="1">
                <a:ln>
                  <a:noFill/>
                </a:ln>
                <a:solidFill>
                  <a:prstClr val="black"/>
                </a:solidFill>
                <a:effectLst/>
                <a:uLnTx/>
                <a:uFillTx/>
                <a:latin typeface="Aptos" panose="02110004020202020204"/>
                <a:ea typeface="+mn-ea"/>
                <a:cs typeface="+mn-cs"/>
              </a:rPr>
              <a:t>iwCLL</a:t>
            </a:r>
            <a:r>
              <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rPr>
              <a:t> 2023</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TextBox 7">
            <a:extLst>
              <a:ext uri="{FF2B5EF4-FFF2-40B4-BE49-F238E27FC236}">
                <a16:creationId xmlns:a16="http://schemas.microsoft.com/office/drawing/2014/main" id="{BDB465C3-411F-CBE8-84A1-34BCADEDB864}"/>
              </a:ext>
            </a:extLst>
          </p:cNvPr>
          <p:cNvSpPr txBox="1"/>
          <p:nvPr/>
        </p:nvSpPr>
        <p:spPr>
          <a:xfrm>
            <a:off x="284813" y="2204180"/>
            <a:ext cx="27132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Primary Endpoint: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PFS by IRC</a:t>
            </a:r>
          </a:p>
        </p:txBody>
      </p:sp>
    </p:spTree>
    <p:extLst>
      <p:ext uri="{BB962C8B-B14F-4D97-AF65-F5344CB8AC3E}">
        <p14:creationId xmlns:p14="http://schemas.microsoft.com/office/powerpoint/2010/main" val="3302798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9D6DF-287A-EC39-C149-480EBD8DB50C}"/>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F62E7DE7-5DBF-1E31-B1DA-A2140A7F88C1}"/>
              </a:ext>
            </a:extLst>
          </p:cNvPr>
          <p:cNvSpPr txBox="1">
            <a:spLocks/>
          </p:cNvSpPr>
          <p:nvPr/>
        </p:nvSpPr>
        <p:spPr bwMode="auto">
          <a:xfrm>
            <a:off x="471268" y="529468"/>
            <a:ext cx="11275255" cy="73152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300" b="1" i="0" u="none" strike="noStrike" kern="0" cap="none" spc="0" normalizeH="0" baseline="0" noProof="0" dirty="0">
                <a:ln>
                  <a:noFill/>
                </a:ln>
                <a:solidFill>
                  <a:srgbClr val="3333FF"/>
                </a:solidFill>
                <a:effectLst/>
                <a:uLnTx/>
                <a:uFillTx/>
                <a:latin typeface="Calibri"/>
                <a:ea typeface="MS PGothic" pitchFamily="34" charset="-128"/>
                <a:cs typeface="Calibri"/>
              </a:rPr>
              <a:t>Commercial Support</a:t>
            </a:r>
          </a:p>
        </p:txBody>
      </p:sp>
      <p:sp>
        <p:nvSpPr>
          <p:cNvPr id="8" name="Content Placeholder 2">
            <a:extLst>
              <a:ext uri="{FF2B5EF4-FFF2-40B4-BE49-F238E27FC236}">
                <a16:creationId xmlns:a16="http://schemas.microsoft.com/office/drawing/2014/main" id="{F4C95CE2-E94F-DADB-4399-BBB9E1B13E2B}"/>
              </a:ext>
            </a:extLst>
          </p:cNvPr>
          <p:cNvSpPr txBox="1">
            <a:spLocks/>
          </p:cNvSpPr>
          <p:nvPr/>
        </p:nvSpPr>
        <p:spPr bwMode="auto">
          <a:xfrm>
            <a:off x="838200" y="1352810"/>
            <a:ext cx="10515600" cy="296948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This activity is supported by educational grants from AbbVie Inc, ADC Therapeutics, Astellas, Astellas and Pfizer Inc, AstraZeneca Pharmaceuticals LP, </a:t>
            </a:r>
            <a:r>
              <a:rPr kumimoji="0" lang="en-US" sz="2300" b="0" i="0" u="none" strike="noStrike" kern="0" cap="none" spc="0" normalizeH="0" baseline="0" noProof="0" dirty="0" err="1">
                <a:ln>
                  <a:noFill/>
                </a:ln>
                <a:solidFill>
                  <a:srgbClr val="000000"/>
                </a:solidFill>
                <a:effectLst/>
                <a:uLnTx/>
                <a:uFillTx/>
                <a:latin typeface="Calibri" charset="0"/>
                <a:ea typeface="MS PGothic" pitchFamily="34" charset="-128"/>
              </a:rPr>
              <a:t>BeOne</a:t>
            </a: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 Blueprint Medicines, Bristol Myers Squibb, </a:t>
            </a:r>
            <a:r>
              <a:rPr kumimoji="0" lang="en-US" sz="2300" b="0" i="0" u="none" strike="noStrike" kern="0" cap="none" spc="0" normalizeH="0" baseline="0" noProof="0" dirty="0" err="1">
                <a:ln>
                  <a:noFill/>
                </a:ln>
                <a:solidFill>
                  <a:srgbClr val="000000"/>
                </a:solidFill>
                <a:effectLst/>
                <a:uLnTx/>
                <a:uFillTx/>
                <a:latin typeface="Calibri" charset="0"/>
                <a:ea typeface="MS PGothic" pitchFamily="34" charset="-128"/>
              </a:rPr>
              <a:t>Corcept</a:t>
            </a: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 Therapeutics Inc, Daiichi Sankyo Inc, Exelixis Inc, Genentech, a member of the Roche Group, Gilead Sciences Inc, GSK, Johnson &amp; Johnson, Kite, A Gilead Company, Legend Biotech, Lilly, Merck, Natera Inc, Novartis, Puma Biotechnology Inc, Regeneron Pharmaceuticals Inc, Revolution Medicines Inc, Rigel Pharmaceuticals Inc, </a:t>
            </a:r>
            <a:r>
              <a:rPr kumimoji="0" lang="en-US" sz="2300" b="0" i="0" u="none" strike="noStrike" kern="0" cap="none" spc="0" normalizeH="0" baseline="0" noProof="0" dirty="0" err="1">
                <a:ln>
                  <a:noFill/>
                </a:ln>
                <a:solidFill>
                  <a:srgbClr val="000000"/>
                </a:solidFill>
                <a:effectLst/>
                <a:uLnTx/>
                <a:uFillTx/>
                <a:latin typeface="Calibri" charset="0"/>
                <a:ea typeface="MS PGothic" pitchFamily="34" charset="-128"/>
              </a:rPr>
              <a:t>SpringWorks</a:t>
            </a: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 Therapeutics Inc, </a:t>
            </a:r>
            <a:r>
              <a:rPr kumimoji="0" lang="en-US" sz="2300" b="0" i="0" u="none" strike="noStrike" kern="0" cap="none" spc="0" normalizeH="0" baseline="0" noProof="0" dirty="0" err="1">
                <a:ln>
                  <a:noFill/>
                </a:ln>
                <a:solidFill>
                  <a:srgbClr val="000000"/>
                </a:solidFill>
                <a:effectLst/>
                <a:uLnTx/>
                <a:uFillTx/>
                <a:latin typeface="Calibri" charset="0"/>
                <a:ea typeface="MS PGothic" pitchFamily="34" charset="-128"/>
              </a:rPr>
              <a:t>Stemline</a:t>
            </a: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 Therapeutics Inc, and Summit Therapeutics.</a:t>
            </a:r>
          </a:p>
        </p:txBody>
      </p:sp>
      <p:sp>
        <p:nvSpPr>
          <p:cNvPr id="9" name="Title 1">
            <a:extLst>
              <a:ext uri="{FF2B5EF4-FFF2-40B4-BE49-F238E27FC236}">
                <a16:creationId xmlns:a16="http://schemas.microsoft.com/office/drawing/2014/main" id="{1B0FA789-FAED-88CC-BB3B-A5B727BF9EE7}"/>
              </a:ext>
            </a:extLst>
          </p:cNvPr>
          <p:cNvSpPr txBox="1">
            <a:spLocks/>
          </p:cNvSpPr>
          <p:nvPr/>
        </p:nvSpPr>
        <p:spPr bwMode="auto">
          <a:xfrm>
            <a:off x="838200" y="4635304"/>
            <a:ext cx="10515600" cy="785859"/>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300" b="1" i="0" u="none" strike="noStrike" kern="0" cap="none" spc="0" normalizeH="0" baseline="0" noProof="0" dirty="0">
                <a:ln>
                  <a:noFill/>
                </a:ln>
                <a:solidFill>
                  <a:srgbClr val="3333FF"/>
                </a:solidFill>
                <a:effectLst/>
                <a:uLnTx/>
                <a:uFillTx/>
                <a:latin typeface="Calibri"/>
                <a:ea typeface="MS PGothic" pitchFamily="34" charset="-128"/>
                <a:cs typeface="Calibri"/>
              </a:rPr>
              <a:t>Research To Practice CME Planning Committee Members, </a:t>
            </a:r>
            <a:br>
              <a:rPr kumimoji="0" lang="en-US" sz="2300" b="1" i="0" u="none" strike="noStrike" kern="0" cap="none" spc="0" normalizeH="0" baseline="0" noProof="0" dirty="0">
                <a:ln>
                  <a:noFill/>
                </a:ln>
                <a:solidFill>
                  <a:srgbClr val="3333FF"/>
                </a:solidFill>
                <a:effectLst/>
                <a:uLnTx/>
                <a:uFillTx/>
                <a:latin typeface="Calibri"/>
                <a:ea typeface="MS PGothic" pitchFamily="34" charset="-128"/>
                <a:cs typeface="Calibri"/>
              </a:rPr>
            </a:br>
            <a:r>
              <a:rPr kumimoji="0" lang="en-US" sz="2300" b="1" i="0" u="none" strike="noStrike" kern="0" cap="none" spc="0" normalizeH="0" baseline="0" noProof="0" dirty="0">
                <a:ln>
                  <a:noFill/>
                </a:ln>
                <a:solidFill>
                  <a:srgbClr val="3333FF"/>
                </a:solidFill>
                <a:effectLst/>
                <a:uLnTx/>
                <a:uFillTx/>
                <a:latin typeface="Calibri"/>
                <a:ea typeface="MS PGothic" pitchFamily="34" charset="-128"/>
                <a:cs typeface="Calibri"/>
              </a:rPr>
              <a:t>Staff and Reviewers</a:t>
            </a:r>
          </a:p>
        </p:txBody>
      </p:sp>
      <p:sp>
        <p:nvSpPr>
          <p:cNvPr id="10" name="Content Placeholder 2">
            <a:extLst>
              <a:ext uri="{FF2B5EF4-FFF2-40B4-BE49-F238E27FC236}">
                <a16:creationId xmlns:a16="http://schemas.microsoft.com/office/drawing/2014/main" id="{EE3C589C-9777-40F4-A2A2-C878B43A1AAD}"/>
              </a:ext>
            </a:extLst>
          </p:cNvPr>
          <p:cNvSpPr txBox="1">
            <a:spLocks/>
          </p:cNvSpPr>
          <p:nvPr/>
        </p:nvSpPr>
        <p:spPr bwMode="auto">
          <a:xfrm>
            <a:off x="838200" y="5459852"/>
            <a:ext cx="10515600" cy="11430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3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19163969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893F0-5C8E-31F7-9073-0BC24DB2A33F}"/>
              </a:ext>
            </a:extLst>
          </p:cNvPr>
          <p:cNvSpPr>
            <a:spLocks noGrp="1"/>
          </p:cNvSpPr>
          <p:nvPr>
            <p:ph type="title"/>
          </p:nvPr>
        </p:nvSpPr>
        <p:spPr>
          <a:xfrm>
            <a:off x="838200" y="185243"/>
            <a:ext cx="10515600" cy="1325563"/>
          </a:xfrm>
        </p:spPr>
        <p:txBody>
          <a:bodyPr>
            <a:noAutofit/>
          </a:bodyPr>
          <a:lstStyle/>
          <a:p>
            <a:r>
              <a:rPr lang="en-US" sz="3600" dirty="0" err="1"/>
              <a:t>Pirtobrutinib</a:t>
            </a:r>
            <a:r>
              <a:rPr lang="en-US" sz="3600" dirty="0"/>
              <a:t> added to venetoclax time-limited regimen significantly increased progression-free survival in patients with previously treated CLL/SLL</a:t>
            </a:r>
          </a:p>
        </p:txBody>
      </p:sp>
      <p:sp>
        <p:nvSpPr>
          <p:cNvPr id="3" name="TextBox 2">
            <a:extLst>
              <a:ext uri="{FF2B5EF4-FFF2-40B4-BE49-F238E27FC236}">
                <a16:creationId xmlns:a16="http://schemas.microsoft.com/office/drawing/2014/main" id="{39C8DA99-71F7-40F3-8402-7094E98AEAF1}"/>
              </a:ext>
            </a:extLst>
          </p:cNvPr>
          <p:cNvSpPr txBox="1"/>
          <p:nvPr/>
        </p:nvSpPr>
        <p:spPr>
          <a:xfrm>
            <a:off x="838200" y="1784253"/>
            <a:ext cx="10478124" cy="4862870"/>
          </a:xfrm>
          <a:prstGeom prst="rect">
            <a:avLst/>
          </a:prstGeom>
          <a:noFill/>
        </p:spPr>
        <p:txBody>
          <a:bodyPr wrap="square" rtlCol="0">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black"/>
                </a:solidFill>
                <a:effectLst/>
                <a:uLnTx/>
                <a:uFillTx/>
                <a:latin typeface="Aptos" panose="02110004020202020204"/>
                <a:ea typeface="+mn-ea"/>
                <a:cs typeface="+mn-cs"/>
              </a:rPr>
              <a:t>On April 13, 2026, positive topline results were announced from the Phase 3 BRUIN CLL-322 trial of </a:t>
            </a:r>
            <a:r>
              <a:rPr kumimoji="0" lang="en-US" sz="1900" b="1" i="1" u="none" strike="noStrike" kern="1200" cap="none" spc="0" normalizeH="0" baseline="0" noProof="0" dirty="0" err="1">
                <a:ln>
                  <a:noFill/>
                </a:ln>
                <a:solidFill>
                  <a:prstClr val="black"/>
                </a:solidFill>
                <a:effectLst/>
                <a:uLnTx/>
                <a:uFillTx/>
                <a:latin typeface="Aptos" panose="02110004020202020204"/>
                <a:ea typeface="+mn-ea"/>
                <a:cs typeface="+mn-cs"/>
              </a:rPr>
              <a:t>pirtobrutinib</a:t>
            </a:r>
            <a:r>
              <a:rPr kumimoji="0" lang="en-US" sz="1900" b="1" i="1" u="none" strike="noStrike" kern="1200" cap="none" spc="0" normalizeH="0" baseline="0" noProof="0" dirty="0">
                <a:ln>
                  <a:noFill/>
                </a:ln>
                <a:solidFill>
                  <a:prstClr val="black"/>
                </a:solidFill>
                <a:effectLst/>
                <a:uLnTx/>
                <a:uFillTx/>
                <a:latin typeface="Aptos" panose="02110004020202020204"/>
                <a:ea typeface="+mn-ea"/>
                <a:cs typeface="+mn-cs"/>
              </a:rPr>
              <a:t> plus venetoclax and rituximab versus venetoclax and rituximab in patients with relapsed or refractory chronic lymphocytic leukemia or small lymphocytic lymphoma (CLL/SLL).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1" i="1"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“Treatment in both study arms was administered for up to two years, after which patients do not take any CLL therapy until their disease progresses. The study met its primary endpoint, demonstrating that the addition of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pirtobrutinib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 venetoclax plus rituximab led to a statistically significant and clinically meaningful improvement in progression-free survival (PFS), as assessed by an independent review committee (IRC). Results were consistent across clinically relevant subgroups and regardless of whether patients were previously treated with a covalent BTK inhibitor.</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Overall survival (OS), a key secondary endpoint, was not yet mature at this analysis, but was trending in favor of the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pirtobrutinib</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combination regimen. The overall safety profile of this regimen was consistent with the known safety profile of each medicine. Rates of adverse events were similar across the study arms, with low rates of treatment regimen discontinuations, also similar between arms.”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4" name="TextBox 3">
            <a:extLst>
              <a:ext uri="{FF2B5EF4-FFF2-40B4-BE49-F238E27FC236}">
                <a16:creationId xmlns:a16="http://schemas.microsoft.com/office/drawing/2014/main" id="{FA7B02DF-54AB-EB11-FDB3-7DA491CA77C3}"/>
              </a:ext>
            </a:extLst>
          </p:cNvPr>
          <p:cNvSpPr txBox="1"/>
          <p:nvPr/>
        </p:nvSpPr>
        <p:spPr>
          <a:xfrm>
            <a:off x="-1" y="6585567"/>
            <a:ext cx="9458793"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black"/>
                </a:solidFill>
                <a:effectLst/>
                <a:uLnTx/>
                <a:uFillTx/>
                <a:latin typeface="Aptos" panose="02110004020202020204"/>
                <a:ea typeface="+mn-ea"/>
                <a:cs typeface="+mn-cs"/>
              </a:rPr>
              <a:t>https://investor.lilly.com/news-releases/news-release-details/lillys-jaypirca-pirtobrutinib-significantly-extended-progression</a:t>
            </a: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0805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AACB1-D612-F332-7D5C-941576E314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9BBFBF-D249-6248-79E9-297856477B3E}"/>
              </a:ext>
            </a:extLst>
          </p:cNvPr>
          <p:cNvSpPr>
            <a:spLocks noGrp="1"/>
          </p:cNvSpPr>
          <p:nvPr>
            <p:ph type="title"/>
          </p:nvPr>
        </p:nvSpPr>
        <p:spPr>
          <a:xfrm>
            <a:off x="838200" y="123209"/>
            <a:ext cx="10515600" cy="1325563"/>
          </a:xfrm>
        </p:spPr>
        <p:txBody>
          <a:bodyPr/>
          <a:lstStyle/>
          <a:p>
            <a:r>
              <a:rPr lang="en-US" dirty="0"/>
              <a:t>Pirtobrutinib leads to non-C481S mutations</a:t>
            </a:r>
          </a:p>
        </p:txBody>
      </p:sp>
      <p:sp>
        <p:nvSpPr>
          <p:cNvPr id="3" name="Text Placeholder 2">
            <a:extLst>
              <a:ext uri="{FF2B5EF4-FFF2-40B4-BE49-F238E27FC236}">
                <a16:creationId xmlns:a16="http://schemas.microsoft.com/office/drawing/2014/main" id="{07485735-09CF-277F-9843-DD53C36C5894}"/>
              </a:ext>
            </a:extLst>
          </p:cNvPr>
          <p:cNvSpPr txBox="1">
            <a:spLocks/>
          </p:cNvSpPr>
          <p:nvPr/>
        </p:nvSpPr>
        <p:spPr>
          <a:xfrm>
            <a:off x="0" y="6581321"/>
            <a:ext cx="8272463" cy="365125"/>
          </a:xfrm>
          <a:prstGeom prst="rect">
            <a:avLst/>
          </a:prstGeom>
        </p:spPr>
        <p:txBody>
          <a:bodyPr/>
          <a:lst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Pct val="70000"/>
              <a:buFont typeface="Lucida Grande"/>
              <a:buNone/>
              <a:tabLst/>
              <a:defRPr/>
            </a:pPr>
            <a:r>
              <a:rPr kumimoji="0" lang="da-DK" altLang="en-US" sz="1100" b="0" i="0" u="none" strike="noStrike" kern="1200" cap="none" spc="-8" normalizeH="0" baseline="0" noProof="0" dirty="0">
                <a:ln>
                  <a:noFill/>
                </a:ln>
                <a:solidFill>
                  <a:prstClr val="black"/>
                </a:solidFill>
                <a:effectLst/>
                <a:uLnTx/>
                <a:uFillTx/>
                <a:latin typeface="Arial"/>
                <a:ea typeface="Verdana" panose="020B0604030504040204" pitchFamily="34" charset="0"/>
                <a:cs typeface="Arial"/>
              </a:rPr>
              <a:t>Brown et al ASH 2023</a:t>
            </a:r>
          </a:p>
        </p:txBody>
      </p:sp>
      <p:pic>
        <p:nvPicPr>
          <p:cNvPr id="4" name="Picture 3" descr="A picture containing text, screenshot, line, plot&#10;&#10;Description automatically generated">
            <a:extLst>
              <a:ext uri="{FF2B5EF4-FFF2-40B4-BE49-F238E27FC236}">
                <a16:creationId xmlns:a16="http://schemas.microsoft.com/office/drawing/2014/main" id="{311D8DFF-9976-6F15-9D26-9356546A23FC}"/>
              </a:ext>
            </a:extLst>
          </p:cNvPr>
          <p:cNvPicPr>
            <a:picLocks noChangeAspect="1"/>
          </p:cNvPicPr>
          <p:nvPr/>
        </p:nvPicPr>
        <p:blipFill rotWithShape="1">
          <a:blip r:embed="rId3">
            <a:extLst>
              <a:ext uri="{28A0092B-C50C-407E-A947-70E740481C1C}">
                <a14:useLocalDpi xmlns:a14="http://schemas.microsoft.com/office/drawing/2010/main" val="0"/>
              </a:ext>
            </a:extLst>
          </a:blip>
          <a:srcRect r="83184" b="56037"/>
          <a:stretch/>
        </p:blipFill>
        <p:spPr>
          <a:xfrm>
            <a:off x="330200" y="3009900"/>
            <a:ext cx="1997287" cy="1534986"/>
          </a:xfrm>
          <a:prstGeom prst="rect">
            <a:avLst/>
          </a:prstGeom>
        </p:spPr>
      </p:pic>
      <p:pic>
        <p:nvPicPr>
          <p:cNvPr id="6" name="Graphic 5">
            <a:extLst>
              <a:ext uri="{FF2B5EF4-FFF2-40B4-BE49-F238E27FC236}">
                <a16:creationId xmlns:a16="http://schemas.microsoft.com/office/drawing/2014/main" id="{BE052AEC-9223-FF68-01B6-11902422B9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07855" y="1448772"/>
            <a:ext cx="8947533" cy="4755333"/>
          </a:xfrm>
          <a:prstGeom prst="rect">
            <a:avLst/>
          </a:prstGeom>
        </p:spPr>
      </p:pic>
    </p:spTree>
    <p:extLst>
      <p:ext uri="{BB962C8B-B14F-4D97-AF65-F5344CB8AC3E}">
        <p14:creationId xmlns:p14="http://schemas.microsoft.com/office/powerpoint/2010/main" val="2533738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2EC7B-FD9D-4296-BCFA-C12105D4651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2AC5DA54-BF3F-D604-36A3-8D5D441C6801}"/>
              </a:ext>
            </a:extLst>
          </p:cNvPr>
          <p:cNvSpPr>
            <a:spLocks noGrp="1"/>
          </p:cNvSpPr>
          <p:nvPr>
            <p:ph type="title"/>
          </p:nvPr>
        </p:nvSpPr>
        <p:spPr/>
        <p:txBody>
          <a:bodyPr/>
          <a:lstStyle/>
          <a:p>
            <a:r>
              <a:rPr lang="en-US" dirty="0"/>
              <a:t>Emerging Therapies – </a:t>
            </a:r>
            <a:r>
              <a:rPr lang="en-US" dirty="0" err="1"/>
              <a:t>Sonrotoclax</a:t>
            </a:r>
            <a:r>
              <a:rPr lang="en-US" dirty="0"/>
              <a:t> + Degraders</a:t>
            </a:r>
          </a:p>
        </p:txBody>
      </p:sp>
    </p:spTree>
    <p:extLst>
      <p:ext uri="{BB962C8B-B14F-4D97-AF65-F5344CB8AC3E}">
        <p14:creationId xmlns:p14="http://schemas.microsoft.com/office/powerpoint/2010/main" val="104721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036A8E-3390-04EA-E781-A736F1C23593}"/>
              </a:ext>
            </a:extLst>
          </p:cNvPr>
          <p:cNvSpPr>
            <a:spLocks noGrp="1"/>
          </p:cNvSpPr>
          <p:nvPr>
            <p:ph type="title"/>
          </p:nvPr>
        </p:nvSpPr>
        <p:spPr>
          <a:xfrm>
            <a:off x="838200" y="242370"/>
            <a:ext cx="10515600" cy="811730"/>
          </a:xfrm>
        </p:spPr>
        <p:txBody>
          <a:bodyPr/>
          <a:lstStyle/>
          <a:p>
            <a:r>
              <a:rPr lang="en-US" dirty="0"/>
              <a:t>Next Generation BCL2i - Sonrotoclax</a:t>
            </a:r>
          </a:p>
        </p:txBody>
      </p:sp>
      <p:pic>
        <p:nvPicPr>
          <p:cNvPr id="8" name="Picture 7">
            <a:extLst>
              <a:ext uri="{FF2B5EF4-FFF2-40B4-BE49-F238E27FC236}">
                <a16:creationId xmlns:a16="http://schemas.microsoft.com/office/drawing/2014/main" id="{6BC9E067-888A-6401-D5DE-C1D39310101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38200" y="1054100"/>
            <a:ext cx="9753600" cy="3449803"/>
          </a:xfrm>
          <a:prstGeom prst="rect">
            <a:avLst/>
          </a:prstGeom>
        </p:spPr>
      </p:pic>
      <p:pic>
        <p:nvPicPr>
          <p:cNvPr id="10" name="Picture 9">
            <a:extLst>
              <a:ext uri="{FF2B5EF4-FFF2-40B4-BE49-F238E27FC236}">
                <a16:creationId xmlns:a16="http://schemas.microsoft.com/office/drawing/2014/main" id="{A85AD408-DC9F-FECB-A8EC-F6B5C880E21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416435" y="4580651"/>
            <a:ext cx="10970821" cy="1678946"/>
          </a:xfrm>
          <a:prstGeom prst="rect">
            <a:avLst/>
          </a:prstGeom>
        </p:spPr>
      </p:pic>
      <p:sp>
        <p:nvSpPr>
          <p:cNvPr id="11" name="Text Box 15">
            <a:extLst>
              <a:ext uri="{FF2B5EF4-FFF2-40B4-BE49-F238E27FC236}">
                <a16:creationId xmlns:a16="http://schemas.microsoft.com/office/drawing/2014/main" id="{6C79C2E6-2444-8ACC-4BC8-BE1E556A0147}"/>
              </a:ext>
            </a:extLst>
          </p:cNvPr>
          <p:cNvSpPr txBox="1">
            <a:spLocks noChangeArrowheads="1"/>
          </p:cNvSpPr>
          <p:nvPr/>
        </p:nvSpPr>
        <p:spPr bwMode="auto">
          <a:xfrm>
            <a:off x="416435" y="649149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Liu et al Blood 2024</a:t>
            </a:r>
          </a:p>
        </p:txBody>
      </p:sp>
    </p:spTree>
    <p:extLst>
      <p:ext uri="{BB962C8B-B14F-4D97-AF65-F5344CB8AC3E}">
        <p14:creationId xmlns:p14="http://schemas.microsoft.com/office/powerpoint/2010/main" val="18817882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AA7C329-7F4F-675E-7B05-C46DB6BEE199}"/>
              </a:ext>
            </a:extLst>
          </p:cNvPr>
          <p:cNvSpPr>
            <a:spLocks noGrp="1"/>
          </p:cNvSpPr>
          <p:nvPr>
            <p:ph type="body" idx="1"/>
          </p:nvPr>
        </p:nvSpPr>
        <p:spPr>
          <a:xfrm>
            <a:off x="416435" y="319395"/>
            <a:ext cx="5157787" cy="823912"/>
          </a:xfrm>
        </p:spPr>
        <p:txBody>
          <a:bodyPr>
            <a:normAutofit/>
          </a:bodyPr>
          <a:lstStyle/>
          <a:p>
            <a:r>
              <a:rPr lang="en-US" sz="2800" dirty="0" err="1"/>
              <a:t>Sonrotoclax</a:t>
            </a:r>
            <a:r>
              <a:rPr lang="en-US" sz="2800" dirty="0"/>
              <a:t> + </a:t>
            </a:r>
            <a:r>
              <a:rPr lang="en-US" sz="2800" dirty="0" err="1"/>
              <a:t>Zanu</a:t>
            </a:r>
            <a:r>
              <a:rPr lang="en-US" sz="2800" dirty="0"/>
              <a:t> TN CLL</a:t>
            </a:r>
          </a:p>
        </p:txBody>
      </p:sp>
      <p:sp>
        <p:nvSpPr>
          <p:cNvPr id="5" name="Content Placeholder 4">
            <a:extLst>
              <a:ext uri="{FF2B5EF4-FFF2-40B4-BE49-F238E27FC236}">
                <a16:creationId xmlns:a16="http://schemas.microsoft.com/office/drawing/2014/main" id="{A6AD6E1E-0DA5-8026-6AD4-AAEB6A6B05BA}"/>
              </a:ext>
            </a:extLst>
          </p:cNvPr>
          <p:cNvSpPr>
            <a:spLocks noGrp="1"/>
          </p:cNvSpPr>
          <p:nvPr>
            <p:ph sz="half" idx="2"/>
          </p:nvPr>
        </p:nvSpPr>
        <p:spPr>
          <a:xfrm>
            <a:off x="416435" y="1295707"/>
            <a:ext cx="5157787" cy="3684588"/>
          </a:xfrm>
        </p:spPr>
        <p:txBody>
          <a:bodyPr>
            <a:noAutofit/>
          </a:bodyPr>
          <a:lstStyle/>
          <a:p>
            <a:pPr fontAlgn="base"/>
            <a:r>
              <a:rPr lang="en-US" sz="2500" dirty="0"/>
              <a:t>N = 137</a:t>
            </a:r>
          </a:p>
          <a:p>
            <a:pPr fontAlgn="base"/>
            <a:r>
              <a:rPr lang="en-US" sz="2500" dirty="0"/>
              <a:t>60% IGHV unmutated</a:t>
            </a:r>
          </a:p>
          <a:p>
            <a:pPr fontAlgn="base"/>
            <a:r>
              <a:rPr lang="en-US" sz="2500" dirty="0"/>
              <a:t>22% TP53 aberration</a:t>
            </a:r>
          </a:p>
          <a:p>
            <a:pPr fontAlgn="base"/>
            <a:r>
              <a:rPr lang="en-US" sz="2500" dirty="0"/>
              <a:t>78% stopped therapy per protocol after 24 cycles</a:t>
            </a:r>
          </a:p>
          <a:p>
            <a:pPr fontAlgn="base"/>
            <a:r>
              <a:rPr lang="en-US" sz="2500" dirty="0"/>
              <a:t>Most common TEAE – Neutropenia 42%, 27% Grade ≥3</a:t>
            </a:r>
          </a:p>
          <a:p>
            <a:pPr fontAlgn="base"/>
            <a:r>
              <a:rPr lang="en-US" sz="2500" dirty="0"/>
              <a:t>ORR 100% - CR 47%</a:t>
            </a:r>
          </a:p>
          <a:p>
            <a:pPr fontAlgn="base"/>
            <a:r>
              <a:rPr lang="en-US" sz="2500" dirty="0"/>
              <a:t>Median time to response – 2.6 months</a:t>
            </a:r>
          </a:p>
          <a:p>
            <a:pPr fontAlgn="base"/>
            <a:r>
              <a:rPr lang="en-US" sz="2500" dirty="0"/>
              <a:t>uMRD4 – 94%</a:t>
            </a:r>
          </a:p>
          <a:p>
            <a:endParaRPr lang="en-US" sz="2500" dirty="0"/>
          </a:p>
        </p:txBody>
      </p:sp>
      <p:sp>
        <p:nvSpPr>
          <p:cNvPr id="6" name="Text Placeholder 5">
            <a:extLst>
              <a:ext uri="{FF2B5EF4-FFF2-40B4-BE49-F238E27FC236}">
                <a16:creationId xmlns:a16="http://schemas.microsoft.com/office/drawing/2014/main" id="{982C21EF-57FE-344F-BC31-226729C376D5}"/>
              </a:ext>
            </a:extLst>
          </p:cNvPr>
          <p:cNvSpPr>
            <a:spLocks noGrp="1"/>
          </p:cNvSpPr>
          <p:nvPr>
            <p:ph type="body" sz="quarter" idx="3"/>
          </p:nvPr>
        </p:nvSpPr>
        <p:spPr>
          <a:xfrm>
            <a:off x="6172200" y="319395"/>
            <a:ext cx="5183188" cy="823912"/>
          </a:xfrm>
        </p:spPr>
        <p:txBody>
          <a:bodyPr>
            <a:normAutofit/>
          </a:bodyPr>
          <a:lstStyle/>
          <a:p>
            <a:r>
              <a:rPr lang="en-US" sz="2800" dirty="0" err="1"/>
              <a:t>Sonrotoclax</a:t>
            </a:r>
            <a:r>
              <a:rPr lang="en-US" sz="2800" dirty="0"/>
              <a:t> + Obin TN CLL</a:t>
            </a:r>
          </a:p>
        </p:txBody>
      </p:sp>
      <p:sp>
        <p:nvSpPr>
          <p:cNvPr id="7" name="Content Placeholder 6">
            <a:extLst>
              <a:ext uri="{FF2B5EF4-FFF2-40B4-BE49-F238E27FC236}">
                <a16:creationId xmlns:a16="http://schemas.microsoft.com/office/drawing/2014/main" id="{997444B2-904F-0943-9D72-DDEDA88D1444}"/>
              </a:ext>
            </a:extLst>
          </p:cNvPr>
          <p:cNvSpPr>
            <a:spLocks noGrp="1"/>
          </p:cNvSpPr>
          <p:nvPr>
            <p:ph sz="quarter" idx="4"/>
          </p:nvPr>
        </p:nvSpPr>
        <p:spPr>
          <a:xfrm>
            <a:off x="6096000" y="1295707"/>
            <a:ext cx="5183188" cy="3684588"/>
          </a:xfrm>
        </p:spPr>
        <p:txBody>
          <a:bodyPr>
            <a:noAutofit/>
          </a:bodyPr>
          <a:lstStyle/>
          <a:p>
            <a:pPr fontAlgn="base"/>
            <a:r>
              <a:rPr lang="en-US" sz="2500" dirty="0"/>
              <a:t>N = 55 </a:t>
            </a:r>
          </a:p>
          <a:p>
            <a:pPr fontAlgn="base"/>
            <a:r>
              <a:rPr lang="en-US" sz="2500" dirty="0"/>
              <a:t>58% IGHV unmutated</a:t>
            </a:r>
          </a:p>
          <a:p>
            <a:pPr fontAlgn="base"/>
            <a:r>
              <a:rPr lang="en-US" sz="2500" dirty="0"/>
              <a:t>17 patients stopped due to uMRD4 </a:t>
            </a:r>
          </a:p>
          <a:p>
            <a:pPr fontAlgn="base"/>
            <a:r>
              <a:rPr lang="en-US" sz="2500" dirty="0"/>
              <a:t>Median follow-up was 8.9 months</a:t>
            </a:r>
          </a:p>
          <a:p>
            <a:pPr fontAlgn="base"/>
            <a:r>
              <a:rPr lang="en-US" sz="2500" dirty="0"/>
              <a:t>Most common TEAE – Thrombocytopenia (56%) then infusion reaction (56%) then neutropenia (49%), 38% Grade ≥3 neutropenia</a:t>
            </a:r>
          </a:p>
          <a:p>
            <a:pPr fontAlgn="base"/>
            <a:r>
              <a:rPr lang="en-US" sz="2500" dirty="0"/>
              <a:t>ORR was 89 – CR 46% </a:t>
            </a:r>
          </a:p>
          <a:p>
            <a:pPr fontAlgn="base"/>
            <a:r>
              <a:rPr lang="en-US" sz="2500" dirty="0"/>
              <a:t>Best uMRD4 rate per was 87%</a:t>
            </a:r>
          </a:p>
        </p:txBody>
      </p:sp>
      <p:sp>
        <p:nvSpPr>
          <p:cNvPr id="8" name="Text Box 15">
            <a:extLst>
              <a:ext uri="{FF2B5EF4-FFF2-40B4-BE49-F238E27FC236}">
                <a16:creationId xmlns:a16="http://schemas.microsoft.com/office/drawing/2014/main" id="{CA3A42FB-38CB-9D4E-1402-4E0D383001F7}"/>
              </a:ext>
            </a:extLst>
          </p:cNvPr>
          <p:cNvSpPr txBox="1">
            <a:spLocks noChangeArrowheads="1"/>
          </p:cNvSpPr>
          <p:nvPr/>
        </p:nvSpPr>
        <p:spPr bwMode="auto">
          <a:xfrm>
            <a:off x="416435" y="649149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Hoffman et al ASH 2025 Abstract 793, </a:t>
            </a:r>
            <a:r>
              <a:rPr kumimoji="0" lang="en-US" altLang="en-US" sz="1200" b="0" i="0" u="none" strike="noStrike" kern="1200" cap="none" spc="-1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Soumerai</a:t>
            </a: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et al ASH 2024 Abstract 1012</a:t>
            </a:r>
          </a:p>
        </p:txBody>
      </p:sp>
    </p:spTree>
    <p:extLst>
      <p:ext uri="{BB962C8B-B14F-4D97-AF65-F5344CB8AC3E}">
        <p14:creationId xmlns:p14="http://schemas.microsoft.com/office/powerpoint/2010/main" val="20611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72372-4C17-CD4D-0631-293F528D6271}"/>
              </a:ext>
            </a:extLst>
          </p:cNvPr>
          <p:cNvSpPr>
            <a:spLocks noGrp="1"/>
          </p:cNvSpPr>
          <p:nvPr>
            <p:ph type="title"/>
          </p:nvPr>
        </p:nvSpPr>
        <p:spPr/>
        <p:txBody>
          <a:bodyPr/>
          <a:lstStyle/>
          <a:p>
            <a:r>
              <a:rPr lang="en-US" dirty="0"/>
              <a:t>2 Randomized Studies – Celestial</a:t>
            </a:r>
          </a:p>
        </p:txBody>
      </p:sp>
      <p:pic>
        <p:nvPicPr>
          <p:cNvPr id="4" name="Picture 3">
            <a:extLst>
              <a:ext uri="{FF2B5EF4-FFF2-40B4-BE49-F238E27FC236}">
                <a16:creationId xmlns:a16="http://schemas.microsoft.com/office/drawing/2014/main" id="{A8EA5E51-426A-C431-09B3-E8E41F8854C3}"/>
              </a:ext>
            </a:extLst>
          </p:cNvPr>
          <p:cNvPicPr>
            <a:picLocks noChangeAspect="1"/>
          </p:cNvPicPr>
          <p:nvPr/>
        </p:nvPicPr>
        <p:blipFill>
          <a:blip r:embed="rId3"/>
          <a:stretch>
            <a:fillRect/>
          </a:stretch>
        </p:blipFill>
        <p:spPr>
          <a:xfrm>
            <a:off x="58188" y="3996192"/>
            <a:ext cx="12075624" cy="1631465"/>
          </a:xfrm>
          <a:prstGeom prst="rect">
            <a:avLst/>
          </a:prstGeom>
        </p:spPr>
      </p:pic>
      <p:pic>
        <p:nvPicPr>
          <p:cNvPr id="6" name="Picture 5">
            <a:extLst>
              <a:ext uri="{FF2B5EF4-FFF2-40B4-BE49-F238E27FC236}">
                <a16:creationId xmlns:a16="http://schemas.microsoft.com/office/drawing/2014/main" id="{330ACCA8-D7FB-00EA-3BC5-4E8C675527B1}"/>
              </a:ext>
            </a:extLst>
          </p:cNvPr>
          <p:cNvPicPr>
            <a:picLocks noChangeAspect="1"/>
          </p:cNvPicPr>
          <p:nvPr/>
        </p:nvPicPr>
        <p:blipFill>
          <a:blip r:embed="rId4"/>
          <a:stretch>
            <a:fillRect/>
          </a:stretch>
        </p:blipFill>
        <p:spPr>
          <a:xfrm>
            <a:off x="426776" y="2023578"/>
            <a:ext cx="11338448" cy="1114581"/>
          </a:xfrm>
          <a:prstGeom prst="rect">
            <a:avLst/>
          </a:prstGeom>
        </p:spPr>
      </p:pic>
      <p:sp>
        <p:nvSpPr>
          <p:cNvPr id="3" name="Text Box 15">
            <a:extLst>
              <a:ext uri="{FF2B5EF4-FFF2-40B4-BE49-F238E27FC236}">
                <a16:creationId xmlns:a16="http://schemas.microsoft.com/office/drawing/2014/main" id="{FD5C26E1-B715-C298-E5C5-1A0D6A9057BA}"/>
              </a:ext>
            </a:extLst>
          </p:cNvPr>
          <p:cNvSpPr txBox="1">
            <a:spLocks noChangeArrowheads="1"/>
          </p:cNvSpPr>
          <p:nvPr/>
        </p:nvSpPr>
        <p:spPr bwMode="auto">
          <a:xfrm>
            <a:off x="416435" y="6491496"/>
            <a:ext cx="7853362" cy="276999"/>
          </a:xfrm>
          <a:prstGeom prst="rect">
            <a:avLst/>
          </a:prstGeom>
          <a:noFill/>
          <a:ln>
            <a:noFill/>
          </a:ln>
        </p:spPr>
        <p:txBody>
          <a:bodyPr anchor="b">
            <a:spAutoFit/>
          </a:bodyPr>
          <a:lstStyle>
            <a:lvl1pPr>
              <a:defRPr b="1">
                <a:solidFill>
                  <a:schemeClr val="tx1"/>
                </a:solidFill>
                <a:latin typeface="Arial" charset="0"/>
              </a:defRPr>
            </a:lvl1pPr>
            <a:lvl2pPr marL="742950" indent="-285750">
              <a:defRPr b="1">
                <a:solidFill>
                  <a:schemeClr val="tx1"/>
                </a:solidFill>
                <a:latin typeface="Arial" charset="0"/>
              </a:defRPr>
            </a:lvl2pPr>
            <a:lvl3pPr marL="1143000" indent="-228600">
              <a:defRPr b="1">
                <a:solidFill>
                  <a:schemeClr val="tx1"/>
                </a:solidFill>
                <a:latin typeface="Arial" charset="0"/>
              </a:defRPr>
            </a:lvl3pPr>
            <a:lvl4pPr marL="1600200" indent="-228600">
              <a:defRPr b="1">
                <a:solidFill>
                  <a:schemeClr val="tx1"/>
                </a:solidFill>
                <a:latin typeface="Arial" charset="0"/>
              </a:defRPr>
            </a:lvl4pPr>
            <a:lvl5pPr marL="2057400" indent="-22860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Al-</a:t>
            </a:r>
            <a:r>
              <a:rPr kumimoji="0" lang="en-US" altLang="en-US" sz="1200" b="0" i="0" u="none" strike="noStrike" kern="1200" cap="none" spc="-10" normalizeH="0" baseline="0" noProof="0" dirty="0" err="1">
                <a:ln>
                  <a:noFill/>
                </a:ln>
                <a:solidFill>
                  <a:prstClr val="black"/>
                </a:solidFill>
                <a:effectLst/>
                <a:uLnTx/>
                <a:uFillTx/>
                <a:latin typeface="Calibri" panose="020F0502020204030204" pitchFamily="34" charset="0"/>
                <a:ea typeface="+mn-ea"/>
                <a:cs typeface="Arial" panose="020B0604020202020204" pitchFamily="34" charset="0"/>
              </a:rPr>
              <a:t>Sawaf</a:t>
            </a:r>
            <a:r>
              <a:rPr kumimoji="0" lang="en-US" altLang="en-US" sz="1200" b="0" i="0" u="none" strike="noStrike" kern="1200" cap="none" spc="-1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 O et al. ASH 2025; Patten PEM et al. ASH 2024 </a:t>
            </a:r>
          </a:p>
        </p:txBody>
      </p:sp>
    </p:spTree>
    <p:extLst>
      <p:ext uri="{BB962C8B-B14F-4D97-AF65-F5344CB8AC3E}">
        <p14:creationId xmlns:p14="http://schemas.microsoft.com/office/powerpoint/2010/main" val="1126790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D376F-7DAF-A7AE-F0DD-A56CC37427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46BF4E-F072-0F71-5480-9F48493676AC}"/>
              </a:ext>
            </a:extLst>
          </p:cNvPr>
          <p:cNvSpPr>
            <a:spLocks noGrp="1"/>
          </p:cNvSpPr>
          <p:nvPr>
            <p:ph type="title"/>
          </p:nvPr>
        </p:nvSpPr>
        <p:spPr>
          <a:xfrm>
            <a:off x="838200" y="136526"/>
            <a:ext cx="10515600" cy="1081302"/>
          </a:xfrm>
        </p:spPr>
        <p:txBody>
          <a:bodyPr>
            <a:noAutofit/>
          </a:bodyPr>
          <a:lstStyle/>
          <a:p>
            <a:r>
              <a:rPr lang="en-US" dirty="0"/>
              <a:t>BTK degraders: NX-5948 &amp; BGB-16673 </a:t>
            </a:r>
          </a:p>
        </p:txBody>
      </p:sp>
      <p:sp>
        <p:nvSpPr>
          <p:cNvPr id="6" name="Slide Number Placeholder 5">
            <a:extLst>
              <a:ext uri="{FF2B5EF4-FFF2-40B4-BE49-F238E27FC236}">
                <a16:creationId xmlns:a16="http://schemas.microsoft.com/office/drawing/2014/main" id="{0378A855-3F19-DA27-CAC3-F9A9C74F5F6F}"/>
              </a:ext>
            </a:extLst>
          </p:cNvPr>
          <p:cNvSpPr>
            <a:spLocks noGrp="1"/>
          </p:cNvSpPr>
          <p:nvPr>
            <p:ph type="sldNum" sz="quarter" idx="12"/>
          </p:nvPr>
        </p:nvSpPr>
        <p:spPr/>
        <p: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fld id="{775E49EB-745B-E84F-9891-EC49FA6C509F}" type="slidenum">
              <a:rPr kumimoji="0" lang="en-US" sz="750" b="0" i="0" u="none" strike="noStrike" kern="1200" cap="none" spc="0" normalizeH="0" baseline="0" noProof="0">
                <a:ln>
                  <a:noFill/>
                </a:ln>
                <a:solidFill>
                  <a:prstClr val="white"/>
                </a:solidFill>
                <a:effectLst/>
                <a:uLnTx/>
                <a:uFillTx/>
                <a:latin typeface="Calibri" panose="020F0502020204030204"/>
                <a:ea typeface="+mn-ea"/>
                <a:cs typeface="+mn-cs"/>
              </a:rPr>
              <a:pPr marL="0" marR="0" lvl="0" indent="0" algn="ctr" defTabSz="685800" rtl="0" eaLnBrk="1" fontAlgn="auto" latinLnBrk="0" hangingPunct="1">
                <a:lnSpc>
                  <a:spcPct val="100000"/>
                </a:lnSpc>
                <a:spcBef>
                  <a:spcPts val="0"/>
                </a:spcBef>
                <a:spcAft>
                  <a:spcPts val="0"/>
                </a:spcAft>
                <a:buClrTx/>
                <a:buSzTx/>
                <a:buFontTx/>
                <a:buNone/>
                <a:tabLst/>
                <a:defRPr/>
              </a:pPr>
              <a:t>66</a:t>
            </a:fld>
            <a:endParaRPr kumimoji="0" lang="en-US" sz="7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468ABEAC-E254-94AF-1B05-ED5C585FBF7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t="-388"/>
          <a:stretch/>
        </p:blipFill>
        <p:spPr>
          <a:xfrm>
            <a:off x="2435499" y="1095345"/>
            <a:ext cx="2689511" cy="5383488"/>
          </a:xfrm>
          <a:prstGeom prst="rect">
            <a:avLst/>
          </a:prstGeom>
        </p:spPr>
      </p:pic>
      <p:pic>
        <p:nvPicPr>
          <p:cNvPr id="12" name="Picture 11">
            <a:extLst>
              <a:ext uri="{FF2B5EF4-FFF2-40B4-BE49-F238E27FC236}">
                <a16:creationId xmlns:a16="http://schemas.microsoft.com/office/drawing/2014/main" id="{EA0CADD0-9587-B8E1-D9CE-BD555E43FF6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397899" y="1230570"/>
            <a:ext cx="3358602" cy="4775401"/>
          </a:xfrm>
          <a:prstGeom prst="rect">
            <a:avLst/>
          </a:prstGeom>
        </p:spPr>
      </p:pic>
      <p:sp>
        <p:nvSpPr>
          <p:cNvPr id="3" name="Text Placeholder 2">
            <a:extLst>
              <a:ext uri="{FF2B5EF4-FFF2-40B4-BE49-F238E27FC236}">
                <a16:creationId xmlns:a16="http://schemas.microsoft.com/office/drawing/2014/main" id="{99EAF796-D2E1-BFC9-1A95-7951C11500BF}"/>
              </a:ext>
            </a:extLst>
          </p:cNvPr>
          <p:cNvSpPr txBox="1">
            <a:spLocks/>
          </p:cNvSpPr>
          <p:nvPr/>
        </p:nvSpPr>
        <p:spPr>
          <a:xfrm>
            <a:off x="0" y="6562405"/>
            <a:ext cx="8272463" cy="365125"/>
          </a:xfrm>
          <a:prstGeom prst="rect">
            <a:avLst/>
          </a:prstGeom>
        </p:spPr>
        <p:txBody>
          <a:bodyPr/>
          <a:lstStyle>
            <a:lvl1pPr marL="342900" indent="-342900" algn="l" defTabSz="457200" rtl="0" eaLnBrk="1" latinLnBrk="0" hangingPunct="1">
              <a:spcBef>
                <a:spcPct val="20000"/>
              </a:spcBef>
              <a:buSzPct val="70000"/>
              <a:buFont typeface="Lucida Grande"/>
              <a:buChar char="▶"/>
              <a:defRPr sz="1800" kern="1200">
                <a:solidFill>
                  <a:srgbClr val="333333"/>
                </a:solidFill>
                <a:latin typeface="Arial"/>
                <a:ea typeface="+mn-ea"/>
                <a:cs typeface="Arial"/>
              </a:defRPr>
            </a:lvl1pPr>
            <a:lvl2pPr marL="742950" indent="-285750" algn="l" defTabSz="457200" rtl="0" eaLnBrk="1" latinLnBrk="0" hangingPunct="1">
              <a:spcBef>
                <a:spcPct val="20000"/>
              </a:spcBef>
              <a:buFont typeface="Arial"/>
              <a:buChar char="–"/>
              <a:defRPr sz="1600" kern="1200">
                <a:solidFill>
                  <a:srgbClr val="333333"/>
                </a:solidFill>
                <a:latin typeface="Arial"/>
                <a:ea typeface="+mn-ea"/>
                <a:cs typeface="Arial"/>
              </a:defRPr>
            </a:lvl2pPr>
            <a:lvl3pPr marL="1143000" indent="-228600" algn="l" defTabSz="457200" rtl="0" eaLnBrk="1" latinLnBrk="0" hangingPunct="1">
              <a:spcBef>
                <a:spcPct val="20000"/>
              </a:spcBef>
              <a:buFont typeface="Arial"/>
              <a:buChar char="•"/>
              <a:defRPr sz="1400" kern="1200">
                <a:solidFill>
                  <a:srgbClr val="333333"/>
                </a:solidFill>
                <a:latin typeface="Arial"/>
                <a:ea typeface="+mn-ea"/>
                <a:cs typeface="Arial"/>
              </a:defRPr>
            </a:lvl3pPr>
            <a:lvl4pPr marL="1600200" indent="-228600" algn="l" defTabSz="457200" rtl="0" eaLnBrk="1" latinLnBrk="0" hangingPunct="1">
              <a:spcBef>
                <a:spcPct val="20000"/>
              </a:spcBef>
              <a:buFont typeface="Arial"/>
              <a:buChar char="–"/>
              <a:defRPr sz="1200" kern="1200">
                <a:solidFill>
                  <a:srgbClr val="333333"/>
                </a:solidFill>
                <a:latin typeface="Arial"/>
                <a:ea typeface="+mn-ea"/>
                <a:cs typeface="Arial"/>
              </a:defRPr>
            </a:lvl4pPr>
            <a:lvl5pPr marL="2057400" indent="-228600" algn="l" defTabSz="457200" rtl="0" eaLnBrk="1" latinLnBrk="0" hangingPunct="1">
              <a:spcBef>
                <a:spcPct val="20000"/>
              </a:spcBef>
              <a:buFont typeface="Arial"/>
              <a:buChar char="»"/>
              <a:defRPr sz="1000" kern="1200">
                <a:solidFill>
                  <a:srgbClr val="333333"/>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Pct val="70000"/>
              <a:buFont typeface="Lucida Grande"/>
              <a:buNone/>
              <a:tabLst/>
              <a:defRPr/>
            </a:pPr>
            <a:r>
              <a:rPr kumimoji="0" lang="da-DK" altLang="en-US" sz="1100" b="0" i="0" u="none" strike="noStrike" kern="1200" cap="none" spc="-8" normalizeH="0" baseline="0" noProof="0" dirty="0">
                <a:ln>
                  <a:noFill/>
                </a:ln>
                <a:solidFill>
                  <a:prstClr val="black"/>
                </a:solidFill>
                <a:effectLst/>
                <a:uLnTx/>
                <a:uFillTx/>
                <a:latin typeface="Arial"/>
                <a:ea typeface="Verdana" panose="020B0604030504040204" pitchFamily="34" charset="0"/>
                <a:cs typeface="Arial"/>
              </a:rPr>
              <a:t>Shah N, et al. ASH 2024. Oral 884. 2. El-Sharkwai D, et al. BSH ASM. 2024. 3. Thompson MC, et al. ASH 2024.Oral 885. </a:t>
            </a:r>
          </a:p>
        </p:txBody>
      </p:sp>
    </p:spTree>
    <p:extLst>
      <p:ext uri="{BB962C8B-B14F-4D97-AF65-F5344CB8AC3E}">
        <p14:creationId xmlns:p14="http://schemas.microsoft.com/office/powerpoint/2010/main" val="154681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D606D447-9F1B-6431-957A-70030D51BEF8}"/>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5E49EB-745B-E84F-9891-EC49FA6C509F}"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618C733-3583-DC3A-A65D-9460C65787EB}"/>
              </a:ext>
            </a:extLst>
          </p:cNvPr>
          <p:cNvSpPr txBox="1"/>
          <p:nvPr/>
        </p:nvSpPr>
        <p:spPr>
          <a:xfrm>
            <a:off x="381000" y="6645312"/>
            <a:ext cx="519006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Shah N, et al. ASH 2024. Oral 884. </a:t>
            </a:r>
          </a:p>
        </p:txBody>
      </p:sp>
      <p:pic>
        <p:nvPicPr>
          <p:cNvPr id="7" name="Picture 6">
            <a:extLst>
              <a:ext uri="{FF2B5EF4-FFF2-40B4-BE49-F238E27FC236}">
                <a16:creationId xmlns:a16="http://schemas.microsoft.com/office/drawing/2014/main" id="{A5BAB433-3F62-1749-EBF7-F8F8F419EF0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rcRect b="12845"/>
          <a:stretch>
            <a:fillRect/>
          </a:stretch>
        </p:blipFill>
        <p:spPr>
          <a:xfrm>
            <a:off x="3085632" y="258478"/>
            <a:ext cx="7654587" cy="2699876"/>
          </a:xfrm>
          <a:prstGeom prst="rect">
            <a:avLst/>
          </a:prstGeom>
        </p:spPr>
      </p:pic>
      <p:pic>
        <p:nvPicPr>
          <p:cNvPr id="13" name="Picture 12">
            <a:extLst>
              <a:ext uri="{FF2B5EF4-FFF2-40B4-BE49-F238E27FC236}">
                <a16:creationId xmlns:a16="http://schemas.microsoft.com/office/drawing/2014/main" id="{EFCA8E9E-C772-8977-9754-0373932537A3}"/>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3006975" y="3184955"/>
            <a:ext cx="3820396" cy="3460358"/>
          </a:xfrm>
          <a:prstGeom prst="rect">
            <a:avLst/>
          </a:prstGeom>
        </p:spPr>
      </p:pic>
      <p:pic>
        <p:nvPicPr>
          <p:cNvPr id="15" name="Picture 14">
            <a:extLst>
              <a:ext uri="{FF2B5EF4-FFF2-40B4-BE49-F238E27FC236}">
                <a16:creationId xmlns:a16="http://schemas.microsoft.com/office/drawing/2014/main" id="{8E950172-F922-549E-9CB7-42D477347982}"/>
              </a:ext>
            </a:extLst>
          </p:cNvPr>
          <p:cNvPicPr>
            <a:picLocks noChangeAspect="1"/>
          </p:cNvPicPr>
          <p:nvPr/>
        </p:nvPicPr>
        <p:blipFill>
          <a:blip r:embed="rId7"/>
          <a:stretch>
            <a:fillRect/>
          </a:stretch>
        </p:blipFill>
        <p:spPr>
          <a:xfrm>
            <a:off x="7001934" y="3530601"/>
            <a:ext cx="3917143" cy="3030946"/>
          </a:xfrm>
          <a:prstGeom prst="rect">
            <a:avLst/>
          </a:prstGeom>
        </p:spPr>
      </p:pic>
      <p:sp>
        <p:nvSpPr>
          <p:cNvPr id="8" name="Title 7">
            <a:extLst>
              <a:ext uri="{FF2B5EF4-FFF2-40B4-BE49-F238E27FC236}">
                <a16:creationId xmlns:a16="http://schemas.microsoft.com/office/drawing/2014/main" id="{30E8DFFB-05A4-6327-6F11-145A6363ABD3}"/>
              </a:ext>
            </a:extLst>
          </p:cNvPr>
          <p:cNvSpPr>
            <a:spLocks noGrp="1"/>
          </p:cNvSpPr>
          <p:nvPr>
            <p:ph type="title"/>
          </p:nvPr>
        </p:nvSpPr>
        <p:spPr>
          <a:xfrm>
            <a:off x="381000" y="31878"/>
            <a:ext cx="10134600" cy="1325563"/>
          </a:xfrm>
        </p:spPr>
        <p:txBody>
          <a:bodyPr/>
          <a:lstStyle/>
          <a:p>
            <a:r>
              <a:rPr lang="en-US" dirty="0"/>
              <a:t>NX-5948</a:t>
            </a:r>
          </a:p>
        </p:txBody>
      </p:sp>
    </p:spTree>
    <p:extLst>
      <p:ext uri="{BB962C8B-B14F-4D97-AF65-F5344CB8AC3E}">
        <p14:creationId xmlns:p14="http://schemas.microsoft.com/office/powerpoint/2010/main" val="3716988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7604-7AE0-54C7-AD65-A501D40D1A73}"/>
              </a:ext>
            </a:extLst>
          </p:cNvPr>
          <p:cNvSpPr>
            <a:spLocks noGrp="1"/>
          </p:cNvSpPr>
          <p:nvPr>
            <p:ph type="title"/>
          </p:nvPr>
        </p:nvSpPr>
        <p:spPr>
          <a:xfrm>
            <a:off x="134397" y="132072"/>
            <a:ext cx="3074969" cy="747252"/>
          </a:xfrm>
        </p:spPr>
        <p:txBody>
          <a:bodyPr>
            <a:noAutofit/>
          </a:bodyPr>
          <a:lstStyle/>
          <a:p>
            <a:r>
              <a:rPr lang="en-US" dirty="0"/>
              <a:t>BGB-16673</a:t>
            </a:r>
          </a:p>
        </p:txBody>
      </p:sp>
      <p:sp>
        <p:nvSpPr>
          <p:cNvPr id="5" name="Slide Number Placeholder 4">
            <a:extLst>
              <a:ext uri="{FF2B5EF4-FFF2-40B4-BE49-F238E27FC236}">
                <a16:creationId xmlns:a16="http://schemas.microsoft.com/office/drawing/2014/main" id="{B4DC986A-416F-D755-A884-A09CC2E0E2EA}"/>
              </a:ext>
            </a:extLst>
          </p:cNvPr>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75E49EB-745B-E84F-9891-EC49FA6C509F}" type="slidenum">
              <a:rPr kumimoji="0" lang="en-US" sz="1000" b="0" i="0" u="none" strike="noStrike" kern="1200" cap="none" spc="0" normalizeH="0" baseline="0" noProof="0" smtClean="0">
                <a:ln>
                  <a:noFill/>
                </a:ln>
                <a:solidFill>
                  <a:prstClr val="white"/>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25CC929E-0E8A-221E-C061-AFD568FC5477}"/>
              </a:ext>
            </a:extLst>
          </p:cNvPr>
          <p:cNvSpPr txBox="1"/>
          <p:nvPr/>
        </p:nvSpPr>
        <p:spPr>
          <a:xfrm>
            <a:off x="29894" y="6606059"/>
            <a:ext cx="5190067" cy="2308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Scarfò</a:t>
            </a:r>
            <a:r>
              <a:rPr kumimoji="0" lang="en-US" sz="9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L, et al. EHA 2025. S158. </a:t>
            </a:r>
          </a:p>
        </p:txBody>
      </p:sp>
      <p:pic>
        <p:nvPicPr>
          <p:cNvPr id="14" name="Picture 13">
            <a:extLst>
              <a:ext uri="{FF2B5EF4-FFF2-40B4-BE49-F238E27FC236}">
                <a16:creationId xmlns:a16="http://schemas.microsoft.com/office/drawing/2014/main" id="{6C1700FE-5257-43F8-3DAC-1529B62D07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2517599" y="986550"/>
            <a:ext cx="7835541" cy="3327181"/>
          </a:xfrm>
          <a:prstGeom prst="rect">
            <a:avLst/>
          </a:prstGeom>
        </p:spPr>
      </p:pic>
      <p:pic>
        <p:nvPicPr>
          <p:cNvPr id="18" name="Picture 17">
            <a:extLst>
              <a:ext uri="{FF2B5EF4-FFF2-40B4-BE49-F238E27FC236}">
                <a16:creationId xmlns:a16="http://schemas.microsoft.com/office/drawing/2014/main" id="{AEC2CE74-62B2-03B7-9CE4-41D07D334640}"/>
              </a:ext>
            </a:extLst>
          </p:cNvPr>
          <p:cNvPicPr>
            <a:picLocks noChangeAspect="1"/>
          </p:cNvPicPr>
          <p:nvPr/>
        </p:nvPicPr>
        <p:blipFill>
          <a:blip r:embed="rId5"/>
          <a:stretch>
            <a:fillRect/>
          </a:stretch>
        </p:blipFill>
        <p:spPr>
          <a:xfrm>
            <a:off x="3497834" y="4374792"/>
            <a:ext cx="5875070" cy="2364421"/>
          </a:xfrm>
          <a:prstGeom prst="rect">
            <a:avLst/>
          </a:prstGeom>
        </p:spPr>
      </p:pic>
    </p:spTree>
    <p:extLst>
      <p:ext uri="{BB962C8B-B14F-4D97-AF65-F5344CB8AC3E}">
        <p14:creationId xmlns:p14="http://schemas.microsoft.com/office/powerpoint/2010/main" val="28307850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8C9-7A93-C411-E637-829A1FD4C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9AB8-F522-AB1E-D1B7-90C2FB07441E}"/>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5938904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54422-64C8-0047-305A-A37537503F3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321BF4-A265-C716-A99D-1599EE74F77C}"/>
              </a:ext>
            </a:extLst>
          </p:cNvPr>
          <p:cNvSpPr txBox="1">
            <a:spLocks/>
          </p:cNvSpPr>
          <p:nvPr/>
        </p:nvSpPr>
        <p:spPr bwMode="auto">
          <a:xfrm>
            <a:off x="1415480" y="1916832"/>
            <a:ext cx="9361040" cy="2520280"/>
          </a:xfrm>
          <a:prstGeom prst="rect">
            <a:avLst/>
          </a:prstGeom>
          <a:solidFill>
            <a:srgbClr val="E9F8FD"/>
          </a:solidFill>
          <a:ln w="9525">
            <a:solidFill>
              <a:srgbClr val="000000">
                <a:lumMod val="50000"/>
                <a:lumOff val="50000"/>
              </a:srgbClr>
            </a:solidFill>
            <a:miter lim="800000"/>
            <a:headEnd/>
            <a:tailEnd/>
          </a:ln>
        </p:spPr>
        <p:txBody>
          <a:bodyPr vert="horz" wrap="square" lIns="365760" tIns="0" rIns="365760" bIns="0" numCol="1" anchor="ctr"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0000"/>
              </a:lnSpc>
              <a:spcBef>
                <a:spcPct val="30000"/>
              </a:spcBef>
              <a:spcAft>
                <a:spcPts val="800"/>
              </a:spcAft>
              <a:buClr>
                <a:srgbClr val="000000"/>
              </a:buClr>
              <a:buSzPct val="100000"/>
              <a:buFont typeface="Arial" pitchFamily="-72" charset="0"/>
              <a:buNone/>
              <a:tabLst/>
              <a:defRPr/>
            </a:pP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This educational activity contains discussion of </a:t>
            </a:r>
            <a:b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br>
            <a:r>
              <a:rPr kumimoji="0" lang="en-US" sz="3200" b="1" i="0" u="none" strike="noStrike" kern="0" cap="none" spc="0" normalizeH="0" baseline="0" noProof="0">
                <a:ln>
                  <a:noFill/>
                </a:ln>
                <a:solidFill>
                  <a:srgbClr val="000000"/>
                </a:solidFill>
                <a:effectLst/>
                <a:uLnTx/>
                <a:uFillTx/>
                <a:latin typeface="Calibri" charset="0"/>
                <a:ea typeface="MS PGothic" pitchFamily="34" charset="-128"/>
              </a:rPr>
              <a:t>non-FDA-approved uses of agents and regimens. Please refer to official prescribing information for each product for approved indications. </a:t>
            </a:r>
            <a:endParaRPr kumimoji="0" lang="en-US" sz="3200" b="1" i="0" u="none" strike="noStrike" kern="0" cap="none" spc="0" normalizeH="0" baseline="0" noProof="0" dirty="0">
              <a:ln>
                <a:noFill/>
              </a:ln>
              <a:solidFill>
                <a:srgbClr val="000000"/>
              </a:solidFill>
              <a:effectLst/>
              <a:uLnTx/>
              <a:uFillTx/>
              <a:latin typeface="Calibri" charset="0"/>
              <a:ea typeface="MS PGothic" pitchFamily="34" charset="-128"/>
            </a:endParaRPr>
          </a:p>
        </p:txBody>
      </p:sp>
    </p:spTree>
    <p:extLst>
      <p:ext uri="{BB962C8B-B14F-4D97-AF65-F5344CB8AC3E}">
        <p14:creationId xmlns:p14="http://schemas.microsoft.com/office/powerpoint/2010/main" val="16205285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F8A2A-98DD-CC19-23CF-C885450D10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699F7F-0F38-CD65-501D-392E588B51AD}"/>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2: Pancreatic Cancer</a:t>
            </a:r>
          </a:p>
        </p:txBody>
      </p:sp>
      <p:sp>
        <p:nvSpPr>
          <p:cNvPr id="7" name="Content Placeholder 6">
            <a:extLst>
              <a:ext uri="{FF2B5EF4-FFF2-40B4-BE49-F238E27FC236}">
                <a16:creationId xmlns:a16="http://schemas.microsoft.com/office/drawing/2014/main" id="{0AF470A9-289E-2A0C-8EC8-9F6BBB80221E}"/>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Optimal Incorporation of Chemotherapy into the Management of Advanced Pancreatic Cancer — </a:t>
            </a:r>
            <a:r>
              <a:rPr lang="en-US" sz="3000" b="0" dirty="0"/>
              <a:t>Dr Philip</a:t>
            </a:r>
          </a:p>
          <a:p>
            <a:pPr>
              <a:lnSpc>
                <a:spcPct val="100000"/>
              </a:lnSpc>
              <a:spcBef>
                <a:spcPts val="3000"/>
              </a:spcBef>
            </a:pPr>
            <a:r>
              <a:rPr lang="en-US" sz="3000" dirty="0"/>
              <a:t>Other Available and Emerging Novel Approaches for Pancreatic Cancer — </a:t>
            </a:r>
            <a:r>
              <a:rPr lang="en-US" sz="3000" b="0" dirty="0"/>
              <a:t>Dr O’Reilly</a:t>
            </a:r>
          </a:p>
        </p:txBody>
      </p:sp>
    </p:spTree>
    <p:extLst>
      <p:ext uri="{BB962C8B-B14F-4D97-AF65-F5344CB8AC3E}">
        <p14:creationId xmlns:p14="http://schemas.microsoft.com/office/powerpoint/2010/main" val="26927176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543426-BF19-419E-203B-04BA4D12F4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53C07B-1C2C-ED8E-5235-BE7EC1E0E840}"/>
              </a:ext>
            </a:extLst>
          </p:cNvPr>
          <p:cNvSpPr>
            <a:spLocks noGrp="1"/>
          </p:cNvSpPr>
          <p:nvPr>
            <p:ph type="title"/>
          </p:nvPr>
        </p:nvSpPr>
        <p:spPr>
          <a:xfrm>
            <a:off x="838200" y="1"/>
            <a:ext cx="10515600" cy="1144588"/>
          </a:xfrm>
        </p:spPr>
        <p:txBody>
          <a:bodyPr>
            <a:normAutofit/>
          </a:bodyPr>
          <a:lstStyle/>
          <a:p>
            <a:r>
              <a:rPr lang="en-US" sz="3000" dirty="0"/>
              <a:t>Faculty</a:t>
            </a:r>
          </a:p>
        </p:txBody>
      </p:sp>
      <p:sp>
        <p:nvSpPr>
          <p:cNvPr id="3" name="Text Box 7">
            <a:extLst>
              <a:ext uri="{FF2B5EF4-FFF2-40B4-BE49-F238E27FC236}">
                <a16:creationId xmlns:a16="http://schemas.microsoft.com/office/drawing/2014/main" id="{3A755892-6DBF-91B6-12A8-FDAC437C972C}"/>
              </a:ext>
            </a:extLst>
          </p:cNvPr>
          <p:cNvSpPr txBox="1">
            <a:spLocks noChangeArrowheads="1"/>
          </p:cNvSpPr>
          <p:nvPr/>
        </p:nvSpPr>
        <p:spPr bwMode="auto">
          <a:xfrm>
            <a:off x="2324486"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Eileen M O’Reilly,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Memorial Sloan Kettering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New York, New York</a:t>
            </a:r>
          </a:p>
        </p:txBody>
      </p:sp>
      <p:pic>
        <p:nvPicPr>
          <p:cNvPr id="5" name="Picture 4">
            <a:extLst>
              <a:ext uri="{FF2B5EF4-FFF2-40B4-BE49-F238E27FC236}">
                <a16:creationId xmlns:a16="http://schemas.microsoft.com/office/drawing/2014/main" id="{89912041-2175-4F16-3006-26DFF97B92B9}"/>
              </a:ext>
            </a:extLst>
          </p:cNvPr>
          <p:cNvPicPr>
            <a:picLocks noChangeAspect="1"/>
          </p:cNvPicPr>
          <p:nvPr/>
        </p:nvPicPr>
        <p:blipFill>
          <a:blip r:embed="rId4"/>
          <a:srcRect/>
          <a:stretch/>
        </p:blipFill>
        <p:spPr>
          <a:xfrm>
            <a:off x="1002847" y="1653363"/>
            <a:ext cx="1261872" cy="1261872"/>
          </a:xfrm>
          <a:prstGeom prst="rect">
            <a:avLst/>
          </a:prstGeom>
        </p:spPr>
      </p:pic>
      <p:sp>
        <p:nvSpPr>
          <p:cNvPr id="6" name="Text Box 7">
            <a:extLst>
              <a:ext uri="{FF2B5EF4-FFF2-40B4-BE49-F238E27FC236}">
                <a16:creationId xmlns:a16="http://schemas.microsoft.com/office/drawing/2014/main" id="{2F3843A1-C9F3-E813-D59B-826D6F2C6754}"/>
              </a:ext>
            </a:extLst>
          </p:cNvPr>
          <p:cNvSpPr txBox="1">
            <a:spLocks noChangeArrowheads="1"/>
          </p:cNvSpPr>
          <p:nvPr/>
        </p:nvSpPr>
        <p:spPr bwMode="auto">
          <a:xfrm>
            <a:off x="2324486" y="4083960"/>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Philip A Philip, MD, PhD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Henry Ford Cancer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Detroit, Michigan</a:t>
            </a:r>
          </a:p>
        </p:txBody>
      </p:sp>
      <p:pic>
        <p:nvPicPr>
          <p:cNvPr id="7" name="Picture 6">
            <a:extLst>
              <a:ext uri="{FF2B5EF4-FFF2-40B4-BE49-F238E27FC236}">
                <a16:creationId xmlns:a16="http://schemas.microsoft.com/office/drawing/2014/main" id="{D0E54FFA-9753-F82E-13B1-A7CD7C4D0F83}"/>
              </a:ext>
            </a:extLst>
          </p:cNvPr>
          <p:cNvPicPr>
            <a:picLocks noChangeAspect="1"/>
          </p:cNvPicPr>
          <p:nvPr/>
        </p:nvPicPr>
        <p:blipFill>
          <a:blip r:embed="rId5"/>
          <a:srcRect/>
          <a:stretch/>
        </p:blipFill>
        <p:spPr>
          <a:xfrm>
            <a:off x="1002847" y="4083960"/>
            <a:ext cx="1261872" cy="1261872"/>
          </a:xfrm>
          <a:prstGeom prst="rect">
            <a:avLst/>
          </a:prstGeom>
        </p:spPr>
      </p:pic>
      <p:sp>
        <p:nvSpPr>
          <p:cNvPr id="10" name="Text Box 9">
            <a:extLst>
              <a:ext uri="{FF2B5EF4-FFF2-40B4-BE49-F238E27FC236}">
                <a16:creationId xmlns:a16="http://schemas.microsoft.com/office/drawing/2014/main" id="{F5F6E7FD-372F-0565-6EEF-986DB608463E}"/>
              </a:ext>
            </a:extLst>
          </p:cNvPr>
          <p:cNvSpPr txBox="1">
            <a:spLocks noChangeArrowheads="1"/>
          </p:cNvSpPr>
          <p:nvPr/>
        </p:nvSpPr>
        <p:spPr bwMode="auto">
          <a:xfrm>
            <a:off x="7546372" y="4083960"/>
            <a:ext cx="38404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800" b="1" i="0" u="none" strike="noStrike" kern="1200" cap="none" spc="0" normalizeH="0" baseline="0" noProof="0" dirty="0">
                <a:ln>
                  <a:noFill/>
                </a:ln>
                <a:solidFill>
                  <a:srgbClr val="0432FF"/>
                </a:solidFill>
                <a:effectLst/>
                <a:uLnTx/>
                <a:uFillTx/>
                <a:latin typeface="Calibri" pitchFamily="-72" charset="0"/>
                <a:ea typeface="MS PGothic" charset="0"/>
                <a:cs typeface="+mn-cs"/>
              </a:rPr>
              <a:t>Co-Moderator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cs typeface="+mn-cs"/>
              </a:rPr>
              <a:t>Vikas Malhotra, MD </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Florida Cancer Specialists &amp; </a:t>
            </a:r>
            <a:b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Institute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cs typeface="+mn-cs"/>
              </a:rPr>
              <a:t>Spring Hill, Florida</a:t>
            </a:r>
          </a:p>
        </p:txBody>
      </p:sp>
      <p:sp>
        <p:nvSpPr>
          <p:cNvPr id="9" name="Text Box 7">
            <a:extLst>
              <a:ext uri="{FF2B5EF4-FFF2-40B4-BE49-F238E27FC236}">
                <a16:creationId xmlns:a16="http://schemas.microsoft.com/office/drawing/2014/main" id="{D54F6342-FBDE-A511-A116-EE2F55E85CC3}"/>
              </a:ext>
            </a:extLst>
          </p:cNvPr>
          <p:cNvSpPr txBox="1">
            <a:spLocks noChangeArrowheads="1"/>
          </p:cNvSpPr>
          <p:nvPr/>
        </p:nvSpPr>
        <p:spPr bwMode="auto">
          <a:xfrm>
            <a:off x="7546372" y="1653363"/>
            <a:ext cx="384048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cs typeface="+mn-cs"/>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br>
            <a: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cs typeface="+mn-cs"/>
              </a:rPr>
              <a:t>Neil Love, MD</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Research To Practice</a:t>
            </a:r>
          </a:p>
          <a:p>
            <a:pPr marL="0" marR="0" lvl="0" indent="0" algn="l" defTabSz="455613" rtl="0" eaLnBrk="1" fontAlgn="base" latinLnBrk="0" hangingPunct="1">
              <a:lnSpc>
                <a:spcPct val="100000"/>
              </a:lnSpc>
              <a:spcBef>
                <a:spcPts val="0"/>
              </a:spcBef>
              <a:spcAft>
                <a:spcPts val="0"/>
              </a:spcAft>
              <a:buClr>
                <a:srgbClr val="000000"/>
              </a:buClr>
              <a:buSzPct val="100000"/>
              <a:buFontTx/>
              <a:buNone/>
              <a:tabLst/>
              <a:defRPr/>
            </a:pPr>
            <a:r>
              <a:rPr kumimoji="0" lang="en-US" sz="1700" b="0" i="0" u="none" strike="noStrike" kern="1200" cap="none" spc="0" normalizeH="0" baseline="0" noProof="0" dirty="0">
                <a:ln>
                  <a:noFill/>
                </a:ln>
                <a:solidFill>
                  <a:srgbClr val="000000"/>
                </a:solidFill>
                <a:effectLst/>
                <a:uLnTx/>
                <a:uFillTx/>
                <a:latin typeface="Calibri" pitchFamily="-72" charset="0"/>
                <a:ea typeface="MS PGothic" charset="0"/>
                <a:cs typeface="+mn-cs"/>
              </a:rPr>
              <a:t>Miami, Florida</a:t>
            </a:r>
          </a:p>
        </p:txBody>
      </p:sp>
      <p:pic>
        <p:nvPicPr>
          <p:cNvPr id="12" name="Picture 11">
            <a:extLst>
              <a:ext uri="{FF2B5EF4-FFF2-40B4-BE49-F238E27FC236}">
                <a16:creationId xmlns:a16="http://schemas.microsoft.com/office/drawing/2014/main" id="{2996D1AF-4793-A8B1-52A9-A92B11B47F5F}"/>
              </a:ext>
            </a:extLst>
          </p:cNvPr>
          <p:cNvPicPr>
            <a:picLocks noChangeAspect="1"/>
          </p:cNvPicPr>
          <p:nvPr/>
        </p:nvPicPr>
        <p:blipFill>
          <a:blip r:embed="rId6"/>
          <a:srcRect/>
          <a:stretch/>
        </p:blipFill>
        <p:spPr>
          <a:xfrm>
            <a:off x="6224733" y="4083960"/>
            <a:ext cx="1261872" cy="1261872"/>
          </a:xfrm>
          <a:prstGeom prst="rect">
            <a:avLst/>
          </a:prstGeom>
        </p:spPr>
      </p:pic>
      <p:pic>
        <p:nvPicPr>
          <p:cNvPr id="13" name="Picture 12">
            <a:extLst>
              <a:ext uri="{FF2B5EF4-FFF2-40B4-BE49-F238E27FC236}">
                <a16:creationId xmlns:a16="http://schemas.microsoft.com/office/drawing/2014/main" id="{21FE8D21-815B-3563-F415-1DF311DE6553}"/>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6224733" y="1653363"/>
            <a:ext cx="1261872" cy="1261872"/>
          </a:xfrm>
          <a:prstGeom prst="rect">
            <a:avLst/>
          </a:prstGeom>
        </p:spPr>
      </p:pic>
    </p:spTree>
    <p:custDataLst>
      <p:tags r:id="rId1"/>
    </p:custDataLst>
    <p:extLst>
      <p:ext uri="{BB962C8B-B14F-4D97-AF65-F5344CB8AC3E}">
        <p14:creationId xmlns:p14="http://schemas.microsoft.com/office/powerpoint/2010/main" val="31821520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DE7794-C1A9-A810-B4FA-0FC9043EADF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4C3CC2E8-D421-DA11-C30E-78F5EC663363}"/>
              </a:ext>
            </a:extLst>
          </p:cNvPr>
          <p:cNvSpPr/>
          <p:nvPr/>
        </p:nvSpPr>
        <p:spPr bwMode="auto">
          <a:xfrm>
            <a:off x="684426" y="1349812"/>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D7DCF531-897E-E0A7-FD1A-0194716A2474}"/>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2: Pancreatic Cancer</a:t>
            </a:r>
          </a:p>
        </p:txBody>
      </p:sp>
      <p:sp>
        <p:nvSpPr>
          <p:cNvPr id="7" name="Content Placeholder 6">
            <a:extLst>
              <a:ext uri="{FF2B5EF4-FFF2-40B4-BE49-F238E27FC236}">
                <a16:creationId xmlns:a16="http://schemas.microsoft.com/office/drawing/2014/main" id="{5D444BA2-AE29-38B6-3F80-5A6212E7F8B8}"/>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solidFill>
                  <a:schemeClr val="bg1"/>
                </a:solidFill>
              </a:rPr>
              <a:t>Optimal Incorporation of Chemotherapy into the Management of Advanced Pancreatic Cancer — </a:t>
            </a:r>
            <a:r>
              <a:rPr lang="en-US" sz="3000" b="0" dirty="0">
                <a:solidFill>
                  <a:schemeClr val="bg1"/>
                </a:solidFill>
              </a:rPr>
              <a:t>Dr Philip</a:t>
            </a:r>
          </a:p>
          <a:p>
            <a:pPr>
              <a:lnSpc>
                <a:spcPct val="100000"/>
              </a:lnSpc>
              <a:spcBef>
                <a:spcPts val="3000"/>
              </a:spcBef>
            </a:pPr>
            <a:r>
              <a:rPr lang="en-US" sz="3000" dirty="0"/>
              <a:t>Other Available and Emerging Novel Approaches for Pancreatic Cancer — </a:t>
            </a:r>
            <a:r>
              <a:rPr lang="en-US" sz="3000" b="0" dirty="0"/>
              <a:t>Dr O’Reilly</a:t>
            </a:r>
          </a:p>
        </p:txBody>
      </p:sp>
    </p:spTree>
    <p:extLst>
      <p:ext uri="{BB962C8B-B14F-4D97-AF65-F5344CB8AC3E}">
        <p14:creationId xmlns:p14="http://schemas.microsoft.com/office/powerpoint/2010/main" val="391505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304D-0DD6-7CC8-552B-9F33CF3505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E278BA3-3E84-9BA7-EFE8-6E65FCFC8750}"/>
              </a:ext>
            </a:extLst>
          </p:cNvPr>
          <p:cNvSpPr>
            <a:spLocks noGrp="1"/>
          </p:cNvSpPr>
          <p:nvPr>
            <p:ph type="title"/>
          </p:nvPr>
        </p:nvSpPr>
        <p:spPr>
          <a:xfrm>
            <a:off x="838200" y="1"/>
            <a:ext cx="10515600" cy="1144588"/>
          </a:xfrm>
        </p:spPr>
        <p:txBody>
          <a:bodyPr>
            <a:normAutofit/>
          </a:bodyPr>
          <a:lstStyle/>
          <a:p>
            <a:r>
              <a:rPr lang="en-US" sz="3200" dirty="0"/>
              <a:t>Module 2: Pancreatic Cancer</a:t>
            </a:r>
            <a:endParaRPr lang="en-US" sz="3000" dirty="0">
              <a:solidFill>
                <a:srgbClr val="0070C0"/>
              </a:solidFill>
            </a:endParaRPr>
          </a:p>
        </p:txBody>
      </p:sp>
      <p:sp>
        <p:nvSpPr>
          <p:cNvPr id="7" name="Content Placeholder 6">
            <a:extLst>
              <a:ext uri="{FF2B5EF4-FFF2-40B4-BE49-F238E27FC236}">
                <a16:creationId xmlns:a16="http://schemas.microsoft.com/office/drawing/2014/main" id="{4E2AB41D-AB59-4E96-C930-37827DBC4651}"/>
              </a:ext>
            </a:extLst>
          </p:cNvPr>
          <p:cNvSpPr>
            <a:spLocks noGrp="1"/>
          </p:cNvSpPr>
          <p:nvPr>
            <p:ph idx="1"/>
          </p:nvPr>
        </p:nvSpPr>
        <p:spPr>
          <a:xfrm>
            <a:off x="462987" y="1144587"/>
            <a:ext cx="11262167" cy="5257800"/>
          </a:xfrm>
        </p:spPr>
        <p:txBody>
          <a:bodyPr>
            <a:noAutofit/>
          </a:bodyPr>
          <a:lstStyle/>
          <a:p>
            <a:pPr>
              <a:lnSpc>
                <a:spcPts val="3800"/>
              </a:lnSpc>
              <a:spcBef>
                <a:spcPts val="2000"/>
              </a:spcBef>
              <a:spcAft>
                <a:spcPts val="2000"/>
              </a:spcAft>
            </a:pPr>
            <a:endParaRPr lang="en-US" sz="2800" noProof="0" dirty="0"/>
          </a:p>
          <a:p>
            <a:pPr>
              <a:lnSpc>
                <a:spcPts val="3800"/>
              </a:lnSpc>
              <a:spcBef>
                <a:spcPts val="2000"/>
              </a:spcBef>
              <a:spcAft>
                <a:spcPts val="2000"/>
              </a:spcAft>
            </a:pPr>
            <a:r>
              <a:rPr lang="en-US" sz="3600" noProof="0" dirty="0">
                <a:latin typeface="Calibri" panose="020F0502020204030204" pitchFamily="34" charset="0"/>
                <a:cs typeface="Calibri" panose="020F0502020204030204" pitchFamily="34" charset="0"/>
              </a:rPr>
              <a:t>We would like to do a “best paper or presentation of the year” activity. Please suggest one “paper of the year” and 2 other worthy papers based on the value in treatment of current and future patients</a:t>
            </a:r>
            <a:r>
              <a:rPr lang="en-US" sz="3200" noProof="0" dirty="0"/>
              <a:t>.</a:t>
            </a:r>
            <a:endParaRPr lang="en-US" sz="3200" b="0" noProof="0" dirty="0"/>
          </a:p>
        </p:txBody>
      </p:sp>
    </p:spTree>
    <p:extLst>
      <p:ext uri="{BB962C8B-B14F-4D97-AF65-F5344CB8AC3E}">
        <p14:creationId xmlns:p14="http://schemas.microsoft.com/office/powerpoint/2010/main" val="2463930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6974" y="501147"/>
            <a:ext cx="2166675" cy="1213339"/>
          </a:xfrm>
          <a:prstGeom prst="rect">
            <a:avLst/>
          </a:prstGeom>
        </p:spPr>
        <p:style>
          <a:lnRef idx="0">
            <a:schemeClr val="accent1"/>
          </a:lnRef>
          <a:fillRef idx="3">
            <a:schemeClr val="accent1"/>
          </a:fillRef>
          <a:effectRef idx="3">
            <a:schemeClr val="accent1"/>
          </a:effectRef>
          <a:fontRef idx="minor">
            <a:schemeClr val="lt1"/>
          </a:fontRef>
        </p:style>
      </p:pic>
      <p:sp>
        <p:nvSpPr>
          <p:cNvPr id="2050" name="Rectangle 2">
            <a:extLst>
              <a:ext uri="{FF2B5EF4-FFF2-40B4-BE49-F238E27FC236}">
                <a16:creationId xmlns:a16="http://schemas.microsoft.com/office/drawing/2014/main" id="{55B8B56E-D082-B3B3-8FB7-A5977FF5A7E4}"/>
              </a:ext>
            </a:extLst>
          </p:cNvPr>
          <p:cNvSpPr>
            <a:spLocks noGrp="1" noChangeArrowheads="1"/>
          </p:cNvSpPr>
          <p:nvPr>
            <p:ph type="ctrTitle"/>
          </p:nvPr>
        </p:nvSpPr>
        <p:spPr>
          <a:xfrm>
            <a:off x="1579187" y="1880986"/>
            <a:ext cx="8763695" cy="1409041"/>
          </a:xfrm>
        </p:spPr>
        <p:txBody>
          <a:bodyPr rtlCol="0" anchor="ctr">
            <a:normAutofit/>
          </a:bodyPr>
          <a:lstStyle/>
          <a:p>
            <a:pPr>
              <a:defRPr/>
            </a:pPr>
            <a:r>
              <a:rPr lang="en-US" altLang="en-US" b="1" dirty="0">
                <a:latin typeface="Calibri"/>
                <a:cs typeface="Calibri"/>
              </a:rPr>
              <a:t>Pancreatic Cancer</a:t>
            </a:r>
            <a:endParaRPr lang="en-US" altLang="en-US" b="1" dirty="0">
              <a:latin typeface="Calibri" panose="020F0502020204030204" pitchFamily="34" charset="0"/>
            </a:endParaRPr>
          </a:p>
        </p:txBody>
      </p:sp>
      <p:sp>
        <p:nvSpPr>
          <p:cNvPr id="4100" name="Rectangle 6">
            <a:extLst>
              <a:ext uri="{FF2B5EF4-FFF2-40B4-BE49-F238E27FC236}">
                <a16:creationId xmlns:a16="http://schemas.microsoft.com/office/drawing/2014/main" id="{00F3E5F3-D84B-7970-43E3-8C6416701DD8}"/>
              </a:ext>
            </a:extLst>
          </p:cNvPr>
          <p:cNvSpPr>
            <a:spLocks noChangeArrowheads="1"/>
          </p:cNvSpPr>
          <p:nvPr/>
        </p:nvSpPr>
        <p:spPr bwMode="auto">
          <a:xfrm>
            <a:off x="2824065" y="3762000"/>
            <a:ext cx="7296672" cy="2126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CC00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40" tIns="45720" rIns="91440" bIns="45720" anchor="t"/>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marL="0" marR="0" lvl="0" indent="0" algn="ctr" defTabSz="914377" rtl="0" eaLnBrk="1" fontAlgn="auto" latinLnBrk="0" hangingPunct="1">
              <a:lnSpc>
                <a:spcPct val="80000"/>
              </a:lnSpc>
              <a:spcBef>
                <a:spcPct val="20000"/>
              </a:spcBef>
              <a:spcAft>
                <a:spcPts val="0"/>
              </a:spcAft>
              <a:buClrTx/>
              <a:buSzTx/>
              <a:buFontTx/>
              <a:buNone/>
              <a:tabLst/>
              <a:defRPr/>
            </a:pPr>
            <a:br>
              <a:rPr kumimoji="0" lang="en-US" altLang="en-US" sz="20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br>
            <a:r>
              <a:rPr kumimoji="0" lang="en-US" altLang="en-US" sz="2800" b="1" i="0" u="none" strike="noStrike" kern="1200" cap="none" spc="0" normalizeH="0" baseline="0" noProof="0" dirty="0">
                <a:ln>
                  <a:noFill/>
                </a:ln>
                <a:solidFill>
                  <a:prstClr val="black"/>
                </a:solidFill>
                <a:effectLst/>
                <a:uLnTx/>
                <a:uFillTx/>
                <a:latin typeface="Calibri"/>
                <a:ea typeface="Calibri"/>
                <a:cs typeface="Calibri"/>
              </a:rPr>
              <a:t>Philip Agop Philip, MD, PhD, FRCP</a:t>
            </a: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Henry Ford Health</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Wayne State University School of Medicine</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Detroit, Michigan</a:t>
            </a:r>
          </a:p>
          <a:p>
            <a:pPr marL="0" marR="0" lvl="0" indent="0" algn="ctr" defTabSz="914377" rtl="0" eaLnBrk="1" fontAlgn="auto" latinLnBrk="0" hangingPunct="1">
              <a:lnSpc>
                <a:spcPct val="80000"/>
              </a:lnSpc>
              <a:spcBef>
                <a:spcPct val="2000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Calibri"/>
                <a:cs typeface="Calibri"/>
              </a:rPr>
              <a:t>USA</a:t>
            </a:r>
          </a:p>
          <a:p>
            <a:pPr marL="0" marR="0" lvl="0" indent="0" algn="ctr" defTabSz="914377" rtl="0" eaLnBrk="1" fontAlgn="auto" latinLnBrk="0" hangingPunct="1">
              <a:lnSpc>
                <a:spcPct val="80000"/>
              </a:lnSpc>
              <a:spcBef>
                <a:spcPct val="2000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a:ea typeface="Calibri"/>
              <a:cs typeface="Calibri"/>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00498" y="583048"/>
            <a:ext cx="1449547" cy="1214688"/>
          </a:xfrm>
          <a:prstGeom prst="rect">
            <a:avLst/>
          </a:prstGeom>
        </p:spPr>
        <p:style>
          <a:lnRef idx="0">
            <a:schemeClr val="accent3"/>
          </a:lnRef>
          <a:fillRef idx="3">
            <a:schemeClr val="accent3"/>
          </a:fillRef>
          <a:effectRef idx="3">
            <a:schemeClr val="accent3"/>
          </a:effectRef>
          <a:fontRef idx="minor">
            <a:schemeClr val="lt1"/>
          </a:fontRef>
        </p:style>
      </p:pic>
      <p:cxnSp>
        <p:nvCxnSpPr>
          <p:cNvPr id="2" name="Straight Arrow Connector 1">
            <a:extLst>
              <a:ext uri="{FF2B5EF4-FFF2-40B4-BE49-F238E27FC236}">
                <a16:creationId xmlns:a16="http://schemas.microsoft.com/office/drawing/2014/main" id="{A27B2EB5-16A0-1DCA-FD72-2ACDC7939B07}"/>
              </a:ext>
            </a:extLst>
          </p:cNvPr>
          <p:cNvCxnSpPr/>
          <p:nvPr/>
        </p:nvCxnSpPr>
        <p:spPr>
          <a:xfrm flipV="1">
            <a:off x="3342939" y="3310812"/>
            <a:ext cx="5347855" cy="25729"/>
          </a:xfrm>
          <a:prstGeom prst="straightConnector1">
            <a:avLst/>
          </a:prstGeom>
        </p:spPr>
        <p:style>
          <a:lnRef idx="1">
            <a:schemeClr val="accent1"/>
          </a:lnRef>
          <a:fillRef idx="0">
            <a:schemeClr val="accent1"/>
          </a:fillRef>
          <a:effectRef idx="0">
            <a:schemeClr val="accent1"/>
          </a:effectRef>
          <a:fontRef idx="minor">
            <a:schemeClr val="tx1"/>
          </a:fontRef>
        </p:style>
      </p:cxnSp>
      <p:pic>
        <p:nvPicPr>
          <p:cNvPr id="10" name="Picture 4" descr="A close up of a sign&#10;&#10;Description automatically generated">
            <a:extLst>
              <a:ext uri="{FF2B5EF4-FFF2-40B4-BE49-F238E27FC236}">
                <a16:creationId xmlns:a16="http://schemas.microsoft.com/office/drawing/2014/main" id="{26B6FA08-F2DF-48A1-17A5-AB255BCF60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5853" y="315575"/>
            <a:ext cx="1428750" cy="942975"/>
          </a:xfrm>
          <a:prstGeom prst="rect">
            <a:avLst/>
          </a:prstGeom>
          <a:ln/>
        </p:spPr>
        <p:style>
          <a:lnRef idx="0">
            <a:schemeClr val="accent6"/>
          </a:lnRef>
          <a:fillRef idx="3">
            <a:schemeClr val="accent6"/>
          </a:fillRef>
          <a:effectRef idx="3">
            <a:schemeClr val="accent6"/>
          </a:effectRef>
          <a:fontRef idx="minor">
            <a:schemeClr val="lt1"/>
          </a:fontRef>
        </p:style>
      </p:pic>
    </p:spTree>
    <p:extLst>
      <p:ext uri="{BB962C8B-B14F-4D97-AF65-F5344CB8AC3E}">
        <p14:creationId xmlns:p14="http://schemas.microsoft.com/office/powerpoint/2010/main" val="40422152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a:extLst>
              <a:ext uri="{FF2B5EF4-FFF2-40B4-BE49-F238E27FC236}">
                <a16:creationId xmlns:a16="http://schemas.microsoft.com/office/drawing/2014/main" id="{42B91C6D-B018-DD10-6218-F0D662C93846}"/>
              </a:ext>
            </a:extLst>
          </p:cNvPr>
          <p:cNvSpPr>
            <a:spLocks noGrp="1"/>
          </p:cNvSpPr>
          <p:nvPr>
            <p:ph type="title"/>
          </p:nvPr>
        </p:nvSpPr>
        <p:spPr/>
        <p:txBody>
          <a:bodyPr/>
          <a:lstStyle/>
          <a:p>
            <a:r>
              <a:rPr lang="en-US" altLang="en-US" b="1"/>
              <a:t>Disclosures</a:t>
            </a:r>
          </a:p>
        </p:txBody>
      </p:sp>
      <p:graphicFrame>
        <p:nvGraphicFramePr>
          <p:cNvPr id="4" name="Table 3">
            <a:extLst>
              <a:ext uri="{FF2B5EF4-FFF2-40B4-BE49-F238E27FC236}">
                <a16:creationId xmlns:a16="http://schemas.microsoft.com/office/drawing/2014/main" id="{9F6A9C01-943C-2CE2-FA05-F54A0847CDDD}"/>
              </a:ext>
            </a:extLst>
          </p:cNvPr>
          <p:cNvGraphicFramePr>
            <a:graphicFrameLocks noGrp="1"/>
          </p:cNvGraphicFramePr>
          <p:nvPr/>
        </p:nvGraphicFramePr>
        <p:xfrm>
          <a:off x="997403" y="1786591"/>
          <a:ext cx="10058399" cy="3767266"/>
        </p:xfrm>
        <a:graphic>
          <a:graphicData uri="http://schemas.openxmlformats.org/drawingml/2006/table">
            <a:tbl>
              <a:tblPr firstRow="1" bandRow="1">
                <a:tableStyleId>{5C22544A-7EE6-4342-B048-85BDC9FD1C3A}</a:tableStyleId>
              </a:tblPr>
              <a:tblGrid>
                <a:gridCol w="3278517">
                  <a:extLst>
                    <a:ext uri="{9D8B030D-6E8A-4147-A177-3AD203B41FA5}">
                      <a16:colId xmlns:a16="http://schemas.microsoft.com/office/drawing/2014/main" val="20000"/>
                    </a:ext>
                  </a:extLst>
                </a:gridCol>
                <a:gridCol w="6779882">
                  <a:extLst>
                    <a:ext uri="{9D8B030D-6E8A-4147-A177-3AD203B41FA5}">
                      <a16:colId xmlns:a16="http://schemas.microsoft.com/office/drawing/2014/main" val="20001"/>
                    </a:ext>
                  </a:extLst>
                </a:gridCol>
              </a:tblGrid>
              <a:tr h="802858">
                <a:tc>
                  <a:txBody>
                    <a:bodyPr/>
                    <a:lstStyle/>
                    <a:p>
                      <a:r>
                        <a:rPr lang="en-US" sz="1800" b="1" dirty="0">
                          <a:solidFill>
                            <a:schemeClr val="tx1"/>
                          </a:solidFill>
                        </a:rPr>
                        <a:t>Advisory Committees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err="1">
                          <a:solidFill>
                            <a:schemeClr val="tx1"/>
                          </a:solidFill>
                        </a:rPr>
                        <a:t>Corcept</a:t>
                      </a:r>
                      <a:r>
                        <a:rPr lang="en-US" sz="1800" b="0" dirty="0">
                          <a:solidFill>
                            <a:schemeClr val="tx1"/>
                          </a:solidFill>
                        </a:rPr>
                        <a:t> Therapeutics Inc, Ipsen Biopharmaceuticals Inc, Jazz Pharmaceuticals Inc, </a:t>
                      </a:r>
                      <a:r>
                        <a:rPr lang="en-US" sz="1800" b="0" dirty="0" err="1">
                          <a:solidFill>
                            <a:schemeClr val="tx1"/>
                          </a:solidFill>
                        </a:rPr>
                        <a:t>Novocure</a:t>
                      </a:r>
                      <a:r>
                        <a:rPr lang="en-US" sz="1800" b="0" dirty="0">
                          <a:solidFill>
                            <a:schemeClr val="tx1"/>
                          </a:solidFill>
                        </a:rPr>
                        <a:t> Inc, Revolution Medicines Inc</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988136">
                <a:tc>
                  <a:txBody>
                    <a:bodyPr/>
                    <a:lstStyle/>
                    <a:p>
                      <a:r>
                        <a:rPr lang="en-US" sz="1800" b="1" dirty="0">
                          <a:solidFill>
                            <a:schemeClr val="tx1"/>
                          </a:solidFill>
                        </a:rPr>
                        <a:t>Consulting Agreements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err="1">
                          <a:solidFill>
                            <a:schemeClr val="tx1"/>
                          </a:solidFill>
                        </a:rPr>
                        <a:t>Novocure</a:t>
                      </a:r>
                      <a:r>
                        <a:rPr lang="en-US" sz="1800" b="0" dirty="0">
                          <a:solidFill>
                            <a:schemeClr val="tx1"/>
                          </a:solidFill>
                        </a:rPr>
                        <a:t> Inc</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988136">
                <a:tc>
                  <a:txBody>
                    <a:bodyPr/>
                    <a:lstStyle/>
                    <a:p>
                      <a:r>
                        <a:rPr lang="en-US" sz="1800" b="1" dirty="0">
                          <a:solidFill>
                            <a:schemeClr val="tx1"/>
                          </a:solidFill>
                        </a:rPr>
                        <a:t>Contracted Research</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rPr>
                        <a:t>Bristol Myers Squibb, Novartis, Revolution Medicines Inc, Taiho Oncology Inc</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06835163"/>
                  </a:ext>
                </a:extLst>
              </a:tr>
              <a:tr h="988136">
                <a:tc>
                  <a:txBody>
                    <a:bodyPr/>
                    <a:lstStyle/>
                    <a:p>
                      <a:r>
                        <a:rPr lang="en-US" sz="1800" b="1" dirty="0">
                          <a:solidFill>
                            <a:schemeClr val="tx1"/>
                          </a:solidFill>
                        </a:rPr>
                        <a:t>Data and Safety Monitoring Boards/Committees</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b="0" dirty="0">
                          <a:solidFill>
                            <a:schemeClr val="tx1"/>
                          </a:solidFill>
                        </a:rPr>
                        <a:t> J-Pharma Co Ltd, Oncolytics Biotech Inc</a:t>
                      </a:r>
                    </a:p>
                  </a:txBody>
                  <a:tcPr marL="91430" marR="91430" marT="45705" marB="4570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3899610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61FB9-A219-1B8C-DA88-1C6DB6E1BC14}"/>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Clinical and biologic factors affecting choice of up-front and later-line therapy in metastatic PDAC</a:t>
            </a:r>
            <a:endParaRPr lang="en-US" sz="32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EA14928-2189-2969-E341-CBBAB4D107D6}"/>
              </a:ext>
            </a:extLst>
          </p:cNvPr>
          <p:cNvSpPr>
            <a:spLocks noGrp="1"/>
          </p:cNvSpPr>
          <p:nvPr>
            <p:ph idx="1"/>
          </p:nvPr>
        </p:nvSpPr>
        <p:spPr>
          <a:xfrm>
            <a:off x="838200" y="1931950"/>
            <a:ext cx="5020340" cy="4667250"/>
          </a:xfrm>
        </p:spPr>
        <p:txBody>
          <a:bodyPr>
            <a:normAutofit fontScale="92500" lnSpcReduction="20000"/>
          </a:bodyPr>
          <a:lstStyle/>
          <a:p>
            <a:pPr lvl="1"/>
            <a:r>
              <a:rPr lang="en-US" sz="2800" dirty="0"/>
              <a:t>Performance status</a:t>
            </a:r>
          </a:p>
          <a:p>
            <a:pPr lvl="1"/>
            <a:r>
              <a:rPr lang="en-US" sz="2800" dirty="0"/>
              <a:t>Age</a:t>
            </a:r>
          </a:p>
          <a:p>
            <a:pPr lvl="1"/>
            <a:r>
              <a:rPr lang="en-US" sz="2800" dirty="0"/>
              <a:t>Organ function</a:t>
            </a:r>
          </a:p>
          <a:p>
            <a:pPr lvl="2"/>
            <a:r>
              <a:rPr lang="en-US" sz="2400" dirty="0"/>
              <a:t>Liver</a:t>
            </a:r>
          </a:p>
          <a:p>
            <a:pPr lvl="2"/>
            <a:r>
              <a:rPr lang="en-US" sz="2400" dirty="0"/>
              <a:t>Neuropathy</a:t>
            </a:r>
          </a:p>
          <a:p>
            <a:pPr lvl="1"/>
            <a:r>
              <a:rPr lang="en-US" sz="2800" dirty="0"/>
              <a:t>Genetics (germline)</a:t>
            </a:r>
          </a:p>
          <a:p>
            <a:pPr lvl="2"/>
            <a:r>
              <a:rPr lang="en-US" sz="2400" dirty="0"/>
              <a:t>BRCA/PALB2</a:t>
            </a:r>
          </a:p>
          <a:p>
            <a:pPr lvl="2"/>
            <a:r>
              <a:rPr lang="en-US" sz="2400" dirty="0"/>
              <a:t>DYPD</a:t>
            </a:r>
          </a:p>
          <a:p>
            <a:pPr lvl="2"/>
            <a:r>
              <a:rPr lang="en-US" sz="2400" dirty="0"/>
              <a:t>UGT1A1</a:t>
            </a:r>
          </a:p>
          <a:p>
            <a:pPr lvl="1"/>
            <a:r>
              <a:rPr lang="en-US" sz="2800" dirty="0"/>
              <a:t>Genomics (somatic)</a:t>
            </a:r>
          </a:p>
          <a:p>
            <a:pPr lvl="2"/>
            <a:r>
              <a:rPr lang="en-US" sz="2400" dirty="0"/>
              <a:t>KRAS, NRG-1, MSI, NTRK, </a:t>
            </a:r>
          </a:p>
          <a:p>
            <a:pPr lvl="1"/>
            <a:r>
              <a:rPr lang="en-US" sz="2800" dirty="0"/>
              <a:t>Clinical trial availability</a:t>
            </a:r>
          </a:p>
          <a:p>
            <a:pPr lvl="1"/>
            <a:r>
              <a:rPr lang="en-US" sz="2800" dirty="0"/>
              <a:t>Patient preference!</a:t>
            </a:r>
          </a:p>
        </p:txBody>
      </p:sp>
    </p:spTree>
    <p:extLst>
      <p:ext uri="{BB962C8B-B14F-4D97-AF65-F5344CB8AC3E}">
        <p14:creationId xmlns:p14="http://schemas.microsoft.com/office/powerpoint/2010/main" val="33812553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9D63DC-D66F-28B2-FE9B-F85C21810211}"/>
              </a:ext>
            </a:extLst>
          </p:cNvPr>
          <p:cNvSpPr>
            <a:spLocks noGrp="1"/>
          </p:cNvSpPr>
          <p:nvPr>
            <p:ph type="title"/>
          </p:nvPr>
        </p:nvSpPr>
        <p:spPr/>
        <p:txBody>
          <a:bodyPr>
            <a:noAutofit/>
          </a:bodyPr>
          <a:lstStyle/>
          <a:p>
            <a:r>
              <a:rPr lang="en-US" sz="3200" b="1" dirty="0"/>
              <a:t>Phase 3 trials establishing FOLFIRINOX and gemcitabine nab-paclitaxel as standards of care in frontline metastatic PDAC</a:t>
            </a:r>
          </a:p>
        </p:txBody>
      </p:sp>
      <p:sp>
        <p:nvSpPr>
          <p:cNvPr id="4" name="Rectangle 3">
            <a:extLst>
              <a:ext uri="{FF2B5EF4-FFF2-40B4-BE49-F238E27FC236}">
                <a16:creationId xmlns:a16="http://schemas.microsoft.com/office/drawing/2014/main" id="{F5EB84DB-9DA1-CDFA-3F2B-238187E331AB}"/>
              </a:ext>
            </a:extLst>
          </p:cNvPr>
          <p:cNvSpPr/>
          <p:nvPr/>
        </p:nvSpPr>
        <p:spPr>
          <a:xfrm>
            <a:off x="2592198" y="2504114"/>
            <a:ext cx="2063692" cy="87245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FOLFIRINOX</a:t>
            </a:r>
          </a:p>
        </p:txBody>
      </p:sp>
      <p:sp>
        <p:nvSpPr>
          <p:cNvPr id="5" name="Rectangle 4">
            <a:extLst>
              <a:ext uri="{FF2B5EF4-FFF2-40B4-BE49-F238E27FC236}">
                <a16:creationId xmlns:a16="http://schemas.microsoft.com/office/drawing/2014/main" id="{8CC0F4C9-3677-955E-F66F-EEF2C9729303}"/>
              </a:ext>
            </a:extLst>
          </p:cNvPr>
          <p:cNvSpPr/>
          <p:nvPr/>
        </p:nvSpPr>
        <p:spPr>
          <a:xfrm>
            <a:off x="2592197" y="4160633"/>
            <a:ext cx="2063692" cy="87245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Gemcitabine</a:t>
            </a:r>
          </a:p>
        </p:txBody>
      </p:sp>
      <p:sp>
        <p:nvSpPr>
          <p:cNvPr id="6" name="Oval 5">
            <a:extLst>
              <a:ext uri="{FF2B5EF4-FFF2-40B4-BE49-F238E27FC236}">
                <a16:creationId xmlns:a16="http://schemas.microsoft.com/office/drawing/2014/main" id="{28C42CB6-D730-4BCC-D69F-6029F6101618}"/>
              </a:ext>
            </a:extLst>
          </p:cNvPr>
          <p:cNvSpPr/>
          <p:nvPr/>
        </p:nvSpPr>
        <p:spPr>
          <a:xfrm>
            <a:off x="989901" y="3304649"/>
            <a:ext cx="914400" cy="9144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7" name="Rectangle 6">
            <a:extLst>
              <a:ext uri="{FF2B5EF4-FFF2-40B4-BE49-F238E27FC236}">
                <a16:creationId xmlns:a16="http://schemas.microsoft.com/office/drawing/2014/main" id="{A9E39169-4705-9D8D-C104-D18D879ABA6B}"/>
              </a:ext>
            </a:extLst>
          </p:cNvPr>
          <p:cNvSpPr/>
          <p:nvPr/>
        </p:nvSpPr>
        <p:spPr>
          <a:xfrm>
            <a:off x="7970939" y="2504114"/>
            <a:ext cx="2063692" cy="872455"/>
          </a:xfrm>
          <a:prstGeom prst="rect">
            <a:avLst/>
          </a:prstGeom>
          <a:solidFill>
            <a:srgbClr val="0070C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Gemcitabine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Nab paclitaxel</a:t>
            </a:r>
          </a:p>
        </p:txBody>
      </p:sp>
      <p:sp>
        <p:nvSpPr>
          <p:cNvPr id="8" name="Rectangle 7">
            <a:extLst>
              <a:ext uri="{FF2B5EF4-FFF2-40B4-BE49-F238E27FC236}">
                <a16:creationId xmlns:a16="http://schemas.microsoft.com/office/drawing/2014/main" id="{8A997F6A-6925-734D-4B2C-8078F909DFE4}"/>
              </a:ext>
            </a:extLst>
          </p:cNvPr>
          <p:cNvSpPr/>
          <p:nvPr/>
        </p:nvSpPr>
        <p:spPr>
          <a:xfrm>
            <a:off x="7970938" y="4160633"/>
            <a:ext cx="2063692" cy="872455"/>
          </a:xfrm>
          <a:prstGeom prst="rect">
            <a:avLst/>
          </a:prstGeom>
          <a:solidFill>
            <a:srgbClr val="0070C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Gemcitabine</a:t>
            </a:r>
          </a:p>
        </p:txBody>
      </p:sp>
      <p:sp>
        <p:nvSpPr>
          <p:cNvPr id="9" name="Oval 8">
            <a:extLst>
              <a:ext uri="{FF2B5EF4-FFF2-40B4-BE49-F238E27FC236}">
                <a16:creationId xmlns:a16="http://schemas.microsoft.com/office/drawing/2014/main" id="{C98080E6-9DB8-C1C5-76E5-0CC86D33F230}"/>
              </a:ext>
            </a:extLst>
          </p:cNvPr>
          <p:cNvSpPr/>
          <p:nvPr/>
        </p:nvSpPr>
        <p:spPr>
          <a:xfrm>
            <a:off x="6368642" y="3304649"/>
            <a:ext cx="914400" cy="9144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10" name="Right Arrow 9">
            <a:extLst>
              <a:ext uri="{FF2B5EF4-FFF2-40B4-BE49-F238E27FC236}">
                <a16:creationId xmlns:a16="http://schemas.microsoft.com/office/drawing/2014/main" id="{FE9A0319-8B88-6ED9-A3B7-5BB94A4F167F}"/>
              </a:ext>
            </a:extLst>
          </p:cNvPr>
          <p:cNvSpPr/>
          <p:nvPr/>
        </p:nvSpPr>
        <p:spPr>
          <a:xfrm rot="20667179">
            <a:off x="1904301" y="3212983"/>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ight Arrow 10">
            <a:extLst>
              <a:ext uri="{FF2B5EF4-FFF2-40B4-BE49-F238E27FC236}">
                <a16:creationId xmlns:a16="http://schemas.microsoft.com/office/drawing/2014/main" id="{2EB8E321-3008-B0C3-F877-5DB903F90E6D}"/>
              </a:ext>
            </a:extLst>
          </p:cNvPr>
          <p:cNvSpPr/>
          <p:nvPr/>
        </p:nvSpPr>
        <p:spPr>
          <a:xfrm rot="20667179">
            <a:off x="7288636" y="3131729"/>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3DDD16C5-57EC-4395-107C-4282E30008EA}"/>
              </a:ext>
            </a:extLst>
          </p:cNvPr>
          <p:cNvSpPr/>
          <p:nvPr/>
        </p:nvSpPr>
        <p:spPr>
          <a:xfrm rot="1272232">
            <a:off x="1906717" y="4124909"/>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ight Arrow 13">
            <a:extLst>
              <a:ext uri="{FF2B5EF4-FFF2-40B4-BE49-F238E27FC236}">
                <a16:creationId xmlns:a16="http://schemas.microsoft.com/office/drawing/2014/main" id="{A8D99AFA-E088-D444-A02D-00F69272F279}"/>
              </a:ext>
            </a:extLst>
          </p:cNvPr>
          <p:cNvSpPr/>
          <p:nvPr/>
        </p:nvSpPr>
        <p:spPr>
          <a:xfrm rot="1272232">
            <a:off x="7286220" y="4111040"/>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0AA01AEA-7536-A7D5-7E84-6A5AF5CC86F0}"/>
              </a:ext>
            </a:extLst>
          </p:cNvPr>
          <p:cNvSpPr txBox="1"/>
          <p:nvPr/>
        </p:nvSpPr>
        <p:spPr>
          <a:xfrm>
            <a:off x="989901" y="6123543"/>
            <a:ext cx="35011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Conroy et al, NEJM, 2011; Von Hoff et al, NEJM, 2013</a:t>
            </a:r>
          </a:p>
        </p:txBody>
      </p:sp>
      <p:sp>
        <p:nvSpPr>
          <p:cNvPr id="16" name="TextBox 15">
            <a:extLst>
              <a:ext uri="{FF2B5EF4-FFF2-40B4-BE49-F238E27FC236}">
                <a16:creationId xmlns:a16="http://schemas.microsoft.com/office/drawing/2014/main" id="{69574DCB-F4A3-94C5-5274-EC7573465AB3}"/>
              </a:ext>
            </a:extLst>
          </p:cNvPr>
          <p:cNvSpPr txBox="1"/>
          <p:nvPr/>
        </p:nvSpPr>
        <p:spPr>
          <a:xfrm>
            <a:off x="838200" y="4565390"/>
            <a:ext cx="9589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342</a:t>
            </a:r>
          </a:p>
        </p:txBody>
      </p:sp>
      <p:sp>
        <p:nvSpPr>
          <p:cNvPr id="17" name="TextBox 16">
            <a:extLst>
              <a:ext uri="{FF2B5EF4-FFF2-40B4-BE49-F238E27FC236}">
                <a16:creationId xmlns:a16="http://schemas.microsoft.com/office/drawing/2014/main" id="{3FE5A02F-BA90-765E-B629-393F74D10FF5}"/>
              </a:ext>
            </a:extLst>
          </p:cNvPr>
          <p:cNvSpPr txBox="1"/>
          <p:nvPr/>
        </p:nvSpPr>
        <p:spPr>
          <a:xfrm>
            <a:off x="6357891" y="4573911"/>
            <a:ext cx="9060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 = 861</a:t>
            </a:r>
          </a:p>
        </p:txBody>
      </p:sp>
      <p:sp>
        <p:nvSpPr>
          <p:cNvPr id="3" name="Rectangle 2">
            <a:extLst>
              <a:ext uri="{FF2B5EF4-FFF2-40B4-BE49-F238E27FC236}">
                <a16:creationId xmlns:a16="http://schemas.microsoft.com/office/drawing/2014/main" id="{AF61A5B6-1A9F-AA5A-E9AC-49614408B6DB}"/>
              </a:ext>
            </a:extLst>
          </p:cNvPr>
          <p:cNvSpPr/>
          <p:nvPr/>
        </p:nvSpPr>
        <p:spPr>
          <a:xfrm>
            <a:off x="4808289" y="3519463"/>
            <a:ext cx="570523" cy="48477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
        <p:nvSpPr>
          <p:cNvPr id="12" name="Rectangle 11">
            <a:extLst>
              <a:ext uri="{FF2B5EF4-FFF2-40B4-BE49-F238E27FC236}">
                <a16:creationId xmlns:a16="http://schemas.microsoft.com/office/drawing/2014/main" id="{0EEAC3DF-EC6F-6ACA-AB7E-5A36E17D3B10}"/>
              </a:ext>
            </a:extLst>
          </p:cNvPr>
          <p:cNvSpPr/>
          <p:nvPr/>
        </p:nvSpPr>
        <p:spPr>
          <a:xfrm>
            <a:off x="10318104" y="3544071"/>
            <a:ext cx="570523" cy="48477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Tree>
    <p:extLst>
      <p:ext uri="{BB962C8B-B14F-4D97-AF65-F5344CB8AC3E}">
        <p14:creationId xmlns:p14="http://schemas.microsoft.com/office/powerpoint/2010/main" val="10340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D8765-6E18-177F-0BEF-FF181C47574B}"/>
              </a:ext>
            </a:extLst>
          </p:cNvPr>
          <p:cNvSpPr>
            <a:spLocks noGrp="1"/>
          </p:cNvSpPr>
          <p:nvPr>
            <p:ph type="title"/>
          </p:nvPr>
        </p:nvSpPr>
        <p:spPr/>
        <p:txBody>
          <a:bodyPr>
            <a:noAutofit/>
          </a:bodyPr>
          <a:lstStyle/>
          <a:p>
            <a:r>
              <a:rPr lang="en-US" sz="2800" b="1" dirty="0"/>
              <a:t>Data establishing efficacy and safety of FOLFIRINOX and gemcitabine/nab paclitaxel for untreated advanced PADC</a:t>
            </a:r>
            <a:endParaRPr lang="en-US" sz="2800" dirty="0"/>
          </a:p>
        </p:txBody>
      </p:sp>
      <p:pic>
        <p:nvPicPr>
          <p:cNvPr id="5" name="Picture 4" descr="A graph of a disease&#10;&#10;AI-generated content may be incorrect.">
            <a:extLst>
              <a:ext uri="{FF2B5EF4-FFF2-40B4-BE49-F238E27FC236}">
                <a16:creationId xmlns:a16="http://schemas.microsoft.com/office/drawing/2014/main" id="{85ABCBD7-F2F4-EF35-5327-604D8F26AFE9}"/>
              </a:ext>
            </a:extLst>
          </p:cNvPr>
          <p:cNvPicPr>
            <a:picLocks noChangeAspect="1"/>
          </p:cNvPicPr>
          <p:nvPr/>
        </p:nvPicPr>
        <p:blipFill>
          <a:blip r:embed="rId2"/>
          <a:stretch>
            <a:fillRect/>
          </a:stretch>
        </p:blipFill>
        <p:spPr>
          <a:xfrm>
            <a:off x="1220231" y="4305156"/>
            <a:ext cx="3378348" cy="2087147"/>
          </a:xfrm>
          <a:prstGeom prst="rect">
            <a:avLst/>
          </a:prstGeom>
        </p:spPr>
      </p:pic>
      <p:pic>
        <p:nvPicPr>
          <p:cNvPr id="7" name="Picture 6" descr="A graph of a number of patients&#10;&#10;AI-generated content may be incorrect.">
            <a:extLst>
              <a:ext uri="{FF2B5EF4-FFF2-40B4-BE49-F238E27FC236}">
                <a16:creationId xmlns:a16="http://schemas.microsoft.com/office/drawing/2014/main" id="{FD5DB7F8-5EC1-F2EA-AC81-B57B4ACAFF62}"/>
              </a:ext>
            </a:extLst>
          </p:cNvPr>
          <p:cNvPicPr>
            <a:picLocks noChangeAspect="1"/>
          </p:cNvPicPr>
          <p:nvPr/>
        </p:nvPicPr>
        <p:blipFill>
          <a:blip r:embed="rId3"/>
          <a:stretch>
            <a:fillRect/>
          </a:stretch>
        </p:blipFill>
        <p:spPr>
          <a:xfrm>
            <a:off x="1172384" y="2105452"/>
            <a:ext cx="3474041" cy="2146266"/>
          </a:xfrm>
          <a:prstGeom prst="rect">
            <a:avLst/>
          </a:prstGeom>
        </p:spPr>
      </p:pic>
      <p:sp>
        <p:nvSpPr>
          <p:cNvPr id="8" name="TextBox 7">
            <a:extLst>
              <a:ext uri="{FF2B5EF4-FFF2-40B4-BE49-F238E27FC236}">
                <a16:creationId xmlns:a16="http://schemas.microsoft.com/office/drawing/2014/main" id="{AA75B195-4729-1DC7-7089-D0A41EFCB39B}"/>
              </a:ext>
            </a:extLst>
          </p:cNvPr>
          <p:cNvSpPr txBox="1"/>
          <p:nvPr/>
        </p:nvSpPr>
        <p:spPr>
          <a:xfrm>
            <a:off x="1810337" y="6445741"/>
            <a:ext cx="182998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Conroy et al, NEJM, 2011; </a:t>
            </a:r>
          </a:p>
        </p:txBody>
      </p:sp>
      <p:pic>
        <p:nvPicPr>
          <p:cNvPr id="10" name="Picture 9" descr="A graph of a disease&#10;&#10;AI-generated content may be incorrect.">
            <a:extLst>
              <a:ext uri="{FF2B5EF4-FFF2-40B4-BE49-F238E27FC236}">
                <a16:creationId xmlns:a16="http://schemas.microsoft.com/office/drawing/2014/main" id="{794D25B7-2350-2CBA-BBCE-25EAC96EE0D5}"/>
              </a:ext>
            </a:extLst>
          </p:cNvPr>
          <p:cNvPicPr>
            <a:picLocks noChangeAspect="1"/>
          </p:cNvPicPr>
          <p:nvPr/>
        </p:nvPicPr>
        <p:blipFill>
          <a:blip r:embed="rId4"/>
          <a:stretch>
            <a:fillRect/>
          </a:stretch>
        </p:blipFill>
        <p:spPr>
          <a:xfrm>
            <a:off x="5063902" y="4397135"/>
            <a:ext cx="3229467" cy="1995168"/>
          </a:xfrm>
          <a:prstGeom prst="rect">
            <a:avLst/>
          </a:prstGeom>
        </p:spPr>
      </p:pic>
      <p:pic>
        <p:nvPicPr>
          <p:cNvPr id="12" name="Picture 11" descr="A graph of hazard ratio for death&#10;&#10;AI-generated content may be incorrect.">
            <a:extLst>
              <a:ext uri="{FF2B5EF4-FFF2-40B4-BE49-F238E27FC236}">
                <a16:creationId xmlns:a16="http://schemas.microsoft.com/office/drawing/2014/main" id="{846872E2-4BCF-4B84-927E-728509D743F9}"/>
              </a:ext>
            </a:extLst>
          </p:cNvPr>
          <p:cNvPicPr>
            <a:picLocks noChangeAspect="1"/>
          </p:cNvPicPr>
          <p:nvPr/>
        </p:nvPicPr>
        <p:blipFill>
          <a:blip r:embed="rId5"/>
          <a:stretch>
            <a:fillRect/>
          </a:stretch>
        </p:blipFill>
        <p:spPr>
          <a:xfrm>
            <a:off x="5063901" y="2211867"/>
            <a:ext cx="3229467" cy="1995168"/>
          </a:xfrm>
          <a:prstGeom prst="rect">
            <a:avLst/>
          </a:prstGeom>
        </p:spPr>
      </p:pic>
      <p:graphicFrame>
        <p:nvGraphicFramePr>
          <p:cNvPr id="13" name="Table 12">
            <a:extLst>
              <a:ext uri="{FF2B5EF4-FFF2-40B4-BE49-F238E27FC236}">
                <a16:creationId xmlns:a16="http://schemas.microsoft.com/office/drawing/2014/main" id="{61A9A039-0889-FCAE-712A-C41525386D7B}"/>
              </a:ext>
            </a:extLst>
          </p:cNvPr>
          <p:cNvGraphicFramePr>
            <a:graphicFrameLocks noGrp="1"/>
          </p:cNvGraphicFramePr>
          <p:nvPr/>
        </p:nvGraphicFramePr>
        <p:xfrm>
          <a:off x="8306835" y="2788409"/>
          <a:ext cx="3378347" cy="2560320"/>
        </p:xfrm>
        <a:graphic>
          <a:graphicData uri="http://schemas.openxmlformats.org/drawingml/2006/table">
            <a:tbl>
              <a:tblPr firstRow="1" bandRow="1">
                <a:tableStyleId>{5C22544A-7EE6-4342-B048-85BDC9FD1C3A}</a:tableStyleId>
              </a:tblPr>
              <a:tblGrid>
                <a:gridCol w="1028551">
                  <a:extLst>
                    <a:ext uri="{9D8B030D-6E8A-4147-A177-3AD203B41FA5}">
                      <a16:colId xmlns:a16="http://schemas.microsoft.com/office/drawing/2014/main" val="1795832822"/>
                    </a:ext>
                  </a:extLst>
                </a:gridCol>
                <a:gridCol w="1204155">
                  <a:extLst>
                    <a:ext uri="{9D8B030D-6E8A-4147-A177-3AD203B41FA5}">
                      <a16:colId xmlns:a16="http://schemas.microsoft.com/office/drawing/2014/main" val="2263689127"/>
                    </a:ext>
                  </a:extLst>
                </a:gridCol>
                <a:gridCol w="1145641">
                  <a:extLst>
                    <a:ext uri="{9D8B030D-6E8A-4147-A177-3AD203B41FA5}">
                      <a16:colId xmlns:a16="http://schemas.microsoft.com/office/drawing/2014/main" val="1813285799"/>
                    </a:ext>
                  </a:extLst>
                </a:gridCol>
              </a:tblGrid>
              <a:tr h="285024">
                <a:tc>
                  <a:txBody>
                    <a:bodyPr/>
                    <a:lstStyle/>
                    <a:p>
                      <a:endParaRPr lang="en-US" dirty="0"/>
                    </a:p>
                  </a:txBody>
                  <a:tcPr>
                    <a:noFill/>
                  </a:tcPr>
                </a:tc>
                <a:tc>
                  <a:txBody>
                    <a:bodyPr/>
                    <a:lstStyle/>
                    <a:p>
                      <a:pPr algn="ctr"/>
                      <a:r>
                        <a:rPr lang="en-US" dirty="0"/>
                        <a:t>FFX</a:t>
                      </a:r>
                    </a:p>
                  </a:txBody>
                  <a:tcPr/>
                </a:tc>
                <a:tc>
                  <a:txBody>
                    <a:bodyPr/>
                    <a:lstStyle/>
                    <a:p>
                      <a:pPr algn="ctr"/>
                      <a:r>
                        <a:rPr lang="en-US" dirty="0"/>
                        <a:t>GemNab</a:t>
                      </a:r>
                    </a:p>
                  </a:txBody>
                  <a:tcPr/>
                </a:tc>
                <a:extLst>
                  <a:ext uri="{0D108BD9-81ED-4DB2-BD59-A6C34878D82A}">
                    <a16:rowId xmlns:a16="http://schemas.microsoft.com/office/drawing/2014/main" val="471202061"/>
                  </a:ext>
                </a:extLst>
              </a:tr>
              <a:tr h="285024">
                <a:tc>
                  <a:txBody>
                    <a:bodyPr/>
                    <a:lstStyle/>
                    <a:p>
                      <a:r>
                        <a:rPr lang="en-US" dirty="0" err="1"/>
                        <a:t>Neutrop</a:t>
                      </a:r>
                      <a:endParaRPr lang="en-US" dirty="0"/>
                    </a:p>
                  </a:txBody>
                  <a:tcPr/>
                </a:tc>
                <a:tc>
                  <a:txBody>
                    <a:bodyPr/>
                    <a:lstStyle/>
                    <a:p>
                      <a:pPr algn="ctr"/>
                      <a:r>
                        <a:rPr lang="en-US" dirty="0"/>
                        <a:t>45.7</a:t>
                      </a:r>
                    </a:p>
                  </a:txBody>
                  <a:tcPr/>
                </a:tc>
                <a:tc>
                  <a:txBody>
                    <a:bodyPr/>
                    <a:lstStyle/>
                    <a:p>
                      <a:pPr algn="ctr"/>
                      <a:r>
                        <a:rPr lang="en-US" dirty="0"/>
                        <a:t>38.0</a:t>
                      </a:r>
                    </a:p>
                  </a:txBody>
                  <a:tcPr/>
                </a:tc>
                <a:extLst>
                  <a:ext uri="{0D108BD9-81ED-4DB2-BD59-A6C34878D82A}">
                    <a16:rowId xmlns:a16="http://schemas.microsoft.com/office/drawing/2014/main" val="2786986484"/>
                  </a:ext>
                </a:extLst>
              </a:tr>
              <a:tr h="285024">
                <a:tc>
                  <a:txBody>
                    <a:bodyPr/>
                    <a:lstStyle/>
                    <a:p>
                      <a:r>
                        <a:rPr lang="en-US" dirty="0"/>
                        <a:t>FN</a:t>
                      </a:r>
                    </a:p>
                  </a:txBody>
                  <a:tcPr/>
                </a:tc>
                <a:tc>
                  <a:txBody>
                    <a:bodyPr/>
                    <a:lstStyle/>
                    <a:p>
                      <a:pPr algn="ctr"/>
                      <a:r>
                        <a:rPr lang="en-US" dirty="0"/>
                        <a:t>5.4</a:t>
                      </a:r>
                    </a:p>
                  </a:txBody>
                  <a:tcPr/>
                </a:tc>
                <a:tc>
                  <a:txBody>
                    <a:bodyPr/>
                    <a:lstStyle/>
                    <a:p>
                      <a:pPr algn="ctr"/>
                      <a:r>
                        <a:rPr lang="en-US" dirty="0"/>
                        <a:t>3.0</a:t>
                      </a:r>
                    </a:p>
                  </a:txBody>
                  <a:tcPr/>
                </a:tc>
                <a:extLst>
                  <a:ext uri="{0D108BD9-81ED-4DB2-BD59-A6C34878D82A}">
                    <a16:rowId xmlns:a16="http://schemas.microsoft.com/office/drawing/2014/main" val="2644132800"/>
                  </a:ext>
                </a:extLst>
              </a:tr>
              <a:tr h="285024">
                <a:tc>
                  <a:txBody>
                    <a:bodyPr/>
                    <a:lstStyle/>
                    <a:p>
                      <a:r>
                        <a:rPr lang="en-US" dirty="0" err="1"/>
                        <a:t>Thromb</a:t>
                      </a:r>
                      <a:endParaRPr lang="en-US" dirty="0"/>
                    </a:p>
                  </a:txBody>
                  <a:tcPr/>
                </a:tc>
                <a:tc>
                  <a:txBody>
                    <a:bodyPr/>
                    <a:lstStyle/>
                    <a:p>
                      <a:pPr algn="ctr"/>
                      <a:r>
                        <a:rPr lang="en-US" dirty="0"/>
                        <a:t>9.1</a:t>
                      </a:r>
                    </a:p>
                  </a:txBody>
                  <a:tcPr/>
                </a:tc>
                <a:tc>
                  <a:txBody>
                    <a:bodyPr/>
                    <a:lstStyle/>
                    <a:p>
                      <a:pPr algn="ctr"/>
                      <a:r>
                        <a:rPr lang="en-US" dirty="0"/>
                        <a:t>13.0</a:t>
                      </a:r>
                    </a:p>
                  </a:txBody>
                  <a:tcPr/>
                </a:tc>
                <a:extLst>
                  <a:ext uri="{0D108BD9-81ED-4DB2-BD59-A6C34878D82A}">
                    <a16:rowId xmlns:a16="http://schemas.microsoft.com/office/drawing/2014/main" val="3569730831"/>
                  </a:ext>
                </a:extLst>
              </a:tr>
              <a:tr h="285024">
                <a:tc>
                  <a:txBody>
                    <a:bodyPr/>
                    <a:lstStyle/>
                    <a:p>
                      <a:r>
                        <a:rPr lang="en-US" dirty="0"/>
                        <a:t>Diarrhea</a:t>
                      </a:r>
                    </a:p>
                  </a:txBody>
                  <a:tcPr/>
                </a:tc>
                <a:tc>
                  <a:txBody>
                    <a:bodyPr/>
                    <a:lstStyle/>
                    <a:p>
                      <a:pPr algn="ctr"/>
                      <a:r>
                        <a:rPr lang="en-US" dirty="0"/>
                        <a:t>12.7</a:t>
                      </a:r>
                    </a:p>
                  </a:txBody>
                  <a:tcPr/>
                </a:tc>
                <a:tc>
                  <a:txBody>
                    <a:bodyPr/>
                    <a:lstStyle/>
                    <a:p>
                      <a:pPr algn="ctr"/>
                      <a:r>
                        <a:rPr lang="en-US" dirty="0"/>
                        <a:t>6.0</a:t>
                      </a:r>
                    </a:p>
                  </a:txBody>
                  <a:tcPr/>
                </a:tc>
                <a:extLst>
                  <a:ext uri="{0D108BD9-81ED-4DB2-BD59-A6C34878D82A}">
                    <a16:rowId xmlns:a16="http://schemas.microsoft.com/office/drawing/2014/main" val="1542754565"/>
                  </a:ext>
                </a:extLst>
              </a:tr>
              <a:tr h="285024">
                <a:tc>
                  <a:txBody>
                    <a:bodyPr/>
                    <a:lstStyle/>
                    <a:p>
                      <a:r>
                        <a:rPr lang="en-US" dirty="0"/>
                        <a:t>Neuropa</a:t>
                      </a:r>
                    </a:p>
                  </a:txBody>
                  <a:tcPr/>
                </a:tc>
                <a:tc>
                  <a:txBody>
                    <a:bodyPr/>
                    <a:lstStyle/>
                    <a:p>
                      <a:pPr algn="ctr"/>
                      <a:r>
                        <a:rPr lang="en-US" dirty="0"/>
                        <a:t>9.0</a:t>
                      </a:r>
                    </a:p>
                  </a:txBody>
                  <a:tcPr/>
                </a:tc>
                <a:tc>
                  <a:txBody>
                    <a:bodyPr/>
                    <a:lstStyle/>
                    <a:p>
                      <a:pPr algn="ctr"/>
                      <a:r>
                        <a:rPr lang="en-US" dirty="0"/>
                        <a:t>17.0</a:t>
                      </a:r>
                    </a:p>
                  </a:txBody>
                  <a:tcPr/>
                </a:tc>
                <a:extLst>
                  <a:ext uri="{0D108BD9-81ED-4DB2-BD59-A6C34878D82A}">
                    <a16:rowId xmlns:a16="http://schemas.microsoft.com/office/drawing/2014/main" val="3537042895"/>
                  </a:ext>
                </a:extLst>
              </a:tr>
              <a:tr h="285024">
                <a:tc>
                  <a:txBody>
                    <a:bodyPr/>
                    <a:lstStyle/>
                    <a:p>
                      <a:r>
                        <a:rPr lang="en-US" dirty="0"/>
                        <a:t>Fatigue</a:t>
                      </a:r>
                    </a:p>
                  </a:txBody>
                  <a:tcPr/>
                </a:tc>
                <a:tc>
                  <a:txBody>
                    <a:bodyPr/>
                    <a:lstStyle/>
                    <a:p>
                      <a:pPr algn="ctr"/>
                      <a:r>
                        <a:rPr lang="en-US" dirty="0"/>
                        <a:t>23.6</a:t>
                      </a:r>
                    </a:p>
                  </a:txBody>
                  <a:tcPr/>
                </a:tc>
                <a:tc>
                  <a:txBody>
                    <a:bodyPr/>
                    <a:lstStyle/>
                    <a:p>
                      <a:pPr algn="ctr"/>
                      <a:r>
                        <a:rPr lang="en-US" dirty="0"/>
                        <a:t>17.0</a:t>
                      </a:r>
                    </a:p>
                  </a:txBody>
                  <a:tcPr/>
                </a:tc>
                <a:extLst>
                  <a:ext uri="{0D108BD9-81ED-4DB2-BD59-A6C34878D82A}">
                    <a16:rowId xmlns:a16="http://schemas.microsoft.com/office/drawing/2014/main" val="3169471353"/>
                  </a:ext>
                </a:extLst>
              </a:tr>
            </a:tbl>
          </a:graphicData>
        </a:graphic>
      </p:graphicFrame>
      <p:sp>
        <p:nvSpPr>
          <p:cNvPr id="14" name="TextBox 13">
            <a:extLst>
              <a:ext uri="{FF2B5EF4-FFF2-40B4-BE49-F238E27FC236}">
                <a16:creationId xmlns:a16="http://schemas.microsoft.com/office/drawing/2014/main" id="{227E4739-9BD9-0E7B-373B-25E07A5613F8}"/>
              </a:ext>
            </a:extLst>
          </p:cNvPr>
          <p:cNvSpPr txBox="1"/>
          <p:nvPr/>
        </p:nvSpPr>
        <p:spPr>
          <a:xfrm>
            <a:off x="2259387" y="1837101"/>
            <a:ext cx="55820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FOLFIRINOX		           Gem-Nab paclitaxel</a:t>
            </a:r>
          </a:p>
        </p:txBody>
      </p:sp>
      <p:sp>
        <p:nvSpPr>
          <p:cNvPr id="15" name="TextBox 14">
            <a:extLst>
              <a:ext uri="{FF2B5EF4-FFF2-40B4-BE49-F238E27FC236}">
                <a16:creationId xmlns:a16="http://schemas.microsoft.com/office/drawing/2014/main" id="{BC4284D3-A5CC-9000-6E99-6BBA5404B931}"/>
              </a:ext>
            </a:extLst>
          </p:cNvPr>
          <p:cNvSpPr txBox="1"/>
          <p:nvPr/>
        </p:nvSpPr>
        <p:spPr>
          <a:xfrm>
            <a:off x="9182829" y="2333531"/>
            <a:ext cx="25023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  3 or 4 toxicities %</a:t>
            </a:r>
          </a:p>
        </p:txBody>
      </p:sp>
      <p:sp>
        <p:nvSpPr>
          <p:cNvPr id="16" name="TextBox 15">
            <a:extLst>
              <a:ext uri="{FF2B5EF4-FFF2-40B4-BE49-F238E27FC236}">
                <a16:creationId xmlns:a16="http://schemas.microsoft.com/office/drawing/2014/main" id="{E022CA4F-4466-CC16-9B6A-BD0591A3D47B}"/>
              </a:ext>
            </a:extLst>
          </p:cNvPr>
          <p:cNvSpPr txBox="1"/>
          <p:nvPr/>
        </p:nvSpPr>
        <p:spPr>
          <a:xfrm>
            <a:off x="5560828" y="6443903"/>
            <a:ext cx="185582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Von Hoff et al, NEJM, 2013</a:t>
            </a:r>
          </a:p>
        </p:txBody>
      </p:sp>
      <p:sp>
        <p:nvSpPr>
          <p:cNvPr id="17" name="TextBox 16">
            <a:extLst>
              <a:ext uri="{FF2B5EF4-FFF2-40B4-BE49-F238E27FC236}">
                <a16:creationId xmlns:a16="http://schemas.microsoft.com/office/drawing/2014/main" id="{48ED22F5-2280-F54F-D373-1AA26CCFDD7E}"/>
              </a:ext>
            </a:extLst>
          </p:cNvPr>
          <p:cNvSpPr txBox="1"/>
          <p:nvPr/>
        </p:nvSpPr>
        <p:spPr>
          <a:xfrm>
            <a:off x="6369147" y="2674579"/>
            <a:ext cx="1195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8.5 vs 6.7 m</a:t>
            </a:r>
          </a:p>
        </p:txBody>
      </p:sp>
      <p:sp>
        <p:nvSpPr>
          <p:cNvPr id="18" name="TextBox 17">
            <a:extLst>
              <a:ext uri="{FF2B5EF4-FFF2-40B4-BE49-F238E27FC236}">
                <a16:creationId xmlns:a16="http://schemas.microsoft.com/office/drawing/2014/main" id="{0782D22D-687E-8547-0D70-3CECF57ABA43}"/>
              </a:ext>
            </a:extLst>
          </p:cNvPr>
          <p:cNvSpPr txBox="1"/>
          <p:nvPr/>
        </p:nvSpPr>
        <p:spPr>
          <a:xfrm>
            <a:off x="3005083" y="2702658"/>
            <a:ext cx="129977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11.1 vs 6.8 m</a:t>
            </a:r>
          </a:p>
        </p:txBody>
      </p:sp>
      <p:sp>
        <p:nvSpPr>
          <p:cNvPr id="19" name="TextBox 18">
            <a:extLst>
              <a:ext uri="{FF2B5EF4-FFF2-40B4-BE49-F238E27FC236}">
                <a16:creationId xmlns:a16="http://schemas.microsoft.com/office/drawing/2014/main" id="{42F1BA88-D8E2-914E-57AF-D96DE57574D6}"/>
              </a:ext>
            </a:extLst>
          </p:cNvPr>
          <p:cNvSpPr txBox="1"/>
          <p:nvPr/>
        </p:nvSpPr>
        <p:spPr>
          <a:xfrm>
            <a:off x="2898405" y="4908812"/>
            <a:ext cx="1195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6.4 vs 3.3 m</a:t>
            </a:r>
          </a:p>
        </p:txBody>
      </p:sp>
      <p:sp>
        <p:nvSpPr>
          <p:cNvPr id="20" name="TextBox 19">
            <a:extLst>
              <a:ext uri="{FF2B5EF4-FFF2-40B4-BE49-F238E27FC236}">
                <a16:creationId xmlns:a16="http://schemas.microsoft.com/office/drawing/2014/main" id="{D013DA0B-CDCA-AAB3-812A-A599D3243D60}"/>
              </a:ext>
            </a:extLst>
          </p:cNvPr>
          <p:cNvSpPr txBox="1"/>
          <p:nvPr/>
        </p:nvSpPr>
        <p:spPr>
          <a:xfrm>
            <a:off x="6385064" y="5010175"/>
            <a:ext cx="1195584"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0000"/>
                </a:solidFill>
                <a:effectLst/>
                <a:uLnTx/>
                <a:uFillTx/>
                <a:latin typeface="Calibri" panose="020F0502020204030204"/>
                <a:ea typeface="+mn-ea"/>
                <a:cs typeface="+mn-cs"/>
              </a:rPr>
              <a:t>5.5 vs 3.7 m</a:t>
            </a:r>
          </a:p>
        </p:txBody>
      </p:sp>
    </p:spTree>
    <p:extLst>
      <p:ext uri="{BB962C8B-B14F-4D97-AF65-F5344CB8AC3E}">
        <p14:creationId xmlns:p14="http://schemas.microsoft.com/office/powerpoint/2010/main" val="28584635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938C6-075C-C0F1-F0BD-31C8939A47A2}"/>
              </a:ext>
            </a:extLst>
          </p:cNvPr>
          <p:cNvSpPr>
            <a:spLocks noGrp="1"/>
          </p:cNvSpPr>
          <p:nvPr>
            <p:ph type="title"/>
          </p:nvPr>
        </p:nvSpPr>
        <p:spPr/>
        <p:txBody>
          <a:bodyPr>
            <a:noAutofit/>
          </a:bodyPr>
          <a:lstStyle/>
          <a:p>
            <a:r>
              <a:rPr lang="en-US" sz="2800" b="1" dirty="0"/>
              <a:t>NAPOLI-3: randomised phase 3 trial of NALIRIFOX versus nab-paclitaxel/gemcitabine in treatment-naive pts with metastatic PDAC</a:t>
            </a:r>
            <a:br>
              <a:rPr lang="en-US" sz="2800" b="1" dirty="0"/>
            </a:br>
            <a:endParaRPr lang="en-US" sz="2800" b="1" dirty="0"/>
          </a:p>
        </p:txBody>
      </p:sp>
      <p:sp>
        <p:nvSpPr>
          <p:cNvPr id="13" name="TextBox 12">
            <a:extLst>
              <a:ext uri="{FF2B5EF4-FFF2-40B4-BE49-F238E27FC236}">
                <a16:creationId xmlns:a16="http://schemas.microsoft.com/office/drawing/2014/main" id="{A09FB16A-7E6D-1581-41B3-F9B97703B236}"/>
              </a:ext>
            </a:extLst>
          </p:cNvPr>
          <p:cNvSpPr txBox="1"/>
          <p:nvPr/>
        </p:nvSpPr>
        <p:spPr>
          <a:xfrm>
            <a:off x="9001388" y="6354375"/>
            <a:ext cx="20042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Wainberg et al, Lancet, 2023</a:t>
            </a:r>
          </a:p>
        </p:txBody>
      </p:sp>
      <p:sp>
        <p:nvSpPr>
          <p:cNvPr id="17" name="Rectangle 16">
            <a:extLst>
              <a:ext uri="{FF2B5EF4-FFF2-40B4-BE49-F238E27FC236}">
                <a16:creationId xmlns:a16="http://schemas.microsoft.com/office/drawing/2014/main" id="{3A28468A-ED1B-F569-0EEB-E3E7D000C551}"/>
              </a:ext>
            </a:extLst>
          </p:cNvPr>
          <p:cNvSpPr/>
          <p:nvPr/>
        </p:nvSpPr>
        <p:spPr>
          <a:xfrm>
            <a:off x="3355594" y="2125579"/>
            <a:ext cx="2994872"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NALIRIFOX</a:t>
            </a:r>
          </a:p>
        </p:txBody>
      </p:sp>
      <p:sp>
        <p:nvSpPr>
          <p:cNvPr id="18" name="Rectangle 17">
            <a:extLst>
              <a:ext uri="{FF2B5EF4-FFF2-40B4-BE49-F238E27FC236}">
                <a16:creationId xmlns:a16="http://schemas.microsoft.com/office/drawing/2014/main" id="{3B631FEF-8C1A-EE2A-82DD-57DD2E273EC6}"/>
              </a:ext>
            </a:extLst>
          </p:cNvPr>
          <p:cNvSpPr/>
          <p:nvPr/>
        </p:nvSpPr>
        <p:spPr>
          <a:xfrm>
            <a:off x="3355594" y="4053836"/>
            <a:ext cx="3070373"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Gemcitabine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Nab paclitaxel</a:t>
            </a:r>
          </a:p>
        </p:txBody>
      </p:sp>
      <p:sp>
        <p:nvSpPr>
          <p:cNvPr id="19" name="Oval 18">
            <a:extLst>
              <a:ext uri="{FF2B5EF4-FFF2-40B4-BE49-F238E27FC236}">
                <a16:creationId xmlns:a16="http://schemas.microsoft.com/office/drawing/2014/main" id="{E7DC2D45-6F7A-7888-5845-5DF75D0ADDB6}"/>
              </a:ext>
            </a:extLst>
          </p:cNvPr>
          <p:cNvSpPr/>
          <p:nvPr/>
        </p:nvSpPr>
        <p:spPr>
          <a:xfrm>
            <a:off x="1753299" y="3197852"/>
            <a:ext cx="914400" cy="9144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20" name="Right Arrow 19">
            <a:extLst>
              <a:ext uri="{FF2B5EF4-FFF2-40B4-BE49-F238E27FC236}">
                <a16:creationId xmlns:a16="http://schemas.microsoft.com/office/drawing/2014/main" id="{85B49B48-898C-6ED4-45E2-388797DE9982}"/>
              </a:ext>
            </a:extLst>
          </p:cNvPr>
          <p:cNvSpPr/>
          <p:nvPr/>
        </p:nvSpPr>
        <p:spPr>
          <a:xfrm rot="20667179">
            <a:off x="2667699" y="3106186"/>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Right Arrow 20">
            <a:extLst>
              <a:ext uri="{FF2B5EF4-FFF2-40B4-BE49-F238E27FC236}">
                <a16:creationId xmlns:a16="http://schemas.microsoft.com/office/drawing/2014/main" id="{E5F8ED3D-CD43-8458-5E15-1F22D24DF9A5}"/>
              </a:ext>
            </a:extLst>
          </p:cNvPr>
          <p:cNvSpPr/>
          <p:nvPr/>
        </p:nvSpPr>
        <p:spPr>
          <a:xfrm rot="1272232">
            <a:off x="2670115" y="4018112"/>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D0257E64-AA12-660E-3686-903AF97693C3}"/>
              </a:ext>
            </a:extLst>
          </p:cNvPr>
          <p:cNvSpPr txBox="1"/>
          <p:nvPr/>
        </p:nvSpPr>
        <p:spPr>
          <a:xfrm>
            <a:off x="1601598" y="4458593"/>
            <a:ext cx="9589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770</a:t>
            </a:r>
          </a:p>
        </p:txBody>
      </p:sp>
      <p:graphicFrame>
        <p:nvGraphicFramePr>
          <p:cNvPr id="23" name="Table 22">
            <a:extLst>
              <a:ext uri="{FF2B5EF4-FFF2-40B4-BE49-F238E27FC236}">
                <a16:creationId xmlns:a16="http://schemas.microsoft.com/office/drawing/2014/main" id="{656C9261-D5F1-913B-33E9-0DCD57039E3D}"/>
              </a:ext>
            </a:extLst>
          </p:cNvPr>
          <p:cNvGraphicFramePr>
            <a:graphicFrameLocks noGrp="1"/>
          </p:cNvGraphicFramePr>
          <p:nvPr/>
        </p:nvGraphicFramePr>
        <p:xfrm>
          <a:off x="7550092" y="2374892"/>
          <a:ext cx="3990886" cy="2194560"/>
        </p:xfrm>
        <a:graphic>
          <a:graphicData uri="http://schemas.openxmlformats.org/drawingml/2006/table">
            <a:tbl>
              <a:tblPr firstRow="1" bandRow="1">
                <a:tableStyleId>{5C22544A-7EE6-4342-B048-85BDC9FD1C3A}</a:tableStyleId>
              </a:tblPr>
              <a:tblGrid>
                <a:gridCol w="1189672">
                  <a:extLst>
                    <a:ext uri="{9D8B030D-6E8A-4147-A177-3AD203B41FA5}">
                      <a16:colId xmlns:a16="http://schemas.microsoft.com/office/drawing/2014/main" val="4149913261"/>
                    </a:ext>
                  </a:extLst>
                </a:gridCol>
                <a:gridCol w="1470919">
                  <a:extLst>
                    <a:ext uri="{9D8B030D-6E8A-4147-A177-3AD203B41FA5}">
                      <a16:colId xmlns:a16="http://schemas.microsoft.com/office/drawing/2014/main" val="730872442"/>
                    </a:ext>
                  </a:extLst>
                </a:gridCol>
                <a:gridCol w="1330295">
                  <a:extLst>
                    <a:ext uri="{9D8B030D-6E8A-4147-A177-3AD203B41FA5}">
                      <a16:colId xmlns:a16="http://schemas.microsoft.com/office/drawing/2014/main" val="3119843668"/>
                    </a:ext>
                  </a:extLst>
                </a:gridCol>
              </a:tblGrid>
              <a:tr h="349350">
                <a:tc>
                  <a:txBody>
                    <a:bodyPr/>
                    <a:lstStyle/>
                    <a:p>
                      <a:endParaRPr lang="en-US" dirty="0"/>
                    </a:p>
                  </a:txBody>
                  <a:tcPr>
                    <a:noFill/>
                  </a:tcPr>
                </a:tc>
                <a:tc>
                  <a:txBody>
                    <a:bodyPr/>
                    <a:lstStyle/>
                    <a:p>
                      <a:pPr algn="ctr"/>
                      <a:r>
                        <a:rPr lang="en-US" dirty="0"/>
                        <a:t>FOLFIRINOX</a:t>
                      </a:r>
                    </a:p>
                  </a:txBody>
                  <a:tcPr/>
                </a:tc>
                <a:tc>
                  <a:txBody>
                    <a:bodyPr/>
                    <a:lstStyle/>
                    <a:p>
                      <a:pPr algn="ctr"/>
                      <a:r>
                        <a:rPr lang="en-US" dirty="0"/>
                        <a:t>NALIRIFOX</a:t>
                      </a:r>
                    </a:p>
                  </a:txBody>
                  <a:tcPr/>
                </a:tc>
                <a:extLst>
                  <a:ext uri="{0D108BD9-81ED-4DB2-BD59-A6C34878D82A}">
                    <a16:rowId xmlns:a16="http://schemas.microsoft.com/office/drawing/2014/main" val="262008280"/>
                  </a:ext>
                </a:extLst>
              </a:tr>
              <a:tr h="349350">
                <a:tc>
                  <a:txBody>
                    <a:bodyPr/>
                    <a:lstStyle/>
                    <a:p>
                      <a:r>
                        <a:rPr lang="en-US" dirty="0"/>
                        <a:t>5-FU</a:t>
                      </a:r>
                    </a:p>
                  </a:txBody>
                  <a:tcPr/>
                </a:tc>
                <a:tc>
                  <a:txBody>
                    <a:bodyPr/>
                    <a:lstStyle/>
                    <a:p>
                      <a:pPr algn="ctr"/>
                      <a:r>
                        <a:rPr lang="en-US" dirty="0"/>
                        <a:t>2,400</a:t>
                      </a:r>
                    </a:p>
                  </a:txBody>
                  <a:tcPr/>
                </a:tc>
                <a:tc>
                  <a:txBody>
                    <a:bodyPr/>
                    <a:lstStyle/>
                    <a:p>
                      <a:pPr algn="ctr"/>
                      <a:r>
                        <a:rPr lang="en-US" dirty="0"/>
                        <a:t>2,400</a:t>
                      </a:r>
                    </a:p>
                  </a:txBody>
                  <a:tcPr/>
                </a:tc>
                <a:extLst>
                  <a:ext uri="{0D108BD9-81ED-4DB2-BD59-A6C34878D82A}">
                    <a16:rowId xmlns:a16="http://schemas.microsoft.com/office/drawing/2014/main" val="2419634405"/>
                  </a:ext>
                </a:extLst>
              </a:tr>
              <a:tr h="349350">
                <a:tc>
                  <a:txBody>
                    <a:bodyPr/>
                    <a:lstStyle/>
                    <a:p>
                      <a:r>
                        <a:rPr lang="en-US" dirty="0"/>
                        <a:t>LCV</a:t>
                      </a:r>
                    </a:p>
                  </a:txBody>
                  <a:tcPr/>
                </a:tc>
                <a:tc>
                  <a:txBody>
                    <a:bodyPr/>
                    <a:lstStyle/>
                    <a:p>
                      <a:pPr algn="ctr"/>
                      <a:r>
                        <a:rPr lang="en-US" dirty="0"/>
                        <a:t>400</a:t>
                      </a:r>
                    </a:p>
                  </a:txBody>
                  <a:tcPr/>
                </a:tc>
                <a:tc>
                  <a:txBody>
                    <a:bodyPr/>
                    <a:lstStyle/>
                    <a:p>
                      <a:pPr algn="ctr"/>
                      <a:r>
                        <a:rPr lang="en-US" dirty="0"/>
                        <a:t>400</a:t>
                      </a:r>
                    </a:p>
                  </a:txBody>
                  <a:tcPr/>
                </a:tc>
                <a:extLst>
                  <a:ext uri="{0D108BD9-81ED-4DB2-BD59-A6C34878D82A}">
                    <a16:rowId xmlns:a16="http://schemas.microsoft.com/office/drawing/2014/main" val="2178060945"/>
                  </a:ext>
                </a:extLst>
              </a:tr>
              <a:tr h="349350">
                <a:tc>
                  <a:txBody>
                    <a:bodyPr/>
                    <a:lstStyle/>
                    <a:p>
                      <a:r>
                        <a:rPr lang="en-US" dirty="0"/>
                        <a:t>IVB 5-FU</a:t>
                      </a:r>
                    </a:p>
                  </a:txBody>
                  <a:tcPr/>
                </a:tc>
                <a:tc>
                  <a:txBody>
                    <a:bodyPr/>
                    <a:lstStyle/>
                    <a:p>
                      <a:pPr algn="ctr"/>
                      <a:r>
                        <a:rPr lang="en-US" dirty="0"/>
                        <a:t>400 </a:t>
                      </a:r>
                      <a:r>
                        <a:rPr lang="en-US" dirty="0">
                          <a:solidFill>
                            <a:srgbClr val="FF0000"/>
                          </a:solidFill>
                        </a:rPr>
                        <a:t>(0)</a:t>
                      </a:r>
                    </a:p>
                  </a:txBody>
                  <a:tcPr/>
                </a:tc>
                <a:tc>
                  <a:txBody>
                    <a:bodyPr/>
                    <a:lstStyle/>
                    <a:p>
                      <a:pPr algn="ctr"/>
                      <a:r>
                        <a:rPr lang="en-US" dirty="0"/>
                        <a:t>0</a:t>
                      </a:r>
                    </a:p>
                  </a:txBody>
                  <a:tcPr/>
                </a:tc>
                <a:extLst>
                  <a:ext uri="{0D108BD9-81ED-4DB2-BD59-A6C34878D82A}">
                    <a16:rowId xmlns:a16="http://schemas.microsoft.com/office/drawing/2014/main" val="4194636124"/>
                  </a:ext>
                </a:extLst>
              </a:tr>
              <a:tr h="349350">
                <a:tc>
                  <a:txBody>
                    <a:bodyPr/>
                    <a:lstStyle/>
                    <a:p>
                      <a:r>
                        <a:rPr lang="en-US" dirty="0"/>
                        <a:t>Oxaliplatin</a:t>
                      </a:r>
                    </a:p>
                  </a:txBody>
                  <a:tcPr/>
                </a:tc>
                <a:tc>
                  <a:txBody>
                    <a:bodyPr/>
                    <a:lstStyle/>
                    <a:p>
                      <a:pPr algn="ctr"/>
                      <a:r>
                        <a:rPr lang="en-US" dirty="0"/>
                        <a:t>85</a:t>
                      </a:r>
                    </a:p>
                  </a:txBody>
                  <a:tcPr/>
                </a:tc>
                <a:tc>
                  <a:txBody>
                    <a:bodyPr/>
                    <a:lstStyle/>
                    <a:p>
                      <a:pPr algn="ctr"/>
                      <a:r>
                        <a:rPr lang="en-US" dirty="0"/>
                        <a:t>60</a:t>
                      </a:r>
                    </a:p>
                  </a:txBody>
                  <a:tcPr/>
                </a:tc>
                <a:extLst>
                  <a:ext uri="{0D108BD9-81ED-4DB2-BD59-A6C34878D82A}">
                    <a16:rowId xmlns:a16="http://schemas.microsoft.com/office/drawing/2014/main" val="2248179984"/>
                  </a:ext>
                </a:extLst>
              </a:tr>
              <a:tr h="349350">
                <a:tc>
                  <a:txBody>
                    <a:bodyPr/>
                    <a:lstStyle/>
                    <a:p>
                      <a:r>
                        <a:rPr lang="en-US" dirty="0"/>
                        <a:t>irinotecan</a:t>
                      </a:r>
                    </a:p>
                  </a:txBody>
                  <a:tcPr/>
                </a:tc>
                <a:tc>
                  <a:txBody>
                    <a:bodyPr/>
                    <a:lstStyle/>
                    <a:p>
                      <a:pPr algn="ctr"/>
                      <a:r>
                        <a:rPr lang="en-US" dirty="0"/>
                        <a:t>180 </a:t>
                      </a:r>
                      <a:r>
                        <a:rPr lang="en-US" dirty="0">
                          <a:solidFill>
                            <a:srgbClr val="FF0000"/>
                          </a:solidFill>
                        </a:rPr>
                        <a:t>(150)</a:t>
                      </a:r>
                    </a:p>
                  </a:txBody>
                  <a:tcPr/>
                </a:tc>
                <a:tc>
                  <a:txBody>
                    <a:bodyPr/>
                    <a:lstStyle/>
                    <a:p>
                      <a:pPr algn="ctr"/>
                      <a:r>
                        <a:rPr lang="en-US" dirty="0"/>
                        <a:t>50</a:t>
                      </a:r>
                    </a:p>
                  </a:txBody>
                  <a:tcPr/>
                </a:tc>
                <a:extLst>
                  <a:ext uri="{0D108BD9-81ED-4DB2-BD59-A6C34878D82A}">
                    <a16:rowId xmlns:a16="http://schemas.microsoft.com/office/drawing/2014/main" val="774473033"/>
                  </a:ext>
                </a:extLst>
              </a:tr>
            </a:tbl>
          </a:graphicData>
        </a:graphic>
      </p:graphicFrame>
      <p:sp>
        <p:nvSpPr>
          <p:cNvPr id="25" name="TextBox 24">
            <a:extLst>
              <a:ext uri="{FF2B5EF4-FFF2-40B4-BE49-F238E27FC236}">
                <a16:creationId xmlns:a16="http://schemas.microsoft.com/office/drawing/2014/main" id="{3FD0079F-4DA2-DC1E-F749-61C74BF3F80F}"/>
              </a:ext>
            </a:extLst>
          </p:cNvPr>
          <p:cNvSpPr txBox="1"/>
          <p:nvPr/>
        </p:nvSpPr>
        <p:spPr>
          <a:xfrm>
            <a:off x="7316873" y="1690688"/>
            <a:ext cx="431547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NALIRIFOX dosing compared to FOLFIRINOX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mg/m</a:t>
            </a:r>
            <a:r>
              <a:rPr kumimoji="0" lang="en-US" sz="1800" b="0" i="0" u="none" strike="noStrike" kern="1200" cap="none" spc="0" normalizeH="0" baseline="30000" noProof="0" dirty="0">
                <a:ln>
                  <a:noFill/>
                </a:ln>
                <a:solidFill>
                  <a:prstClr val="black"/>
                </a:solidFill>
                <a:effectLst/>
                <a:uLnTx/>
                <a:uFillTx/>
                <a:latin typeface="Calibri" panose="020F0502020204030204"/>
                <a:ea typeface="+mn-ea"/>
                <a:cs typeface="+mn-cs"/>
              </a:rPr>
              <a:t>2</a:t>
            </a:r>
          </a:p>
        </p:txBody>
      </p:sp>
      <p:sp>
        <p:nvSpPr>
          <p:cNvPr id="3" name="Rectangle 2">
            <a:extLst>
              <a:ext uri="{FF2B5EF4-FFF2-40B4-BE49-F238E27FC236}">
                <a16:creationId xmlns:a16="http://schemas.microsoft.com/office/drawing/2014/main" id="{91049778-0C1B-BEA6-95FF-4F121D672CB8}"/>
              </a:ext>
            </a:extLst>
          </p:cNvPr>
          <p:cNvSpPr/>
          <p:nvPr/>
        </p:nvSpPr>
        <p:spPr>
          <a:xfrm>
            <a:off x="6558904" y="3384582"/>
            <a:ext cx="570523" cy="48477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Tree>
    <p:extLst>
      <p:ext uri="{BB962C8B-B14F-4D97-AF65-F5344CB8AC3E}">
        <p14:creationId xmlns:p14="http://schemas.microsoft.com/office/powerpoint/2010/main" val="23103261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0"/>
          <p:cNvSpPr>
            <a:spLocks noChangeArrowheads="1"/>
          </p:cNvSpPr>
          <p:nvPr/>
        </p:nvSpPr>
        <p:spPr bwMode="auto">
          <a:xfrm>
            <a:off x="914639" y="6354762"/>
            <a:ext cx="10360152" cy="503238"/>
          </a:xfrm>
          <a:prstGeom prst="rect">
            <a:avLst/>
          </a:prstGeom>
          <a:noFill/>
          <a:ln>
            <a:noFill/>
          </a:ln>
          <a:effectLst>
            <a:prstShdw prst="shdw17" dist="17961" dir="2700000">
              <a:srgbClr val="708688">
                <a:alpha val="74997"/>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2656"/>
                </a:solidFill>
                <a:effectLst/>
                <a:uLnTx/>
                <a:uFillTx/>
                <a:latin typeface="Arial"/>
                <a:ea typeface="+mn-ea"/>
                <a:cs typeface="+mn-cs"/>
              </a:rPr>
              <a:t>For assistance, please raise your hand. Devices will be collected at the conclusion of the activity.</a:t>
            </a:r>
          </a:p>
        </p:txBody>
      </p:sp>
      <p:sp>
        <p:nvSpPr>
          <p:cNvPr id="20" name="Rectangle 13"/>
          <p:cNvSpPr>
            <a:spLocks noChangeArrowheads="1"/>
          </p:cNvSpPr>
          <p:nvPr/>
        </p:nvSpPr>
        <p:spPr bwMode="auto">
          <a:xfrm>
            <a:off x="1920479" y="2097725"/>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a:ea typeface="+mn-ea"/>
                <a:cs typeface="+mn-cs"/>
              </a:rPr>
              <a:t>Review Program Slides: </a:t>
            </a:r>
            <a:r>
              <a:rPr kumimoji="0" lang="en-US" sz="2100" b="0" i="0" u="none" strike="noStrike" kern="1200" cap="none" spc="0" normalizeH="0" baseline="0" noProof="0" dirty="0">
                <a:ln>
                  <a:noFill/>
                </a:ln>
                <a:solidFill>
                  <a:srgbClr val="002656"/>
                </a:solidFill>
                <a:effectLst/>
                <a:uLnTx/>
                <a:uFillTx/>
                <a:latin typeface="Arial"/>
                <a:ea typeface="+mn-ea"/>
                <a:cs typeface="+mn-cs"/>
              </a:rPr>
              <a:t>Tap the Program Slides button to review speaker presentations and other program content.</a:t>
            </a:r>
          </a:p>
        </p:txBody>
      </p:sp>
      <p:sp>
        <p:nvSpPr>
          <p:cNvPr id="23" name="Rectangle 13"/>
          <p:cNvSpPr>
            <a:spLocks noChangeArrowheads="1"/>
          </p:cNvSpPr>
          <p:nvPr/>
        </p:nvSpPr>
        <p:spPr bwMode="auto">
          <a:xfrm>
            <a:off x="1920479" y="3235407"/>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a:ea typeface="+mn-ea"/>
                <a:cs typeface="+mn-cs"/>
              </a:rPr>
              <a:t>Answer Survey Questions: </a:t>
            </a:r>
            <a:r>
              <a:rPr kumimoji="0" lang="en-US" sz="2100" b="0" i="0" u="none" strike="noStrike" kern="1200" cap="none" spc="0" normalizeH="0" baseline="0" noProof="0" dirty="0">
                <a:ln>
                  <a:noFill/>
                </a:ln>
                <a:solidFill>
                  <a:srgbClr val="002656"/>
                </a:solidFill>
                <a:effectLst/>
                <a:uLnTx/>
                <a:uFillTx/>
                <a:latin typeface="Arial"/>
                <a:ea typeface="+mn-ea"/>
                <a:cs typeface="ＭＳ Ｐゴシック" charset="-128"/>
              </a:rPr>
              <a:t>Complete </a:t>
            </a:r>
            <a:r>
              <a:rPr kumimoji="0" lang="en-US" sz="2100" b="0" i="0" u="none" strike="noStrike" kern="1200" cap="none" spc="0" normalizeH="0" baseline="0" noProof="0" dirty="0">
                <a:ln>
                  <a:noFill/>
                </a:ln>
                <a:solidFill>
                  <a:srgbClr val="002656"/>
                </a:solidFill>
                <a:effectLst/>
                <a:uLnTx/>
                <a:uFillTx/>
                <a:latin typeface="Arial"/>
                <a:ea typeface="+mn-ea"/>
                <a:cs typeface="+mn-cs"/>
              </a:rPr>
              <a:t>the premeeting survey.</a:t>
            </a:r>
            <a:endParaRPr kumimoji="0" lang="en-US" sz="2100" b="0" i="1" u="none" strike="noStrike" kern="1200" cap="none" spc="0" normalizeH="0" baseline="0" noProof="0" dirty="0">
              <a:ln>
                <a:noFill/>
              </a:ln>
              <a:solidFill>
                <a:srgbClr val="002656"/>
              </a:solidFill>
              <a:effectLst/>
              <a:uLnTx/>
              <a:uFillTx/>
              <a:latin typeface="Arial"/>
              <a:ea typeface="+mn-ea"/>
              <a:cs typeface="ＭＳ Ｐゴシック" charset="-128"/>
            </a:endParaRPr>
          </a:p>
        </p:txBody>
      </p:sp>
      <p:sp>
        <p:nvSpPr>
          <p:cNvPr id="25" name="Rectangle 13"/>
          <p:cNvSpPr>
            <a:spLocks noChangeArrowheads="1"/>
          </p:cNvSpPr>
          <p:nvPr/>
        </p:nvSpPr>
        <p:spPr bwMode="auto">
          <a:xfrm>
            <a:off x="1920479" y="4424593"/>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panose="020B0604020202020204"/>
                <a:ea typeface="+mn-ea"/>
                <a:cs typeface="+mn-cs"/>
              </a:rPr>
              <a:t>Ask a Question: </a:t>
            </a:r>
            <a:r>
              <a:rPr kumimoji="0" lang="en-US" sz="2100" b="0" i="0" u="none" strike="noStrike" kern="1200" cap="none" spc="0" normalizeH="0" baseline="0" noProof="0" dirty="0">
                <a:ln>
                  <a:noFill/>
                </a:ln>
                <a:solidFill>
                  <a:srgbClr val="002656"/>
                </a:solidFill>
                <a:effectLst/>
                <a:uLnTx/>
                <a:uFillTx/>
                <a:latin typeface="Arial" panose="020B0604020202020204"/>
                <a:ea typeface="+mn-ea"/>
                <a:cs typeface="+mn-cs"/>
              </a:rPr>
              <a:t>Tap Ask a Question to submit a challenging case or question for discussion. We will aim to address as many questions as possible during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2051499"/>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395155"/>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220936"/>
            <a:ext cx="1005840" cy="774684"/>
          </a:xfrm>
          <a:prstGeom prst="rect">
            <a:avLst/>
          </a:prstGeom>
        </p:spPr>
      </p:pic>
      <p:sp>
        <p:nvSpPr>
          <p:cNvPr id="3" name="Title 2"/>
          <p:cNvSpPr>
            <a:spLocks noGrp="1"/>
          </p:cNvSpPr>
          <p:nvPr>
            <p:ph type="title"/>
          </p:nvPr>
        </p:nvSpPr>
        <p:spPr>
          <a:xfrm>
            <a:off x="914639" y="0"/>
            <a:ext cx="10795828" cy="1143000"/>
          </a:xfrm>
        </p:spPr>
        <p:txBody>
          <a:bodyPr>
            <a:normAutofit/>
          </a:bodyPr>
          <a:lstStyle/>
          <a:p>
            <a:r>
              <a:rPr lang="en-US" dirty="0"/>
              <a:t>Clinicians in the Meeting Room</a:t>
            </a:r>
          </a:p>
        </p:txBody>
      </p:sp>
      <p:sp>
        <p:nvSpPr>
          <p:cNvPr id="2" name="Rectangle 6">
            <a:extLst>
              <a:ext uri="{FF2B5EF4-FFF2-40B4-BE49-F238E27FC236}">
                <a16:creationId xmlns:a16="http://schemas.microsoft.com/office/drawing/2014/main" id="{C14B0FBD-E81B-8FF5-19A4-01791E5C29AE}"/>
              </a:ext>
            </a:extLst>
          </p:cNvPr>
          <p:cNvSpPr>
            <a:spLocks noChangeArrowheads="1"/>
          </p:cNvSpPr>
          <p:nvPr/>
        </p:nvSpPr>
        <p:spPr bwMode="auto">
          <a:xfrm>
            <a:off x="904413" y="1346844"/>
            <a:ext cx="7696200"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Networked iPads are available.</a:t>
            </a:r>
          </a:p>
        </p:txBody>
      </p:sp>
    </p:spTree>
    <p:extLst>
      <p:ext uri="{BB962C8B-B14F-4D97-AF65-F5344CB8AC3E}">
        <p14:creationId xmlns:p14="http://schemas.microsoft.com/office/powerpoint/2010/main" val="26877030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797CD5-CE65-E098-5124-539B54F4C6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165F00D-87B0-C156-5970-7E92ADD16DC3}"/>
              </a:ext>
            </a:extLst>
          </p:cNvPr>
          <p:cNvSpPr>
            <a:spLocks noGrp="1"/>
          </p:cNvSpPr>
          <p:nvPr>
            <p:ph type="title"/>
          </p:nvPr>
        </p:nvSpPr>
        <p:spPr/>
        <p:txBody>
          <a:bodyPr>
            <a:noAutofit/>
          </a:bodyPr>
          <a:lstStyle/>
          <a:p>
            <a:r>
              <a:rPr lang="en-US" sz="2800" b="1" dirty="0"/>
              <a:t>NAPOLI-3: Efficacy</a:t>
            </a:r>
            <a:br>
              <a:rPr lang="en-US" sz="2800" b="1" dirty="0"/>
            </a:br>
            <a:endParaRPr lang="en-US" sz="2800" b="1" dirty="0"/>
          </a:p>
        </p:txBody>
      </p:sp>
      <p:pic>
        <p:nvPicPr>
          <p:cNvPr id="5" name="Picture 4" descr="A graph of a number of patients&#10;&#10;AI-generated content may be incorrect.">
            <a:extLst>
              <a:ext uri="{FF2B5EF4-FFF2-40B4-BE49-F238E27FC236}">
                <a16:creationId xmlns:a16="http://schemas.microsoft.com/office/drawing/2014/main" id="{EC0360FE-1282-E80E-4FF3-32BBAA0A9CDB}"/>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689935" y="1713246"/>
            <a:ext cx="4750065" cy="2327532"/>
          </a:xfrm>
          <a:prstGeom prst="rect">
            <a:avLst/>
          </a:prstGeom>
        </p:spPr>
        <p:style>
          <a:lnRef idx="0">
            <a:schemeClr val="dk1"/>
          </a:lnRef>
          <a:fillRef idx="3">
            <a:schemeClr val="dk1"/>
          </a:fillRef>
          <a:effectRef idx="3">
            <a:schemeClr val="dk1"/>
          </a:effectRef>
          <a:fontRef idx="minor">
            <a:schemeClr val="lt1"/>
          </a:fontRef>
        </p:style>
      </p:pic>
      <p:pic>
        <p:nvPicPr>
          <p:cNvPr id="7" name="Picture 6" descr="A graph of a number of patients&#10;&#10;AI-generated content may be incorrect.">
            <a:extLst>
              <a:ext uri="{FF2B5EF4-FFF2-40B4-BE49-F238E27FC236}">
                <a16:creationId xmlns:a16="http://schemas.microsoft.com/office/drawing/2014/main" id="{A7EFED81-2B09-B786-C199-1607815DCBA1}"/>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89935" y="4152512"/>
            <a:ext cx="4750066" cy="2327532"/>
          </a:xfrm>
          <a:prstGeom prst="rect">
            <a:avLst/>
          </a:prstGeom>
        </p:spPr>
        <p:style>
          <a:lnRef idx="0">
            <a:schemeClr val="dk1"/>
          </a:lnRef>
          <a:fillRef idx="3">
            <a:schemeClr val="dk1"/>
          </a:fillRef>
          <a:effectRef idx="3">
            <a:schemeClr val="dk1"/>
          </a:effectRef>
          <a:fontRef idx="minor">
            <a:schemeClr val="lt1"/>
          </a:fontRef>
        </p:style>
      </p:pic>
      <p:pic>
        <p:nvPicPr>
          <p:cNvPr id="9" name="Picture 8" descr="A graph with numbers and a line&#10;&#10;AI-generated content may be incorrect.">
            <a:extLst>
              <a:ext uri="{FF2B5EF4-FFF2-40B4-BE49-F238E27FC236}">
                <a16:creationId xmlns:a16="http://schemas.microsoft.com/office/drawing/2014/main" id="{DE433DC9-7885-4BAA-727B-A69F45DC063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6096000" y="2024018"/>
            <a:ext cx="5336763" cy="3797942"/>
          </a:xfrm>
          <a:prstGeom prst="rect">
            <a:avLst/>
          </a:prstGeom>
        </p:spPr>
        <p:style>
          <a:lnRef idx="2">
            <a:schemeClr val="dk1">
              <a:shade val="15000"/>
            </a:schemeClr>
          </a:lnRef>
          <a:fillRef idx="1">
            <a:schemeClr val="dk1"/>
          </a:fillRef>
          <a:effectRef idx="0">
            <a:schemeClr val="dk1"/>
          </a:effectRef>
          <a:fontRef idx="minor">
            <a:schemeClr val="lt1"/>
          </a:fontRef>
        </p:style>
      </p:pic>
      <p:cxnSp>
        <p:nvCxnSpPr>
          <p:cNvPr id="11" name="Straight Arrow Connector 10">
            <a:extLst>
              <a:ext uri="{FF2B5EF4-FFF2-40B4-BE49-F238E27FC236}">
                <a16:creationId xmlns:a16="http://schemas.microsoft.com/office/drawing/2014/main" id="{B7CCC4DF-97BA-D470-E424-92AA4C2D5F92}"/>
              </a:ext>
            </a:extLst>
          </p:cNvPr>
          <p:cNvCxnSpPr/>
          <p:nvPr/>
        </p:nvCxnSpPr>
        <p:spPr>
          <a:xfrm flipH="1">
            <a:off x="6501468" y="5347492"/>
            <a:ext cx="3355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4D98266-6F4E-F4AA-C5BE-496792E876DC}"/>
              </a:ext>
            </a:extLst>
          </p:cNvPr>
          <p:cNvCxnSpPr/>
          <p:nvPr/>
        </p:nvCxnSpPr>
        <p:spPr>
          <a:xfrm flipH="1">
            <a:off x="6418976" y="2966005"/>
            <a:ext cx="335560"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131D9A3-F72C-E980-34B6-9250DB7906A7}"/>
              </a:ext>
            </a:extLst>
          </p:cNvPr>
          <p:cNvSpPr txBox="1"/>
          <p:nvPr/>
        </p:nvSpPr>
        <p:spPr>
          <a:xfrm>
            <a:off x="9001388" y="6354375"/>
            <a:ext cx="200420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Wainberg et al, Lancet, 2023</a:t>
            </a:r>
          </a:p>
        </p:txBody>
      </p:sp>
      <p:sp>
        <p:nvSpPr>
          <p:cNvPr id="14" name="TextBox 13">
            <a:extLst>
              <a:ext uri="{FF2B5EF4-FFF2-40B4-BE49-F238E27FC236}">
                <a16:creationId xmlns:a16="http://schemas.microsoft.com/office/drawing/2014/main" id="{D51634F7-8C7B-13D4-A800-6256679A1D9F}"/>
              </a:ext>
            </a:extLst>
          </p:cNvPr>
          <p:cNvSpPr txBox="1"/>
          <p:nvPr/>
        </p:nvSpPr>
        <p:spPr>
          <a:xfrm>
            <a:off x="8019875" y="1506022"/>
            <a:ext cx="163031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Survival</a:t>
            </a:r>
          </a:p>
        </p:txBody>
      </p:sp>
    </p:spTree>
    <p:extLst>
      <p:ext uri="{BB962C8B-B14F-4D97-AF65-F5344CB8AC3E}">
        <p14:creationId xmlns:p14="http://schemas.microsoft.com/office/powerpoint/2010/main" val="65182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09789-C22B-24CD-FECC-AFB7D80D3D4F}"/>
              </a:ext>
            </a:extLst>
          </p:cNvPr>
          <p:cNvSpPr>
            <a:spLocks noGrp="1"/>
          </p:cNvSpPr>
          <p:nvPr>
            <p:ph type="title"/>
          </p:nvPr>
        </p:nvSpPr>
        <p:spPr/>
        <p:txBody>
          <a:bodyPr>
            <a:noAutofit/>
          </a:bodyPr>
          <a:lstStyle/>
          <a:p>
            <a:r>
              <a:rPr lang="en-US" sz="2800" b="1" dirty="0"/>
              <a:t>Comparative toxicity profile of NALIRIFOX vs. FOLFIRINOX vs. gemcitabine/nab paclitaxel: % grade 3 or 4 toxicities</a:t>
            </a:r>
            <a:endParaRPr lang="en-US" sz="2800" dirty="0"/>
          </a:p>
        </p:txBody>
      </p:sp>
      <p:graphicFrame>
        <p:nvGraphicFramePr>
          <p:cNvPr id="6" name="Content Placeholder 5">
            <a:extLst>
              <a:ext uri="{FF2B5EF4-FFF2-40B4-BE49-F238E27FC236}">
                <a16:creationId xmlns:a16="http://schemas.microsoft.com/office/drawing/2014/main" id="{6EA7B6F9-E5F5-62D0-0E1A-268A26644CB1}"/>
              </a:ext>
            </a:extLst>
          </p:cNvPr>
          <p:cNvGraphicFramePr>
            <a:graphicFrameLocks noGrp="1"/>
          </p:cNvGraphicFramePr>
          <p:nvPr>
            <p:ph idx="1"/>
          </p:nvPr>
        </p:nvGraphicFramePr>
        <p:xfrm>
          <a:off x="684400" y="2012314"/>
          <a:ext cx="5411600" cy="3931920"/>
        </p:xfrm>
        <a:graphic>
          <a:graphicData uri="http://schemas.openxmlformats.org/drawingml/2006/table">
            <a:tbl>
              <a:tblPr firstRow="1" bandRow="1">
                <a:tableStyleId>{5C22544A-7EE6-4342-B048-85BDC9FD1C3A}</a:tableStyleId>
              </a:tblPr>
              <a:tblGrid>
                <a:gridCol w="1477161">
                  <a:extLst>
                    <a:ext uri="{9D8B030D-6E8A-4147-A177-3AD203B41FA5}">
                      <a16:colId xmlns:a16="http://schemas.microsoft.com/office/drawing/2014/main" val="3208983679"/>
                    </a:ext>
                  </a:extLst>
                </a:gridCol>
                <a:gridCol w="1375795">
                  <a:extLst>
                    <a:ext uri="{9D8B030D-6E8A-4147-A177-3AD203B41FA5}">
                      <a16:colId xmlns:a16="http://schemas.microsoft.com/office/drawing/2014/main" val="3758671209"/>
                    </a:ext>
                  </a:extLst>
                </a:gridCol>
                <a:gridCol w="1205744">
                  <a:extLst>
                    <a:ext uri="{9D8B030D-6E8A-4147-A177-3AD203B41FA5}">
                      <a16:colId xmlns:a16="http://schemas.microsoft.com/office/drawing/2014/main" val="1545901253"/>
                    </a:ext>
                  </a:extLst>
                </a:gridCol>
                <a:gridCol w="1352900">
                  <a:extLst>
                    <a:ext uri="{9D8B030D-6E8A-4147-A177-3AD203B41FA5}">
                      <a16:colId xmlns:a16="http://schemas.microsoft.com/office/drawing/2014/main" val="2792589357"/>
                    </a:ext>
                  </a:extLst>
                </a:gridCol>
              </a:tblGrid>
              <a:tr h="610960">
                <a:tc>
                  <a:txBody>
                    <a:bodyPr/>
                    <a:lstStyle/>
                    <a:p>
                      <a:endParaRPr lang="en-US" dirty="0"/>
                    </a:p>
                  </a:txBody>
                  <a:tcPr/>
                </a:tc>
                <a:tc>
                  <a:txBody>
                    <a:bodyPr/>
                    <a:lstStyle/>
                    <a:p>
                      <a:pPr algn="ctr"/>
                      <a:r>
                        <a:rPr lang="en-US" sz="1800" dirty="0"/>
                        <a:t>FOLFIRINOX</a:t>
                      </a:r>
                    </a:p>
                  </a:txBody>
                  <a:tcPr/>
                </a:tc>
                <a:tc>
                  <a:txBody>
                    <a:bodyPr/>
                    <a:lstStyle/>
                    <a:p>
                      <a:pPr algn="ctr"/>
                      <a:r>
                        <a:rPr lang="en-US" sz="1800" dirty="0"/>
                        <a:t>NALIRIFOX</a:t>
                      </a:r>
                    </a:p>
                  </a:txBody>
                  <a:tcPr/>
                </a:tc>
                <a:tc>
                  <a:txBody>
                    <a:bodyPr/>
                    <a:lstStyle/>
                    <a:p>
                      <a:pPr algn="ctr"/>
                      <a:r>
                        <a:rPr lang="en-US" sz="1800" dirty="0"/>
                        <a:t>Gem/Nab Paclitaxel</a:t>
                      </a:r>
                    </a:p>
                  </a:txBody>
                  <a:tcPr/>
                </a:tc>
                <a:extLst>
                  <a:ext uri="{0D108BD9-81ED-4DB2-BD59-A6C34878D82A}">
                    <a16:rowId xmlns:a16="http://schemas.microsoft.com/office/drawing/2014/main" val="3526361869"/>
                  </a:ext>
                </a:extLst>
              </a:tr>
              <a:tr h="349120">
                <a:tc>
                  <a:txBody>
                    <a:bodyPr/>
                    <a:lstStyle/>
                    <a:p>
                      <a:r>
                        <a:rPr lang="en-US" dirty="0"/>
                        <a:t>Neutropenia</a:t>
                      </a:r>
                    </a:p>
                  </a:txBody>
                  <a:tcPr/>
                </a:tc>
                <a:tc>
                  <a:txBody>
                    <a:bodyPr/>
                    <a:lstStyle/>
                    <a:p>
                      <a:pPr algn="ctr"/>
                      <a:r>
                        <a:rPr lang="en-US" sz="1800" dirty="0"/>
                        <a:t>45.7</a:t>
                      </a:r>
                    </a:p>
                  </a:txBody>
                  <a:tcPr/>
                </a:tc>
                <a:tc>
                  <a:txBody>
                    <a:bodyPr/>
                    <a:lstStyle/>
                    <a:p>
                      <a:pPr algn="ctr"/>
                      <a:r>
                        <a:rPr lang="en-US" sz="1800" dirty="0"/>
                        <a:t>14</a:t>
                      </a:r>
                    </a:p>
                  </a:txBody>
                  <a:tcPr/>
                </a:tc>
                <a:tc>
                  <a:txBody>
                    <a:bodyPr/>
                    <a:lstStyle/>
                    <a:p>
                      <a:pPr algn="ctr"/>
                      <a:r>
                        <a:rPr lang="en-US" sz="1800" dirty="0"/>
                        <a:t>25</a:t>
                      </a:r>
                    </a:p>
                  </a:txBody>
                  <a:tcPr/>
                </a:tc>
                <a:extLst>
                  <a:ext uri="{0D108BD9-81ED-4DB2-BD59-A6C34878D82A}">
                    <a16:rowId xmlns:a16="http://schemas.microsoft.com/office/drawing/2014/main" val="3998984800"/>
                  </a:ext>
                </a:extLst>
              </a:tr>
              <a:tr h="349120">
                <a:tc>
                  <a:txBody>
                    <a:bodyPr/>
                    <a:lstStyle/>
                    <a:p>
                      <a:r>
                        <a:rPr lang="en-US" dirty="0"/>
                        <a:t>Anemia</a:t>
                      </a:r>
                    </a:p>
                  </a:txBody>
                  <a:tcPr/>
                </a:tc>
                <a:tc>
                  <a:txBody>
                    <a:bodyPr/>
                    <a:lstStyle/>
                    <a:p>
                      <a:pPr algn="ctr"/>
                      <a:r>
                        <a:rPr lang="en-US" sz="1800" dirty="0"/>
                        <a:t>7.8</a:t>
                      </a:r>
                    </a:p>
                  </a:txBody>
                  <a:tcPr/>
                </a:tc>
                <a:tc>
                  <a:txBody>
                    <a:bodyPr/>
                    <a:lstStyle/>
                    <a:p>
                      <a:pPr algn="ctr"/>
                      <a:r>
                        <a:rPr lang="en-US" sz="1800" dirty="0"/>
                        <a:t>11</a:t>
                      </a:r>
                    </a:p>
                  </a:txBody>
                  <a:tcPr/>
                </a:tc>
                <a:tc>
                  <a:txBody>
                    <a:bodyPr/>
                    <a:lstStyle/>
                    <a:p>
                      <a:pPr algn="ctr"/>
                      <a:r>
                        <a:rPr lang="en-US" sz="1800" dirty="0"/>
                        <a:t>17</a:t>
                      </a:r>
                    </a:p>
                  </a:txBody>
                  <a:tcPr/>
                </a:tc>
                <a:extLst>
                  <a:ext uri="{0D108BD9-81ED-4DB2-BD59-A6C34878D82A}">
                    <a16:rowId xmlns:a16="http://schemas.microsoft.com/office/drawing/2014/main" val="3547443459"/>
                  </a:ext>
                </a:extLst>
              </a:tr>
              <a:tr h="349120">
                <a:tc>
                  <a:txBody>
                    <a:bodyPr/>
                    <a:lstStyle/>
                    <a:p>
                      <a:r>
                        <a:rPr lang="en-US" dirty="0"/>
                        <a:t>Fatigue</a:t>
                      </a:r>
                    </a:p>
                  </a:txBody>
                  <a:tcPr/>
                </a:tc>
                <a:tc>
                  <a:txBody>
                    <a:bodyPr/>
                    <a:lstStyle/>
                    <a:p>
                      <a:pPr algn="ctr"/>
                      <a:r>
                        <a:rPr lang="en-US" sz="1800" dirty="0"/>
                        <a:t>23.6</a:t>
                      </a:r>
                    </a:p>
                  </a:txBody>
                  <a:tcPr/>
                </a:tc>
                <a:tc>
                  <a:txBody>
                    <a:bodyPr/>
                    <a:lstStyle/>
                    <a:p>
                      <a:pPr algn="ctr"/>
                      <a:r>
                        <a:rPr lang="en-US" sz="1800" dirty="0"/>
                        <a:t>6</a:t>
                      </a:r>
                    </a:p>
                  </a:txBody>
                  <a:tcPr/>
                </a:tc>
                <a:tc>
                  <a:txBody>
                    <a:bodyPr/>
                    <a:lstStyle/>
                    <a:p>
                      <a:pPr algn="ctr"/>
                      <a:r>
                        <a:rPr lang="en-US" sz="1800" dirty="0"/>
                        <a:t>5</a:t>
                      </a:r>
                    </a:p>
                  </a:txBody>
                  <a:tcPr/>
                </a:tc>
                <a:extLst>
                  <a:ext uri="{0D108BD9-81ED-4DB2-BD59-A6C34878D82A}">
                    <a16:rowId xmlns:a16="http://schemas.microsoft.com/office/drawing/2014/main" val="1028628444"/>
                  </a:ext>
                </a:extLst>
              </a:tr>
              <a:tr h="349120">
                <a:tc>
                  <a:txBody>
                    <a:bodyPr/>
                    <a:lstStyle/>
                    <a:p>
                      <a:r>
                        <a:rPr lang="en-US" dirty="0"/>
                        <a:t>Vomiting</a:t>
                      </a:r>
                    </a:p>
                  </a:txBody>
                  <a:tcPr/>
                </a:tc>
                <a:tc>
                  <a:txBody>
                    <a:bodyPr/>
                    <a:lstStyle/>
                    <a:p>
                      <a:pPr algn="ctr"/>
                      <a:r>
                        <a:rPr lang="en-US" sz="1800" dirty="0"/>
                        <a:t>14.5</a:t>
                      </a:r>
                    </a:p>
                  </a:txBody>
                  <a:tcPr/>
                </a:tc>
                <a:tc>
                  <a:txBody>
                    <a:bodyPr/>
                    <a:lstStyle/>
                    <a:p>
                      <a:pPr algn="ctr"/>
                      <a:r>
                        <a:rPr lang="en-US" sz="1800" dirty="0"/>
                        <a:t>7</a:t>
                      </a:r>
                    </a:p>
                  </a:txBody>
                  <a:tcPr/>
                </a:tc>
                <a:tc>
                  <a:txBody>
                    <a:bodyPr/>
                    <a:lstStyle/>
                    <a:p>
                      <a:pPr algn="ctr"/>
                      <a:r>
                        <a:rPr lang="en-US" sz="1800" dirty="0"/>
                        <a:t>2</a:t>
                      </a:r>
                    </a:p>
                  </a:txBody>
                  <a:tcPr/>
                </a:tc>
                <a:extLst>
                  <a:ext uri="{0D108BD9-81ED-4DB2-BD59-A6C34878D82A}">
                    <a16:rowId xmlns:a16="http://schemas.microsoft.com/office/drawing/2014/main" val="2079711513"/>
                  </a:ext>
                </a:extLst>
              </a:tr>
              <a:tr h="349120">
                <a:tc>
                  <a:txBody>
                    <a:bodyPr/>
                    <a:lstStyle/>
                    <a:p>
                      <a:r>
                        <a:rPr lang="en-US" dirty="0"/>
                        <a:t>Diarrhea</a:t>
                      </a:r>
                    </a:p>
                  </a:txBody>
                  <a:tcPr/>
                </a:tc>
                <a:tc>
                  <a:txBody>
                    <a:bodyPr/>
                    <a:lstStyle/>
                    <a:p>
                      <a:pPr algn="ctr"/>
                      <a:r>
                        <a:rPr lang="en-US" sz="1800" dirty="0"/>
                        <a:t>12.7</a:t>
                      </a:r>
                    </a:p>
                  </a:txBody>
                  <a:tcPr/>
                </a:tc>
                <a:tc>
                  <a:txBody>
                    <a:bodyPr/>
                    <a:lstStyle/>
                    <a:p>
                      <a:pPr algn="ctr"/>
                      <a:r>
                        <a:rPr lang="en-US" sz="1800" dirty="0"/>
                        <a:t>20</a:t>
                      </a:r>
                    </a:p>
                  </a:txBody>
                  <a:tcPr/>
                </a:tc>
                <a:tc>
                  <a:txBody>
                    <a:bodyPr/>
                    <a:lstStyle/>
                    <a:p>
                      <a:pPr algn="ctr"/>
                      <a:r>
                        <a:rPr lang="en-US" sz="1800" dirty="0"/>
                        <a:t>5</a:t>
                      </a:r>
                    </a:p>
                  </a:txBody>
                  <a:tcPr/>
                </a:tc>
                <a:extLst>
                  <a:ext uri="{0D108BD9-81ED-4DB2-BD59-A6C34878D82A}">
                    <a16:rowId xmlns:a16="http://schemas.microsoft.com/office/drawing/2014/main" val="486142372"/>
                  </a:ext>
                </a:extLst>
              </a:tr>
              <a:tr h="349120">
                <a:tc>
                  <a:txBody>
                    <a:bodyPr/>
                    <a:lstStyle/>
                    <a:p>
                      <a:r>
                        <a:rPr lang="en-US" dirty="0"/>
                        <a:t>Neuropathy</a:t>
                      </a:r>
                    </a:p>
                  </a:txBody>
                  <a:tcPr/>
                </a:tc>
                <a:tc>
                  <a:txBody>
                    <a:bodyPr/>
                    <a:lstStyle/>
                    <a:p>
                      <a:pPr algn="ctr"/>
                      <a:r>
                        <a:rPr lang="en-US" sz="1800" dirty="0"/>
                        <a:t>9</a:t>
                      </a:r>
                    </a:p>
                  </a:txBody>
                  <a:tcPr/>
                </a:tc>
                <a:tc>
                  <a:txBody>
                    <a:bodyPr/>
                    <a:lstStyle/>
                    <a:p>
                      <a:pPr algn="ctr"/>
                      <a:r>
                        <a:rPr lang="en-US" sz="1800" dirty="0"/>
                        <a:t>3</a:t>
                      </a:r>
                    </a:p>
                  </a:txBody>
                  <a:tcPr/>
                </a:tc>
                <a:tc>
                  <a:txBody>
                    <a:bodyPr/>
                    <a:lstStyle/>
                    <a:p>
                      <a:pPr algn="ctr"/>
                      <a:r>
                        <a:rPr lang="en-US" sz="1800" dirty="0"/>
                        <a:t>6</a:t>
                      </a:r>
                    </a:p>
                  </a:txBody>
                  <a:tcPr/>
                </a:tc>
                <a:extLst>
                  <a:ext uri="{0D108BD9-81ED-4DB2-BD59-A6C34878D82A}">
                    <a16:rowId xmlns:a16="http://schemas.microsoft.com/office/drawing/2014/main" val="2700640081"/>
                  </a:ext>
                </a:extLst>
              </a:tr>
              <a:tr h="349120">
                <a:tc>
                  <a:txBody>
                    <a:bodyPr/>
                    <a:lstStyle/>
                    <a:p>
                      <a:r>
                        <a:rPr lang="en-US" dirty="0"/>
                        <a:t>Appetite</a:t>
                      </a:r>
                    </a:p>
                  </a:txBody>
                  <a:tcPr/>
                </a:tc>
                <a:tc>
                  <a:txBody>
                    <a:bodyPr/>
                    <a:lstStyle/>
                    <a:p>
                      <a:pPr algn="ctr"/>
                      <a:r>
                        <a:rPr lang="en-US" sz="1800" dirty="0"/>
                        <a:t>-</a:t>
                      </a:r>
                    </a:p>
                  </a:txBody>
                  <a:tcPr/>
                </a:tc>
                <a:tc>
                  <a:txBody>
                    <a:bodyPr/>
                    <a:lstStyle/>
                    <a:p>
                      <a:pPr algn="ctr"/>
                      <a:r>
                        <a:rPr lang="en-US" sz="1800" dirty="0"/>
                        <a:t>9</a:t>
                      </a:r>
                    </a:p>
                  </a:txBody>
                  <a:tcPr/>
                </a:tc>
                <a:tc>
                  <a:txBody>
                    <a:bodyPr/>
                    <a:lstStyle/>
                    <a:p>
                      <a:pPr algn="ctr"/>
                      <a:r>
                        <a:rPr lang="en-US" sz="1800" dirty="0"/>
                        <a:t>3</a:t>
                      </a:r>
                    </a:p>
                  </a:txBody>
                  <a:tcPr/>
                </a:tc>
                <a:extLst>
                  <a:ext uri="{0D108BD9-81ED-4DB2-BD59-A6C34878D82A}">
                    <a16:rowId xmlns:a16="http://schemas.microsoft.com/office/drawing/2014/main" val="3915047877"/>
                  </a:ext>
                </a:extLst>
              </a:tr>
              <a:tr h="349120">
                <a:tc>
                  <a:txBody>
                    <a:bodyPr/>
                    <a:lstStyle/>
                    <a:p>
                      <a:r>
                        <a:rPr lang="en-US" dirty="0"/>
                        <a:t>Hypokalemia</a:t>
                      </a:r>
                    </a:p>
                  </a:txBody>
                  <a:tcPr/>
                </a:tc>
                <a:tc>
                  <a:txBody>
                    <a:bodyPr/>
                    <a:lstStyle/>
                    <a:p>
                      <a:pPr algn="ctr"/>
                      <a:r>
                        <a:rPr lang="en-US" sz="1800" dirty="0"/>
                        <a:t>-</a:t>
                      </a:r>
                    </a:p>
                  </a:txBody>
                  <a:tcPr/>
                </a:tc>
                <a:tc>
                  <a:txBody>
                    <a:bodyPr/>
                    <a:lstStyle/>
                    <a:p>
                      <a:pPr algn="ctr"/>
                      <a:r>
                        <a:rPr lang="en-US" sz="1800" dirty="0"/>
                        <a:t>15</a:t>
                      </a:r>
                    </a:p>
                  </a:txBody>
                  <a:tcPr/>
                </a:tc>
                <a:tc>
                  <a:txBody>
                    <a:bodyPr/>
                    <a:lstStyle/>
                    <a:p>
                      <a:pPr algn="ctr"/>
                      <a:r>
                        <a:rPr lang="en-US" sz="1800" dirty="0"/>
                        <a:t>4</a:t>
                      </a:r>
                    </a:p>
                  </a:txBody>
                  <a:tcPr/>
                </a:tc>
                <a:extLst>
                  <a:ext uri="{0D108BD9-81ED-4DB2-BD59-A6C34878D82A}">
                    <a16:rowId xmlns:a16="http://schemas.microsoft.com/office/drawing/2014/main" val="2585445084"/>
                  </a:ext>
                </a:extLst>
              </a:tr>
              <a:tr h="349120">
                <a:tc>
                  <a:txBody>
                    <a:bodyPr/>
                    <a:lstStyle/>
                    <a:p>
                      <a:endParaRPr lang="en-US" dirty="0"/>
                    </a:p>
                  </a:txBody>
                  <a:tcPr/>
                </a:tc>
                <a:tc>
                  <a:txBody>
                    <a:bodyPr/>
                    <a:lstStyle/>
                    <a:p>
                      <a:pPr algn="ctr"/>
                      <a:endParaRPr lang="en-US" sz="1800" dirty="0"/>
                    </a:p>
                  </a:txBody>
                  <a:tcP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2124965683"/>
                  </a:ext>
                </a:extLst>
              </a:tr>
            </a:tbl>
          </a:graphicData>
        </a:graphic>
      </p:graphicFrame>
      <p:sp>
        <p:nvSpPr>
          <p:cNvPr id="7" name="TextBox 6">
            <a:extLst>
              <a:ext uri="{FF2B5EF4-FFF2-40B4-BE49-F238E27FC236}">
                <a16:creationId xmlns:a16="http://schemas.microsoft.com/office/drawing/2014/main" id="{A4A9F51E-1AAE-82F2-84D7-7377E6B036CD}"/>
              </a:ext>
            </a:extLst>
          </p:cNvPr>
          <p:cNvSpPr txBox="1"/>
          <p:nvPr/>
        </p:nvSpPr>
        <p:spPr>
          <a:xfrm>
            <a:off x="838200" y="6354375"/>
            <a:ext cx="629698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Conroy et al, NEJM, 2011; Wainberg et al, Lancet, 2023; Nichetti et al, JAMA Network Open, 2024</a:t>
            </a:r>
          </a:p>
        </p:txBody>
      </p:sp>
      <p:pic>
        <p:nvPicPr>
          <p:cNvPr id="9" name="Picture 8" descr="A graph of different colored columns&#10;&#10;AI-generated content may be incorrect.">
            <a:extLst>
              <a:ext uri="{FF2B5EF4-FFF2-40B4-BE49-F238E27FC236}">
                <a16:creationId xmlns:a16="http://schemas.microsoft.com/office/drawing/2014/main" id="{74BA26DE-9732-2F11-2639-7B88C19A74E5}"/>
              </a:ext>
            </a:extLst>
          </p:cNvPr>
          <p:cNvPicPr>
            <a:picLocks noChangeAspect="1"/>
          </p:cNvPicPr>
          <p:nvPr/>
        </p:nvPicPr>
        <p:blipFill>
          <a:blip r:embed="rId2"/>
          <a:stretch>
            <a:fillRect/>
          </a:stretch>
        </p:blipFill>
        <p:spPr>
          <a:xfrm>
            <a:off x="6156628" y="2540844"/>
            <a:ext cx="5751800" cy="2703502"/>
          </a:xfrm>
          <a:prstGeom prst="rect">
            <a:avLst/>
          </a:prstGeom>
        </p:spPr>
        <p:style>
          <a:lnRef idx="0">
            <a:schemeClr val="dk1"/>
          </a:lnRef>
          <a:fillRef idx="3">
            <a:schemeClr val="dk1"/>
          </a:fillRef>
          <a:effectRef idx="3">
            <a:schemeClr val="dk1"/>
          </a:effectRef>
          <a:fontRef idx="minor">
            <a:schemeClr val="lt1"/>
          </a:fontRef>
        </p:style>
      </p:pic>
    </p:spTree>
    <p:extLst>
      <p:ext uri="{BB962C8B-B14F-4D97-AF65-F5344CB8AC3E}">
        <p14:creationId xmlns:p14="http://schemas.microsoft.com/office/powerpoint/2010/main" val="11163611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B24E1-0FDA-E5D9-4CF5-4F20002F463E}"/>
              </a:ext>
            </a:extLst>
          </p:cNvPr>
          <p:cNvSpPr>
            <a:spLocks noGrp="1"/>
          </p:cNvSpPr>
          <p:nvPr>
            <p:ph type="title"/>
          </p:nvPr>
        </p:nvSpPr>
        <p:spPr>
          <a:xfrm>
            <a:off x="838200" y="170831"/>
            <a:ext cx="10515600" cy="1325563"/>
          </a:xfrm>
        </p:spPr>
        <p:txBody>
          <a:bodyPr/>
          <a:lstStyle/>
          <a:p>
            <a:r>
              <a:rPr lang="en-US" dirty="0"/>
              <a:t>NALIRIFOX is as efficacious and tolerable in PDAC patients over 70 years</a:t>
            </a:r>
          </a:p>
        </p:txBody>
      </p:sp>
      <p:pic>
        <p:nvPicPr>
          <p:cNvPr id="5" name="Picture 4" descr="A graph of a normal blood pressure&#10;&#10;AI-generated content may be incorrect.">
            <a:extLst>
              <a:ext uri="{FF2B5EF4-FFF2-40B4-BE49-F238E27FC236}">
                <a16:creationId xmlns:a16="http://schemas.microsoft.com/office/drawing/2014/main" id="{59F30F75-6C7F-A5B7-D629-D8698261C31B}"/>
              </a:ext>
            </a:extLst>
          </p:cNvPr>
          <p:cNvPicPr>
            <a:picLocks noChangeAspect="1"/>
          </p:cNvPicPr>
          <p:nvPr/>
        </p:nvPicPr>
        <p:blipFill>
          <a:blip r:embed="rId2"/>
          <a:stretch>
            <a:fillRect/>
          </a:stretch>
        </p:blipFill>
        <p:spPr>
          <a:xfrm>
            <a:off x="1931018" y="2090311"/>
            <a:ext cx="3571316" cy="2119816"/>
          </a:xfrm>
          <a:prstGeom prst="rect">
            <a:avLst/>
          </a:prstGeom>
        </p:spPr>
      </p:pic>
      <p:pic>
        <p:nvPicPr>
          <p:cNvPr id="7" name="Picture 6" descr="A graph of a number of men and women&#10;&#10;AI-generated content may be incorrect.">
            <a:extLst>
              <a:ext uri="{FF2B5EF4-FFF2-40B4-BE49-F238E27FC236}">
                <a16:creationId xmlns:a16="http://schemas.microsoft.com/office/drawing/2014/main" id="{DA17D680-0868-DE55-4600-2BB294C32309}"/>
              </a:ext>
            </a:extLst>
          </p:cNvPr>
          <p:cNvPicPr>
            <a:picLocks noChangeAspect="1"/>
          </p:cNvPicPr>
          <p:nvPr/>
        </p:nvPicPr>
        <p:blipFill>
          <a:blip r:embed="rId3"/>
          <a:stretch>
            <a:fillRect/>
          </a:stretch>
        </p:blipFill>
        <p:spPr>
          <a:xfrm>
            <a:off x="1897041" y="4574882"/>
            <a:ext cx="3383446" cy="2008303"/>
          </a:xfrm>
          <a:prstGeom prst="rect">
            <a:avLst/>
          </a:prstGeom>
        </p:spPr>
      </p:pic>
      <p:pic>
        <p:nvPicPr>
          <p:cNvPr id="9" name="Picture 8" descr="A graph of a patient's life cycle&#10;&#10;AI-generated content may be incorrect.">
            <a:extLst>
              <a:ext uri="{FF2B5EF4-FFF2-40B4-BE49-F238E27FC236}">
                <a16:creationId xmlns:a16="http://schemas.microsoft.com/office/drawing/2014/main" id="{B3B42C62-1B68-EDD0-C219-AA5E7BF7BE19}"/>
              </a:ext>
            </a:extLst>
          </p:cNvPr>
          <p:cNvPicPr>
            <a:picLocks noChangeAspect="1"/>
          </p:cNvPicPr>
          <p:nvPr/>
        </p:nvPicPr>
        <p:blipFill>
          <a:blip r:embed="rId4"/>
          <a:stretch>
            <a:fillRect/>
          </a:stretch>
        </p:blipFill>
        <p:spPr>
          <a:xfrm>
            <a:off x="6779012" y="2090311"/>
            <a:ext cx="3690847" cy="2119816"/>
          </a:xfrm>
          <a:prstGeom prst="rect">
            <a:avLst/>
          </a:prstGeom>
        </p:spPr>
      </p:pic>
      <p:pic>
        <p:nvPicPr>
          <p:cNvPr id="11" name="Picture 10" descr="A graph of a number of patients&#10;&#10;AI-generated content may be incorrect.">
            <a:extLst>
              <a:ext uri="{FF2B5EF4-FFF2-40B4-BE49-F238E27FC236}">
                <a16:creationId xmlns:a16="http://schemas.microsoft.com/office/drawing/2014/main" id="{D6E96A9A-4BBE-476B-F134-E65080A4EDF4}"/>
              </a:ext>
            </a:extLst>
          </p:cNvPr>
          <p:cNvPicPr>
            <a:picLocks noChangeAspect="1"/>
          </p:cNvPicPr>
          <p:nvPr/>
        </p:nvPicPr>
        <p:blipFill>
          <a:blip r:embed="rId5"/>
          <a:stretch>
            <a:fillRect/>
          </a:stretch>
        </p:blipFill>
        <p:spPr>
          <a:xfrm>
            <a:off x="6779012" y="4288571"/>
            <a:ext cx="3690849" cy="2119817"/>
          </a:xfrm>
          <a:prstGeom prst="rect">
            <a:avLst/>
          </a:prstGeom>
        </p:spPr>
      </p:pic>
      <p:sp>
        <p:nvSpPr>
          <p:cNvPr id="13" name="TextBox 12">
            <a:extLst>
              <a:ext uri="{FF2B5EF4-FFF2-40B4-BE49-F238E27FC236}">
                <a16:creationId xmlns:a16="http://schemas.microsoft.com/office/drawing/2014/main" id="{D9F19C39-652A-86CB-223D-1E690A783535}"/>
              </a:ext>
            </a:extLst>
          </p:cNvPr>
          <p:cNvSpPr txBox="1"/>
          <p:nvPr/>
        </p:nvSpPr>
        <p:spPr>
          <a:xfrm>
            <a:off x="3259273" y="1720979"/>
            <a:ext cx="705126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&lt; 70 years				</a:t>
            </a:r>
            <a:r>
              <a:rPr kumimoji="0" lang="en-US" sz="1800" b="1" i="0" u="sng" strike="noStrike" kern="1200" cap="none" spc="0" normalizeH="0" baseline="0" noProof="0" dirty="0">
                <a:ln>
                  <a:noFill/>
                </a:ln>
                <a:solidFill>
                  <a:prstClr val="black"/>
                </a:solidFill>
                <a:effectLst/>
                <a:uLnTx/>
                <a:uFillTx/>
                <a:latin typeface="Calibri" panose="020F0502020204030204"/>
                <a:ea typeface="+mn-ea"/>
                <a:cs typeface="+mn-cs"/>
              </a:rPr>
              <a:t>&gt;</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70 years</a:t>
            </a:r>
          </a:p>
        </p:txBody>
      </p:sp>
      <p:sp>
        <p:nvSpPr>
          <p:cNvPr id="15" name="TextBox 14">
            <a:extLst>
              <a:ext uri="{FF2B5EF4-FFF2-40B4-BE49-F238E27FC236}">
                <a16:creationId xmlns:a16="http://schemas.microsoft.com/office/drawing/2014/main" id="{3BE245C3-1BCA-2D34-9DC6-E4B25082FFEB}"/>
              </a:ext>
            </a:extLst>
          </p:cNvPr>
          <p:cNvSpPr txBox="1"/>
          <p:nvPr/>
        </p:nvSpPr>
        <p:spPr>
          <a:xfrm>
            <a:off x="534809" y="6429297"/>
            <a:ext cx="272446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Macarulla et al, ESMO Open 2026 </a:t>
            </a:r>
          </a:p>
        </p:txBody>
      </p:sp>
    </p:spTree>
    <p:extLst>
      <p:ext uri="{BB962C8B-B14F-4D97-AF65-F5344CB8AC3E}">
        <p14:creationId xmlns:p14="http://schemas.microsoft.com/office/powerpoint/2010/main" val="1665612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EC6B-A3E7-1395-1B29-B194A2A3B731}"/>
              </a:ext>
            </a:extLst>
          </p:cNvPr>
          <p:cNvSpPr>
            <a:spLocks noGrp="1"/>
          </p:cNvSpPr>
          <p:nvPr>
            <p:ph type="title"/>
          </p:nvPr>
        </p:nvSpPr>
        <p:spPr/>
        <p:txBody>
          <a:bodyPr>
            <a:noAutofit/>
          </a:bodyPr>
          <a:lstStyle/>
          <a:p>
            <a:r>
              <a:rPr lang="en-US" sz="3200" b="1" dirty="0">
                <a:latin typeface="Arial" panose="020B0604020202020204" pitchFamily="34" charset="0"/>
                <a:cs typeface="Arial" panose="020B0604020202020204" pitchFamily="34" charset="0"/>
              </a:rPr>
              <a:t>Patients who received NALIRIFOX in NAPOLI-3 and had dose reductions of liposomal irinotecan and/or oxaliplatin </a:t>
            </a:r>
            <a:r>
              <a:rPr lang="en-US" sz="3200" b="1" u="sng" dirty="0">
                <a:latin typeface="Arial" panose="020B0604020202020204" pitchFamily="34" charset="0"/>
                <a:cs typeface="Arial" panose="020B0604020202020204" pitchFamily="34" charset="0"/>
              </a:rPr>
              <a:t>did not</a:t>
            </a:r>
            <a:r>
              <a:rPr lang="en-US" sz="3200" b="1" dirty="0">
                <a:latin typeface="Arial" panose="020B0604020202020204" pitchFamily="34" charset="0"/>
                <a:cs typeface="Arial" panose="020B0604020202020204" pitchFamily="34" charset="0"/>
              </a:rPr>
              <a:t> impact OS </a:t>
            </a:r>
            <a:br>
              <a:rPr lang="en-US" sz="2400" dirty="0"/>
            </a:br>
            <a:endParaRPr lang="en-US" sz="2400" dirty="0"/>
          </a:p>
        </p:txBody>
      </p:sp>
      <p:pic>
        <p:nvPicPr>
          <p:cNvPr id="5" name="Content Placeholder 4" descr="A screenshot of a graph&#10;&#10;AI-generated content may be incorrect.">
            <a:extLst>
              <a:ext uri="{FF2B5EF4-FFF2-40B4-BE49-F238E27FC236}">
                <a16:creationId xmlns:a16="http://schemas.microsoft.com/office/drawing/2014/main" id="{FA11341D-6DF2-DD8C-4B60-0B3901B542A3}"/>
              </a:ext>
            </a:extLst>
          </p:cNvPr>
          <p:cNvPicPr>
            <a:picLocks noGrp="1" noChangeAspect="1"/>
          </p:cNvPicPr>
          <p:nvPr>
            <p:ph idx="1"/>
          </p:nvPr>
        </p:nvPicPr>
        <p:blipFill>
          <a:blip r:embed="rId2"/>
          <a:stretch>
            <a:fillRect/>
          </a:stretch>
        </p:blipFill>
        <p:spPr>
          <a:xfrm>
            <a:off x="354401" y="2649730"/>
            <a:ext cx="6798539" cy="3040912"/>
          </a:xfrm>
        </p:spPr>
        <p:style>
          <a:lnRef idx="0">
            <a:schemeClr val="accent1"/>
          </a:lnRef>
          <a:fillRef idx="3">
            <a:schemeClr val="accent1"/>
          </a:fillRef>
          <a:effectRef idx="3">
            <a:schemeClr val="accent1"/>
          </a:effectRef>
          <a:fontRef idx="minor">
            <a:schemeClr val="lt1"/>
          </a:fontRef>
        </p:style>
      </p:pic>
      <p:graphicFrame>
        <p:nvGraphicFramePr>
          <p:cNvPr id="6" name="Table 5">
            <a:extLst>
              <a:ext uri="{FF2B5EF4-FFF2-40B4-BE49-F238E27FC236}">
                <a16:creationId xmlns:a16="http://schemas.microsoft.com/office/drawing/2014/main" id="{6390890B-5278-052B-B432-6D742777BB14}"/>
              </a:ext>
            </a:extLst>
          </p:cNvPr>
          <p:cNvGraphicFramePr>
            <a:graphicFrameLocks noGrp="1"/>
          </p:cNvGraphicFramePr>
          <p:nvPr/>
        </p:nvGraphicFramePr>
        <p:xfrm>
          <a:off x="7369544" y="1995946"/>
          <a:ext cx="4305006" cy="4348480"/>
        </p:xfrm>
        <a:graphic>
          <a:graphicData uri="http://schemas.openxmlformats.org/drawingml/2006/table">
            <a:tbl>
              <a:tblPr firstRow="1" bandRow="1">
                <a:tableStyleId>{5C22544A-7EE6-4342-B048-85BDC9FD1C3A}</a:tableStyleId>
              </a:tblPr>
              <a:tblGrid>
                <a:gridCol w="1435002">
                  <a:extLst>
                    <a:ext uri="{9D8B030D-6E8A-4147-A177-3AD203B41FA5}">
                      <a16:colId xmlns:a16="http://schemas.microsoft.com/office/drawing/2014/main" val="2554234664"/>
                    </a:ext>
                  </a:extLst>
                </a:gridCol>
                <a:gridCol w="1435002">
                  <a:extLst>
                    <a:ext uri="{9D8B030D-6E8A-4147-A177-3AD203B41FA5}">
                      <a16:colId xmlns:a16="http://schemas.microsoft.com/office/drawing/2014/main" val="2405864804"/>
                    </a:ext>
                  </a:extLst>
                </a:gridCol>
                <a:gridCol w="1435002">
                  <a:extLst>
                    <a:ext uri="{9D8B030D-6E8A-4147-A177-3AD203B41FA5}">
                      <a16:colId xmlns:a16="http://schemas.microsoft.com/office/drawing/2014/main" val="1076539998"/>
                    </a:ext>
                  </a:extLst>
                </a:gridCol>
              </a:tblGrid>
              <a:tr h="370840">
                <a:tc>
                  <a:txBody>
                    <a:bodyPr/>
                    <a:lstStyle/>
                    <a:p>
                      <a:endParaRPr lang="en-US" dirty="0"/>
                    </a:p>
                  </a:txBody>
                  <a:tcPr>
                    <a:noFill/>
                  </a:tcPr>
                </a:tc>
                <a:tc>
                  <a:txBody>
                    <a:bodyPr/>
                    <a:lstStyle/>
                    <a:p>
                      <a:pPr algn="ctr"/>
                      <a:r>
                        <a:rPr lang="en-US" dirty="0"/>
                        <a:t>N</a:t>
                      </a:r>
                    </a:p>
                  </a:txBody>
                  <a:tcPr/>
                </a:tc>
                <a:tc>
                  <a:txBody>
                    <a:bodyPr/>
                    <a:lstStyle/>
                    <a:p>
                      <a:pPr algn="ctr"/>
                      <a:r>
                        <a:rPr lang="en-US" dirty="0"/>
                        <a:t>Median OS months</a:t>
                      </a:r>
                    </a:p>
                  </a:txBody>
                  <a:tcPr/>
                </a:tc>
                <a:extLst>
                  <a:ext uri="{0D108BD9-81ED-4DB2-BD59-A6C34878D82A}">
                    <a16:rowId xmlns:a16="http://schemas.microsoft.com/office/drawing/2014/main" val="3353391620"/>
                  </a:ext>
                </a:extLst>
              </a:tr>
              <a:tr h="370840">
                <a:tc gridSpan="3">
                  <a:txBody>
                    <a:bodyPr/>
                    <a:lstStyle/>
                    <a:p>
                      <a:pPr algn="l"/>
                      <a:r>
                        <a:rPr lang="en-US" b="1" dirty="0"/>
                        <a:t>Liposomal IRI</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2802784728"/>
                  </a:ext>
                </a:extLst>
              </a:tr>
              <a:tr h="370840">
                <a:tc>
                  <a:txBody>
                    <a:bodyPr/>
                    <a:lstStyle/>
                    <a:p>
                      <a:pPr algn="r"/>
                      <a:r>
                        <a:rPr lang="en-US" dirty="0"/>
                        <a:t>50 mg/m</a:t>
                      </a:r>
                      <a:r>
                        <a:rPr lang="en-US" baseline="30000" dirty="0"/>
                        <a:t>2</a:t>
                      </a:r>
                    </a:p>
                  </a:txBody>
                  <a:tcPr/>
                </a:tc>
                <a:tc>
                  <a:txBody>
                    <a:bodyPr/>
                    <a:lstStyle/>
                    <a:p>
                      <a:pPr algn="ctr"/>
                      <a:r>
                        <a:rPr lang="en-US" dirty="0"/>
                        <a:t>173</a:t>
                      </a:r>
                    </a:p>
                  </a:txBody>
                  <a:tcPr/>
                </a:tc>
                <a:tc>
                  <a:txBody>
                    <a:bodyPr/>
                    <a:lstStyle/>
                    <a:p>
                      <a:pPr algn="ctr"/>
                      <a:r>
                        <a:rPr lang="en-US" dirty="0"/>
                        <a:t>9.1</a:t>
                      </a:r>
                    </a:p>
                  </a:txBody>
                  <a:tcPr/>
                </a:tc>
                <a:extLst>
                  <a:ext uri="{0D108BD9-81ED-4DB2-BD59-A6C34878D82A}">
                    <a16:rowId xmlns:a16="http://schemas.microsoft.com/office/drawing/2014/main" val="2153785814"/>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40 mg/m</a:t>
                      </a:r>
                      <a:r>
                        <a:rPr lang="en-US" baseline="30000" dirty="0"/>
                        <a:t>2</a:t>
                      </a:r>
                    </a:p>
                  </a:txBody>
                  <a:tcPr/>
                </a:tc>
                <a:tc>
                  <a:txBody>
                    <a:bodyPr/>
                    <a:lstStyle/>
                    <a:p>
                      <a:pPr algn="ctr"/>
                      <a:r>
                        <a:rPr lang="en-US" dirty="0"/>
                        <a:t>118</a:t>
                      </a:r>
                    </a:p>
                  </a:txBody>
                  <a:tcPr/>
                </a:tc>
                <a:tc>
                  <a:txBody>
                    <a:bodyPr/>
                    <a:lstStyle/>
                    <a:p>
                      <a:pPr algn="ctr"/>
                      <a:r>
                        <a:rPr lang="en-US" dirty="0"/>
                        <a:t>11.8</a:t>
                      </a:r>
                    </a:p>
                  </a:txBody>
                  <a:tcPr/>
                </a:tc>
                <a:extLst>
                  <a:ext uri="{0D108BD9-81ED-4DB2-BD59-A6C34878D82A}">
                    <a16:rowId xmlns:a16="http://schemas.microsoft.com/office/drawing/2014/main" val="1887559278"/>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32.5 mg/m</a:t>
                      </a:r>
                      <a:r>
                        <a:rPr lang="en-US" baseline="30000" dirty="0"/>
                        <a:t>2</a:t>
                      </a:r>
                    </a:p>
                  </a:txBody>
                  <a:tcPr/>
                </a:tc>
                <a:tc>
                  <a:txBody>
                    <a:bodyPr/>
                    <a:lstStyle/>
                    <a:p>
                      <a:pPr algn="ctr"/>
                      <a:r>
                        <a:rPr lang="en-US" dirty="0"/>
                        <a:t>56</a:t>
                      </a:r>
                    </a:p>
                  </a:txBody>
                  <a:tcPr/>
                </a:tc>
                <a:tc>
                  <a:txBody>
                    <a:bodyPr/>
                    <a:lstStyle/>
                    <a:p>
                      <a:pPr algn="ctr"/>
                      <a:r>
                        <a:rPr lang="en-US" dirty="0"/>
                        <a:t>16.9</a:t>
                      </a:r>
                    </a:p>
                  </a:txBody>
                  <a:tcPr/>
                </a:tc>
                <a:extLst>
                  <a:ext uri="{0D108BD9-81ED-4DB2-BD59-A6C34878D82A}">
                    <a16:rowId xmlns:a16="http://schemas.microsoft.com/office/drawing/2014/main" val="2389922705"/>
                  </a:ext>
                </a:extLst>
              </a:tr>
              <a:tr h="37084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dirty="0"/>
                        <a:t>25 mg/m</a:t>
                      </a:r>
                      <a:r>
                        <a:rPr lang="en-US" baseline="30000" dirty="0"/>
                        <a:t>2</a:t>
                      </a:r>
                    </a:p>
                  </a:txBody>
                  <a:tcPr/>
                </a:tc>
                <a:tc>
                  <a:txBody>
                    <a:bodyPr/>
                    <a:lstStyle/>
                    <a:p>
                      <a:pPr algn="ctr"/>
                      <a:r>
                        <a:rPr lang="en-US" dirty="0"/>
                        <a:t>23</a:t>
                      </a:r>
                    </a:p>
                  </a:txBody>
                  <a:tcPr/>
                </a:tc>
                <a:tc>
                  <a:txBody>
                    <a:bodyPr/>
                    <a:lstStyle/>
                    <a:p>
                      <a:pPr algn="ctr"/>
                      <a:r>
                        <a:rPr lang="en-US" dirty="0"/>
                        <a:t>13.5</a:t>
                      </a:r>
                    </a:p>
                  </a:txBody>
                  <a:tcPr/>
                </a:tc>
                <a:extLst>
                  <a:ext uri="{0D108BD9-81ED-4DB2-BD59-A6C34878D82A}">
                    <a16:rowId xmlns:a16="http://schemas.microsoft.com/office/drawing/2014/main" val="4099978583"/>
                  </a:ext>
                </a:extLst>
              </a:tr>
              <a:tr h="370840">
                <a:tc gridSpan="3">
                  <a:txBody>
                    <a:bodyPr/>
                    <a:lstStyle/>
                    <a:p>
                      <a:pPr algn="l"/>
                      <a:r>
                        <a:rPr lang="en-US" b="1" dirty="0"/>
                        <a:t>Oxaliplatin</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271286823"/>
                  </a:ext>
                </a:extLst>
              </a:tr>
              <a:tr h="370840">
                <a:tc>
                  <a:txBody>
                    <a:bodyPr/>
                    <a:lstStyle/>
                    <a:p>
                      <a:pPr algn="ctr"/>
                      <a:r>
                        <a:rPr lang="en-US" dirty="0"/>
                        <a:t>60 mg/m</a:t>
                      </a:r>
                      <a:r>
                        <a:rPr lang="en-US" baseline="30000" dirty="0"/>
                        <a:t>2</a:t>
                      </a:r>
                    </a:p>
                  </a:txBody>
                  <a:tcPr/>
                </a:tc>
                <a:tc>
                  <a:txBody>
                    <a:bodyPr/>
                    <a:lstStyle/>
                    <a:p>
                      <a:pPr algn="ctr"/>
                      <a:r>
                        <a:rPr lang="en-US" dirty="0"/>
                        <a:t>150</a:t>
                      </a:r>
                    </a:p>
                  </a:txBody>
                  <a:tcPr/>
                </a:tc>
                <a:tc>
                  <a:txBody>
                    <a:bodyPr/>
                    <a:lstStyle/>
                    <a:p>
                      <a:pPr algn="ctr"/>
                      <a:r>
                        <a:rPr lang="en-US" dirty="0"/>
                        <a:t>7.9</a:t>
                      </a:r>
                    </a:p>
                  </a:txBody>
                  <a:tcPr/>
                </a:tc>
                <a:extLst>
                  <a:ext uri="{0D108BD9-81ED-4DB2-BD59-A6C34878D82A}">
                    <a16:rowId xmlns:a16="http://schemas.microsoft.com/office/drawing/2014/main" val="2170249701"/>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48 mg/m</a:t>
                      </a:r>
                      <a:r>
                        <a:rPr lang="en-US" baseline="30000" dirty="0"/>
                        <a:t>2</a:t>
                      </a:r>
                    </a:p>
                  </a:txBody>
                  <a:tcPr/>
                </a:tc>
                <a:tc>
                  <a:txBody>
                    <a:bodyPr/>
                    <a:lstStyle/>
                    <a:p>
                      <a:pPr algn="ctr"/>
                      <a:r>
                        <a:rPr lang="en-US" dirty="0"/>
                        <a:t>116</a:t>
                      </a:r>
                    </a:p>
                  </a:txBody>
                  <a:tcPr/>
                </a:tc>
                <a:tc>
                  <a:txBody>
                    <a:bodyPr/>
                    <a:lstStyle/>
                    <a:p>
                      <a:pPr algn="ctr"/>
                      <a:r>
                        <a:rPr lang="en-US" dirty="0"/>
                        <a:t>11.7</a:t>
                      </a:r>
                    </a:p>
                  </a:txBody>
                  <a:tcPr/>
                </a:tc>
                <a:extLst>
                  <a:ext uri="{0D108BD9-81ED-4DB2-BD59-A6C34878D82A}">
                    <a16:rowId xmlns:a16="http://schemas.microsoft.com/office/drawing/2014/main" val="86575490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39 mg/m</a:t>
                      </a:r>
                      <a:r>
                        <a:rPr lang="en-US" baseline="30000" dirty="0"/>
                        <a:t>2</a:t>
                      </a:r>
                    </a:p>
                  </a:txBody>
                  <a:tcPr/>
                </a:tc>
                <a:tc>
                  <a:txBody>
                    <a:bodyPr/>
                    <a:lstStyle/>
                    <a:p>
                      <a:pPr algn="ctr"/>
                      <a:r>
                        <a:rPr lang="en-US" dirty="0"/>
                        <a:t>73</a:t>
                      </a:r>
                    </a:p>
                  </a:txBody>
                  <a:tcPr/>
                </a:tc>
                <a:tc>
                  <a:txBody>
                    <a:bodyPr/>
                    <a:lstStyle/>
                    <a:p>
                      <a:pPr algn="ctr"/>
                      <a:r>
                        <a:rPr lang="en-US" dirty="0"/>
                        <a:t>17.1</a:t>
                      </a:r>
                    </a:p>
                  </a:txBody>
                  <a:tcPr/>
                </a:tc>
                <a:extLst>
                  <a:ext uri="{0D108BD9-81ED-4DB2-BD59-A6C34878D82A}">
                    <a16:rowId xmlns:a16="http://schemas.microsoft.com/office/drawing/2014/main" val="13393505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t>30 mg/m</a:t>
                      </a:r>
                      <a:r>
                        <a:rPr lang="en-US" baseline="30000" dirty="0"/>
                        <a:t>2</a:t>
                      </a:r>
                    </a:p>
                  </a:txBody>
                  <a:tcPr/>
                </a:tc>
                <a:tc>
                  <a:txBody>
                    <a:bodyPr/>
                    <a:lstStyle/>
                    <a:p>
                      <a:pPr algn="ctr"/>
                      <a:r>
                        <a:rPr lang="en-US" dirty="0"/>
                        <a:t>30</a:t>
                      </a:r>
                    </a:p>
                  </a:txBody>
                  <a:tcPr/>
                </a:tc>
                <a:tc>
                  <a:txBody>
                    <a:bodyPr/>
                    <a:lstStyle/>
                    <a:p>
                      <a:pPr algn="ctr"/>
                      <a:r>
                        <a:rPr lang="en-US" dirty="0"/>
                        <a:t>14.4</a:t>
                      </a:r>
                    </a:p>
                  </a:txBody>
                  <a:tcPr/>
                </a:tc>
                <a:extLst>
                  <a:ext uri="{0D108BD9-81ED-4DB2-BD59-A6C34878D82A}">
                    <a16:rowId xmlns:a16="http://schemas.microsoft.com/office/drawing/2014/main" val="2667846542"/>
                  </a:ext>
                </a:extLst>
              </a:tr>
            </a:tbl>
          </a:graphicData>
        </a:graphic>
      </p:graphicFrame>
      <p:sp>
        <p:nvSpPr>
          <p:cNvPr id="7" name="TextBox 6">
            <a:extLst>
              <a:ext uri="{FF2B5EF4-FFF2-40B4-BE49-F238E27FC236}">
                <a16:creationId xmlns:a16="http://schemas.microsoft.com/office/drawing/2014/main" id="{E8308C09-3438-20CD-395C-050FD4E307CC}"/>
              </a:ext>
            </a:extLst>
          </p:cNvPr>
          <p:cNvSpPr txBox="1"/>
          <p:nvPr/>
        </p:nvSpPr>
        <p:spPr>
          <a:xfrm>
            <a:off x="354401" y="6323598"/>
            <a:ext cx="315701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Patel A et al, ASCO GI 2026, Abs 716</a:t>
            </a:r>
          </a:p>
        </p:txBody>
      </p:sp>
    </p:spTree>
    <p:extLst>
      <p:ext uri="{BB962C8B-B14F-4D97-AF65-F5344CB8AC3E}">
        <p14:creationId xmlns:p14="http://schemas.microsoft.com/office/powerpoint/2010/main" val="17762908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B1F3B-022D-7F0A-0061-03675CD2791F}"/>
              </a:ext>
            </a:extLst>
          </p:cNvPr>
          <p:cNvSpPr>
            <a:spLocks noGrp="1"/>
          </p:cNvSpPr>
          <p:nvPr>
            <p:ph type="title"/>
          </p:nvPr>
        </p:nvSpPr>
        <p:spPr/>
        <p:txBody>
          <a:bodyPr>
            <a:normAutofit fontScale="90000"/>
          </a:bodyPr>
          <a:lstStyle/>
          <a:p>
            <a:r>
              <a:rPr lang="en-US" b="1" dirty="0"/>
              <a:t>Dose reductions resulted in longer duration of drug exposure and higher cumulative doses</a:t>
            </a:r>
          </a:p>
        </p:txBody>
      </p:sp>
      <p:pic>
        <p:nvPicPr>
          <p:cNvPr id="7" name="Picture 6" descr="A table with numbers and letters&#10;&#10;AI-generated content may be incorrect.">
            <a:extLst>
              <a:ext uri="{FF2B5EF4-FFF2-40B4-BE49-F238E27FC236}">
                <a16:creationId xmlns:a16="http://schemas.microsoft.com/office/drawing/2014/main" id="{FF5561A4-CF41-ED00-628B-89C4B3A79242}"/>
              </a:ext>
            </a:extLst>
          </p:cNvPr>
          <p:cNvPicPr>
            <a:picLocks noChangeAspect="1"/>
          </p:cNvPicPr>
          <p:nvPr/>
        </p:nvPicPr>
        <p:blipFill>
          <a:blip r:embed="rId2"/>
          <a:stretch>
            <a:fillRect/>
          </a:stretch>
        </p:blipFill>
        <p:spPr>
          <a:xfrm>
            <a:off x="1114077" y="2115091"/>
            <a:ext cx="10239723" cy="4030528"/>
          </a:xfrm>
          <a:prstGeom prst="rect">
            <a:avLst/>
          </a:prstGeom>
        </p:spPr>
        <p:style>
          <a:lnRef idx="0">
            <a:schemeClr val="dk1"/>
          </a:lnRef>
          <a:fillRef idx="3">
            <a:schemeClr val="dk1"/>
          </a:fillRef>
          <a:effectRef idx="3">
            <a:schemeClr val="dk1"/>
          </a:effectRef>
          <a:fontRef idx="minor">
            <a:schemeClr val="lt1"/>
          </a:fontRef>
        </p:style>
      </p:pic>
      <p:sp>
        <p:nvSpPr>
          <p:cNvPr id="3" name="TextBox 2">
            <a:extLst>
              <a:ext uri="{FF2B5EF4-FFF2-40B4-BE49-F238E27FC236}">
                <a16:creationId xmlns:a16="http://schemas.microsoft.com/office/drawing/2014/main" id="{374338B7-59C5-AD4A-D50E-E6730156E8BB}"/>
              </a:ext>
            </a:extLst>
          </p:cNvPr>
          <p:cNvSpPr txBox="1"/>
          <p:nvPr/>
        </p:nvSpPr>
        <p:spPr>
          <a:xfrm>
            <a:off x="354401" y="6323598"/>
            <a:ext cx="23650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Anjan et al, ASCO GI 2026, Abs 716</a:t>
            </a:r>
          </a:p>
        </p:txBody>
      </p:sp>
    </p:spTree>
    <p:extLst>
      <p:ext uri="{BB962C8B-B14F-4D97-AF65-F5344CB8AC3E}">
        <p14:creationId xmlns:p14="http://schemas.microsoft.com/office/powerpoint/2010/main" val="1370650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4879EFC-8E62-4E00-973C-C45EE9EC676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C76BF0E-2245-330B-C944-DFE37F25A9EE}"/>
              </a:ext>
            </a:extLst>
          </p:cNvPr>
          <p:cNvSpPr>
            <a:spLocks noGrp="1"/>
          </p:cNvSpPr>
          <p:nvPr>
            <p:ph type="title"/>
          </p:nvPr>
        </p:nvSpPr>
        <p:spPr>
          <a:xfrm>
            <a:off x="641180" y="317840"/>
            <a:ext cx="10909640" cy="1368614"/>
          </a:xfrm>
        </p:spPr>
        <p:txBody>
          <a:bodyPr vert="horz" lIns="91440" tIns="45720" rIns="91440" bIns="45720" rtlCol="0" anchor="ctr">
            <a:noAutofit/>
          </a:bodyPr>
          <a:lstStyle/>
          <a:p>
            <a:pPr algn="ctr"/>
            <a:r>
              <a:rPr lang="en-US" b="1" dirty="0"/>
              <a:t>NALIRIFOX: Real world data  on efficacy, toxicity and impact of </a:t>
            </a:r>
            <a:r>
              <a:rPr lang="en-US" b="1" i="1" dirty="0"/>
              <a:t>KRAS</a:t>
            </a:r>
            <a:r>
              <a:rPr lang="en-US" b="1" i="1" baseline="30000" dirty="0"/>
              <a:t>mut</a:t>
            </a:r>
            <a:r>
              <a:rPr lang="en-US" b="1" dirty="0"/>
              <a:t> </a:t>
            </a:r>
          </a:p>
        </p:txBody>
      </p:sp>
      <p:sp>
        <p:nvSpPr>
          <p:cNvPr id="14" name="sketch line">
            <a:extLst>
              <a:ext uri="{FF2B5EF4-FFF2-40B4-BE49-F238E27FC236}">
                <a16:creationId xmlns:a16="http://schemas.microsoft.com/office/drawing/2014/main" id="{D6A9C53F-5F90-40A5-8C85-5412D39C8C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0080" y="1850683"/>
            <a:ext cx="3291840" cy="18288"/>
          </a:xfrm>
          <a:custGeom>
            <a:avLst/>
            <a:gdLst>
              <a:gd name="connsiteX0" fmla="*/ 0 w 3291840"/>
              <a:gd name="connsiteY0" fmla="*/ 0 h 18288"/>
              <a:gd name="connsiteX1" fmla="*/ 658368 w 3291840"/>
              <a:gd name="connsiteY1" fmla="*/ 0 h 18288"/>
              <a:gd name="connsiteX2" fmla="*/ 1283818 w 3291840"/>
              <a:gd name="connsiteY2" fmla="*/ 0 h 18288"/>
              <a:gd name="connsiteX3" fmla="*/ 1909267 w 3291840"/>
              <a:gd name="connsiteY3" fmla="*/ 0 h 18288"/>
              <a:gd name="connsiteX4" fmla="*/ 2633472 w 3291840"/>
              <a:gd name="connsiteY4" fmla="*/ 0 h 18288"/>
              <a:gd name="connsiteX5" fmla="*/ 3291840 w 3291840"/>
              <a:gd name="connsiteY5" fmla="*/ 0 h 18288"/>
              <a:gd name="connsiteX6" fmla="*/ 3291840 w 3291840"/>
              <a:gd name="connsiteY6" fmla="*/ 18288 h 18288"/>
              <a:gd name="connsiteX7" fmla="*/ 2633472 w 3291840"/>
              <a:gd name="connsiteY7" fmla="*/ 18288 h 18288"/>
              <a:gd name="connsiteX8" fmla="*/ 2073859 w 3291840"/>
              <a:gd name="connsiteY8" fmla="*/ 18288 h 18288"/>
              <a:gd name="connsiteX9" fmla="*/ 1448410 w 3291840"/>
              <a:gd name="connsiteY9" fmla="*/ 18288 h 18288"/>
              <a:gd name="connsiteX10" fmla="*/ 822960 w 3291840"/>
              <a:gd name="connsiteY10" fmla="*/ 18288 h 18288"/>
              <a:gd name="connsiteX11" fmla="*/ 0 w 3291840"/>
              <a:gd name="connsiteY11" fmla="*/ 18288 h 18288"/>
              <a:gd name="connsiteX12" fmla="*/ 0 w 329184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91840" h="18288" fill="none" extrusionOk="0">
                <a:moveTo>
                  <a:pt x="0" y="0"/>
                </a:moveTo>
                <a:cubicBezTo>
                  <a:pt x="173077" y="-20031"/>
                  <a:pt x="443104" y="6424"/>
                  <a:pt x="658368" y="0"/>
                </a:cubicBezTo>
                <a:cubicBezTo>
                  <a:pt x="873632" y="-6424"/>
                  <a:pt x="1034028" y="11764"/>
                  <a:pt x="1283818" y="0"/>
                </a:cubicBezTo>
                <a:cubicBezTo>
                  <a:pt x="1533608" y="-11764"/>
                  <a:pt x="1691227" y="-30112"/>
                  <a:pt x="1909267" y="0"/>
                </a:cubicBezTo>
                <a:cubicBezTo>
                  <a:pt x="2127307" y="30112"/>
                  <a:pt x="2272465" y="-18735"/>
                  <a:pt x="2633472" y="0"/>
                </a:cubicBezTo>
                <a:cubicBezTo>
                  <a:pt x="2994479" y="18735"/>
                  <a:pt x="3023324" y="-32030"/>
                  <a:pt x="3291840" y="0"/>
                </a:cubicBezTo>
                <a:cubicBezTo>
                  <a:pt x="3291406" y="7551"/>
                  <a:pt x="3291373" y="9822"/>
                  <a:pt x="3291840" y="18288"/>
                </a:cubicBezTo>
                <a:cubicBezTo>
                  <a:pt x="3048445" y="38989"/>
                  <a:pt x="2846548" y="-14400"/>
                  <a:pt x="2633472" y="18288"/>
                </a:cubicBezTo>
                <a:cubicBezTo>
                  <a:pt x="2420396" y="50976"/>
                  <a:pt x="2304099" y="6336"/>
                  <a:pt x="2073859" y="18288"/>
                </a:cubicBezTo>
                <a:cubicBezTo>
                  <a:pt x="1843619" y="30240"/>
                  <a:pt x="1706926" y="10778"/>
                  <a:pt x="1448410" y="18288"/>
                </a:cubicBezTo>
                <a:cubicBezTo>
                  <a:pt x="1189894" y="25798"/>
                  <a:pt x="1002278" y="8992"/>
                  <a:pt x="822960" y="18288"/>
                </a:cubicBezTo>
                <a:cubicBezTo>
                  <a:pt x="643642" y="27585"/>
                  <a:pt x="307039" y="38051"/>
                  <a:pt x="0" y="18288"/>
                </a:cubicBezTo>
                <a:cubicBezTo>
                  <a:pt x="60" y="11696"/>
                  <a:pt x="66" y="3758"/>
                  <a:pt x="0" y="0"/>
                </a:cubicBezTo>
                <a:close/>
              </a:path>
              <a:path w="3291840" h="18288" stroke="0" extrusionOk="0">
                <a:moveTo>
                  <a:pt x="0" y="0"/>
                </a:moveTo>
                <a:cubicBezTo>
                  <a:pt x="195850" y="28018"/>
                  <a:pt x="434891" y="17390"/>
                  <a:pt x="592531" y="0"/>
                </a:cubicBezTo>
                <a:cubicBezTo>
                  <a:pt x="750171" y="-17390"/>
                  <a:pt x="1018709" y="32200"/>
                  <a:pt x="1316736" y="0"/>
                </a:cubicBezTo>
                <a:cubicBezTo>
                  <a:pt x="1614763" y="-32200"/>
                  <a:pt x="1696480" y="-11367"/>
                  <a:pt x="1876349" y="0"/>
                </a:cubicBezTo>
                <a:cubicBezTo>
                  <a:pt x="2056218" y="11367"/>
                  <a:pt x="2193364" y="13433"/>
                  <a:pt x="2435962" y="0"/>
                </a:cubicBezTo>
                <a:cubicBezTo>
                  <a:pt x="2678560" y="-13433"/>
                  <a:pt x="3010901" y="-42367"/>
                  <a:pt x="3291840" y="0"/>
                </a:cubicBezTo>
                <a:cubicBezTo>
                  <a:pt x="3291758" y="4406"/>
                  <a:pt x="3291751" y="9982"/>
                  <a:pt x="3291840" y="18288"/>
                </a:cubicBezTo>
                <a:cubicBezTo>
                  <a:pt x="3108993" y="14228"/>
                  <a:pt x="2952658" y="46900"/>
                  <a:pt x="2666390" y="18288"/>
                </a:cubicBezTo>
                <a:cubicBezTo>
                  <a:pt x="2380122" y="-10324"/>
                  <a:pt x="2263855" y="41055"/>
                  <a:pt x="2040941" y="18288"/>
                </a:cubicBezTo>
                <a:cubicBezTo>
                  <a:pt x="1818027" y="-4479"/>
                  <a:pt x="1675097" y="6509"/>
                  <a:pt x="1415491" y="18288"/>
                </a:cubicBezTo>
                <a:cubicBezTo>
                  <a:pt x="1155885" y="30068"/>
                  <a:pt x="852976" y="36210"/>
                  <a:pt x="691286" y="18288"/>
                </a:cubicBezTo>
                <a:cubicBezTo>
                  <a:pt x="529596" y="366"/>
                  <a:pt x="187183" y="13912"/>
                  <a:pt x="0" y="18288"/>
                </a:cubicBezTo>
                <a:cubicBezTo>
                  <a:pt x="189" y="14288"/>
                  <a:pt x="-703" y="3747"/>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close-up of a graph&#10;&#10;AI-generated content may be incorrect.">
            <a:extLst>
              <a:ext uri="{FF2B5EF4-FFF2-40B4-BE49-F238E27FC236}">
                <a16:creationId xmlns:a16="http://schemas.microsoft.com/office/drawing/2014/main" id="{107E9AEE-127D-5829-8DB7-C038823CF202}"/>
              </a:ext>
            </a:extLst>
          </p:cNvPr>
          <p:cNvPicPr>
            <a:picLocks noChangeAspect="1"/>
          </p:cNvPicPr>
          <p:nvPr/>
        </p:nvPicPr>
        <p:blipFill>
          <a:blip r:embed="rId2"/>
          <a:stretch>
            <a:fillRect/>
          </a:stretch>
        </p:blipFill>
        <p:spPr>
          <a:xfrm>
            <a:off x="853651" y="2189167"/>
            <a:ext cx="5614416" cy="2007154"/>
          </a:xfrm>
          <a:prstGeom prst="rect">
            <a:avLst/>
          </a:prstGeom>
        </p:spPr>
        <p:style>
          <a:lnRef idx="0">
            <a:schemeClr val="dk1"/>
          </a:lnRef>
          <a:fillRef idx="3">
            <a:schemeClr val="dk1"/>
          </a:fillRef>
          <a:effectRef idx="3">
            <a:schemeClr val="dk1"/>
          </a:effectRef>
          <a:fontRef idx="minor">
            <a:schemeClr val="lt1"/>
          </a:fontRef>
        </p:style>
      </p:pic>
      <p:pic>
        <p:nvPicPr>
          <p:cNvPr id="7" name="Picture 6" descr="A graph of a patient's disease&#10;&#10;AI-generated content may be incorrect.">
            <a:extLst>
              <a:ext uri="{FF2B5EF4-FFF2-40B4-BE49-F238E27FC236}">
                <a16:creationId xmlns:a16="http://schemas.microsoft.com/office/drawing/2014/main" id="{CB7E8C39-C355-E6F2-4B57-03A187A0E64A}"/>
              </a:ext>
            </a:extLst>
          </p:cNvPr>
          <p:cNvPicPr>
            <a:picLocks noChangeAspect="1"/>
          </p:cNvPicPr>
          <p:nvPr/>
        </p:nvPicPr>
        <p:blipFill>
          <a:blip r:embed="rId3"/>
          <a:stretch>
            <a:fillRect/>
          </a:stretch>
        </p:blipFill>
        <p:spPr>
          <a:xfrm>
            <a:off x="3436728" y="4334550"/>
            <a:ext cx="6803911" cy="2007154"/>
          </a:xfrm>
          <a:prstGeom prst="rect">
            <a:avLst/>
          </a:prstGeom>
        </p:spPr>
        <p:style>
          <a:lnRef idx="0">
            <a:schemeClr val="dk1"/>
          </a:lnRef>
          <a:fillRef idx="3">
            <a:schemeClr val="dk1"/>
          </a:fillRef>
          <a:effectRef idx="3">
            <a:schemeClr val="dk1"/>
          </a:effectRef>
          <a:fontRef idx="minor">
            <a:schemeClr val="lt1"/>
          </a:fontRef>
        </p:style>
      </p:pic>
      <p:pic>
        <p:nvPicPr>
          <p:cNvPr id="9" name="Picture 8" descr="A graph of numbers and a number of patients&#10;&#10;AI-generated content may be incorrect.">
            <a:extLst>
              <a:ext uri="{FF2B5EF4-FFF2-40B4-BE49-F238E27FC236}">
                <a16:creationId xmlns:a16="http://schemas.microsoft.com/office/drawing/2014/main" id="{C884C1D6-3639-97DB-E22A-BC243EF18396}"/>
              </a:ext>
            </a:extLst>
          </p:cNvPr>
          <p:cNvPicPr>
            <a:picLocks noChangeAspect="1"/>
          </p:cNvPicPr>
          <p:nvPr/>
        </p:nvPicPr>
        <p:blipFill>
          <a:blip r:embed="rId4"/>
          <a:stretch>
            <a:fillRect/>
          </a:stretch>
        </p:blipFill>
        <p:spPr>
          <a:xfrm>
            <a:off x="6918169" y="2152885"/>
            <a:ext cx="4265952" cy="2007154"/>
          </a:xfrm>
          <a:prstGeom prst="rect">
            <a:avLst/>
          </a:prstGeom>
        </p:spPr>
        <p:style>
          <a:lnRef idx="0">
            <a:schemeClr val="dk1"/>
          </a:lnRef>
          <a:fillRef idx="3">
            <a:schemeClr val="dk1"/>
          </a:fillRef>
          <a:effectRef idx="3">
            <a:schemeClr val="dk1"/>
          </a:effectRef>
          <a:fontRef idx="minor">
            <a:schemeClr val="lt1"/>
          </a:fontRef>
        </p:style>
      </p:pic>
      <p:sp>
        <p:nvSpPr>
          <p:cNvPr id="10" name="TextBox 9">
            <a:extLst>
              <a:ext uri="{FF2B5EF4-FFF2-40B4-BE49-F238E27FC236}">
                <a16:creationId xmlns:a16="http://schemas.microsoft.com/office/drawing/2014/main" id="{0083642F-6858-84B9-52DF-AA114C962A64}"/>
              </a:ext>
            </a:extLst>
          </p:cNvPr>
          <p:cNvSpPr txBox="1"/>
          <p:nvPr/>
        </p:nvSpPr>
        <p:spPr>
          <a:xfrm>
            <a:off x="641180" y="6453963"/>
            <a:ext cx="236167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Reichinger et al, ESMO Open, 2025</a:t>
            </a:r>
          </a:p>
        </p:txBody>
      </p:sp>
    </p:spTree>
    <p:extLst>
      <p:ext uri="{BB962C8B-B14F-4D97-AF65-F5344CB8AC3E}">
        <p14:creationId xmlns:p14="http://schemas.microsoft.com/office/powerpoint/2010/main" val="4720318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31A39-D74B-7ACF-E109-07297FF15E01}"/>
              </a:ext>
            </a:extLst>
          </p:cNvPr>
          <p:cNvSpPr>
            <a:spLocks noGrp="1"/>
          </p:cNvSpPr>
          <p:nvPr>
            <p:ph type="title"/>
          </p:nvPr>
        </p:nvSpPr>
        <p:spPr/>
        <p:txBody>
          <a:bodyPr>
            <a:noAutofit/>
          </a:bodyPr>
          <a:lstStyle/>
          <a:p>
            <a:r>
              <a:rPr lang="en-US" sz="3600" b="1" dirty="0">
                <a:solidFill>
                  <a:prstClr val="black"/>
                </a:solidFill>
              </a:rPr>
              <a:t>NAPOLI-1: Phase 3 trial of Nal-IRI plus 5-FU/LV in metastatic PDAC progressing on gem-based therapy</a:t>
            </a:r>
            <a:endParaRPr lang="en-US" sz="3600" dirty="0"/>
          </a:p>
        </p:txBody>
      </p:sp>
      <p:sp>
        <p:nvSpPr>
          <p:cNvPr id="6" name="Rectangle 5">
            <a:extLst>
              <a:ext uri="{FF2B5EF4-FFF2-40B4-BE49-F238E27FC236}">
                <a16:creationId xmlns:a16="http://schemas.microsoft.com/office/drawing/2014/main" id="{846F852E-90CD-E822-EDAF-ED955ED3135C}"/>
              </a:ext>
            </a:extLst>
          </p:cNvPr>
          <p:cNvSpPr/>
          <p:nvPr/>
        </p:nvSpPr>
        <p:spPr>
          <a:xfrm>
            <a:off x="4152547" y="2047471"/>
            <a:ext cx="3556935"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Nal-IRI 70 mg/m</a:t>
            </a:r>
            <a:r>
              <a:rPr kumimoji="0" lang="en-US" sz="3200" b="1" i="0" u="none" strike="noStrike" kern="1200" cap="none" spc="0" normalizeH="0" baseline="30000" noProof="0" dirty="0">
                <a:ln>
                  <a:noFill/>
                </a:ln>
                <a:solidFill>
                  <a:prstClr val="white"/>
                </a:solidFill>
                <a:effectLst/>
                <a:uLnTx/>
                <a:uFillTx/>
                <a:latin typeface="Calibri" panose="020F0502020204030204"/>
                <a:ea typeface="+mn-ea"/>
                <a:cs typeface="+mn-cs"/>
              </a:rPr>
              <a:t>2</a:t>
            </a: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5-FU/LCV</a:t>
            </a:r>
          </a:p>
        </p:txBody>
      </p:sp>
      <p:sp>
        <p:nvSpPr>
          <p:cNvPr id="7" name="Rectangle 6">
            <a:extLst>
              <a:ext uri="{FF2B5EF4-FFF2-40B4-BE49-F238E27FC236}">
                <a16:creationId xmlns:a16="http://schemas.microsoft.com/office/drawing/2014/main" id="{73BAF7A9-7A8B-EEA6-8A8A-490CED542E40}"/>
              </a:ext>
            </a:extLst>
          </p:cNvPr>
          <p:cNvSpPr/>
          <p:nvPr/>
        </p:nvSpPr>
        <p:spPr>
          <a:xfrm>
            <a:off x="4178398" y="3326268"/>
            <a:ext cx="3510439"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Nal-IRI</a:t>
            </a:r>
          </a:p>
        </p:txBody>
      </p:sp>
      <p:sp>
        <p:nvSpPr>
          <p:cNvPr id="8" name="Oval 7">
            <a:extLst>
              <a:ext uri="{FF2B5EF4-FFF2-40B4-BE49-F238E27FC236}">
                <a16:creationId xmlns:a16="http://schemas.microsoft.com/office/drawing/2014/main" id="{B98D62F8-A07C-8AD2-D2E0-F21C1525F251}"/>
              </a:ext>
            </a:extLst>
          </p:cNvPr>
          <p:cNvSpPr/>
          <p:nvPr/>
        </p:nvSpPr>
        <p:spPr>
          <a:xfrm>
            <a:off x="2139192" y="3303999"/>
            <a:ext cx="914400" cy="914400"/>
          </a:xfrm>
          <a:prstGeom prst="ellipse">
            <a:avLst/>
          </a:prstGeom>
          <a:ln/>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R</a:t>
            </a:r>
          </a:p>
        </p:txBody>
      </p:sp>
      <p:sp>
        <p:nvSpPr>
          <p:cNvPr id="9" name="Right Arrow 8">
            <a:extLst>
              <a:ext uri="{FF2B5EF4-FFF2-40B4-BE49-F238E27FC236}">
                <a16:creationId xmlns:a16="http://schemas.microsoft.com/office/drawing/2014/main" id="{34591E77-40A9-8AE5-897C-F907DD6F7DD6}"/>
              </a:ext>
            </a:extLst>
          </p:cNvPr>
          <p:cNvSpPr/>
          <p:nvPr/>
        </p:nvSpPr>
        <p:spPr>
          <a:xfrm rot="19906667">
            <a:off x="2977051" y="3124463"/>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ight Arrow 9">
            <a:extLst>
              <a:ext uri="{FF2B5EF4-FFF2-40B4-BE49-F238E27FC236}">
                <a16:creationId xmlns:a16="http://schemas.microsoft.com/office/drawing/2014/main" id="{CB736E67-6323-418C-20D8-C96F1BBB3543}"/>
              </a:ext>
            </a:extLst>
          </p:cNvPr>
          <p:cNvSpPr/>
          <p:nvPr/>
        </p:nvSpPr>
        <p:spPr>
          <a:xfrm rot="1272232">
            <a:off x="2931268" y="4252680"/>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D54619D5-D3A0-8BF8-13D1-0564EB096263}"/>
              </a:ext>
            </a:extLst>
          </p:cNvPr>
          <p:cNvSpPr txBox="1"/>
          <p:nvPr/>
        </p:nvSpPr>
        <p:spPr>
          <a:xfrm>
            <a:off x="1878435" y="4509250"/>
            <a:ext cx="95891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N = 417</a:t>
            </a:r>
          </a:p>
        </p:txBody>
      </p:sp>
      <p:sp>
        <p:nvSpPr>
          <p:cNvPr id="14" name="Rectangle 13">
            <a:extLst>
              <a:ext uri="{FF2B5EF4-FFF2-40B4-BE49-F238E27FC236}">
                <a16:creationId xmlns:a16="http://schemas.microsoft.com/office/drawing/2014/main" id="{F386E253-D00C-F74A-887F-E7B34A303788}"/>
              </a:ext>
            </a:extLst>
          </p:cNvPr>
          <p:cNvSpPr/>
          <p:nvPr/>
        </p:nvSpPr>
        <p:spPr>
          <a:xfrm>
            <a:off x="4228048" y="4735538"/>
            <a:ext cx="3481434" cy="1088615"/>
          </a:xfrm>
          <a:prstGeom prst="rect">
            <a:avLst/>
          </a:prstGeom>
          <a:solidFill>
            <a:srgbClr val="7030A0"/>
          </a:solidFill>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rPr>
              <a:t>5-FU/LCV</a:t>
            </a:r>
          </a:p>
        </p:txBody>
      </p:sp>
      <p:sp>
        <p:nvSpPr>
          <p:cNvPr id="15" name="Right Arrow 14">
            <a:extLst>
              <a:ext uri="{FF2B5EF4-FFF2-40B4-BE49-F238E27FC236}">
                <a16:creationId xmlns:a16="http://schemas.microsoft.com/office/drawing/2014/main" id="{8FE2EB14-6676-7EC0-0871-DF96250BE630}"/>
              </a:ext>
            </a:extLst>
          </p:cNvPr>
          <p:cNvSpPr/>
          <p:nvPr/>
        </p:nvSpPr>
        <p:spPr>
          <a:xfrm>
            <a:off x="3178743" y="3713425"/>
            <a:ext cx="494950" cy="216017"/>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TextBox 15">
            <a:extLst>
              <a:ext uri="{FF2B5EF4-FFF2-40B4-BE49-F238E27FC236}">
                <a16:creationId xmlns:a16="http://schemas.microsoft.com/office/drawing/2014/main" id="{901F7C56-A0BE-273F-AD9F-01BF7481A2AB}"/>
              </a:ext>
            </a:extLst>
          </p:cNvPr>
          <p:cNvSpPr txBox="1"/>
          <p:nvPr/>
        </p:nvSpPr>
        <p:spPr>
          <a:xfrm>
            <a:off x="7738947" y="6282952"/>
            <a:ext cx="282353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Wang-Gillam et al, Lancet, 2015</a:t>
            </a:r>
          </a:p>
        </p:txBody>
      </p:sp>
      <p:sp>
        <p:nvSpPr>
          <p:cNvPr id="3" name="Rectangle 2">
            <a:extLst>
              <a:ext uri="{FF2B5EF4-FFF2-40B4-BE49-F238E27FC236}">
                <a16:creationId xmlns:a16="http://schemas.microsoft.com/office/drawing/2014/main" id="{5477F7D2-1D15-8A78-AE30-3046AAAE3521}"/>
              </a:ext>
            </a:extLst>
          </p:cNvPr>
          <p:cNvSpPr/>
          <p:nvPr/>
        </p:nvSpPr>
        <p:spPr>
          <a:xfrm>
            <a:off x="8528381" y="3579046"/>
            <a:ext cx="570523" cy="484772"/>
          </a:xfrm>
          <a:prstGeom prst="rect">
            <a:avLst/>
          </a:prstGeom>
        </p:spPr>
        <p:style>
          <a:lnRef idx="0">
            <a:schemeClr val="dk1"/>
          </a:lnRef>
          <a:fillRef idx="3">
            <a:schemeClr val="dk1"/>
          </a:fillRef>
          <a:effectRef idx="3">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mn-ea"/>
                <a:cs typeface="+mn-cs"/>
              </a:rPr>
              <a:t>OS</a:t>
            </a:r>
          </a:p>
        </p:txBody>
      </p:sp>
    </p:spTree>
    <p:extLst>
      <p:ext uri="{BB962C8B-B14F-4D97-AF65-F5344CB8AC3E}">
        <p14:creationId xmlns:p14="http://schemas.microsoft.com/office/powerpoint/2010/main" val="19510598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9E725B-D57A-AB19-209A-9C6C015D70F5}"/>
              </a:ext>
            </a:extLst>
          </p:cNvPr>
          <p:cNvSpPr>
            <a:spLocks noGrp="1"/>
          </p:cNvSpPr>
          <p:nvPr>
            <p:ph type="title"/>
          </p:nvPr>
        </p:nvSpPr>
        <p:spPr/>
        <p:txBody>
          <a:bodyPr>
            <a:noAutofit/>
          </a:bodyPr>
          <a:lstStyle/>
          <a:p>
            <a:r>
              <a:rPr lang="en-US" sz="3200" b="1" dirty="0">
                <a:solidFill>
                  <a:prstClr val="black"/>
                </a:solidFill>
                <a:latin typeface="Calibri Light" panose="020F0302020204030204"/>
              </a:rPr>
              <a:t>NAPOLI-1: N</a:t>
            </a:r>
            <a:r>
              <a:rPr kumimoji="0" lang="en-US" sz="3200" b="1" i="0" u="none" strike="noStrike" kern="1200" cap="none" spc="0" normalizeH="0" baseline="0" noProof="0" dirty="0">
                <a:ln>
                  <a:noFill/>
                </a:ln>
                <a:solidFill>
                  <a:prstClr val="black"/>
                </a:solidFill>
                <a:effectLst/>
                <a:uLnTx/>
                <a:uFillTx/>
                <a:latin typeface="Calibri Light" panose="020F0302020204030204"/>
                <a:ea typeface="+mj-ea"/>
                <a:cs typeface="+mj-cs"/>
              </a:rPr>
              <a:t>al-IRI/5FU/LCV significantly improved overall survival compared to 5FU/LCV</a:t>
            </a:r>
            <a:endParaRPr lang="en-US" sz="3200" dirty="0"/>
          </a:p>
        </p:txBody>
      </p:sp>
      <p:graphicFrame>
        <p:nvGraphicFramePr>
          <p:cNvPr id="4" name="Content Placeholder 3">
            <a:extLst>
              <a:ext uri="{FF2B5EF4-FFF2-40B4-BE49-F238E27FC236}">
                <a16:creationId xmlns:a16="http://schemas.microsoft.com/office/drawing/2014/main" id="{40340320-6A25-261D-EF38-8ECBA4C7748E}"/>
              </a:ext>
            </a:extLst>
          </p:cNvPr>
          <p:cNvGraphicFramePr>
            <a:graphicFrameLocks noGrp="1"/>
          </p:cNvGraphicFramePr>
          <p:nvPr>
            <p:ph idx="1"/>
          </p:nvPr>
        </p:nvGraphicFramePr>
        <p:xfrm>
          <a:off x="6096000" y="2601766"/>
          <a:ext cx="4908396" cy="3535680"/>
        </p:xfrm>
        <a:graphic>
          <a:graphicData uri="http://schemas.openxmlformats.org/drawingml/2006/table">
            <a:tbl>
              <a:tblPr firstRow="1" bandRow="1">
                <a:tableStyleId>{5C22544A-7EE6-4342-B048-85BDC9FD1C3A}</a:tableStyleId>
              </a:tblPr>
              <a:tblGrid>
                <a:gridCol w="1636132">
                  <a:extLst>
                    <a:ext uri="{9D8B030D-6E8A-4147-A177-3AD203B41FA5}">
                      <a16:colId xmlns:a16="http://schemas.microsoft.com/office/drawing/2014/main" val="2423764790"/>
                    </a:ext>
                  </a:extLst>
                </a:gridCol>
                <a:gridCol w="1636132">
                  <a:extLst>
                    <a:ext uri="{9D8B030D-6E8A-4147-A177-3AD203B41FA5}">
                      <a16:colId xmlns:a16="http://schemas.microsoft.com/office/drawing/2014/main" val="2464796140"/>
                    </a:ext>
                  </a:extLst>
                </a:gridCol>
                <a:gridCol w="1636132">
                  <a:extLst>
                    <a:ext uri="{9D8B030D-6E8A-4147-A177-3AD203B41FA5}">
                      <a16:colId xmlns:a16="http://schemas.microsoft.com/office/drawing/2014/main" val="4127677561"/>
                    </a:ext>
                  </a:extLst>
                </a:gridCol>
              </a:tblGrid>
              <a:tr h="320263">
                <a:tc>
                  <a:txBody>
                    <a:bodyPr/>
                    <a:lstStyle/>
                    <a:p>
                      <a:endParaRPr lang="en-US" dirty="0"/>
                    </a:p>
                  </a:txBody>
                  <a:tcPr>
                    <a:noFill/>
                  </a:tcPr>
                </a:tc>
                <a:tc>
                  <a:txBody>
                    <a:bodyPr/>
                    <a:lstStyle/>
                    <a:p>
                      <a:pPr algn="ctr"/>
                      <a:r>
                        <a:rPr lang="en-US" dirty="0"/>
                        <a:t>Nal/5FU/LCV</a:t>
                      </a:r>
                    </a:p>
                  </a:txBody>
                  <a:tcPr/>
                </a:tc>
                <a:tc>
                  <a:txBody>
                    <a:bodyPr/>
                    <a:lstStyle/>
                    <a:p>
                      <a:pPr algn="ctr"/>
                      <a:r>
                        <a:rPr lang="en-US" dirty="0"/>
                        <a:t>5FU/LCV</a:t>
                      </a:r>
                    </a:p>
                  </a:txBody>
                  <a:tcPr/>
                </a:tc>
                <a:extLst>
                  <a:ext uri="{0D108BD9-81ED-4DB2-BD59-A6C34878D82A}">
                    <a16:rowId xmlns:a16="http://schemas.microsoft.com/office/drawing/2014/main" val="1889508055"/>
                  </a:ext>
                </a:extLst>
              </a:tr>
              <a:tr h="320263">
                <a:tc>
                  <a:txBody>
                    <a:bodyPr/>
                    <a:lstStyle/>
                    <a:p>
                      <a:r>
                        <a:rPr lang="en-US" sz="2000" dirty="0" err="1"/>
                        <a:t>Diarhea</a:t>
                      </a:r>
                      <a:endParaRPr lang="en-US" sz="2000" dirty="0"/>
                    </a:p>
                  </a:txBody>
                  <a:tcPr/>
                </a:tc>
                <a:tc>
                  <a:txBody>
                    <a:bodyPr/>
                    <a:lstStyle/>
                    <a:p>
                      <a:pPr algn="ctr"/>
                      <a:r>
                        <a:rPr lang="en-US" sz="2000" dirty="0"/>
                        <a:t>13</a:t>
                      </a:r>
                    </a:p>
                  </a:txBody>
                  <a:tcPr/>
                </a:tc>
                <a:tc>
                  <a:txBody>
                    <a:bodyPr/>
                    <a:lstStyle/>
                    <a:p>
                      <a:pPr algn="ctr"/>
                      <a:r>
                        <a:rPr lang="en-US" sz="2000" dirty="0"/>
                        <a:t>4</a:t>
                      </a:r>
                    </a:p>
                  </a:txBody>
                  <a:tcPr/>
                </a:tc>
                <a:extLst>
                  <a:ext uri="{0D108BD9-81ED-4DB2-BD59-A6C34878D82A}">
                    <a16:rowId xmlns:a16="http://schemas.microsoft.com/office/drawing/2014/main" val="2721301427"/>
                  </a:ext>
                </a:extLst>
              </a:tr>
              <a:tr h="320263">
                <a:tc>
                  <a:txBody>
                    <a:bodyPr/>
                    <a:lstStyle/>
                    <a:p>
                      <a:r>
                        <a:rPr lang="en-US" sz="2000" dirty="0"/>
                        <a:t>Vomiting</a:t>
                      </a:r>
                    </a:p>
                  </a:txBody>
                  <a:tcPr/>
                </a:tc>
                <a:tc>
                  <a:txBody>
                    <a:bodyPr/>
                    <a:lstStyle/>
                    <a:p>
                      <a:pPr algn="ctr"/>
                      <a:r>
                        <a:rPr lang="en-US" sz="2000" dirty="0"/>
                        <a:t>11</a:t>
                      </a:r>
                    </a:p>
                  </a:txBody>
                  <a:tcPr/>
                </a:tc>
                <a:tc>
                  <a:txBody>
                    <a:bodyPr/>
                    <a:lstStyle/>
                    <a:p>
                      <a:pPr algn="ctr"/>
                      <a:r>
                        <a:rPr lang="en-US" sz="2000" dirty="0"/>
                        <a:t>3</a:t>
                      </a:r>
                    </a:p>
                  </a:txBody>
                  <a:tcPr/>
                </a:tc>
                <a:extLst>
                  <a:ext uri="{0D108BD9-81ED-4DB2-BD59-A6C34878D82A}">
                    <a16:rowId xmlns:a16="http://schemas.microsoft.com/office/drawing/2014/main" val="4122328019"/>
                  </a:ext>
                </a:extLst>
              </a:tr>
              <a:tr h="320263">
                <a:tc>
                  <a:txBody>
                    <a:bodyPr/>
                    <a:lstStyle/>
                    <a:p>
                      <a:r>
                        <a:rPr lang="en-US" sz="2000" dirty="0"/>
                        <a:t>Nausea</a:t>
                      </a:r>
                    </a:p>
                  </a:txBody>
                  <a:tcPr/>
                </a:tc>
                <a:tc>
                  <a:txBody>
                    <a:bodyPr/>
                    <a:lstStyle/>
                    <a:p>
                      <a:pPr algn="ctr"/>
                      <a:r>
                        <a:rPr lang="en-US" sz="2000" dirty="0"/>
                        <a:t>8</a:t>
                      </a:r>
                    </a:p>
                  </a:txBody>
                  <a:tcPr/>
                </a:tc>
                <a:tc>
                  <a:txBody>
                    <a:bodyPr/>
                    <a:lstStyle/>
                    <a:p>
                      <a:pPr algn="ctr"/>
                      <a:r>
                        <a:rPr lang="en-US" sz="2000" dirty="0"/>
                        <a:t>3</a:t>
                      </a:r>
                    </a:p>
                  </a:txBody>
                  <a:tcPr/>
                </a:tc>
                <a:extLst>
                  <a:ext uri="{0D108BD9-81ED-4DB2-BD59-A6C34878D82A}">
                    <a16:rowId xmlns:a16="http://schemas.microsoft.com/office/drawing/2014/main" val="1716093858"/>
                  </a:ext>
                </a:extLst>
              </a:tr>
              <a:tr h="384382">
                <a:tc>
                  <a:txBody>
                    <a:bodyPr/>
                    <a:lstStyle/>
                    <a:p>
                      <a:r>
                        <a:rPr lang="en-US" sz="2000" dirty="0"/>
                        <a:t>Appetite</a:t>
                      </a:r>
                    </a:p>
                  </a:txBody>
                  <a:tcPr/>
                </a:tc>
                <a:tc>
                  <a:txBody>
                    <a:bodyPr/>
                    <a:lstStyle/>
                    <a:p>
                      <a:pPr algn="ctr"/>
                      <a:r>
                        <a:rPr lang="en-US" sz="2000" dirty="0"/>
                        <a:t>4</a:t>
                      </a:r>
                    </a:p>
                  </a:txBody>
                  <a:tcPr/>
                </a:tc>
                <a:tc>
                  <a:txBody>
                    <a:bodyPr/>
                    <a:lstStyle/>
                    <a:p>
                      <a:pPr algn="ctr"/>
                      <a:r>
                        <a:rPr lang="en-US" sz="2000" dirty="0"/>
                        <a:t>2</a:t>
                      </a:r>
                    </a:p>
                  </a:txBody>
                  <a:tcPr/>
                </a:tc>
                <a:extLst>
                  <a:ext uri="{0D108BD9-81ED-4DB2-BD59-A6C34878D82A}">
                    <a16:rowId xmlns:a16="http://schemas.microsoft.com/office/drawing/2014/main" val="3519878016"/>
                  </a:ext>
                </a:extLst>
              </a:tr>
              <a:tr h="320263">
                <a:tc>
                  <a:txBody>
                    <a:bodyPr/>
                    <a:lstStyle/>
                    <a:p>
                      <a:r>
                        <a:rPr lang="en-US" sz="2000" dirty="0"/>
                        <a:t>Fatigue</a:t>
                      </a:r>
                    </a:p>
                  </a:txBody>
                  <a:tcPr/>
                </a:tc>
                <a:tc>
                  <a:txBody>
                    <a:bodyPr/>
                    <a:lstStyle/>
                    <a:p>
                      <a:pPr algn="ctr"/>
                      <a:r>
                        <a:rPr lang="en-US" sz="2000" dirty="0"/>
                        <a:t>14</a:t>
                      </a:r>
                    </a:p>
                  </a:txBody>
                  <a:tcPr/>
                </a:tc>
                <a:tc>
                  <a:txBody>
                    <a:bodyPr/>
                    <a:lstStyle/>
                    <a:p>
                      <a:pPr algn="ctr"/>
                      <a:r>
                        <a:rPr lang="en-US" sz="2000" dirty="0"/>
                        <a:t>4</a:t>
                      </a:r>
                    </a:p>
                  </a:txBody>
                  <a:tcPr/>
                </a:tc>
                <a:extLst>
                  <a:ext uri="{0D108BD9-81ED-4DB2-BD59-A6C34878D82A}">
                    <a16:rowId xmlns:a16="http://schemas.microsoft.com/office/drawing/2014/main" val="2136153797"/>
                  </a:ext>
                </a:extLst>
              </a:tr>
              <a:tr h="320263">
                <a:tc>
                  <a:txBody>
                    <a:bodyPr/>
                    <a:lstStyle/>
                    <a:p>
                      <a:r>
                        <a:rPr lang="en-US" sz="2000" dirty="0"/>
                        <a:t>Neutropenia</a:t>
                      </a:r>
                    </a:p>
                  </a:txBody>
                  <a:tcPr/>
                </a:tc>
                <a:tc>
                  <a:txBody>
                    <a:bodyPr/>
                    <a:lstStyle/>
                    <a:p>
                      <a:pPr algn="ctr"/>
                      <a:r>
                        <a:rPr lang="en-US" sz="2000" dirty="0"/>
                        <a:t>27</a:t>
                      </a:r>
                    </a:p>
                  </a:txBody>
                  <a:tcPr/>
                </a:tc>
                <a:tc>
                  <a:txBody>
                    <a:bodyPr/>
                    <a:lstStyle/>
                    <a:p>
                      <a:pPr algn="ctr"/>
                      <a:r>
                        <a:rPr lang="en-US" sz="2000" dirty="0"/>
                        <a:t>1</a:t>
                      </a:r>
                    </a:p>
                  </a:txBody>
                  <a:tcPr/>
                </a:tc>
                <a:extLst>
                  <a:ext uri="{0D108BD9-81ED-4DB2-BD59-A6C34878D82A}">
                    <a16:rowId xmlns:a16="http://schemas.microsoft.com/office/drawing/2014/main" val="2701025954"/>
                  </a:ext>
                </a:extLst>
              </a:tr>
              <a:tr h="320263">
                <a:tc>
                  <a:txBody>
                    <a:bodyPr/>
                    <a:lstStyle/>
                    <a:p>
                      <a:r>
                        <a:rPr lang="en-US" sz="2000" dirty="0"/>
                        <a:t>Anemia</a:t>
                      </a:r>
                    </a:p>
                  </a:txBody>
                  <a:tcPr/>
                </a:tc>
                <a:tc>
                  <a:txBody>
                    <a:bodyPr/>
                    <a:lstStyle/>
                    <a:p>
                      <a:pPr algn="ctr"/>
                      <a:r>
                        <a:rPr lang="en-US" sz="2000" dirty="0"/>
                        <a:t>9</a:t>
                      </a:r>
                    </a:p>
                  </a:txBody>
                  <a:tcPr/>
                </a:tc>
                <a:tc>
                  <a:txBody>
                    <a:bodyPr/>
                    <a:lstStyle/>
                    <a:p>
                      <a:pPr algn="ctr"/>
                      <a:r>
                        <a:rPr lang="en-US" sz="2000" dirty="0"/>
                        <a:t>7</a:t>
                      </a:r>
                    </a:p>
                  </a:txBody>
                  <a:tcPr/>
                </a:tc>
                <a:extLst>
                  <a:ext uri="{0D108BD9-81ED-4DB2-BD59-A6C34878D82A}">
                    <a16:rowId xmlns:a16="http://schemas.microsoft.com/office/drawing/2014/main" val="1291744139"/>
                  </a:ext>
                </a:extLst>
              </a:tr>
              <a:tr h="320263">
                <a:tc>
                  <a:txBody>
                    <a:bodyPr/>
                    <a:lstStyle/>
                    <a:p>
                      <a:r>
                        <a:rPr lang="en-US" sz="2000" dirty="0"/>
                        <a:t>Hypokalemia</a:t>
                      </a:r>
                    </a:p>
                  </a:txBody>
                  <a:tcPr/>
                </a:tc>
                <a:tc>
                  <a:txBody>
                    <a:bodyPr/>
                    <a:lstStyle/>
                    <a:p>
                      <a:pPr algn="ctr"/>
                      <a:r>
                        <a:rPr lang="en-US" sz="2000" dirty="0"/>
                        <a:t>3</a:t>
                      </a:r>
                    </a:p>
                  </a:txBody>
                  <a:tcPr/>
                </a:tc>
                <a:tc>
                  <a:txBody>
                    <a:bodyPr/>
                    <a:lstStyle/>
                    <a:p>
                      <a:pPr algn="ctr"/>
                      <a:r>
                        <a:rPr lang="en-US" sz="2000" dirty="0"/>
                        <a:t>2</a:t>
                      </a:r>
                    </a:p>
                  </a:txBody>
                  <a:tcPr/>
                </a:tc>
                <a:extLst>
                  <a:ext uri="{0D108BD9-81ED-4DB2-BD59-A6C34878D82A}">
                    <a16:rowId xmlns:a16="http://schemas.microsoft.com/office/drawing/2014/main" val="3768903253"/>
                  </a:ext>
                </a:extLst>
              </a:tr>
            </a:tbl>
          </a:graphicData>
        </a:graphic>
      </p:graphicFrame>
      <p:pic>
        <p:nvPicPr>
          <p:cNvPr id="6" name="Picture 5" descr="A graph of a number of patients&#10;&#10;AI-generated content may be incorrect.">
            <a:extLst>
              <a:ext uri="{FF2B5EF4-FFF2-40B4-BE49-F238E27FC236}">
                <a16:creationId xmlns:a16="http://schemas.microsoft.com/office/drawing/2014/main" id="{95C1D061-BD93-B91C-031A-61165616DDC9}"/>
              </a:ext>
            </a:extLst>
          </p:cNvPr>
          <p:cNvPicPr>
            <a:picLocks noChangeAspect="1"/>
          </p:cNvPicPr>
          <p:nvPr/>
        </p:nvPicPr>
        <p:blipFill>
          <a:blip r:embed="rId2"/>
          <a:stretch>
            <a:fillRect/>
          </a:stretch>
        </p:blipFill>
        <p:spPr>
          <a:xfrm>
            <a:off x="1763064" y="4199320"/>
            <a:ext cx="3375163" cy="2151950"/>
          </a:xfrm>
          <a:prstGeom prst="rect">
            <a:avLst/>
          </a:prstGeom>
        </p:spPr>
        <p:style>
          <a:lnRef idx="0">
            <a:schemeClr val="dk1"/>
          </a:lnRef>
          <a:fillRef idx="3">
            <a:schemeClr val="dk1"/>
          </a:fillRef>
          <a:effectRef idx="3">
            <a:schemeClr val="dk1"/>
          </a:effectRef>
          <a:fontRef idx="minor">
            <a:schemeClr val="lt1"/>
          </a:fontRef>
        </p:style>
      </p:pic>
      <p:pic>
        <p:nvPicPr>
          <p:cNvPr id="8" name="Picture 7" descr="A graph of a number of patients&#10;&#10;AI-generated content may be incorrect.">
            <a:extLst>
              <a:ext uri="{FF2B5EF4-FFF2-40B4-BE49-F238E27FC236}">
                <a16:creationId xmlns:a16="http://schemas.microsoft.com/office/drawing/2014/main" id="{F5A9F6B2-A2E0-B450-4E81-D9A23BCD4056}"/>
              </a:ext>
            </a:extLst>
          </p:cNvPr>
          <p:cNvPicPr>
            <a:picLocks noChangeAspect="1"/>
          </p:cNvPicPr>
          <p:nvPr/>
        </p:nvPicPr>
        <p:blipFill>
          <a:blip r:embed="rId3"/>
          <a:stretch>
            <a:fillRect/>
          </a:stretch>
        </p:blipFill>
        <p:spPr>
          <a:xfrm>
            <a:off x="1763064" y="1867552"/>
            <a:ext cx="3375163" cy="2197254"/>
          </a:xfrm>
          <a:prstGeom prst="rect">
            <a:avLst/>
          </a:prstGeom>
        </p:spPr>
        <p:style>
          <a:lnRef idx="0">
            <a:schemeClr val="dk1"/>
          </a:lnRef>
          <a:fillRef idx="3">
            <a:schemeClr val="dk1"/>
          </a:fillRef>
          <a:effectRef idx="3">
            <a:schemeClr val="dk1"/>
          </a:effectRef>
          <a:fontRef idx="minor">
            <a:schemeClr val="lt1"/>
          </a:fontRef>
        </p:style>
      </p:pic>
      <p:sp>
        <p:nvSpPr>
          <p:cNvPr id="9" name="TextBox 8">
            <a:extLst>
              <a:ext uri="{FF2B5EF4-FFF2-40B4-BE49-F238E27FC236}">
                <a16:creationId xmlns:a16="http://schemas.microsoft.com/office/drawing/2014/main" id="{3CBDAB0C-7534-ED52-7D9B-E28B530851CE}"/>
              </a:ext>
            </a:extLst>
          </p:cNvPr>
          <p:cNvSpPr txBox="1"/>
          <p:nvPr/>
        </p:nvSpPr>
        <p:spPr>
          <a:xfrm>
            <a:off x="2902610" y="2007727"/>
            <a:ext cx="11123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6.2 vs 4.2 mon</a:t>
            </a:r>
          </a:p>
        </p:txBody>
      </p:sp>
      <p:sp>
        <p:nvSpPr>
          <p:cNvPr id="10" name="TextBox 9">
            <a:extLst>
              <a:ext uri="{FF2B5EF4-FFF2-40B4-BE49-F238E27FC236}">
                <a16:creationId xmlns:a16="http://schemas.microsoft.com/office/drawing/2014/main" id="{37F5DB09-8300-760A-11D6-550916BED220}"/>
              </a:ext>
            </a:extLst>
          </p:cNvPr>
          <p:cNvSpPr txBox="1"/>
          <p:nvPr/>
        </p:nvSpPr>
        <p:spPr>
          <a:xfrm>
            <a:off x="2546916" y="4464443"/>
            <a:ext cx="111235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Calibri" panose="020F0502020204030204"/>
                <a:ea typeface="+mn-ea"/>
                <a:cs typeface="+mn-cs"/>
              </a:rPr>
              <a:t>3.1 vs 1.5 mon</a:t>
            </a:r>
          </a:p>
        </p:txBody>
      </p:sp>
      <p:sp>
        <p:nvSpPr>
          <p:cNvPr id="13" name="TextBox 12">
            <a:extLst>
              <a:ext uri="{FF2B5EF4-FFF2-40B4-BE49-F238E27FC236}">
                <a16:creationId xmlns:a16="http://schemas.microsoft.com/office/drawing/2014/main" id="{857A0022-0D73-090C-54B9-D31E807128DF}"/>
              </a:ext>
            </a:extLst>
          </p:cNvPr>
          <p:cNvSpPr txBox="1"/>
          <p:nvPr/>
        </p:nvSpPr>
        <p:spPr>
          <a:xfrm>
            <a:off x="4130820" y="6485784"/>
            <a:ext cx="415806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Wang-Gillam et al, Lancet, 2015; Wang-Gillam et al, ASCO, 2016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07906DA-ED52-E7C2-1659-5FD07F0CC884}"/>
              </a:ext>
            </a:extLst>
          </p:cNvPr>
          <p:cNvSpPr txBox="1"/>
          <p:nvPr/>
        </p:nvSpPr>
        <p:spPr>
          <a:xfrm>
            <a:off x="8223263" y="2146226"/>
            <a:ext cx="250235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Grade  3 or 4 toxicities %</a:t>
            </a:r>
          </a:p>
        </p:txBody>
      </p:sp>
    </p:spTree>
    <p:extLst>
      <p:ext uri="{BB962C8B-B14F-4D97-AF65-F5344CB8AC3E}">
        <p14:creationId xmlns:p14="http://schemas.microsoft.com/office/powerpoint/2010/main" val="2434805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78093" y="82527"/>
            <a:ext cx="11178691" cy="1058861"/>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Treatment Sequencing Approach For mPDAC In 2026:</a:t>
            </a:r>
          </a:p>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black"/>
                </a:solidFill>
                <a:effectLst/>
                <a:uLnTx/>
                <a:uFillTx/>
                <a:latin typeface="Arial" panose="020B0604020202020204" pitchFamily="34" charset="0"/>
                <a:ea typeface="+mj-ea"/>
                <a:cs typeface="Arial" panose="020B0604020202020204" pitchFamily="34" charset="0"/>
              </a:rPr>
              <a:t>A Clinical Trial Must Always Be Considered Before Starting Therapy</a:t>
            </a:r>
          </a:p>
        </p:txBody>
      </p:sp>
      <p:sp>
        <p:nvSpPr>
          <p:cNvPr id="4" name="TextBox 3"/>
          <p:cNvSpPr txBox="1"/>
          <p:nvPr/>
        </p:nvSpPr>
        <p:spPr>
          <a:xfrm>
            <a:off x="5871725" y="5276755"/>
            <a:ext cx="1952236" cy="823752"/>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72000" rIns="90000" bIns="720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Nab-paclitaxel + gemcitabine </a:t>
            </a:r>
            <a:b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1400" b="1" i="0" u="none" strike="noStrike" kern="1200" cap="none" spc="0" normalizeH="0" baseline="0" noProof="0" dirty="0">
                <a:ln>
                  <a:noFill/>
                </a:ln>
                <a:solidFill>
                  <a:srgbClr val="FFFFFF"/>
                </a:solidFill>
                <a:effectLst/>
                <a:uLnTx/>
                <a:uFillTx/>
                <a:latin typeface="Arial" charset="0"/>
                <a:ea typeface="+mn-ea"/>
                <a:cs typeface="Arial" charset="0"/>
              </a:rPr>
              <a:t>(if no neuropathy</a:t>
            </a: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5" name="TextBox 4"/>
          <p:cNvSpPr txBox="1"/>
          <p:nvPr/>
        </p:nvSpPr>
        <p:spPr>
          <a:xfrm>
            <a:off x="5879487" y="4629464"/>
            <a:ext cx="1952236" cy="594165"/>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44000" rIns="90000" bIns="144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Gemcitabine</a:t>
            </a:r>
          </a:p>
        </p:txBody>
      </p:sp>
      <p:cxnSp>
        <p:nvCxnSpPr>
          <p:cNvPr id="6" name="Straight Arrow Connector 5"/>
          <p:cNvCxnSpPr/>
          <p:nvPr/>
        </p:nvCxnSpPr>
        <p:spPr>
          <a:xfrm>
            <a:off x="4043331" y="2137760"/>
            <a:ext cx="8535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4122054" y="5260144"/>
            <a:ext cx="853510" cy="0"/>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903726" y="1707145"/>
            <a:ext cx="1836000" cy="879307"/>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Nab-paclitaxel + Gemcitabine</a:t>
            </a:r>
          </a:p>
        </p:txBody>
      </p:sp>
      <p:sp>
        <p:nvSpPr>
          <p:cNvPr id="10" name="TextBox 9"/>
          <p:cNvSpPr txBox="1"/>
          <p:nvPr/>
        </p:nvSpPr>
        <p:spPr>
          <a:xfrm>
            <a:off x="5859663" y="1721152"/>
            <a:ext cx="1952237" cy="863940"/>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1440" tIns="194400" rIns="90000" bIns="194400" rtlCol="0">
            <a:no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Nal-IRI (MM-398) + </a:t>
            </a:r>
            <a:b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5-FU/LV</a:t>
            </a:r>
          </a:p>
        </p:txBody>
      </p:sp>
      <p:sp>
        <p:nvSpPr>
          <p:cNvPr id="12" name="TextBox 11"/>
          <p:cNvSpPr txBox="1"/>
          <p:nvPr/>
        </p:nvSpPr>
        <p:spPr>
          <a:xfrm>
            <a:off x="5859664" y="3629844"/>
            <a:ext cx="1952236" cy="879307"/>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Capecitabine or </a:t>
            </a:r>
            <a:b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5-FU</a:t>
            </a:r>
          </a:p>
        </p:txBody>
      </p:sp>
      <p:sp>
        <p:nvSpPr>
          <p:cNvPr id="14" name="TextBox 13"/>
          <p:cNvSpPr txBox="1"/>
          <p:nvPr/>
        </p:nvSpPr>
        <p:spPr>
          <a:xfrm>
            <a:off x="8176587" y="2654313"/>
            <a:ext cx="2108903" cy="851297"/>
          </a:xfrm>
          <a:prstGeom prst="round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Nal-IRI + 5-FU/LV</a:t>
            </a:r>
            <a:b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t>(depending on </a:t>
            </a:r>
            <a:b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br>
            <a:r>
              <a:rPr kumimoji="0" lang="en-GB" sz="1400" b="0" i="0" u="none" strike="noStrike" kern="1200" cap="none" spc="0" normalizeH="0" baseline="0" noProof="0" dirty="0">
                <a:ln>
                  <a:noFill/>
                </a:ln>
                <a:solidFill>
                  <a:prstClr val="white"/>
                </a:solidFill>
                <a:effectLst/>
                <a:uLnTx/>
                <a:uFillTx/>
                <a:latin typeface="Arial" charset="0"/>
                <a:ea typeface="+mn-ea"/>
                <a:cs typeface="Arial" charset="0"/>
              </a:rPr>
              <a:t>prior exposure)</a:t>
            </a:r>
          </a:p>
        </p:txBody>
      </p:sp>
      <p:sp>
        <p:nvSpPr>
          <p:cNvPr id="15" name="TextBox 14"/>
          <p:cNvSpPr txBox="1"/>
          <p:nvPr/>
        </p:nvSpPr>
        <p:spPr>
          <a:xfrm>
            <a:off x="2517213" y="1232371"/>
            <a:ext cx="928683"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1</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st</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16" name="TextBox 15"/>
          <p:cNvSpPr txBox="1"/>
          <p:nvPr/>
        </p:nvSpPr>
        <p:spPr>
          <a:xfrm>
            <a:off x="5503098" y="1232346"/>
            <a:ext cx="1663610"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2</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nd</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17" name="TextBox 16"/>
          <p:cNvSpPr txBox="1"/>
          <p:nvPr/>
        </p:nvSpPr>
        <p:spPr>
          <a:xfrm>
            <a:off x="8753226" y="1232371"/>
            <a:ext cx="928683" cy="369332"/>
          </a:xfrm>
          <a:prstGeom prst="rect">
            <a:avLst/>
          </a:prstGeom>
          <a:noFill/>
        </p:spPr>
        <p:txBody>
          <a:bodyPr wrap="square" lIns="36000"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3</a:t>
            </a:r>
            <a:r>
              <a:rPr kumimoji="0" lang="en-GB" sz="1800" b="1" i="0" u="none" strike="noStrike" kern="1200" cap="none" spc="0" normalizeH="0" baseline="30000" noProof="0" dirty="0">
                <a:ln>
                  <a:noFill/>
                </a:ln>
                <a:solidFill>
                  <a:prstClr val="black"/>
                </a:solidFill>
                <a:effectLst/>
                <a:uLnTx/>
                <a:uFillTx/>
                <a:latin typeface="Arial" charset="0"/>
                <a:ea typeface="+mn-ea"/>
                <a:cs typeface="Arial" charset="0"/>
              </a:rPr>
              <a:t>rd</a:t>
            </a:r>
            <a:r>
              <a:rPr kumimoji="0" lang="en-GB" sz="1800" b="1" i="0" u="none" strike="noStrike" kern="1200" cap="none" spc="0" normalizeH="0" baseline="0" noProof="0" dirty="0">
                <a:ln>
                  <a:noFill/>
                </a:ln>
                <a:solidFill>
                  <a:prstClr val="black"/>
                </a:solidFill>
                <a:effectLst/>
                <a:uLnTx/>
                <a:uFillTx/>
                <a:latin typeface="Arial" charset="0"/>
                <a:ea typeface="+mn-ea"/>
                <a:cs typeface="Arial" charset="0"/>
              </a:rPr>
              <a:t> line</a:t>
            </a:r>
          </a:p>
        </p:txBody>
      </p:sp>
      <p:sp>
        <p:nvSpPr>
          <p:cNvPr id="20" name="TextBox 19"/>
          <p:cNvSpPr txBox="1"/>
          <p:nvPr/>
        </p:nvSpPr>
        <p:spPr>
          <a:xfrm>
            <a:off x="5859664" y="2663713"/>
            <a:ext cx="1952236" cy="879307"/>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mFOLFOX6 or CAPOX</a:t>
            </a:r>
          </a:p>
        </p:txBody>
      </p:sp>
      <p:sp>
        <p:nvSpPr>
          <p:cNvPr id="21" name="TextBox 20"/>
          <p:cNvSpPr txBox="1"/>
          <p:nvPr/>
        </p:nvSpPr>
        <p:spPr>
          <a:xfrm>
            <a:off x="8176587" y="1721151"/>
            <a:ext cx="2108903" cy="851297"/>
          </a:xfrm>
          <a:prstGeom prst="round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Platinum-based tx</a:t>
            </a:r>
            <a:b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1400" b="0" i="0" u="none" strike="noStrike" kern="1200" cap="none" spc="0" normalizeH="0" baseline="0" noProof="0" dirty="0">
                <a:ln>
                  <a:noFill/>
                </a:ln>
                <a:solidFill>
                  <a:srgbClr val="FFFFFF"/>
                </a:solidFill>
                <a:effectLst/>
                <a:uLnTx/>
                <a:uFillTx/>
                <a:latin typeface="Arial" charset="0"/>
                <a:ea typeface="+mn-ea"/>
                <a:cs typeface="Arial" charset="0"/>
              </a:rPr>
              <a:t>(depending on </a:t>
            </a:r>
            <a:br>
              <a:rPr kumimoji="0" lang="en-GB" sz="1400" b="0" i="0" u="none" strike="noStrike" kern="1200" cap="none" spc="0" normalizeH="0" baseline="0" noProof="0" dirty="0">
                <a:ln>
                  <a:noFill/>
                </a:ln>
                <a:solidFill>
                  <a:srgbClr val="FFFFFF"/>
                </a:solidFill>
                <a:effectLst/>
                <a:uLnTx/>
                <a:uFillTx/>
                <a:latin typeface="Arial" charset="0"/>
                <a:ea typeface="+mn-ea"/>
                <a:cs typeface="Arial" charset="0"/>
              </a:rPr>
            </a:br>
            <a:r>
              <a:rPr kumimoji="0" lang="en-GB" sz="1400" b="0" i="0" u="none" strike="noStrike" kern="1200" cap="none" spc="0" normalizeH="0" baseline="0" noProof="0" dirty="0">
                <a:ln>
                  <a:noFill/>
                </a:ln>
                <a:solidFill>
                  <a:srgbClr val="FFFFFF"/>
                </a:solidFill>
                <a:effectLst/>
                <a:uLnTx/>
                <a:uFillTx/>
                <a:latin typeface="Arial" charset="0"/>
                <a:ea typeface="+mn-ea"/>
                <a:cs typeface="Arial" charset="0"/>
              </a:rPr>
              <a:t>prior exposure)</a:t>
            </a:r>
          </a:p>
        </p:txBody>
      </p:sp>
      <p:sp>
        <p:nvSpPr>
          <p:cNvPr id="22" name="Rectangle 21"/>
          <p:cNvSpPr/>
          <p:nvPr/>
        </p:nvSpPr>
        <p:spPr>
          <a:xfrm>
            <a:off x="261496" y="5720015"/>
            <a:ext cx="426755" cy="256035"/>
          </a:xfrm>
          <a:prstGeom prst="rect">
            <a:avLst/>
          </a:prstGeom>
          <a:ln/>
        </p:spPr>
        <p:style>
          <a:lnRef idx="0">
            <a:schemeClr val="accent1"/>
          </a:lnRef>
          <a:fillRef idx="3">
            <a:schemeClr val="accent1"/>
          </a:fillRef>
          <a:effectRef idx="3">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23" name="Rectangle 22"/>
          <p:cNvSpPr/>
          <p:nvPr/>
        </p:nvSpPr>
        <p:spPr>
          <a:xfrm>
            <a:off x="261495" y="6093373"/>
            <a:ext cx="426755" cy="256035"/>
          </a:xfrm>
          <a:prstGeom prst="rect">
            <a:avLst/>
          </a:prstGeom>
          <a:ln/>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900" b="0" i="0" u="none" strike="noStrike" kern="1200" cap="none" spc="0" normalizeH="0" baseline="0" noProof="0" dirty="0">
              <a:ln>
                <a:noFill/>
              </a:ln>
              <a:solidFill>
                <a:prstClr val="black"/>
              </a:solidFill>
              <a:effectLst/>
              <a:uLnTx/>
              <a:uFillTx/>
              <a:latin typeface="Arial"/>
              <a:ea typeface="+mn-ea"/>
              <a:cs typeface="+mn-cs"/>
            </a:endParaRPr>
          </a:p>
        </p:txBody>
      </p:sp>
      <p:sp>
        <p:nvSpPr>
          <p:cNvPr id="24" name="TextBox 23"/>
          <p:cNvSpPr txBox="1"/>
          <p:nvPr/>
        </p:nvSpPr>
        <p:spPr>
          <a:xfrm>
            <a:off x="688250" y="5720015"/>
            <a:ext cx="1127232" cy="20005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charset="0"/>
                <a:ea typeface="+mn-ea"/>
                <a:cs typeface="Arial" charset="0"/>
              </a:rPr>
              <a:t>Supported by RCT data</a:t>
            </a:r>
          </a:p>
        </p:txBody>
      </p:sp>
      <p:sp>
        <p:nvSpPr>
          <p:cNvPr id="25" name="TextBox 24"/>
          <p:cNvSpPr txBox="1"/>
          <p:nvPr/>
        </p:nvSpPr>
        <p:spPr>
          <a:xfrm>
            <a:off x="688250" y="6032030"/>
            <a:ext cx="1331138" cy="415498"/>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sz="700" b="0" i="0" u="none" strike="noStrike" kern="1200" cap="none" spc="0" normalizeH="0" baseline="0" noProof="0" dirty="0">
                <a:ln>
                  <a:noFill/>
                </a:ln>
                <a:solidFill>
                  <a:prstClr val="black"/>
                </a:solidFill>
                <a:effectLst/>
                <a:uLnTx/>
                <a:uFillTx/>
                <a:latin typeface="Arial" charset="0"/>
                <a:ea typeface="+mn-ea"/>
                <a:cs typeface="Arial" charset="0"/>
              </a:rPr>
              <a:t>Supported by retrospective data or small, single arm trials</a:t>
            </a:r>
          </a:p>
        </p:txBody>
      </p:sp>
      <p:sp>
        <p:nvSpPr>
          <p:cNvPr id="26" name="TextBox 25"/>
          <p:cNvSpPr txBox="1"/>
          <p:nvPr/>
        </p:nvSpPr>
        <p:spPr>
          <a:xfrm>
            <a:off x="1892732" y="2860469"/>
            <a:ext cx="1836000" cy="1088159"/>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FOLFIRINOX</a:t>
            </a:r>
          </a:p>
          <a:p>
            <a:pPr marL="0" marR="0" lvl="0" indent="0" algn="ctr" defTabSz="914400" rtl="0" eaLnBrk="1" fontAlgn="base" latinLnBrk="0" hangingPunct="1">
              <a:lnSpc>
                <a:spcPct val="80000"/>
              </a:lnSpc>
              <a:spcBef>
                <a:spcPct val="0"/>
              </a:spcBef>
              <a:spcAft>
                <a:spcPct val="0"/>
              </a:spcAft>
              <a:buClrTx/>
              <a:buSzTx/>
              <a:buFontTx/>
              <a:buNone/>
              <a:tabLst/>
              <a:defRPr/>
            </a:pPr>
            <a:endParaRPr kumimoji="0" lang="en-GB" sz="1600" b="1" i="0" u="none" strike="noStrike" kern="1200" cap="none" spc="0" normalizeH="0" baseline="0" noProof="0" dirty="0">
              <a:ln>
                <a:noFill/>
              </a:ln>
              <a:solidFill>
                <a:prstClr val="white"/>
              </a:solidFill>
              <a:effectLst/>
              <a:uLnTx/>
              <a:uFillTx/>
              <a:latin typeface="Arial" charset="0"/>
              <a:ea typeface="+mn-ea"/>
              <a:cs typeface="Arial" charset="0"/>
            </a:endParaRPr>
          </a:p>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NALIRIFOX</a:t>
            </a:r>
          </a:p>
        </p:txBody>
      </p:sp>
      <p:sp>
        <p:nvSpPr>
          <p:cNvPr id="28" name="TextBox 27">
            <a:extLst>
              <a:ext uri="{FF2B5EF4-FFF2-40B4-BE49-F238E27FC236}">
                <a16:creationId xmlns:a16="http://schemas.microsoft.com/office/drawing/2014/main" id="{8ABEBE61-44F9-41EE-B46E-510D9E39F6B9}"/>
              </a:ext>
            </a:extLst>
          </p:cNvPr>
          <p:cNvSpPr txBox="1"/>
          <p:nvPr/>
        </p:nvSpPr>
        <p:spPr>
          <a:xfrm>
            <a:off x="1903726" y="4004608"/>
            <a:ext cx="1836000" cy="866580"/>
          </a:xfrm>
          <a:prstGeom prst="roundRect">
            <a:avLst/>
          </a:prstGeom>
        </p:spPr>
        <p:style>
          <a:lnRef idx="0">
            <a:schemeClr val="accent6"/>
          </a:lnRef>
          <a:fillRef idx="3">
            <a:schemeClr val="accent6"/>
          </a:fillRef>
          <a:effectRef idx="3">
            <a:schemeClr val="accent6"/>
          </a:effectRef>
          <a:fontRef idx="minor">
            <a:schemeClr val="lt1"/>
          </a:fontRef>
        </p:style>
        <p:txBody>
          <a:bodyPr wrap="square" lIns="90000" tIns="144000" rIns="90000" bIns="144000"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Gemcitabine+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600" b="1" i="0" u="none" strike="noStrike" kern="1200" cap="none" spc="0" normalizeH="0" baseline="0" noProof="0" dirty="0">
                <a:ln>
                  <a:noFill/>
                </a:ln>
                <a:solidFill>
                  <a:srgbClr val="FFFFFF"/>
                </a:solidFill>
                <a:effectLst/>
                <a:uLnTx/>
                <a:uFillTx/>
                <a:latin typeface="Arial" charset="0"/>
                <a:ea typeface="+mn-ea"/>
                <a:cs typeface="Arial" charset="0"/>
              </a:rPr>
              <a:t>Cisplatin</a:t>
            </a:r>
          </a:p>
        </p:txBody>
      </p:sp>
      <p:sp>
        <p:nvSpPr>
          <p:cNvPr id="30" name="TextBox 29">
            <a:extLst>
              <a:ext uri="{FF2B5EF4-FFF2-40B4-BE49-F238E27FC236}">
                <a16:creationId xmlns:a16="http://schemas.microsoft.com/office/drawing/2014/main" id="{0D176795-5E1C-D443-A4FE-511099E153F7}"/>
              </a:ext>
            </a:extLst>
          </p:cNvPr>
          <p:cNvSpPr txBox="1"/>
          <p:nvPr/>
        </p:nvSpPr>
        <p:spPr>
          <a:xfrm>
            <a:off x="3927242" y="3691679"/>
            <a:ext cx="1256293" cy="652295"/>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600" b="1" i="0" u="none" strike="noStrike" kern="1200" cap="none" spc="0" normalizeH="0" baseline="0" noProof="0" dirty="0">
                <a:ln>
                  <a:noFill/>
                </a:ln>
                <a:solidFill>
                  <a:prstClr val="white"/>
                </a:solidFill>
                <a:effectLst/>
                <a:uLnTx/>
                <a:uFillTx/>
                <a:latin typeface="Arial" charset="0"/>
                <a:ea typeface="+mn-ea"/>
                <a:cs typeface="Arial" charset="0"/>
              </a:rPr>
              <a:t>Olaparib</a:t>
            </a:r>
          </a:p>
        </p:txBody>
      </p:sp>
      <p:sp>
        <p:nvSpPr>
          <p:cNvPr id="31" name="Rectangular Callout 30">
            <a:extLst>
              <a:ext uri="{FF2B5EF4-FFF2-40B4-BE49-F238E27FC236}">
                <a16:creationId xmlns:a16="http://schemas.microsoft.com/office/drawing/2014/main" id="{661E0685-CABB-B8C5-C3EE-20B1D0A5D634}"/>
              </a:ext>
            </a:extLst>
          </p:cNvPr>
          <p:cNvSpPr/>
          <p:nvPr/>
        </p:nvSpPr>
        <p:spPr>
          <a:xfrm>
            <a:off x="3772997" y="3622498"/>
            <a:ext cx="955687" cy="204154"/>
          </a:xfrm>
          <a:prstGeom prst="wedgeRectCallout">
            <a:avLst>
              <a:gd name="adj1" fmla="val -44458"/>
              <a:gd name="adj2" fmla="val 109502"/>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panose="020F0502020204030204"/>
                <a:ea typeface="+mn-ea"/>
                <a:cs typeface="+mn-cs"/>
              </a:rPr>
              <a:t>BRCA/</a:t>
            </a:r>
            <a:r>
              <a:rPr kumimoji="0" lang="en-US" sz="1050" b="0" i="0" u="none" strike="noStrike" kern="1200" cap="none" spc="0" normalizeH="0" baseline="0" noProof="0" dirty="0" err="1">
                <a:ln>
                  <a:noFill/>
                </a:ln>
                <a:solidFill>
                  <a:prstClr val="white"/>
                </a:solidFill>
                <a:effectLst/>
                <a:uLnTx/>
                <a:uFillTx/>
                <a:latin typeface="Calibri" panose="020F0502020204030204"/>
                <a:ea typeface="+mn-ea"/>
                <a:cs typeface="+mn-cs"/>
              </a:rPr>
              <a:t>PALB</a:t>
            </a:r>
            <a:r>
              <a:rPr kumimoji="0" lang="en-US" sz="1050" b="0" i="0" u="none" strike="noStrike" kern="1200" cap="none" spc="0" normalizeH="0" baseline="30000" noProof="0" dirty="0" err="1">
                <a:ln>
                  <a:noFill/>
                </a:ln>
                <a:solidFill>
                  <a:prstClr val="white"/>
                </a:solidFill>
                <a:effectLst/>
                <a:uLnTx/>
                <a:uFillTx/>
                <a:latin typeface="Calibri" panose="020F0502020204030204"/>
                <a:ea typeface="+mn-ea"/>
                <a:cs typeface="+mn-cs"/>
              </a:rPr>
              <a:t>mut</a:t>
            </a:r>
            <a:endParaRPr kumimoji="0" lang="en-US" sz="1050" b="0" i="0" u="none" strike="noStrike" kern="1200" cap="none" spc="0" normalizeH="0" baseline="3000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E2312D11-7D56-B5E0-D42A-171F03D576E8}"/>
              </a:ext>
            </a:extLst>
          </p:cNvPr>
          <p:cNvSpPr txBox="1"/>
          <p:nvPr/>
        </p:nvSpPr>
        <p:spPr>
          <a:xfrm rot="20638713">
            <a:off x="3985361" y="1920469"/>
            <a:ext cx="1836000" cy="679536"/>
          </a:xfrm>
          <a:prstGeom prst="roundRect">
            <a:avLst/>
          </a:prstGeom>
        </p:spPr>
        <p:style>
          <a:lnRef idx="0">
            <a:schemeClr val="accent1"/>
          </a:lnRef>
          <a:fillRef idx="3">
            <a:schemeClr val="accent1"/>
          </a:fillRef>
          <a:effectRef idx="3">
            <a:schemeClr val="accent1"/>
          </a:effectRef>
          <a:fontRef idx="minor">
            <a:schemeClr val="lt1"/>
          </a:fontRef>
        </p:style>
        <p:txBody>
          <a:bodyPr wrap="square" lIns="90000" tIns="194400" rIns="90000" bIns="194400" rtlCol="0">
            <a:spAutoFit/>
          </a:body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Arial" charset="0"/>
                <a:ea typeface="+mn-ea"/>
                <a:cs typeface="Arial" charset="0"/>
              </a:rPr>
              <a:t>Daraxonrasib</a:t>
            </a:r>
          </a:p>
        </p:txBody>
      </p:sp>
    </p:spTree>
    <p:extLst>
      <p:ext uri="{BB962C8B-B14F-4D97-AF65-F5344CB8AC3E}">
        <p14:creationId xmlns:p14="http://schemas.microsoft.com/office/powerpoint/2010/main" val="156200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828C9-7A93-C411-E637-829A1FD4CE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09AB8-F522-AB1E-D1B7-90C2FB07441E}"/>
              </a:ext>
            </a:extLst>
          </p:cNvPr>
          <p:cNvSpPr txBox="1">
            <a:spLocks/>
          </p:cNvSpPr>
          <p:nvPr/>
        </p:nvSpPr>
        <p:spPr>
          <a:xfrm>
            <a:off x="2438400" y="2856706"/>
            <a:ext cx="7315200" cy="1143000"/>
          </a:xfrm>
          <a:prstGeom prst="rect">
            <a:avLst/>
          </a:prstGeom>
          <a:solidFill>
            <a:srgbClr val="367BB9"/>
          </a:solidFill>
          <a:ln w="25400">
            <a:solidFill>
              <a:schemeClr val="tx1"/>
            </a:solidFill>
          </a:ln>
          <a:effectLst>
            <a:glow rad="152400">
              <a:schemeClr val="tx1">
                <a:alpha val="10000"/>
              </a:schemeClr>
            </a:glow>
          </a:effectLst>
        </p:spPr>
        <p:txBody>
          <a:bodyPr vert="horz" lIns="91440" tIns="45720" rIns="91440" bIns="45720" rtlCol="0" anchor="ctr">
            <a:normAutofit/>
          </a:bodyPr>
          <a:lstStyle>
            <a:lvl1pPr algn="ctr" defTabSz="914400" rtl="0" eaLnBrk="1" latinLnBrk="0" hangingPunct="1">
              <a:lnSpc>
                <a:spcPct val="90000"/>
              </a:lnSpc>
              <a:spcBef>
                <a:spcPct val="0"/>
              </a:spcBef>
              <a:buNone/>
              <a:defRPr sz="3600" b="1" kern="1200">
                <a:solidFill>
                  <a:srgbClr val="002656"/>
                </a:solidFill>
                <a:latin typeface="Arial" charset="0"/>
                <a:ea typeface="Arial" charset="0"/>
                <a:cs typeface="Arial" charset="0"/>
              </a:defRPr>
            </a:lvl1pPr>
          </a:lstStyle>
          <a:p>
            <a:pPr marL="0" marR="0" lvl="0" indent="0" algn="ctr" defTabSz="914400" rtl="0" eaLnBrk="0" fontAlgn="auto" latinLnBrk="0" hangingPunct="0">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rPr>
              <a:t>QUESTIONS?</a:t>
            </a:r>
            <a:endParaRPr kumimoji="0" lang="en-US" sz="4000" b="1" i="1" u="none" strike="noStrike" kern="1200" cap="none" spc="0" normalizeH="0" baseline="0" noProof="0" dirty="0">
              <a:ln>
                <a:noFill/>
              </a:ln>
              <a:solidFill>
                <a:prstClr val="white"/>
              </a:solidFill>
              <a:effectLst/>
              <a:uLnTx/>
              <a:uFillTx/>
              <a:latin typeface="Arial" pitchFamily="-1" charset="0"/>
              <a:ea typeface="ＭＳ Ｐゴシック" pitchFamily="-1" charset="-128"/>
              <a:cs typeface="Arial" charset="0"/>
            </a:endParaRPr>
          </a:p>
        </p:txBody>
      </p:sp>
    </p:spTree>
    <p:extLst>
      <p:ext uri="{BB962C8B-B14F-4D97-AF65-F5344CB8AC3E}">
        <p14:creationId xmlns:p14="http://schemas.microsoft.com/office/powerpoint/2010/main" val="1274648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0"/>
          <p:cNvSpPr>
            <a:spLocks noChangeArrowheads="1"/>
          </p:cNvSpPr>
          <p:nvPr/>
        </p:nvSpPr>
        <p:spPr bwMode="auto">
          <a:xfrm>
            <a:off x="914639" y="6354762"/>
            <a:ext cx="10360152" cy="503238"/>
          </a:xfrm>
          <a:prstGeom prst="rect">
            <a:avLst/>
          </a:prstGeom>
          <a:noFill/>
          <a:ln>
            <a:noFill/>
          </a:ln>
          <a:effectLst>
            <a:prstShdw prst="shdw17" dist="17961" dir="2700000">
              <a:srgbClr val="708688">
                <a:alpha val="74997"/>
              </a:srgbClr>
            </a:prst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002656"/>
                </a:solidFill>
                <a:effectLst/>
                <a:uLnTx/>
                <a:uFillTx/>
                <a:latin typeface="Arial"/>
                <a:ea typeface="+mn-ea"/>
                <a:cs typeface="+mn-cs"/>
              </a:rPr>
              <a:t>For assistance, please raise your hand. Devices will be collected at the conclusion of the activity.</a:t>
            </a:r>
          </a:p>
        </p:txBody>
      </p:sp>
      <p:sp>
        <p:nvSpPr>
          <p:cNvPr id="20" name="Rectangle 13"/>
          <p:cNvSpPr>
            <a:spLocks noChangeArrowheads="1"/>
          </p:cNvSpPr>
          <p:nvPr/>
        </p:nvSpPr>
        <p:spPr bwMode="auto">
          <a:xfrm>
            <a:off x="1920479" y="188197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a:ea typeface="+mn-ea"/>
                <a:cs typeface="+mn-cs"/>
              </a:rPr>
              <a:t>Review Program Slides: </a:t>
            </a:r>
            <a:r>
              <a:rPr kumimoji="0" lang="en-US" sz="2100" b="0" i="0" u="none" strike="noStrike" kern="1200" cap="none" spc="0" normalizeH="0" baseline="0" noProof="0" dirty="0">
                <a:ln>
                  <a:noFill/>
                </a:ln>
                <a:solidFill>
                  <a:srgbClr val="002656"/>
                </a:solidFill>
                <a:effectLst/>
                <a:uLnTx/>
                <a:uFillTx/>
                <a:latin typeface="Arial"/>
                <a:ea typeface="+mn-ea"/>
                <a:cs typeface="+mn-cs"/>
              </a:rPr>
              <a:t>A link to the program slides will be posted in the chat room at the start of the program.</a:t>
            </a:r>
          </a:p>
        </p:txBody>
      </p:sp>
      <p:sp>
        <p:nvSpPr>
          <p:cNvPr id="23" name="Rectangle 13"/>
          <p:cNvSpPr>
            <a:spLocks noChangeArrowheads="1"/>
          </p:cNvSpPr>
          <p:nvPr/>
        </p:nvSpPr>
        <p:spPr bwMode="auto">
          <a:xfrm>
            <a:off x="1920479" y="301965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a:ea typeface="+mn-ea"/>
                <a:cs typeface="+mn-cs"/>
              </a:rPr>
              <a:t>Answer Survey Questions: </a:t>
            </a:r>
            <a:r>
              <a:rPr kumimoji="0" lang="en-US" sz="2100" b="0" i="0" u="none" strike="noStrike" kern="1200" cap="none" spc="0" normalizeH="0" baseline="0" noProof="0" dirty="0">
                <a:ln>
                  <a:noFill/>
                </a:ln>
                <a:solidFill>
                  <a:srgbClr val="002656"/>
                </a:solidFill>
                <a:effectLst/>
                <a:uLnTx/>
                <a:uFillTx/>
                <a:latin typeface="Arial"/>
                <a:ea typeface="+mn-ea"/>
                <a:cs typeface="ＭＳ Ｐゴシック" charset="-128"/>
              </a:rPr>
              <a:t>Complete the pre- and </a:t>
            </a:r>
            <a:r>
              <a:rPr kumimoji="0" lang="en-US" sz="2100" b="0" i="0" u="none" strike="noStrike" kern="1200" cap="none" spc="0" normalizeH="0" baseline="0" noProof="0" dirty="0" err="1">
                <a:ln>
                  <a:noFill/>
                </a:ln>
                <a:solidFill>
                  <a:srgbClr val="002656"/>
                </a:solidFill>
                <a:effectLst/>
                <a:uLnTx/>
                <a:uFillTx/>
                <a:latin typeface="Arial"/>
                <a:ea typeface="+mn-ea"/>
                <a:cs typeface="ＭＳ Ｐゴシック" charset="-128"/>
              </a:rPr>
              <a:t>postmeeting</a:t>
            </a:r>
            <a:r>
              <a:rPr kumimoji="0" lang="en-US" sz="2100" b="0" i="0" u="none" strike="noStrike" kern="1200" cap="none" spc="0" normalizeH="0" baseline="0" noProof="0" dirty="0">
                <a:ln>
                  <a:noFill/>
                </a:ln>
                <a:solidFill>
                  <a:srgbClr val="002656"/>
                </a:solidFill>
                <a:effectLst/>
                <a:uLnTx/>
                <a:uFillTx/>
                <a:latin typeface="Arial"/>
                <a:ea typeface="+mn-ea"/>
                <a:cs typeface="ＭＳ Ｐゴシック" charset="-128"/>
              </a:rPr>
              <a:t> surveys.</a:t>
            </a:r>
            <a:endParaRPr kumimoji="0" lang="en-US" sz="2100" b="0" i="1" u="none" strike="noStrike" kern="1200" cap="none" spc="0" normalizeH="0" baseline="0" noProof="0" dirty="0">
              <a:ln>
                <a:noFill/>
              </a:ln>
              <a:solidFill>
                <a:srgbClr val="002656"/>
              </a:solidFill>
              <a:effectLst/>
              <a:uLnTx/>
              <a:uFillTx/>
              <a:latin typeface="Arial"/>
              <a:ea typeface="+mn-ea"/>
              <a:cs typeface="ＭＳ Ｐゴシック" charset="-128"/>
            </a:endParaRPr>
          </a:p>
        </p:txBody>
      </p:sp>
      <p:sp>
        <p:nvSpPr>
          <p:cNvPr id="25" name="Rectangle 13"/>
          <p:cNvSpPr>
            <a:spLocks noChangeArrowheads="1"/>
          </p:cNvSpPr>
          <p:nvPr/>
        </p:nvSpPr>
        <p:spPr bwMode="auto">
          <a:xfrm>
            <a:off x="1920479" y="420883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panose="020B0604020202020204"/>
                <a:ea typeface="+mn-ea"/>
                <a:cs typeface="+mn-cs"/>
              </a:rPr>
              <a:t>Ask a Question: </a:t>
            </a:r>
            <a:r>
              <a:rPr kumimoji="0" lang="en-US" sz="2100" b="0" i="0" u="none" strike="noStrike" kern="1200" cap="none" spc="0" normalizeH="0" baseline="0" noProof="0" dirty="0">
                <a:ln>
                  <a:noFill/>
                </a:ln>
                <a:solidFill>
                  <a:srgbClr val="002656"/>
                </a:solidFill>
                <a:effectLst/>
                <a:uLnTx/>
                <a:uFillTx/>
                <a:latin typeface="Arial" panose="020B0604020202020204"/>
                <a:ea typeface="+mn-ea"/>
                <a:cs typeface="+mn-cs"/>
              </a:rPr>
              <a:t>Submit a challenging case or question for discussion using the Zoom chat room.</a:t>
            </a:r>
          </a:p>
        </p:txBody>
      </p:sp>
      <p:sp>
        <p:nvSpPr>
          <p:cNvPr id="26" name="Rectangle 13"/>
          <p:cNvSpPr>
            <a:spLocks noChangeArrowheads="1"/>
          </p:cNvSpPr>
          <p:nvPr/>
        </p:nvSpPr>
        <p:spPr bwMode="auto">
          <a:xfrm>
            <a:off x="1920479" y="541478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100" b="1" i="0" u="none" strike="noStrike" kern="1200" cap="none" spc="0" normalizeH="0" baseline="0" noProof="0" dirty="0">
                <a:ln>
                  <a:noFill/>
                </a:ln>
                <a:solidFill>
                  <a:srgbClr val="002656"/>
                </a:solidFill>
                <a:effectLst/>
                <a:uLnTx/>
                <a:uFillTx/>
                <a:latin typeface="Arial"/>
                <a:ea typeface="+mn-ea"/>
                <a:cs typeface="+mn-cs"/>
              </a:rPr>
              <a:t>Get CE Credit: </a:t>
            </a:r>
            <a:r>
              <a:rPr kumimoji="0" lang="en-US" sz="2100" b="0" i="0" u="none" strike="noStrike" kern="1200" cap="none" spc="0" normalizeH="0" baseline="0" noProof="0" dirty="0">
                <a:ln>
                  <a:noFill/>
                </a:ln>
                <a:solidFill>
                  <a:srgbClr val="002656"/>
                </a:solidFill>
                <a:effectLst/>
                <a:uLnTx/>
                <a:uFillTx/>
                <a:latin typeface="Arial"/>
                <a:ea typeface="+mn-ea"/>
                <a:cs typeface="+mn-cs"/>
              </a:rPr>
              <a:t>A CE credit link will be provided in the chat room at the conclusion of the program. </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83574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417940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300518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355045"/>
            <a:ext cx="1005840" cy="765179"/>
          </a:xfrm>
          <a:prstGeom prst="rect">
            <a:avLst/>
          </a:prstGeom>
        </p:spPr>
      </p:pic>
      <p:sp>
        <p:nvSpPr>
          <p:cNvPr id="3" name="Title 2"/>
          <p:cNvSpPr>
            <a:spLocks noGrp="1"/>
          </p:cNvSpPr>
          <p:nvPr>
            <p:ph type="title"/>
          </p:nvPr>
        </p:nvSpPr>
        <p:spPr>
          <a:xfrm>
            <a:off x="914639" y="0"/>
            <a:ext cx="10795828" cy="1143000"/>
          </a:xfrm>
        </p:spPr>
        <p:txBody>
          <a:bodyPr>
            <a:normAutofit/>
          </a:bodyPr>
          <a:lstStyle/>
          <a:p>
            <a:r>
              <a:rPr lang="en-US" dirty="0"/>
              <a:t>Clinicians Attending via Zoom</a:t>
            </a:r>
          </a:p>
        </p:txBody>
      </p:sp>
    </p:spTree>
    <p:extLst>
      <p:ext uri="{BB962C8B-B14F-4D97-AF65-F5344CB8AC3E}">
        <p14:creationId xmlns:p14="http://schemas.microsoft.com/office/powerpoint/2010/main" val="6330447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8530BD-606D-3A99-D3E9-A0A0AB739024}"/>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346303A-EF11-FE79-D9EF-75945D1CF10C}"/>
              </a:ext>
            </a:extLst>
          </p:cNvPr>
          <p:cNvSpPr/>
          <p:nvPr/>
        </p:nvSpPr>
        <p:spPr bwMode="auto">
          <a:xfrm>
            <a:off x="684426" y="2594805"/>
            <a:ext cx="10731324" cy="1154236"/>
          </a:xfrm>
          <a:prstGeom prst="rect">
            <a:avLst/>
          </a:prstGeom>
          <a:solidFill>
            <a:srgbClr val="0432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FFFFFF"/>
              </a:solidFill>
              <a:effectLst/>
              <a:uLnTx/>
              <a:uFillTx/>
              <a:latin typeface="Times New Roman" pitchFamily="18" charset="0"/>
              <a:ea typeface="MS PGothic" charset="0"/>
              <a:cs typeface="+mn-cs"/>
            </a:endParaRPr>
          </a:p>
        </p:txBody>
      </p:sp>
      <p:sp>
        <p:nvSpPr>
          <p:cNvPr id="2" name="Title 1">
            <a:extLst>
              <a:ext uri="{FF2B5EF4-FFF2-40B4-BE49-F238E27FC236}">
                <a16:creationId xmlns:a16="http://schemas.microsoft.com/office/drawing/2014/main" id="{411E6615-D8D9-606D-C64B-55FBBA17A6B9}"/>
              </a:ext>
            </a:extLst>
          </p:cNvPr>
          <p:cNvSpPr>
            <a:spLocks noGrp="1"/>
          </p:cNvSpPr>
          <p:nvPr>
            <p:ph type="title"/>
          </p:nvPr>
        </p:nvSpPr>
        <p:spPr>
          <a:xfrm>
            <a:off x="462987" y="83127"/>
            <a:ext cx="11262167" cy="1061462"/>
          </a:xfrm>
        </p:spPr>
        <p:txBody>
          <a:bodyPr>
            <a:noAutofit/>
          </a:bodyPr>
          <a:lstStyle/>
          <a:p>
            <a:pPr>
              <a:lnSpc>
                <a:spcPct val="100000"/>
              </a:lnSpc>
            </a:pPr>
            <a:r>
              <a:rPr lang="en-US" sz="2800" dirty="0"/>
              <a:t>Module 2: Pancreatic Cancer</a:t>
            </a:r>
          </a:p>
        </p:txBody>
      </p:sp>
      <p:sp>
        <p:nvSpPr>
          <p:cNvPr id="7" name="Content Placeholder 6">
            <a:extLst>
              <a:ext uri="{FF2B5EF4-FFF2-40B4-BE49-F238E27FC236}">
                <a16:creationId xmlns:a16="http://schemas.microsoft.com/office/drawing/2014/main" id="{B38F8601-DA20-35C2-2763-C65DD0C477B5}"/>
              </a:ext>
            </a:extLst>
          </p:cNvPr>
          <p:cNvSpPr>
            <a:spLocks noGrp="1"/>
          </p:cNvSpPr>
          <p:nvPr>
            <p:ph idx="1"/>
          </p:nvPr>
        </p:nvSpPr>
        <p:spPr>
          <a:xfrm>
            <a:off x="462987" y="1144587"/>
            <a:ext cx="11262167" cy="5257800"/>
          </a:xfrm>
        </p:spPr>
        <p:txBody>
          <a:bodyPr lIns="365760" tIns="274320" rIns="365760">
            <a:noAutofit/>
          </a:bodyPr>
          <a:lstStyle/>
          <a:p>
            <a:pPr>
              <a:lnSpc>
                <a:spcPct val="100000"/>
              </a:lnSpc>
              <a:spcBef>
                <a:spcPts val="3000"/>
              </a:spcBef>
            </a:pPr>
            <a:r>
              <a:rPr lang="en-US" sz="3000" dirty="0"/>
              <a:t>Optimal Incorporation of Chemotherapy into the Management of Advanced Pancreatic Cancer — </a:t>
            </a:r>
            <a:r>
              <a:rPr lang="en-US" sz="3000" b="0" dirty="0"/>
              <a:t>Dr Philip</a:t>
            </a:r>
          </a:p>
          <a:p>
            <a:pPr>
              <a:lnSpc>
                <a:spcPct val="100000"/>
              </a:lnSpc>
              <a:spcBef>
                <a:spcPts val="3000"/>
              </a:spcBef>
            </a:pPr>
            <a:r>
              <a:rPr lang="en-US" sz="3000" dirty="0">
                <a:solidFill>
                  <a:schemeClr val="bg1"/>
                </a:solidFill>
              </a:rPr>
              <a:t>Other Available and Emerging Novel Approaches for Pancreatic Cancer — </a:t>
            </a:r>
            <a:r>
              <a:rPr lang="en-US" sz="3000" b="0" dirty="0">
                <a:solidFill>
                  <a:schemeClr val="bg1"/>
                </a:solidFill>
              </a:rPr>
              <a:t>Dr O’Reilly</a:t>
            </a:r>
          </a:p>
        </p:txBody>
      </p:sp>
    </p:spTree>
    <p:extLst>
      <p:ext uri="{BB962C8B-B14F-4D97-AF65-F5344CB8AC3E}">
        <p14:creationId xmlns:p14="http://schemas.microsoft.com/office/powerpoint/2010/main" val="18210934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821664-80F3-47D3-8AFF-CC7208C130C4}"/>
              </a:ext>
            </a:extLst>
          </p:cNvPr>
          <p:cNvSpPr>
            <a:spLocks noGrp="1"/>
          </p:cNvSpPr>
          <p:nvPr>
            <p:ph type="ctrTitle"/>
          </p:nvPr>
        </p:nvSpPr>
        <p:spPr>
          <a:xfrm>
            <a:off x="504825" y="1920241"/>
            <a:ext cx="10370253" cy="1508760"/>
          </a:xfrm>
        </p:spPr>
        <p:txBody>
          <a:bodyPr/>
          <a:lstStyle/>
          <a:p>
            <a:r>
              <a:rPr lang="en-US" sz="4000" dirty="0"/>
              <a:t>Pancreas Adenocarcinoma</a:t>
            </a:r>
            <a:br>
              <a:rPr lang="en-US" sz="4000" dirty="0"/>
            </a:br>
            <a:r>
              <a:rPr lang="en-US" sz="4000" dirty="0"/>
              <a:t>The Coming Future!</a:t>
            </a:r>
          </a:p>
        </p:txBody>
      </p:sp>
      <p:sp>
        <p:nvSpPr>
          <p:cNvPr id="4" name="Text Placeholder 3">
            <a:extLst>
              <a:ext uri="{FF2B5EF4-FFF2-40B4-BE49-F238E27FC236}">
                <a16:creationId xmlns:a16="http://schemas.microsoft.com/office/drawing/2014/main" id="{44E3105E-DE0C-76BF-4962-999EAD5E1A71}"/>
              </a:ext>
            </a:extLst>
          </p:cNvPr>
          <p:cNvSpPr>
            <a:spLocks noGrp="1"/>
          </p:cNvSpPr>
          <p:nvPr>
            <p:ph type="body" sz="quarter" idx="12"/>
          </p:nvPr>
        </p:nvSpPr>
        <p:spPr>
          <a:xfrm>
            <a:off x="504825" y="4855239"/>
            <a:ext cx="3505201" cy="457200"/>
          </a:xfrm>
        </p:spPr>
        <p:txBody>
          <a:bodyPr/>
          <a:lstStyle/>
          <a:p>
            <a:r>
              <a:rPr lang="en-US" dirty="0">
                <a:solidFill>
                  <a:srgbClr val="0432FF"/>
                </a:solidFill>
              </a:rPr>
              <a:t>April 25</a:t>
            </a:r>
            <a:r>
              <a:rPr lang="en-US" baseline="30000" dirty="0">
                <a:solidFill>
                  <a:srgbClr val="0432FF"/>
                </a:solidFill>
              </a:rPr>
              <a:t>th</a:t>
            </a:r>
            <a:r>
              <a:rPr lang="en-US" dirty="0">
                <a:solidFill>
                  <a:srgbClr val="0432FF"/>
                </a:solidFill>
              </a:rPr>
              <a:t>, 2026</a:t>
            </a:r>
          </a:p>
        </p:txBody>
      </p:sp>
      <p:sp>
        <p:nvSpPr>
          <p:cNvPr id="5" name="Text Placeholder 4">
            <a:extLst>
              <a:ext uri="{FF2B5EF4-FFF2-40B4-BE49-F238E27FC236}">
                <a16:creationId xmlns:a16="http://schemas.microsoft.com/office/drawing/2014/main" id="{B510CAED-0123-7FD5-D8DA-85AB44FB3CE1}"/>
              </a:ext>
            </a:extLst>
          </p:cNvPr>
          <p:cNvSpPr>
            <a:spLocks noGrp="1"/>
          </p:cNvSpPr>
          <p:nvPr>
            <p:ph type="body" sz="quarter" idx="13"/>
          </p:nvPr>
        </p:nvSpPr>
        <p:spPr>
          <a:xfrm>
            <a:off x="504825" y="3181379"/>
            <a:ext cx="7845091" cy="1508760"/>
          </a:xfrm>
        </p:spPr>
        <p:txBody>
          <a:bodyPr/>
          <a:lstStyle/>
          <a:p>
            <a:r>
              <a:rPr lang="en-US" sz="2800" b="1" dirty="0">
                <a:solidFill>
                  <a:srgbClr val="0432FF"/>
                </a:solidFill>
              </a:rPr>
              <a:t>Eileen M. O’Reilly, MD, FASCO</a:t>
            </a:r>
          </a:p>
          <a:p>
            <a:r>
              <a:rPr lang="en-US" sz="1600" dirty="0">
                <a:solidFill>
                  <a:schemeClr val="tx1"/>
                </a:solidFill>
              </a:rPr>
              <a:t>Winthrop Rockefeller Endowed Chair, Memorial Sloan Kettering Cancer Center</a:t>
            </a:r>
          </a:p>
          <a:p>
            <a:r>
              <a:rPr lang="en-US" sz="1600" dirty="0">
                <a:solidFill>
                  <a:schemeClr val="tx1"/>
                </a:solidFill>
              </a:rPr>
              <a:t>Chair, Human Research Protection Program and IRB</a:t>
            </a:r>
          </a:p>
          <a:p>
            <a:r>
              <a:rPr lang="en-US" sz="1600" dirty="0">
                <a:solidFill>
                  <a:schemeClr val="tx1"/>
                </a:solidFill>
              </a:rPr>
              <a:t>Professor of Medicine, Weill Cornell Medicine</a:t>
            </a:r>
          </a:p>
        </p:txBody>
      </p:sp>
      <p:sp>
        <p:nvSpPr>
          <p:cNvPr id="7" name="Text Placeholder 8">
            <a:extLst>
              <a:ext uri="{FF2B5EF4-FFF2-40B4-BE49-F238E27FC236}">
                <a16:creationId xmlns:a16="http://schemas.microsoft.com/office/drawing/2014/main" id="{4FB36F94-2439-1328-A978-D20F06F7722A}"/>
              </a:ext>
            </a:extLst>
          </p:cNvPr>
          <p:cNvSpPr txBox="1">
            <a:spLocks/>
          </p:cNvSpPr>
          <p:nvPr/>
        </p:nvSpPr>
        <p:spPr>
          <a:xfrm>
            <a:off x="503789" y="1542415"/>
            <a:ext cx="11184422" cy="295276"/>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400" kern="1200">
                <a:solidFill>
                  <a:schemeClr val="accent1"/>
                </a:solidFill>
                <a:latin typeface="+mn-lt"/>
                <a:ea typeface="+mn-ea"/>
                <a:cs typeface="+mn-cs"/>
              </a:defRPr>
            </a:lvl1pPr>
            <a:lvl2pPr marL="0" indent="0" algn="l" defTabSz="914400" rtl="0" eaLnBrk="1" latinLnBrk="0" hangingPunct="1">
              <a:lnSpc>
                <a:spcPct val="100000"/>
              </a:lnSpc>
              <a:spcBef>
                <a:spcPts val="0"/>
              </a:spcBef>
              <a:spcAft>
                <a:spcPts val="600"/>
              </a:spcAft>
              <a:buFont typeface="Arial" panose="020B0604020202020204" pitchFamily="34" charset="0"/>
              <a:buNone/>
              <a:tabLst/>
              <a:defRPr sz="1800" kern="1200">
                <a:solidFill>
                  <a:schemeClr val="accent2"/>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chemeClr val="accent2"/>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432FF"/>
                </a:solidFill>
                <a:effectLst/>
                <a:uLnTx/>
                <a:uFillTx/>
                <a:latin typeface="Arial" panose="020B0604020202020204"/>
                <a:ea typeface="+mn-ea"/>
                <a:cs typeface="+mn-cs"/>
              </a:rPr>
              <a:t>Research To Practice</a:t>
            </a:r>
          </a:p>
        </p:txBody>
      </p:sp>
    </p:spTree>
    <p:extLst>
      <p:ext uri="{BB962C8B-B14F-4D97-AF65-F5344CB8AC3E}">
        <p14:creationId xmlns:p14="http://schemas.microsoft.com/office/powerpoint/2010/main" val="34279960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5A4BADF-08C7-C94C-E06E-E7983A7034D9}"/>
              </a:ext>
            </a:extLst>
          </p:cNvPr>
          <p:cNvSpPr>
            <a:spLocks noGrp="1"/>
          </p:cNvSpPr>
          <p:nvPr>
            <p:ph type="title"/>
          </p:nvPr>
        </p:nvSpPr>
        <p:spPr/>
        <p:txBody>
          <a:bodyPr/>
          <a:lstStyle/>
          <a:p>
            <a:r>
              <a:rPr lang="en-US" dirty="0"/>
              <a:t>Disclosures</a:t>
            </a:r>
          </a:p>
        </p:txBody>
      </p:sp>
      <p:graphicFrame>
        <p:nvGraphicFramePr>
          <p:cNvPr id="10" name="Table 9">
            <a:extLst>
              <a:ext uri="{FF2B5EF4-FFF2-40B4-BE49-F238E27FC236}">
                <a16:creationId xmlns:a16="http://schemas.microsoft.com/office/drawing/2014/main" id="{EB382A99-7FA3-9EF2-E982-44ACD8645B50}"/>
              </a:ext>
            </a:extLst>
          </p:cNvPr>
          <p:cNvGraphicFramePr>
            <a:graphicFrameLocks noGrp="1"/>
          </p:cNvGraphicFramePr>
          <p:nvPr/>
        </p:nvGraphicFramePr>
        <p:xfrm>
          <a:off x="1117599" y="1514322"/>
          <a:ext cx="9953171" cy="4189791"/>
        </p:xfrm>
        <a:graphic>
          <a:graphicData uri="http://schemas.openxmlformats.org/drawingml/2006/table">
            <a:tbl>
              <a:tblPr firstRow="1" bandRow="1">
                <a:tableStyleId>{5C22544A-7EE6-4342-B048-85BDC9FD1C3A}</a:tableStyleId>
              </a:tblPr>
              <a:tblGrid>
                <a:gridCol w="3283657">
                  <a:extLst>
                    <a:ext uri="{9D8B030D-6E8A-4147-A177-3AD203B41FA5}">
                      <a16:colId xmlns:a16="http://schemas.microsoft.com/office/drawing/2014/main" val="3717485540"/>
                    </a:ext>
                  </a:extLst>
                </a:gridCol>
                <a:gridCol w="6669514">
                  <a:extLst>
                    <a:ext uri="{9D8B030D-6E8A-4147-A177-3AD203B41FA5}">
                      <a16:colId xmlns:a16="http://schemas.microsoft.com/office/drawing/2014/main" val="1518310696"/>
                    </a:ext>
                  </a:extLst>
                </a:gridCol>
              </a:tblGrid>
              <a:tr h="1593301">
                <a:tc>
                  <a:txBody>
                    <a:bodyPr/>
                    <a:lstStyle/>
                    <a:p>
                      <a:r>
                        <a:rPr lang="en-US" sz="1500" b="1" dirty="0">
                          <a:solidFill>
                            <a:srgbClr val="000000"/>
                          </a:solidFill>
                        </a:rPr>
                        <a:t>Advisory Committees and Consulting Agreements (Uncompensated)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0" dirty="0">
                          <a:solidFill>
                            <a:srgbClr val="000000"/>
                          </a:solidFill>
                        </a:rPr>
                        <a:t>Agenus Inc, Alligator Bioscience, Amgen Inc, Arcus Biosciences, Astellas, AstraZeneca Pharmaceuticals LP, BioNTech SE, Bristol Myers Squibb, </a:t>
                      </a:r>
                      <a:r>
                        <a:rPr lang="en-US" sz="1500" b="0" dirty="0" err="1">
                          <a:solidFill>
                            <a:srgbClr val="000000"/>
                          </a:solidFill>
                        </a:rPr>
                        <a:t>Ikena</a:t>
                      </a:r>
                      <a:r>
                        <a:rPr lang="en-US" sz="1500" b="0" dirty="0">
                          <a:solidFill>
                            <a:srgbClr val="000000"/>
                          </a:solidFill>
                        </a:rPr>
                        <a:t> Oncology, </a:t>
                      </a:r>
                      <a:r>
                        <a:rPr lang="en-US" sz="1500" b="0" dirty="0" err="1">
                          <a:solidFill>
                            <a:srgbClr val="000000"/>
                          </a:solidFill>
                        </a:rPr>
                        <a:t>Immuneering</a:t>
                      </a:r>
                      <a:r>
                        <a:rPr lang="en-US" sz="1500" b="0" dirty="0">
                          <a:solidFill>
                            <a:srgbClr val="000000"/>
                          </a:solidFill>
                        </a:rPr>
                        <a:t> Corporation, Ipsen Biopharmaceuticals Inc, Merck, MOMA Therapeutics, Novartis, Pfizer Inc, Regeneron Pharmaceuticals Inc, Revolution Medicines Inc, Tango Therapeutics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75536"/>
                  </a:ext>
                </a:extLst>
              </a:tr>
              <a:tr h="1298245">
                <a:tc>
                  <a:txBody>
                    <a:bodyPr/>
                    <a:lstStyle/>
                    <a:p>
                      <a:r>
                        <a:rPr lang="en-US" sz="1500" b="1" dirty="0">
                          <a:solidFill>
                            <a:srgbClr val="000000"/>
                          </a:solidFill>
                        </a:rPr>
                        <a:t>Contracted Research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0" dirty="0">
                          <a:solidFill>
                            <a:srgbClr val="000000"/>
                          </a:solidFill>
                        </a:rPr>
                        <a:t>Agenus Inc, Amgen Inc, Arcus </a:t>
                      </a:r>
                      <a:r>
                        <a:rPr lang="en-US" sz="1500" b="0" dirty="0" err="1">
                          <a:solidFill>
                            <a:srgbClr val="000000"/>
                          </a:solidFill>
                        </a:rPr>
                        <a:t>Biosciences,AstraZeneca</a:t>
                      </a:r>
                      <a:r>
                        <a:rPr lang="en-US" sz="1500" b="0" dirty="0">
                          <a:solidFill>
                            <a:srgbClr val="000000"/>
                          </a:solidFill>
                        </a:rPr>
                        <a:t> Pharmaceuticals LP, BioNTech SE, Digestive Care Inc, Elicio Therapeutics, Genentech, a member of the Roche Group, Incyte Corporation, Revolution Medicines Inc, Tango Therapeutics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49489226"/>
                  </a:ext>
                </a:extLst>
              </a:tr>
              <a:tr h="1298245">
                <a:tc>
                  <a:txBody>
                    <a:bodyPr/>
                    <a:lstStyle/>
                    <a:p>
                      <a:r>
                        <a:rPr lang="en-US" sz="1500" b="1" dirty="0">
                          <a:solidFill>
                            <a:srgbClr val="000000"/>
                          </a:solidFill>
                        </a:rPr>
                        <a:t>Nonrelevant Financial Relationships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500" b="0" dirty="0">
                          <a:solidFill>
                            <a:srgbClr val="000000"/>
                          </a:solidFill>
                        </a:rPr>
                        <a:t>American Association of Cancer Research (Editor), American Society of Clinical Oncology (Editor), Break Through Cancer, </a:t>
                      </a:r>
                      <a:r>
                        <a:rPr lang="en-US" sz="1500" b="0" dirty="0" err="1">
                          <a:solidFill>
                            <a:srgbClr val="000000"/>
                          </a:solidFill>
                        </a:rPr>
                        <a:t>Imedex</a:t>
                      </a:r>
                      <a:r>
                        <a:rPr lang="en-US" sz="1500" b="0" dirty="0">
                          <a:solidFill>
                            <a:srgbClr val="000000"/>
                          </a:solidFill>
                        </a:rPr>
                        <a:t>, National Cancer Institute (Cancer Center Support Grant/Core Grant), National Institutes of Health (research grant), Stand Up 2 Cancer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69184788"/>
                  </a:ext>
                </a:extLst>
              </a:tr>
            </a:tbl>
          </a:graphicData>
        </a:graphic>
      </p:graphicFrame>
    </p:spTree>
    <p:extLst>
      <p:ext uri="{BB962C8B-B14F-4D97-AF65-F5344CB8AC3E}">
        <p14:creationId xmlns:p14="http://schemas.microsoft.com/office/powerpoint/2010/main" val="34834900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2BCD9E-1181-0EA8-98F6-268868B15526}"/>
              </a:ext>
            </a:extLst>
          </p:cNvPr>
          <p:cNvSpPr>
            <a:spLocks noGrp="1"/>
          </p:cNvSpPr>
          <p:nvPr>
            <p:ph type="title"/>
          </p:nvPr>
        </p:nvSpPr>
        <p:spPr/>
        <p:txBody>
          <a:bodyPr/>
          <a:lstStyle/>
          <a:p>
            <a:r>
              <a:rPr lang="en-US" i="1" dirty="0"/>
              <a:t>RAS</a:t>
            </a:r>
            <a:r>
              <a:rPr lang="en-US" dirty="0"/>
              <a:t> Mutations in ~20% of All Cancers</a:t>
            </a:r>
          </a:p>
        </p:txBody>
      </p:sp>
      <p:sp>
        <p:nvSpPr>
          <p:cNvPr id="5" name="Text Placeholder 4">
            <a:extLst>
              <a:ext uri="{FF2B5EF4-FFF2-40B4-BE49-F238E27FC236}">
                <a16:creationId xmlns:a16="http://schemas.microsoft.com/office/drawing/2014/main" id="{CD4896DA-A2D9-41DA-F888-5C90091ED2A7}"/>
              </a:ext>
            </a:extLst>
          </p:cNvPr>
          <p:cNvSpPr>
            <a:spLocks noGrp="1"/>
          </p:cNvSpPr>
          <p:nvPr>
            <p:ph type="body" idx="12"/>
          </p:nvPr>
        </p:nvSpPr>
        <p:spPr/>
        <p:txBody>
          <a:bodyPr/>
          <a:lstStyle/>
          <a:p>
            <a:r>
              <a:rPr lang="en-US" dirty="0">
                <a:solidFill>
                  <a:srgbClr val="0432FF"/>
                </a:solidFill>
              </a:rPr>
              <a:t>KRAS Genomics</a:t>
            </a:r>
          </a:p>
        </p:txBody>
      </p:sp>
      <p:grpSp>
        <p:nvGrpSpPr>
          <p:cNvPr id="7" name="Group 6">
            <a:extLst>
              <a:ext uri="{FF2B5EF4-FFF2-40B4-BE49-F238E27FC236}">
                <a16:creationId xmlns:a16="http://schemas.microsoft.com/office/drawing/2014/main" id="{CBCA4B83-AB85-3B2F-FF91-12FD08064F31}"/>
              </a:ext>
            </a:extLst>
          </p:cNvPr>
          <p:cNvGrpSpPr>
            <a:grpSpLocks noChangeAspect="1"/>
          </p:cNvGrpSpPr>
          <p:nvPr/>
        </p:nvGrpSpPr>
        <p:grpSpPr>
          <a:xfrm>
            <a:off x="247757" y="1187233"/>
            <a:ext cx="11696486" cy="5012975"/>
            <a:chOff x="145334" y="1513422"/>
            <a:chExt cx="11820341" cy="5022768"/>
          </a:xfrm>
        </p:grpSpPr>
        <p:grpSp>
          <p:nvGrpSpPr>
            <p:cNvPr id="9" name="Group 8">
              <a:extLst>
                <a:ext uri="{FF2B5EF4-FFF2-40B4-BE49-F238E27FC236}">
                  <a16:creationId xmlns:a16="http://schemas.microsoft.com/office/drawing/2014/main" id="{CC1C4020-0EDD-5F21-7495-BC52AB839DBE}"/>
                </a:ext>
              </a:extLst>
            </p:cNvPr>
            <p:cNvGrpSpPr/>
            <p:nvPr/>
          </p:nvGrpSpPr>
          <p:grpSpPr>
            <a:xfrm>
              <a:off x="8729434" y="1513422"/>
              <a:ext cx="3236241" cy="5022768"/>
              <a:chOff x="8677165" y="1513422"/>
              <a:chExt cx="3236241" cy="5022768"/>
            </a:xfrm>
          </p:grpSpPr>
          <p:sp>
            <p:nvSpPr>
              <p:cNvPr id="56" name="TextBox 55">
                <a:extLst>
                  <a:ext uri="{FF2B5EF4-FFF2-40B4-BE49-F238E27FC236}">
                    <a16:creationId xmlns:a16="http://schemas.microsoft.com/office/drawing/2014/main" id="{F7379197-D4EC-AF80-D54A-4C1E29F4B0A9}"/>
                  </a:ext>
                </a:extLst>
              </p:cNvPr>
              <p:cNvSpPr txBox="1"/>
              <p:nvPr/>
            </p:nvSpPr>
            <p:spPr>
              <a:xfrm>
                <a:off x="8677165" y="1513422"/>
                <a:ext cx="3236241"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Alleles in NSCLC, CRC,</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and Pancreatic Cancers</a:t>
                </a:r>
              </a:p>
            </p:txBody>
          </p:sp>
          <p:pic>
            <p:nvPicPr>
              <p:cNvPr id="57" name="Picture 56">
                <a:extLst>
                  <a:ext uri="{FF2B5EF4-FFF2-40B4-BE49-F238E27FC236}">
                    <a16:creationId xmlns:a16="http://schemas.microsoft.com/office/drawing/2014/main" id="{6C9A90CC-9B29-4280-9DF3-76C86D51DDFC}"/>
                  </a:ext>
                </a:extLst>
              </p:cNvPr>
              <p:cNvPicPr>
                <a:picLocks noChangeAspect="1"/>
              </p:cNvPicPr>
              <p:nvPr/>
            </p:nvPicPr>
            <p:blipFill rotWithShape="1">
              <a:blip r:embed="rId2"/>
              <a:srcRect l="62646" t="3361" r="3939" b="7999"/>
              <a:stretch/>
            </p:blipFill>
            <p:spPr>
              <a:xfrm>
                <a:off x="8996430" y="2098197"/>
                <a:ext cx="2597711" cy="4437993"/>
              </a:xfrm>
              <a:prstGeom prst="rect">
                <a:avLst/>
              </a:prstGeom>
            </p:spPr>
          </p:pic>
        </p:grpSp>
        <p:grpSp>
          <p:nvGrpSpPr>
            <p:cNvPr id="10" name="Group 9">
              <a:extLst>
                <a:ext uri="{FF2B5EF4-FFF2-40B4-BE49-F238E27FC236}">
                  <a16:creationId xmlns:a16="http://schemas.microsoft.com/office/drawing/2014/main" id="{D880DF0A-5EED-80D0-BA29-6676488C08AE}"/>
                </a:ext>
              </a:extLst>
            </p:cNvPr>
            <p:cNvGrpSpPr/>
            <p:nvPr/>
          </p:nvGrpSpPr>
          <p:grpSpPr>
            <a:xfrm>
              <a:off x="145334" y="1570056"/>
              <a:ext cx="8689228" cy="4966134"/>
              <a:chOff x="145334" y="1570056"/>
              <a:chExt cx="8689228" cy="4966134"/>
            </a:xfrm>
          </p:grpSpPr>
          <p:sp>
            <p:nvSpPr>
              <p:cNvPr id="11" name="TextBox 10">
                <a:extLst>
                  <a:ext uri="{FF2B5EF4-FFF2-40B4-BE49-F238E27FC236}">
                    <a16:creationId xmlns:a16="http://schemas.microsoft.com/office/drawing/2014/main" id="{F93D6BAE-FD74-30D1-4072-CCA711018B0B}"/>
                  </a:ext>
                </a:extLst>
              </p:cNvPr>
              <p:cNvSpPr txBox="1"/>
              <p:nvPr/>
            </p:nvSpPr>
            <p:spPr>
              <a:xfrm>
                <a:off x="2251790" y="1570056"/>
                <a:ext cx="3874770" cy="528350"/>
              </a:xfrm>
              <a:prstGeom prst="rect">
                <a:avLst/>
              </a:prstGeom>
              <a:noFill/>
            </p:spPr>
            <p:txBody>
              <a:bodyPr wrap="square" rtlCol="0">
                <a:spAutoFit/>
              </a:bodyPr>
              <a:lstStyle/>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1" u="none" strike="noStrike" kern="1200" cap="none" spc="0" normalizeH="0" baseline="0" noProof="0" dirty="0">
                    <a:ln>
                      <a:noFill/>
                    </a:ln>
                    <a:solidFill>
                      <a:srgbClr val="6A6C6D">
                        <a:lumMod val="75000"/>
                      </a:srgbClr>
                    </a:solidFill>
                    <a:effectLst/>
                    <a:uLnTx/>
                    <a:uFillTx/>
                    <a:latin typeface="Arial"/>
                    <a:ea typeface="+mn-ea"/>
                    <a:cs typeface="+mn-cs"/>
                  </a:rPr>
                  <a:t>RAS</a:t>
                </a: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 Mutations Across </a:t>
                </a:r>
              </a:p>
              <a:p>
                <a:pPr marL="0" marR="0" lvl="0" indent="0" algn="ctr" defTabSz="457200" rtl="0" eaLnBrk="1" fontAlgn="auto" latinLnBrk="0" hangingPunct="1">
                  <a:lnSpc>
                    <a:spcPts val="17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6A6C6D">
                        <a:lumMod val="75000"/>
                      </a:srgbClr>
                    </a:solidFill>
                    <a:effectLst/>
                    <a:uLnTx/>
                    <a:uFillTx/>
                    <a:latin typeface="Arial"/>
                    <a:ea typeface="+mn-ea"/>
                    <a:cs typeface="+mn-cs"/>
                  </a:rPr>
                  <a:t>Cancer Types</a:t>
                </a:r>
              </a:p>
            </p:txBody>
          </p:sp>
          <p:sp>
            <p:nvSpPr>
              <p:cNvPr id="12" name="Freeform: Shape 13">
                <a:extLst>
                  <a:ext uri="{FF2B5EF4-FFF2-40B4-BE49-F238E27FC236}">
                    <a16:creationId xmlns:a16="http://schemas.microsoft.com/office/drawing/2014/main" id="{CFA0821E-A98D-F200-B4FB-1C5C3403D158}"/>
                  </a:ext>
                </a:extLst>
              </p:cNvPr>
              <p:cNvSpPr/>
              <p:nvPr/>
            </p:nvSpPr>
            <p:spPr>
              <a:xfrm>
                <a:off x="3203896" y="2202784"/>
                <a:ext cx="1970558" cy="4333406"/>
              </a:xfrm>
              <a:custGeom>
                <a:avLst/>
                <a:gdLst>
                  <a:gd name="connsiteX0" fmla="*/ 479016 w 1970558"/>
                  <a:gd name="connsiteY0" fmla="*/ 1680796 h 4333406"/>
                  <a:gd name="connsiteX1" fmla="*/ 386916 w 1970558"/>
                  <a:gd name="connsiteY1" fmla="*/ 2034156 h 4333406"/>
                  <a:gd name="connsiteX2" fmla="*/ 331627 w 1970558"/>
                  <a:gd name="connsiteY2" fmla="*/ 2309599 h 4333406"/>
                  <a:gd name="connsiteX3" fmla="*/ 308765 w 1970558"/>
                  <a:gd name="connsiteY3" fmla="*/ 2414716 h 4333406"/>
                  <a:gd name="connsiteX4" fmla="*/ 235885 w 1970558"/>
                  <a:gd name="connsiteY4" fmla="*/ 2817944 h 4333406"/>
                  <a:gd name="connsiteX5" fmla="*/ 186639 w 1970558"/>
                  <a:gd name="connsiteY5" fmla="*/ 3115626 h 4333406"/>
                  <a:gd name="connsiteX6" fmla="*/ 303846 w 1970558"/>
                  <a:gd name="connsiteY6" fmla="*/ 3310285 h 4333406"/>
                  <a:gd name="connsiteX7" fmla="*/ 338757 w 1970558"/>
                  <a:gd name="connsiteY7" fmla="*/ 3423267 h 4333406"/>
                  <a:gd name="connsiteX8" fmla="*/ 326163 w 1970558"/>
                  <a:gd name="connsiteY8" fmla="*/ 3358949 h 4333406"/>
                  <a:gd name="connsiteX9" fmla="*/ 294857 w 1970558"/>
                  <a:gd name="connsiteY9" fmla="*/ 3103112 h 4333406"/>
                  <a:gd name="connsiteX10" fmla="*/ 324071 w 1970558"/>
                  <a:gd name="connsiteY10" fmla="*/ 2761335 h 4333406"/>
                  <a:gd name="connsiteX11" fmla="*/ 561737 w 1970558"/>
                  <a:gd name="connsiteY11" fmla="*/ 2128077 h 4333406"/>
                  <a:gd name="connsiteX12" fmla="*/ 561777 w 1970558"/>
                  <a:gd name="connsiteY12" fmla="*/ 2128077 h 4333406"/>
                  <a:gd name="connsiteX13" fmla="*/ 479016 w 1970558"/>
                  <a:gd name="connsiteY13" fmla="*/ 1680796 h 4333406"/>
                  <a:gd name="connsiteX14" fmla="*/ 1471951 w 1970558"/>
                  <a:gd name="connsiteY14" fmla="*/ 1662895 h 4333406"/>
                  <a:gd name="connsiteX15" fmla="*/ 1407093 w 1970558"/>
                  <a:gd name="connsiteY15" fmla="*/ 2154888 h 4333406"/>
                  <a:gd name="connsiteX16" fmla="*/ 1656305 w 1970558"/>
                  <a:gd name="connsiteY16" fmla="*/ 2761335 h 4333406"/>
                  <a:gd name="connsiteX17" fmla="*/ 1685519 w 1970558"/>
                  <a:gd name="connsiteY17" fmla="*/ 3103112 h 4333406"/>
                  <a:gd name="connsiteX18" fmla="*/ 1644524 w 1970558"/>
                  <a:gd name="connsiteY18" fmla="*/ 3358949 h 4333406"/>
                  <a:gd name="connsiteX19" fmla="*/ 1631933 w 1970558"/>
                  <a:gd name="connsiteY19" fmla="*/ 3423267 h 4333406"/>
                  <a:gd name="connsiteX20" fmla="*/ 1666844 w 1970558"/>
                  <a:gd name="connsiteY20" fmla="*/ 3310285 h 4333406"/>
                  <a:gd name="connsiteX21" fmla="*/ 1784050 w 1970558"/>
                  <a:gd name="connsiteY21" fmla="*/ 3115626 h 4333406"/>
                  <a:gd name="connsiteX22" fmla="*/ 1734804 w 1970558"/>
                  <a:gd name="connsiteY22" fmla="*/ 2817944 h 4333406"/>
                  <a:gd name="connsiteX23" fmla="*/ 1661922 w 1970558"/>
                  <a:gd name="connsiteY23" fmla="*/ 2414716 h 4333406"/>
                  <a:gd name="connsiteX24" fmla="*/ 1639063 w 1970558"/>
                  <a:gd name="connsiteY24" fmla="*/ 2309599 h 4333406"/>
                  <a:gd name="connsiteX25" fmla="*/ 1583771 w 1970558"/>
                  <a:gd name="connsiteY25" fmla="*/ 2034156 h 4333406"/>
                  <a:gd name="connsiteX26" fmla="*/ 1471951 w 1970558"/>
                  <a:gd name="connsiteY26" fmla="*/ 1662895 h 4333406"/>
                  <a:gd name="connsiteX27" fmla="*/ 916363 w 1970558"/>
                  <a:gd name="connsiteY27" fmla="*/ 29 h 4333406"/>
                  <a:gd name="connsiteX28" fmla="*/ 1205615 w 1970558"/>
                  <a:gd name="connsiteY28" fmla="*/ 93539 h 4333406"/>
                  <a:gd name="connsiteX29" fmla="*/ 1315689 w 1970558"/>
                  <a:gd name="connsiteY29" fmla="*/ 368324 h 4333406"/>
                  <a:gd name="connsiteX30" fmla="*/ 1391010 w 1970558"/>
                  <a:gd name="connsiteY30" fmla="*/ 555154 h 4333406"/>
                  <a:gd name="connsiteX31" fmla="*/ 1385200 w 1970558"/>
                  <a:gd name="connsiteY31" fmla="*/ 752990 h 4333406"/>
                  <a:gd name="connsiteX32" fmla="*/ 1396785 w 1970558"/>
                  <a:gd name="connsiteY32" fmla="*/ 868375 h 4333406"/>
                  <a:gd name="connsiteX33" fmla="*/ 1344634 w 1970558"/>
                  <a:gd name="connsiteY33" fmla="*/ 868375 h 4333406"/>
                  <a:gd name="connsiteX34" fmla="*/ 1315651 w 1970558"/>
                  <a:gd name="connsiteY34" fmla="*/ 752990 h 4333406"/>
                  <a:gd name="connsiteX35" fmla="*/ 1269313 w 1970558"/>
                  <a:gd name="connsiteY35" fmla="*/ 879378 h 4333406"/>
                  <a:gd name="connsiteX36" fmla="*/ 1145170 w 1970558"/>
                  <a:gd name="connsiteY36" fmla="*/ 887438 h 4333406"/>
                  <a:gd name="connsiteX37" fmla="*/ 1145015 w 1970558"/>
                  <a:gd name="connsiteY37" fmla="*/ 887438 h 4333406"/>
                  <a:gd name="connsiteX38" fmla="*/ 1159430 w 1970558"/>
                  <a:gd name="connsiteY38" fmla="*/ 924906 h 4333406"/>
                  <a:gd name="connsiteX39" fmla="*/ 1661884 w 1970558"/>
                  <a:gd name="connsiteY39" fmla="*/ 1121696 h 4333406"/>
                  <a:gd name="connsiteX40" fmla="*/ 1813959 w 1970558"/>
                  <a:gd name="connsiteY40" fmla="*/ 1528719 h 4333406"/>
                  <a:gd name="connsiteX41" fmla="*/ 1923842 w 1970558"/>
                  <a:gd name="connsiteY41" fmla="*/ 2202972 h 4333406"/>
                  <a:gd name="connsiteX42" fmla="*/ 1927641 w 1970558"/>
                  <a:gd name="connsiteY42" fmla="*/ 2221375 h 4333406"/>
                  <a:gd name="connsiteX43" fmla="*/ 1935159 w 1970558"/>
                  <a:gd name="connsiteY43" fmla="*/ 2268102 h 4333406"/>
                  <a:gd name="connsiteX44" fmla="*/ 1968673 w 1970558"/>
                  <a:gd name="connsiteY44" fmla="*/ 2703256 h 4333406"/>
                  <a:gd name="connsiteX45" fmla="*/ 1944767 w 1970558"/>
                  <a:gd name="connsiteY45" fmla="*/ 3179944 h 4333406"/>
                  <a:gd name="connsiteX46" fmla="*/ 1898853 w 1970558"/>
                  <a:gd name="connsiteY46" fmla="*/ 3476467 h 4333406"/>
                  <a:gd name="connsiteX47" fmla="*/ 1829149 w 1970558"/>
                  <a:gd name="connsiteY47" fmla="*/ 3591192 h 4333406"/>
                  <a:gd name="connsiteX48" fmla="*/ 1713880 w 1970558"/>
                  <a:gd name="connsiteY48" fmla="*/ 3702701 h 4333406"/>
                  <a:gd name="connsiteX49" fmla="*/ 1710663 w 1970558"/>
                  <a:gd name="connsiteY49" fmla="*/ 3704911 h 4333406"/>
                  <a:gd name="connsiteX50" fmla="*/ 1678236 w 1970558"/>
                  <a:gd name="connsiteY50" fmla="*/ 3699640 h 4333406"/>
                  <a:gd name="connsiteX51" fmla="*/ 1705357 w 1970558"/>
                  <a:gd name="connsiteY51" fmla="*/ 3617809 h 4333406"/>
                  <a:gd name="connsiteX52" fmla="*/ 1747744 w 1970558"/>
                  <a:gd name="connsiteY52" fmla="*/ 3425979 h 4333406"/>
                  <a:gd name="connsiteX53" fmla="*/ 1747549 w 1970558"/>
                  <a:gd name="connsiteY53" fmla="*/ 3425244 h 4333406"/>
                  <a:gd name="connsiteX54" fmla="*/ 1711245 w 1970558"/>
                  <a:gd name="connsiteY54" fmla="*/ 3416604 h 4333406"/>
                  <a:gd name="connsiteX55" fmla="*/ 1708378 w 1970558"/>
                  <a:gd name="connsiteY55" fmla="*/ 3419973 h 4333406"/>
                  <a:gd name="connsiteX56" fmla="*/ 1662464 w 1970558"/>
                  <a:gd name="connsiteY56" fmla="*/ 3485337 h 4333406"/>
                  <a:gd name="connsiteX57" fmla="*/ 1628757 w 1970558"/>
                  <a:gd name="connsiteY57" fmla="*/ 3498240 h 4333406"/>
                  <a:gd name="connsiteX58" fmla="*/ 1617056 w 1970558"/>
                  <a:gd name="connsiteY58" fmla="*/ 3496032 h 4333406"/>
                  <a:gd name="connsiteX59" fmla="*/ 1459593 w 1970558"/>
                  <a:gd name="connsiteY59" fmla="*/ 4159319 h 4333406"/>
                  <a:gd name="connsiteX60" fmla="*/ 1453045 w 1970558"/>
                  <a:gd name="connsiteY60" fmla="*/ 4219222 h 4333406"/>
                  <a:gd name="connsiteX61" fmla="*/ 1444781 w 1970558"/>
                  <a:gd name="connsiteY61" fmla="*/ 4307367 h 4333406"/>
                  <a:gd name="connsiteX62" fmla="*/ 1442742 w 1970558"/>
                  <a:gd name="connsiteY62" fmla="*/ 4333406 h 4333406"/>
                  <a:gd name="connsiteX63" fmla="*/ 1089485 w 1970558"/>
                  <a:gd name="connsiteY63" fmla="*/ 4333406 h 4333406"/>
                  <a:gd name="connsiteX64" fmla="*/ 1089570 w 1970558"/>
                  <a:gd name="connsiteY64" fmla="*/ 4322711 h 4333406"/>
                  <a:gd name="connsiteX65" fmla="*/ 1078294 w 1970558"/>
                  <a:gd name="connsiteY65" fmla="*/ 4148394 h 4333406"/>
                  <a:gd name="connsiteX66" fmla="*/ 1059039 w 1970558"/>
                  <a:gd name="connsiteY66" fmla="*/ 3980587 h 4333406"/>
                  <a:gd name="connsiteX67" fmla="*/ 1050399 w 1970558"/>
                  <a:gd name="connsiteY67" fmla="*/ 3804100 h 4333406"/>
                  <a:gd name="connsiteX68" fmla="*/ 1033814 w 1970558"/>
                  <a:gd name="connsiteY68" fmla="*/ 3634121 h 4333406"/>
                  <a:gd name="connsiteX69" fmla="*/ 1007468 w 1970558"/>
                  <a:gd name="connsiteY69" fmla="*/ 3472087 h 4333406"/>
                  <a:gd name="connsiteX70" fmla="*/ 1003206 w 1970558"/>
                  <a:gd name="connsiteY70" fmla="*/ 3383437 h 4333406"/>
                  <a:gd name="connsiteX71" fmla="*/ 1004407 w 1970558"/>
                  <a:gd name="connsiteY71" fmla="*/ 3300559 h 4333406"/>
                  <a:gd name="connsiteX72" fmla="*/ 996542 w 1970558"/>
                  <a:gd name="connsiteY72" fmla="*/ 3293507 h 4333406"/>
                  <a:gd name="connsiteX73" fmla="*/ 992162 w 1970558"/>
                  <a:gd name="connsiteY73" fmla="*/ 3294052 h 4333406"/>
                  <a:gd name="connsiteX74" fmla="*/ 969925 w 1970558"/>
                  <a:gd name="connsiteY74" fmla="*/ 3294167 h 4333406"/>
                  <a:gd name="connsiteX75" fmla="*/ 967329 w 1970558"/>
                  <a:gd name="connsiteY75" fmla="*/ 3383437 h 4333406"/>
                  <a:gd name="connsiteX76" fmla="*/ 963066 w 1970558"/>
                  <a:gd name="connsiteY76" fmla="*/ 3472087 h 4333406"/>
                  <a:gd name="connsiteX77" fmla="*/ 936718 w 1970558"/>
                  <a:gd name="connsiteY77" fmla="*/ 3634121 h 4333406"/>
                  <a:gd name="connsiteX78" fmla="*/ 920135 w 1970558"/>
                  <a:gd name="connsiteY78" fmla="*/ 3804100 h 4333406"/>
                  <a:gd name="connsiteX79" fmla="*/ 911495 w 1970558"/>
                  <a:gd name="connsiteY79" fmla="*/ 3980587 h 4333406"/>
                  <a:gd name="connsiteX80" fmla="*/ 892238 w 1970558"/>
                  <a:gd name="connsiteY80" fmla="*/ 4148394 h 4333406"/>
                  <a:gd name="connsiteX81" fmla="*/ 880964 w 1970558"/>
                  <a:gd name="connsiteY81" fmla="*/ 4322711 h 4333406"/>
                  <a:gd name="connsiteX82" fmla="*/ 881049 w 1970558"/>
                  <a:gd name="connsiteY82" fmla="*/ 4333406 h 4333406"/>
                  <a:gd name="connsiteX83" fmla="*/ 527821 w 1970558"/>
                  <a:gd name="connsiteY83" fmla="*/ 4333406 h 4333406"/>
                  <a:gd name="connsiteX84" fmla="*/ 525776 w 1970558"/>
                  <a:gd name="connsiteY84" fmla="*/ 4307353 h 4333406"/>
                  <a:gd name="connsiteX85" fmla="*/ 517527 w 1970558"/>
                  <a:gd name="connsiteY85" fmla="*/ 4219222 h 4333406"/>
                  <a:gd name="connsiteX86" fmla="*/ 510979 w 1970558"/>
                  <a:gd name="connsiteY86" fmla="*/ 4159319 h 4333406"/>
                  <a:gd name="connsiteX87" fmla="*/ 353518 w 1970558"/>
                  <a:gd name="connsiteY87" fmla="*/ 3496032 h 4333406"/>
                  <a:gd name="connsiteX88" fmla="*/ 341817 w 1970558"/>
                  <a:gd name="connsiteY88" fmla="*/ 3498240 h 4333406"/>
                  <a:gd name="connsiteX89" fmla="*/ 308108 w 1970558"/>
                  <a:gd name="connsiteY89" fmla="*/ 3485337 h 4333406"/>
                  <a:gd name="connsiteX90" fmla="*/ 262194 w 1970558"/>
                  <a:gd name="connsiteY90" fmla="*/ 3419973 h 4333406"/>
                  <a:gd name="connsiteX91" fmla="*/ 259329 w 1970558"/>
                  <a:gd name="connsiteY91" fmla="*/ 3416604 h 4333406"/>
                  <a:gd name="connsiteX92" fmla="*/ 223023 w 1970558"/>
                  <a:gd name="connsiteY92" fmla="*/ 3425244 h 4333406"/>
                  <a:gd name="connsiteX93" fmla="*/ 222828 w 1970558"/>
                  <a:gd name="connsiteY93" fmla="*/ 3425979 h 4333406"/>
                  <a:gd name="connsiteX94" fmla="*/ 265217 w 1970558"/>
                  <a:gd name="connsiteY94" fmla="*/ 3617809 h 4333406"/>
                  <a:gd name="connsiteX95" fmla="*/ 292338 w 1970558"/>
                  <a:gd name="connsiteY95" fmla="*/ 3699640 h 4333406"/>
                  <a:gd name="connsiteX96" fmla="*/ 259908 w 1970558"/>
                  <a:gd name="connsiteY96" fmla="*/ 3704911 h 4333406"/>
                  <a:gd name="connsiteX97" fmla="*/ 256692 w 1970558"/>
                  <a:gd name="connsiteY97" fmla="*/ 3702701 h 4333406"/>
                  <a:gd name="connsiteX98" fmla="*/ 141423 w 1970558"/>
                  <a:gd name="connsiteY98" fmla="*/ 3591192 h 4333406"/>
                  <a:gd name="connsiteX99" fmla="*/ 71719 w 1970558"/>
                  <a:gd name="connsiteY99" fmla="*/ 3476467 h 4333406"/>
                  <a:gd name="connsiteX100" fmla="*/ 25807 w 1970558"/>
                  <a:gd name="connsiteY100" fmla="*/ 3179944 h 4333406"/>
                  <a:gd name="connsiteX101" fmla="*/ 1901 w 1970558"/>
                  <a:gd name="connsiteY101" fmla="*/ 2703256 h 4333406"/>
                  <a:gd name="connsiteX102" fmla="*/ 35415 w 1970558"/>
                  <a:gd name="connsiteY102" fmla="*/ 2268102 h 4333406"/>
                  <a:gd name="connsiteX103" fmla="*/ 42934 w 1970558"/>
                  <a:gd name="connsiteY103" fmla="*/ 2221375 h 4333406"/>
                  <a:gd name="connsiteX104" fmla="*/ 46729 w 1970558"/>
                  <a:gd name="connsiteY104" fmla="*/ 2202972 h 4333406"/>
                  <a:gd name="connsiteX105" fmla="*/ 156613 w 1970558"/>
                  <a:gd name="connsiteY105" fmla="*/ 1528719 h 4333406"/>
                  <a:gd name="connsiteX106" fmla="*/ 308688 w 1970558"/>
                  <a:gd name="connsiteY106" fmla="*/ 1121696 h 4333406"/>
                  <a:gd name="connsiteX107" fmla="*/ 811145 w 1970558"/>
                  <a:gd name="connsiteY107" fmla="*/ 924906 h 4333406"/>
                  <a:gd name="connsiteX108" fmla="*/ 826759 w 1970558"/>
                  <a:gd name="connsiteY108" fmla="*/ 856712 h 4333406"/>
                  <a:gd name="connsiteX109" fmla="*/ 709397 w 1970558"/>
                  <a:gd name="connsiteY109" fmla="*/ 846639 h 4333406"/>
                  <a:gd name="connsiteX110" fmla="*/ 556702 w 1970558"/>
                  <a:gd name="connsiteY110" fmla="*/ 763996 h 4333406"/>
                  <a:gd name="connsiteX111" fmla="*/ 655192 w 1970558"/>
                  <a:gd name="connsiteY111" fmla="*/ 692548 h 4333406"/>
                  <a:gd name="connsiteX112" fmla="*/ 637794 w 1970558"/>
                  <a:gd name="connsiteY112" fmla="*/ 401296 h 4333406"/>
                  <a:gd name="connsiteX113" fmla="*/ 730515 w 1970558"/>
                  <a:gd name="connsiteY113" fmla="*/ 126511 h 4333406"/>
                  <a:gd name="connsiteX114" fmla="*/ 823234 w 1970558"/>
                  <a:gd name="connsiteY114" fmla="*/ 82535 h 4333406"/>
                  <a:gd name="connsiteX115" fmla="*/ 857987 w 1970558"/>
                  <a:gd name="connsiteY115" fmla="*/ 16589 h 4333406"/>
                  <a:gd name="connsiteX116" fmla="*/ 916363 w 1970558"/>
                  <a:gd name="connsiteY116" fmla="*/ 29 h 4333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970558" h="4333406">
                    <a:moveTo>
                      <a:pt x="479016" y="1680796"/>
                    </a:moveTo>
                    <a:cubicBezTo>
                      <a:pt x="456658" y="1776380"/>
                      <a:pt x="394006" y="1994946"/>
                      <a:pt x="386916" y="2034156"/>
                    </a:cubicBezTo>
                    <a:cubicBezTo>
                      <a:pt x="363786" y="2162288"/>
                      <a:pt x="362351" y="2197779"/>
                      <a:pt x="331627" y="2309599"/>
                    </a:cubicBezTo>
                    <a:lnTo>
                      <a:pt x="308765" y="2414716"/>
                    </a:lnTo>
                    <a:cubicBezTo>
                      <a:pt x="280174" y="2531418"/>
                      <a:pt x="251617" y="2698607"/>
                      <a:pt x="235885" y="2817944"/>
                    </a:cubicBezTo>
                    <a:cubicBezTo>
                      <a:pt x="234606" y="2827670"/>
                      <a:pt x="205199" y="3043134"/>
                      <a:pt x="186639" y="3115626"/>
                    </a:cubicBezTo>
                    <a:cubicBezTo>
                      <a:pt x="189740" y="3126476"/>
                      <a:pt x="277693" y="3221402"/>
                      <a:pt x="303846" y="3310285"/>
                    </a:cubicBezTo>
                    <a:cubicBezTo>
                      <a:pt x="303846" y="3310285"/>
                      <a:pt x="318647" y="3387621"/>
                      <a:pt x="338757" y="3423267"/>
                    </a:cubicBezTo>
                    <a:cubicBezTo>
                      <a:pt x="334299" y="3400912"/>
                      <a:pt x="330077" y="3379368"/>
                      <a:pt x="326163" y="3358949"/>
                    </a:cubicBezTo>
                    <a:cubicBezTo>
                      <a:pt x="312759" y="3288743"/>
                      <a:pt x="303264" y="3244921"/>
                      <a:pt x="294857" y="3103112"/>
                    </a:cubicBezTo>
                    <a:cubicBezTo>
                      <a:pt x="290595" y="3030967"/>
                      <a:pt x="301405" y="2870870"/>
                      <a:pt x="324071" y="2761335"/>
                    </a:cubicBezTo>
                    <a:cubicBezTo>
                      <a:pt x="382150" y="2480391"/>
                      <a:pt x="548331" y="2217540"/>
                      <a:pt x="561737" y="2128077"/>
                    </a:cubicBezTo>
                    <a:lnTo>
                      <a:pt x="561777" y="2128077"/>
                    </a:lnTo>
                    <a:cubicBezTo>
                      <a:pt x="572585" y="2055970"/>
                      <a:pt x="479016" y="1680796"/>
                      <a:pt x="479016" y="1680796"/>
                    </a:cubicBezTo>
                    <a:close/>
                    <a:moveTo>
                      <a:pt x="1471951" y="1662895"/>
                    </a:moveTo>
                    <a:cubicBezTo>
                      <a:pt x="1471951" y="1662895"/>
                      <a:pt x="1396283" y="2082782"/>
                      <a:pt x="1407093" y="2154888"/>
                    </a:cubicBezTo>
                    <a:cubicBezTo>
                      <a:pt x="1420497" y="2244353"/>
                      <a:pt x="1598186" y="2480353"/>
                      <a:pt x="1656305" y="2761335"/>
                    </a:cubicBezTo>
                    <a:cubicBezTo>
                      <a:pt x="1678971" y="2870870"/>
                      <a:pt x="1689781" y="3030929"/>
                      <a:pt x="1685519" y="3103112"/>
                    </a:cubicBezTo>
                    <a:cubicBezTo>
                      <a:pt x="1677112" y="3244921"/>
                      <a:pt x="1657931" y="3288743"/>
                      <a:pt x="1644524" y="3358949"/>
                    </a:cubicBezTo>
                    <a:cubicBezTo>
                      <a:pt x="1640613" y="3379368"/>
                      <a:pt x="1636388" y="3400912"/>
                      <a:pt x="1631933" y="3423267"/>
                    </a:cubicBezTo>
                    <a:cubicBezTo>
                      <a:pt x="1652042" y="3387621"/>
                      <a:pt x="1666844" y="3310285"/>
                      <a:pt x="1666844" y="3310285"/>
                    </a:cubicBezTo>
                    <a:cubicBezTo>
                      <a:pt x="1692997" y="3221402"/>
                      <a:pt x="1780949" y="3126476"/>
                      <a:pt x="1784050" y="3115626"/>
                    </a:cubicBezTo>
                    <a:cubicBezTo>
                      <a:pt x="1765491" y="3043134"/>
                      <a:pt x="1736081" y="2827670"/>
                      <a:pt x="1734804" y="2817944"/>
                    </a:cubicBezTo>
                    <a:cubicBezTo>
                      <a:pt x="1719072" y="2698645"/>
                      <a:pt x="1690516" y="2531418"/>
                      <a:pt x="1661922" y="2414716"/>
                    </a:cubicBezTo>
                    <a:lnTo>
                      <a:pt x="1639063" y="2309599"/>
                    </a:lnTo>
                    <a:cubicBezTo>
                      <a:pt x="1608376" y="2197779"/>
                      <a:pt x="1606904" y="2162288"/>
                      <a:pt x="1583771" y="2034156"/>
                    </a:cubicBezTo>
                    <a:cubicBezTo>
                      <a:pt x="1576681" y="1994908"/>
                      <a:pt x="1494270" y="1758443"/>
                      <a:pt x="1471951" y="1662895"/>
                    </a:cubicBezTo>
                    <a:close/>
                    <a:moveTo>
                      <a:pt x="916363" y="29"/>
                    </a:moveTo>
                    <a:cubicBezTo>
                      <a:pt x="998102" y="-1253"/>
                      <a:pt x="1136075" y="39953"/>
                      <a:pt x="1205615" y="93539"/>
                    </a:cubicBezTo>
                    <a:cubicBezTo>
                      <a:pt x="1298294" y="164986"/>
                      <a:pt x="1309879" y="340854"/>
                      <a:pt x="1315689" y="368324"/>
                    </a:cubicBezTo>
                    <a:cubicBezTo>
                      <a:pt x="1321502" y="395794"/>
                      <a:pt x="1402598" y="500214"/>
                      <a:pt x="1391010" y="555154"/>
                    </a:cubicBezTo>
                    <a:cubicBezTo>
                      <a:pt x="1379387" y="610097"/>
                      <a:pt x="1350445" y="698049"/>
                      <a:pt x="1385200" y="752990"/>
                    </a:cubicBezTo>
                    <a:cubicBezTo>
                      <a:pt x="1419955" y="807933"/>
                      <a:pt x="1396785" y="868375"/>
                      <a:pt x="1396785" y="868375"/>
                    </a:cubicBezTo>
                    <a:lnTo>
                      <a:pt x="1344634" y="868375"/>
                    </a:lnTo>
                    <a:cubicBezTo>
                      <a:pt x="1350407" y="835403"/>
                      <a:pt x="1315651" y="752990"/>
                      <a:pt x="1315651" y="752990"/>
                    </a:cubicBezTo>
                    <a:cubicBezTo>
                      <a:pt x="1315651" y="752990"/>
                      <a:pt x="1315651" y="862873"/>
                      <a:pt x="1269313" y="879378"/>
                    </a:cubicBezTo>
                    <a:cubicBezTo>
                      <a:pt x="1222972" y="895885"/>
                      <a:pt x="1145170" y="887438"/>
                      <a:pt x="1145170" y="887438"/>
                    </a:cubicBezTo>
                    <a:lnTo>
                      <a:pt x="1145015" y="887438"/>
                    </a:lnTo>
                    <a:cubicBezTo>
                      <a:pt x="1146914" y="904099"/>
                      <a:pt x="1151176" y="917932"/>
                      <a:pt x="1159430" y="924906"/>
                    </a:cubicBezTo>
                    <a:cubicBezTo>
                      <a:pt x="1178917" y="941333"/>
                      <a:pt x="1545413" y="1012432"/>
                      <a:pt x="1661884" y="1121696"/>
                    </a:cubicBezTo>
                    <a:cubicBezTo>
                      <a:pt x="1756307" y="1210268"/>
                      <a:pt x="1808304" y="1498535"/>
                      <a:pt x="1813959" y="1528719"/>
                    </a:cubicBezTo>
                    <a:cubicBezTo>
                      <a:pt x="1858636" y="1766152"/>
                      <a:pt x="1907453" y="2140397"/>
                      <a:pt x="1923842" y="2202972"/>
                    </a:cubicBezTo>
                    <a:cubicBezTo>
                      <a:pt x="1925433" y="2209055"/>
                      <a:pt x="1926632" y="2215176"/>
                      <a:pt x="1927641" y="2221375"/>
                    </a:cubicBezTo>
                    <a:lnTo>
                      <a:pt x="1935159" y="2268102"/>
                    </a:lnTo>
                    <a:cubicBezTo>
                      <a:pt x="1955422" y="2412159"/>
                      <a:pt x="1977157" y="2559355"/>
                      <a:pt x="1968673" y="2703256"/>
                    </a:cubicBezTo>
                    <a:lnTo>
                      <a:pt x="1944767" y="3179944"/>
                    </a:lnTo>
                    <a:cubicBezTo>
                      <a:pt x="1927756" y="3278513"/>
                      <a:pt x="1920706" y="3379059"/>
                      <a:pt x="1898853" y="3476467"/>
                    </a:cubicBezTo>
                    <a:cubicBezTo>
                      <a:pt x="1889553" y="3518001"/>
                      <a:pt x="1857896" y="3557018"/>
                      <a:pt x="1829149" y="3591192"/>
                    </a:cubicBezTo>
                    <a:cubicBezTo>
                      <a:pt x="1794936" y="3631875"/>
                      <a:pt x="1753439" y="3666668"/>
                      <a:pt x="1713880" y="3702701"/>
                    </a:cubicBezTo>
                    <a:cubicBezTo>
                      <a:pt x="1712911" y="3703554"/>
                      <a:pt x="1711865" y="3704291"/>
                      <a:pt x="1710663" y="3704911"/>
                    </a:cubicBezTo>
                    <a:cubicBezTo>
                      <a:pt x="1696600" y="3712272"/>
                      <a:pt x="1678660" y="3700609"/>
                      <a:pt x="1678236" y="3699640"/>
                    </a:cubicBezTo>
                    <a:cubicBezTo>
                      <a:pt x="1671144" y="3683173"/>
                      <a:pt x="1682498" y="3640360"/>
                      <a:pt x="1705357" y="3617809"/>
                    </a:cubicBezTo>
                    <a:cubicBezTo>
                      <a:pt x="1768123" y="3555857"/>
                      <a:pt x="1757197" y="3542217"/>
                      <a:pt x="1747744" y="3425979"/>
                    </a:cubicBezTo>
                    <a:cubicBezTo>
                      <a:pt x="1747744" y="3425748"/>
                      <a:pt x="1747627" y="3425477"/>
                      <a:pt x="1747549" y="3425244"/>
                    </a:cubicBezTo>
                    <a:cubicBezTo>
                      <a:pt x="1743211" y="3409474"/>
                      <a:pt x="1722520" y="3404630"/>
                      <a:pt x="1711245" y="3416604"/>
                    </a:cubicBezTo>
                    <a:cubicBezTo>
                      <a:pt x="1710237" y="3417688"/>
                      <a:pt x="1709269" y="3418812"/>
                      <a:pt x="1708378" y="3419973"/>
                    </a:cubicBezTo>
                    <a:cubicBezTo>
                      <a:pt x="1692222" y="3441129"/>
                      <a:pt x="1688539" y="3465850"/>
                      <a:pt x="1662464" y="3485337"/>
                    </a:cubicBezTo>
                    <a:cubicBezTo>
                      <a:pt x="1644680" y="3498628"/>
                      <a:pt x="1628757" y="3498240"/>
                      <a:pt x="1628757" y="3498240"/>
                    </a:cubicBezTo>
                    <a:cubicBezTo>
                      <a:pt x="1624261" y="3497853"/>
                      <a:pt x="1620388" y="3497118"/>
                      <a:pt x="1617056" y="3496032"/>
                    </a:cubicBezTo>
                    <a:cubicBezTo>
                      <a:pt x="1563044" y="3757451"/>
                      <a:pt x="1485864" y="4088880"/>
                      <a:pt x="1459593" y="4159319"/>
                    </a:cubicBezTo>
                    <a:cubicBezTo>
                      <a:pt x="1453198" y="4176484"/>
                      <a:pt x="1454555" y="4199576"/>
                      <a:pt x="1453045" y="4219222"/>
                    </a:cubicBezTo>
                    <a:cubicBezTo>
                      <a:pt x="1450720" y="4249211"/>
                      <a:pt x="1447619" y="4278512"/>
                      <a:pt x="1444781" y="4307367"/>
                    </a:cubicBezTo>
                    <a:lnTo>
                      <a:pt x="1442742" y="4333406"/>
                    </a:lnTo>
                    <a:lnTo>
                      <a:pt x="1089485" y="4333406"/>
                    </a:lnTo>
                    <a:lnTo>
                      <a:pt x="1089570" y="4322711"/>
                    </a:lnTo>
                    <a:cubicBezTo>
                      <a:pt x="1087207" y="4262693"/>
                      <a:pt x="1085348" y="4204885"/>
                      <a:pt x="1078294" y="4148394"/>
                    </a:cubicBezTo>
                    <a:cubicBezTo>
                      <a:pt x="1071284" y="4092211"/>
                      <a:pt x="1063106" y="4036418"/>
                      <a:pt x="1059039" y="3980587"/>
                    </a:cubicBezTo>
                    <a:cubicBezTo>
                      <a:pt x="1054661" y="3920995"/>
                      <a:pt x="1053227" y="3862023"/>
                      <a:pt x="1050399" y="3804100"/>
                    </a:cubicBezTo>
                    <a:cubicBezTo>
                      <a:pt x="1047609" y="3746252"/>
                      <a:pt x="1041952" y="3689839"/>
                      <a:pt x="1033814" y="3634121"/>
                    </a:cubicBezTo>
                    <a:cubicBezTo>
                      <a:pt x="1026065" y="3580886"/>
                      <a:pt x="1014442" y="3526603"/>
                      <a:pt x="1007468" y="3472087"/>
                    </a:cubicBezTo>
                    <a:cubicBezTo>
                      <a:pt x="1003750" y="3442990"/>
                      <a:pt x="1001464" y="3413155"/>
                      <a:pt x="1003206" y="3383437"/>
                    </a:cubicBezTo>
                    <a:lnTo>
                      <a:pt x="1004407" y="3300559"/>
                    </a:lnTo>
                    <a:cubicBezTo>
                      <a:pt x="1004447" y="3296297"/>
                      <a:pt x="1000765" y="3293005"/>
                      <a:pt x="996542" y="3293507"/>
                    </a:cubicBezTo>
                    <a:lnTo>
                      <a:pt x="992162" y="3294052"/>
                    </a:lnTo>
                    <a:cubicBezTo>
                      <a:pt x="983911" y="3295058"/>
                      <a:pt x="980579" y="3292772"/>
                      <a:pt x="969925" y="3294167"/>
                    </a:cubicBezTo>
                    <a:cubicBezTo>
                      <a:pt x="962755" y="3323459"/>
                      <a:pt x="965585" y="3353603"/>
                      <a:pt x="967329" y="3383437"/>
                    </a:cubicBezTo>
                    <a:cubicBezTo>
                      <a:pt x="969070" y="3413155"/>
                      <a:pt x="966784" y="3442990"/>
                      <a:pt x="963066" y="3472087"/>
                    </a:cubicBezTo>
                    <a:cubicBezTo>
                      <a:pt x="956090" y="3526603"/>
                      <a:pt x="944467" y="3580886"/>
                      <a:pt x="936718" y="3634121"/>
                    </a:cubicBezTo>
                    <a:cubicBezTo>
                      <a:pt x="928620" y="3689839"/>
                      <a:pt x="922965" y="3746214"/>
                      <a:pt x="920135" y="3804100"/>
                    </a:cubicBezTo>
                    <a:cubicBezTo>
                      <a:pt x="917308" y="3862023"/>
                      <a:pt x="915835" y="3920995"/>
                      <a:pt x="911495" y="3980587"/>
                    </a:cubicBezTo>
                    <a:cubicBezTo>
                      <a:pt x="907428" y="4036418"/>
                      <a:pt x="899250" y="4092211"/>
                      <a:pt x="892238" y="4148394"/>
                    </a:cubicBezTo>
                    <a:cubicBezTo>
                      <a:pt x="885186" y="4204885"/>
                      <a:pt x="883327" y="4262655"/>
                      <a:pt x="880964" y="4322711"/>
                    </a:cubicBezTo>
                    <a:lnTo>
                      <a:pt x="881049" y="4333406"/>
                    </a:lnTo>
                    <a:lnTo>
                      <a:pt x="527821" y="4333406"/>
                    </a:lnTo>
                    <a:lnTo>
                      <a:pt x="525776" y="4307353"/>
                    </a:lnTo>
                    <a:cubicBezTo>
                      <a:pt x="522932" y="4278502"/>
                      <a:pt x="519832" y="4249211"/>
                      <a:pt x="517527" y="4219222"/>
                    </a:cubicBezTo>
                    <a:cubicBezTo>
                      <a:pt x="516019" y="4199538"/>
                      <a:pt x="517374" y="4176484"/>
                      <a:pt x="510979" y="4159319"/>
                    </a:cubicBezTo>
                    <a:cubicBezTo>
                      <a:pt x="484673" y="4088880"/>
                      <a:pt x="407530" y="3757411"/>
                      <a:pt x="353518" y="3496032"/>
                    </a:cubicBezTo>
                    <a:cubicBezTo>
                      <a:pt x="350186" y="3497118"/>
                      <a:pt x="346311" y="3497891"/>
                      <a:pt x="341817" y="3498240"/>
                    </a:cubicBezTo>
                    <a:cubicBezTo>
                      <a:pt x="341817" y="3498240"/>
                      <a:pt x="325854" y="3498628"/>
                      <a:pt x="308108" y="3485337"/>
                    </a:cubicBezTo>
                    <a:cubicBezTo>
                      <a:pt x="282033" y="3465850"/>
                      <a:pt x="278350" y="3441169"/>
                      <a:pt x="262194" y="3419973"/>
                    </a:cubicBezTo>
                    <a:cubicBezTo>
                      <a:pt x="261303" y="3418812"/>
                      <a:pt x="260335" y="3417688"/>
                      <a:pt x="259329" y="3416604"/>
                    </a:cubicBezTo>
                    <a:cubicBezTo>
                      <a:pt x="248090" y="3404630"/>
                      <a:pt x="227363" y="3409474"/>
                      <a:pt x="223023" y="3425244"/>
                    </a:cubicBezTo>
                    <a:cubicBezTo>
                      <a:pt x="222945" y="3425477"/>
                      <a:pt x="222828" y="3425708"/>
                      <a:pt x="222828" y="3425979"/>
                    </a:cubicBezTo>
                    <a:cubicBezTo>
                      <a:pt x="213375" y="3542217"/>
                      <a:pt x="202487" y="3555857"/>
                      <a:pt x="265217" y="3617809"/>
                    </a:cubicBezTo>
                    <a:cubicBezTo>
                      <a:pt x="288036" y="3640398"/>
                      <a:pt x="299390" y="3683173"/>
                      <a:pt x="292338" y="3699640"/>
                    </a:cubicBezTo>
                    <a:cubicBezTo>
                      <a:pt x="291952" y="3700609"/>
                      <a:pt x="273972" y="3712272"/>
                      <a:pt x="259908" y="3704911"/>
                    </a:cubicBezTo>
                    <a:cubicBezTo>
                      <a:pt x="258707" y="3704291"/>
                      <a:pt x="257661" y="3703554"/>
                      <a:pt x="256692" y="3702701"/>
                    </a:cubicBezTo>
                    <a:cubicBezTo>
                      <a:pt x="217133" y="3666668"/>
                      <a:pt x="175636" y="3631875"/>
                      <a:pt x="141423" y="3591192"/>
                    </a:cubicBezTo>
                    <a:cubicBezTo>
                      <a:pt x="112713" y="3556978"/>
                      <a:pt x="81021" y="3517963"/>
                      <a:pt x="71719" y="3476467"/>
                    </a:cubicBezTo>
                    <a:cubicBezTo>
                      <a:pt x="49868" y="3379059"/>
                      <a:pt x="42816" y="3278553"/>
                      <a:pt x="25807" y="3179944"/>
                    </a:cubicBezTo>
                    <a:lnTo>
                      <a:pt x="1901" y="2703256"/>
                    </a:lnTo>
                    <a:cubicBezTo>
                      <a:pt x="-6623" y="2559355"/>
                      <a:pt x="15112" y="2412199"/>
                      <a:pt x="35415" y="2268102"/>
                    </a:cubicBezTo>
                    <a:lnTo>
                      <a:pt x="42934" y="2221375"/>
                    </a:lnTo>
                    <a:cubicBezTo>
                      <a:pt x="43902" y="2215176"/>
                      <a:pt x="45141" y="2209015"/>
                      <a:pt x="46729" y="2202972"/>
                    </a:cubicBezTo>
                    <a:cubicBezTo>
                      <a:pt x="63119" y="2140397"/>
                      <a:pt x="111976" y="1766152"/>
                      <a:pt x="156613" y="1528719"/>
                    </a:cubicBezTo>
                    <a:cubicBezTo>
                      <a:pt x="162308" y="1498535"/>
                      <a:pt x="214265" y="1210268"/>
                      <a:pt x="308688" y="1121696"/>
                    </a:cubicBezTo>
                    <a:cubicBezTo>
                      <a:pt x="425199" y="1012432"/>
                      <a:pt x="791655" y="941333"/>
                      <a:pt x="811145" y="924906"/>
                    </a:cubicBezTo>
                    <a:cubicBezTo>
                      <a:pt x="824125" y="913978"/>
                      <a:pt x="827301" y="885888"/>
                      <a:pt x="826759" y="856712"/>
                    </a:cubicBezTo>
                    <a:cubicBezTo>
                      <a:pt x="826759" y="856712"/>
                      <a:pt x="771274" y="859502"/>
                      <a:pt x="709397" y="846639"/>
                    </a:cubicBezTo>
                    <a:cubicBezTo>
                      <a:pt x="674875" y="839472"/>
                      <a:pt x="556702" y="763996"/>
                      <a:pt x="556702" y="763996"/>
                    </a:cubicBezTo>
                    <a:cubicBezTo>
                      <a:pt x="556702" y="763996"/>
                      <a:pt x="620436" y="742024"/>
                      <a:pt x="655192" y="692548"/>
                    </a:cubicBezTo>
                    <a:cubicBezTo>
                      <a:pt x="689947" y="643107"/>
                      <a:pt x="631983" y="527684"/>
                      <a:pt x="637794" y="401296"/>
                    </a:cubicBezTo>
                    <a:cubicBezTo>
                      <a:pt x="643606" y="274867"/>
                      <a:pt x="701532" y="170488"/>
                      <a:pt x="730515" y="126511"/>
                    </a:cubicBezTo>
                    <a:cubicBezTo>
                      <a:pt x="759496" y="82535"/>
                      <a:pt x="823234" y="82535"/>
                      <a:pt x="823234" y="82535"/>
                    </a:cubicBezTo>
                    <a:cubicBezTo>
                      <a:pt x="823234" y="82535"/>
                      <a:pt x="817421" y="60567"/>
                      <a:pt x="857987" y="16589"/>
                    </a:cubicBezTo>
                    <a:cubicBezTo>
                      <a:pt x="868119" y="5605"/>
                      <a:pt x="889117" y="457"/>
                      <a:pt x="916363" y="29"/>
                    </a:cubicBezTo>
                    <a:close/>
                  </a:path>
                </a:pathLst>
              </a:custGeom>
              <a:solidFill>
                <a:schemeClr val="accent4">
                  <a:lumMod val="20000"/>
                  <a:lumOff val="80000"/>
                </a:schemeClr>
              </a:solidFill>
              <a:ln w="12700" cap="rnd">
                <a:solidFill>
                  <a:schemeClr val="accent4"/>
                </a:solidFill>
                <a:prstDash val="solid"/>
                <a:round/>
              </a:ln>
            </p:spPr>
            <p:txBody>
              <a:bodyPr wrap="square" rtlCol="0" anchor="ct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6A6C6D"/>
                  </a:solidFill>
                  <a:effectLst/>
                  <a:uLnTx/>
                  <a:uFillTx/>
                  <a:latin typeface="Arial"/>
                  <a:ea typeface="+mn-ea"/>
                  <a:cs typeface="+mn-cs"/>
                </a:endParaRPr>
              </a:p>
            </p:txBody>
          </p:sp>
          <p:sp>
            <p:nvSpPr>
              <p:cNvPr id="13" name="TextBox 12">
                <a:extLst>
                  <a:ext uri="{FF2B5EF4-FFF2-40B4-BE49-F238E27FC236}">
                    <a16:creationId xmlns:a16="http://schemas.microsoft.com/office/drawing/2014/main" id="{569AF83C-E379-AABD-5B20-5BB0F5D73B6A}"/>
                  </a:ext>
                </a:extLst>
              </p:cNvPr>
              <p:cNvSpPr txBox="1"/>
              <p:nvPr/>
            </p:nvSpPr>
            <p:spPr>
              <a:xfrm>
                <a:off x="5944639" y="2098197"/>
                <a:ext cx="2784795"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Head and neck</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HRAS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5%,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4" name="TextBox 13">
                <a:extLst>
                  <a:ext uri="{FF2B5EF4-FFF2-40B4-BE49-F238E27FC236}">
                    <a16:creationId xmlns:a16="http://schemas.microsoft.com/office/drawing/2014/main" id="{3EA8B8E7-8FD3-485A-3D4C-DCC7E845BF32}"/>
                  </a:ext>
                </a:extLst>
              </p:cNvPr>
              <p:cNvSpPr txBox="1"/>
              <p:nvPr/>
            </p:nvSpPr>
            <p:spPr>
              <a:xfrm>
                <a:off x="5944639" y="3042518"/>
                <a:ext cx="2603056"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Non-small cell lung cancer</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32%</a:t>
                </a:r>
              </a:p>
            </p:txBody>
          </p:sp>
          <p:sp>
            <p:nvSpPr>
              <p:cNvPr id="15" name="TextBox 14">
                <a:extLst>
                  <a:ext uri="{FF2B5EF4-FFF2-40B4-BE49-F238E27FC236}">
                    <a16:creationId xmlns:a16="http://schemas.microsoft.com/office/drawing/2014/main" id="{0B91A8F9-3B22-9D9C-4F1B-D76D7B359EE5}"/>
                  </a:ext>
                </a:extLst>
              </p:cNvPr>
              <p:cNvSpPr txBox="1"/>
              <p:nvPr/>
            </p:nvSpPr>
            <p:spPr>
              <a:xfrm>
                <a:off x="5944639" y="3986839"/>
                <a:ext cx="2889923"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Gallbladder, cholangiocarcinoma</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21%,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6" name="TextBox 15">
                <a:extLst>
                  <a:ext uri="{FF2B5EF4-FFF2-40B4-BE49-F238E27FC236}">
                    <a16:creationId xmlns:a16="http://schemas.microsoft.com/office/drawing/2014/main" id="{89422C63-6723-CDCF-D495-9BC3F906B613}"/>
                  </a:ext>
                </a:extLst>
              </p:cNvPr>
              <p:cNvSpPr txBox="1"/>
              <p:nvPr/>
            </p:nvSpPr>
            <p:spPr>
              <a:xfrm>
                <a:off x="145334" y="2098197"/>
                <a:ext cx="1988973" cy="73096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Melanoma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HRAS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17%</a:t>
                </a:r>
              </a:p>
            </p:txBody>
          </p:sp>
          <p:sp>
            <p:nvSpPr>
              <p:cNvPr id="17" name="TextBox 16">
                <a:extLst>
                  <a:ext uri="{FF2B5EF4-FFF2-40B4-BE49-F238E27FC236}">
                    <a16:creationId xmlns:a16="http://schemas.microsoft.com/office/drawing/2014/main" id="{DE49C1AB-ED82-34D7-FDAE-E18BFF61F978}"/>
                  </a:ext>
                </a:extLst>
              </p:cNvPr>
              <p:cNvSpPr txBox="1"/>
              <p:nvPr/>
            </p:nvSpPr>
            <p:spPr>
              <a:xfrm>
                <a:off x="5944639" y="4931160"/>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Endometrial</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17%,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a:t>
                </a:r>
              </a:p>
            </p:txBody>
          </p:sp>
          <p:sp>
            <p:nvSpPr>
              <p:cNvPr id="18" name="TextBox 17">
                <a:extLst>
                  <a:ext uri="{FF2B5EF4-FFF2-40B4-BE49-F238E27FC236}">
                    <a16:creationId xmlns:a16="http://schemas.microsoft.com/office/drawing/2014/main" id="{904BF57D-3820-6A85-3DD9-855B4A9D61C1}"/>
                  </a:ext>
                </a:extLst>
              </p:cNvPr>
              <p:cNvSpPr txBox="1"/>
              <p:nvPr/>
            </p:nvSpPr>
            <p:spPr>
              <a:xfrm>
                <a:off x="163748" y="5875482"/>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Ovarian</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9%,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2%</a:t>
                </a:r>
              </a:p>
            </p:txBody>
          </p:sp>
          <p:sp>
            <p:nvSpPr>
              <p:cNvPr id="19" name="TextBox 18">
                <a:extLst>
                  <a:ext uri="{FF2B5EF4-FFF2-40B4-BE49-F238E27FC236}">
                    <a16:creationId xmlns:a16="http://schemas.microsoft.com/office/drawing/2014/main" id="{74FD63BF-7C98-CC44-6F80-23287C0DA4A4}"/>
                  </a:ext>
                </a:extLst>
              </p:cNvPr>
              <p:cNvSpPr txBox="1"/>
              <p:nvPr/>
            </p:nvSpPr>
            <p:spPr>
              <a:xfrm>
                <a:off x="163748" y="4931160"/>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Colorectal</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42%,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4%</a:t>
                </a:r>
              </a:p>
            </p:txBody>
          </p:sp>
          <p:sp>
            <p:nvSpPr>
              <p:cNvPr id="20" name="TextBox 19">
                <a:extLst>
                  <a:ext uri="{FF2B5EF4-FFF2-40B4-BE49-F238E27FC236}">
                    <a16:creationId xmlns:a16="http://schemas.microsoft.com/office/drawing/2014/main" id="{8EF2E7A6-D267-6B4C-60C3-D181DBC3CE4B}"/>
                  </a:ext>
                </a:extLst>
              </p:cNvPr>
              <p:cNvSpPr txBox="1"/>
              <p:nvPr/>
            </p:nvSpPr>
            <p:spPr>
              <a:xfrm>
                <a:off x="5944639" y="5875482"/>
                <a:ext cx="1970559"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Leukemia</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5%,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NRAS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14%</a:t>
                </a:r>
              </a:p>
            </p:txBody>
          </p:sp>
          <p:cxnSp>
            <p:nvCxnSpPr>
              <p:cNvPr id="21" name="Straight Connector 20">
                <a:extLst>
                  <a:ext uri="{FF2B5EF4-FFF2-40B4-BE49-F238E27FC236}">
                    <a16:creationId xmlns:a16="http://schemas.microsoft.com/office/drawing/2014/main" id="{B55E1794-4D67-2FE4-B987-F2A4F67DCEF3}"/>
                  </a:ext>
                </a:extLst>
              </p:cNvPr>
              <p:cNvCxnSpPr>
                <a:cxnSpLocks/>
              </p:cNvCxnSpPr>
              <p:nvPr/>
            </p:nvCxnSpPr>
            <p:spPr>
              <a:xfrm>
                <a:off x="5817937" y="2356141"/>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B107240-9DAD-611C-D97C-0F6C6CC8BA35}"/>
                  </a:ext>
                </a:extLst>
              </p:cNvPr>
              <p:cNvCxnSpPr>
                <a:cxnSpLocks/>
              </p:cNvCxnSpPr>
              <p:nvPr/>
            </p:nvCxnSpPr>
            <p:spPr>
              <a:xfrm>
                <a:off x="5817937" y="3297689"/>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06E260A-576D-8029-0D35-5F5788B33F59}"/>
                  </a:ext>
                </a:extLst>
              </p:cNvPr>
              <p:cNvCxnSpPr>
                <a:cxnSpLocks/>
              </p:cNvCxnSpPr>
              <p:nvPr/>
            </p:nvCxnSpPr>
            <p:spPr>
              <a:xfrm>
                <a:off x="5817937" y="4242008"/>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0DCED62-C995-9974-BAFA-8A00ECC85276}"/>
                  </a:ext>
                </a:extLst>
              </p:cNvPr>
              <p:cNvCxnSpPr>
                <a:cxnSpLocks/>
              </p:cNvCxnSpPr>
              <p:nvPr/>
            </p:nvCxnSpPr>
            <p:spPr>
              <a:xfrm>
                <a:off x="5817937" y="5207455"/>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D68859C-F9C7-9619-18B0-20B1509348B0}"/>
                  </a:ext>
                </a:extLst>
              </p:cNvPr>
              <p:cNvCxnSpPr>
                <a:cxnSpLocks/>
              </p:cNvCxnSpPr>
              <p:nvPr/>
            </p:nvCxnSpPr>
            <p:spPr>
              <a:xfrm>
                <a:off x="4478215" y="6133617"/>
                <a:ext cx="4196181" cy="0"/>
              </a:xfrm>
              <a:prstGeom prst="line">
                <a:avLst/>
              </a:prstGeom>
              <a:ln w="12700">
                <a:solidFill>
                  <a:schemeClr val="tx1">
                    <a:lumMod val="75000"/>
                  </a:schemeClr>
                </a:solidFill>
                <a:headEnd type="oval" w="sm" len="sm"/>
                <a:tailEnd type="none"/>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63CBEDC0-8019-9300-0B68-C23B71D44B9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57667" y="5813577"/>
                <a:ext cx="640080" cy="640080"/>
              </a:xfrm>
              <a:prstGeom prst="rect">
                <a:avLst/>
              </a:prstGeom>
            </p:spPr>
          </p:pic>
          <p:cxnSp>
            <p:nvCxnSpPr>
              <p:cNvPr id="27" name="Straight Connector 26">
                <a:extLst>
                  <a:ext uri="{FF2B5EF4-FFF2-40B4-BE49-F238E27FC236}">
                    <a16:creationId xmlns:a16="http://schemas.microsoft.com/office/drawing/2014/main" id="{BCC357C7-ABB4-5386-9E3C-50CD01E6BE3C}"/>
                  </a:ext>
                </a:extLst>
              </p:cNvPr>
              <p:cNvCxnSpPr>
                <a:cxnSpLocks/>
              </p:cNvCxnSpPr>
              <p:nvPr/>
            </p:nvCxnSpPr>
            <p:spPr>
              <a:xfrm>
                <a:off x="226325" y="5207455"/>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B8F39370-D8B4-0EA7-FE23-85491D2D4743}"/>
                  </a:ext>
                </a:extLst>
              </p:cNvPr>
              <p:cNvCxnSpPr>
                <a:cxnSpLocks/>
              </p:cNvCxnSpPr>
              <p:nvPr/>
            </p:nvCxnSpPr>
            <p:spPr>
              <a:xfrm>
                <a:off x="226325" y="6133617"/>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BD72C3-36BF-966A-FC88-69F513A8EF81}"/>
                  </a:ext>
                </a:extLst>
              </p:cNvPr>
              <p:cNvCxnSpPr>
                <a:cxnSpLocks/>
              </p:cNvCxnSpPr>
              <p:nvPr/>
            </p:nvCxnSpPr>
            <p:spPr>
              <a:xfrm>
                <a:off x="2951410" y="2269848"/>
                <a:ext cx="870313" cy="1038127"/>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97990832-746E-5517-31FF-62491D8F89DF}"/>
                  </a:ext>
                </a:extLst>
              </p:cNvPr>
              <p:cNvGrpSpPr/>
              <p:nvPr/>
            </p:nvGrpSpPr>
            <p:grpSpPr>
              <a:xfrm>
                <a:off x="226325" y="2036101"/>
                <a:ext cx="2856459" cy="640080"/>
                <a:chOff x="5730332" y="2036101"/>
                <a:chExt cx="2856459" cy="640080"/>
              </a:xfrm>
            </p:grpSpPr>
            <p:cxnSp>
              <p:nvCxnSpPr>
                <p:cNvPr id="54" name="Straight Connector 53">
                  <a:extLst>
                    <a:ext uri="{FF2B5EF4-FFF2-40B4-BE49-F238E27FC236}">
                      <a16:creationId xmlns:a16="http://schemas.microsoft.com/office/drawing/2014/main" id="{CC94EE62-91C6-CAFD-CDBF-16021C1768BA}"/>
                    </a:ext>
                  </a:extLst>
                </p:cNvPr>
                <p:cNvCxnSpPr>
                  <a:cxnSpLocks/>
                </p:cNvCxnSpPr>
                <p:nvPr/>
              </p:nvCxnSpPr>
              <p:spPr>
                <a:xfrm>
                  <a:off x="5730332" y="2356141"/>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5" name="Picture 54">
                  <a:extLst>
                    <a:ext uri="{FF2B5EF4-FFF2-40B4-BE49-F238E27FC236}">
                      <a16:creationId xmlns:a16="http://schemas.microsoft.com/office/drawing/2014/main" id="{76DB7A94-6045-F50C-4A65-025A47193DD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946711" y="2036101"/>
                  <a:ext cx="640080" cy="640080"/>
                </a:xfrm>
                <a:prstGeom prst="rect">
                  <a:avLst/>
                </a:prstGeom>
              </p:spPr>
            </p:pic>
          </p:grpSp>
          <p:cxnSp>
            <p:nvCxnSpPr>
              <p:cNvPr id="31" name="Straight Connector 30">
                <a:extLst>
                  <a:ext uri="{FF2B5EF4-FFF2-40B4-BE49-F238E27FC236}">
                    <a16:creationId xmlns:a16="http://schemas.microsoft.com/office/drawing/2014/main" id="{5B370DD4-E78D-2F60-0449-7499F1EC9529}"/>
                  </a:ext>
                </a:extLst>
              </p:cNvPr>
              <p:cNvCxnSpPr>
                <a:cxnSpLocks/>
              </p:cNvCxnSpPr>
              <p:nvPr/>
            </p:nvCxnSpPr>
            <p:spPr>
              <a:xfrm>
                <a:off x="3007977" y="3278036"/>
                <a:ext cx="1156039" cy="973413"/>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F2F77CD-9C8F-5FBC-E7C2-96637C3EEB0F}"/>
                  </a:ext>
                </a:extLst>
              </p:cNvPr>
              <p:cNvCxnSpPr>
                <a:cxnSpLocks/>
              </p:cNvCxnSpPr>
              <p:nvPr/>
            </p:nvCxnSpPr>
            <p:spPr>
              <a:xfrm>
                <a:off x="3007977" y="4248549"/>
                <a:ext cx="1156039" cy="152481"/>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1BF6BE3-081D-D638-4BDA-93FFFE1CD9D9}"/>
                  </a:ext>
                </a:extLst>
              </p:cNvPr>
              <p:cNvCxnSpPr>
                <a:cxnSpLocks/>
              </p:cNvCxnSpPr>
              <p:nvPr/>
            </p:nvCxnSpPr>
            <p:spPr>
              <a:xfrm flipV="1">
                <a:off x="3020396" y="4715410"/>
                <a:ext cx="821586" cy="482605"/>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4AC4E89E-EBF7-68C4-8A22-3ACD6BAD404E}"/>
                  </a:ext>
                </a:extLst>
              </p:cNvPr>
              <p:cNvCxnSpPr>
                <a:cxnSpLocks/>
              </p:cNvCxnSpPr>
              <p:nvPr/>
            </p:nvCxnSpPr>
            <p:spPr>
              <a:xfrm flipV="1">
                <a:off x="3007977" y="5099754"/>
                <a:ext cx="942698" cy="1049514"/>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2D495152-FAE9-6046-322B-9EC3015A3907}"/>
                  </a:ext>
                </a:extLst>
              </p:cNvPr>
              <p:cNvGrpSpPr/>
              <p:nvPr/>
            </p:nvGrpSpPr>
            <p:grpSpPr>
              <a:xfrm>
                <a:off x="145335" y="2977649"/>
                <a:ext cx="2937449" cy="640080"/>
                <a:chOff x="145335" y="3921968"/>
                <a:chExt cx="2937449" cy="640080"/>
              </a:xfrm>
            </p:grpSpPr>
            <p:sp>
              <p:nvSpPr>
                <p:cNvPr id="51" name="TextBox 50">
                  <a:extLst>
                    <a:ext uri="{FF2B5EF4-FFF2-40B4-BE49-F238E27FC236}">
                      <a16:creationId xmlns:a16="http://schemas.microsoft.com/office/drawing/2014/main" id="{CE0595C3-6745-938B-1AB2-2A6AB4346D54}"/>
                    </a:ext>
                  </a:extLst>
                </p:cNvPr>
                <p:cNvSpPr txBox="1"/>
                <p:nvPr/>
              </p:nvSpPr>
              <p:spPr>
                <a:xfrm>
                  <a:off x="145335" y="3986839"/>
                  <a:ext cx="1148666"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432FF"/>
                      </a:solidFill>
                      <a:effectLst/>
                      <a:uLnTx/>
                      <a:uFillTx/>
                      <a:latin typeface="Arial"/>
                      <a:ea typeface="+mn-ea"/>
                      <a:cs typeface="+mn-cs"/>
                    </a:rPr>
                    <a:t>Pancreas</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1" i="0" u="none" strike="noStrike" kern="1200" cap="none" spc="0" normalizeH="0" baseline="0" noProof="0" dirty="0">
                      <a:ln>
                        <a:noFill/>
                      </a:ln>
                      <a:solidFill>
                        <a:srgbClr val="6A6C6D">
                          <a:lumMod val="75000"/>
                        </a:srgbClr>
                      </a:solidFill>
                      <a:effectLst/>
                      <a:uLnTx/>
                      <a:uFillTx/>
                      <a:latin typeface="Arial"/>
                      <a:ea typeface="+mn-ea"/>
                      <a:cs typeface="+mn-cs"/>
                    </a:rPr>
                    <a:t> 88%</a:t>
                  </a:r>
                </a:p>
              </p:txBody>
            </p:sp>
            <p:cxnSp>
              <p:nvCxnSpPr>
                <p:cNvPr id="52" name="Straight Connector 51">
                  <a:extLst>
                    <a:ext uri="{FF2B5EF4-FFF2-40B4-BE49-F238E27FC236}">
                      <a16:creationId xmlns:a16="http://schemas.microsoft.com/office/drawing/2014/main" id="{83BDB40B-D897-0D34-5426-C0B32B4570F1}"/>
                    </a:ext>
                  </a:extLst>
                </p:cNvPr>
                <p:cNvCxnSpPr>
                  <a:cxnSpLocks/>
                </p:cNvCxnSpPr>
                <p:nvPr/>
              </p:nvCxnSpPr>
              <p:spPr>
                <a:xfrm>
                  <a:off x="226325" y="4242008"/>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3" name="Picture 52">
                  <a:extLst>
                    <a:ext uri="{FF2B5EF4-FFF2-40B4-BE49-F238E27FC236}">
                      <a16:creationId xmlns:a16="http://schemas.microsoft.com/office/drawing/2014/main" id="{7ED59386-2441-7315-A8F6-2633D0B16C3B}"/>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442704" y="3921968"/>
                  <a:ext cx="640080" cy="640080"/>
                </a:xfrm>
                <a:prstGeom prst="rect">
                  <a:avLst/>
                </a:prstGeom>
              </p:spPr>
            </p:pic>
          </p:grpSp>
          <p:grpSp>
            <p:nvGrpSpPr>
              <p:cNvPr id="36" name="Group 35">
                <a:extLst>
                  <a:ext uri="{FF2B5EF4-FFF2-40B4-BE49-F238E27FC236}">
                    <a16:creationId xmlns:a16="http://schemas.microsoft.com/office/drawing/2014/main" id="{3F0791F9-3B73-0371-6926-916735557353}"/>
                  </a:ext>
                </a:extLst>
              </p:cNvPr>
              <p:cNvGrpSpPr/>
              <p:nvPr/>
            </p:nvGrpSpPr>
            <p:grpSpPr>
              <a:xfrm>
                <a:off x="145335" y="3921968"/>
                <a:ext cx="2937449" cy="640080"/>
                <a:chOff x="145335" y="2977649"/>
                <a:chExt cx="2937449" cy="640080"/>
              </a:xfrm>
            </p:grpSpPr>
            <p:sp>
              <p:nvSpPr>
                <p:cNvPr id="48" name="TextBox 47">
                  <a:extLst>
                    <a:ext uri="{FF2B5EF4-FFF2-40B4-BE49-F238E27FC236}">
                      <a16:creationId xmlns:a16="http://schemas.microsoft.com/office/drawing/2014/main" id="{5E5AD26C-4912-ABD0-5022-F385C54CB6FD}"/>
                    </a:ext>
                  </a:extLst>
                </p:cNvPr>
                <p:cNvSpPr txBox="1"/>
                <p:nvPr/>
              </p:nvSpPr>
              <p:spPr>
                <a:xfrm>
                  <a:off x="145335" y="3042518"/>
                  <a:ext cx="2175834" cy="5309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1" i="0" u="none" strike="noStrike" kern="1200" cap="none" spc="0" normalizeH="0" baseline="0" noProof="0" dirty="0">
                      <a:ln>
                        <a:noFill/>
                      </a:ln>
                      <a:solidFill>
                        <a:srgbClr val="064AA7"/>
                      </a:solidFill>
                      <a:effectLst/>
                      <a:uLnTx/>
                      <a:uFillTx/>
                      <a:latin typeface="Arial"/>
                      <a:ea typeface="+mn-ea"/>
                      <a:cs typeface="+mn-cs"/>
                    </a:rPr>
                    <a:t>Esophagogastric</a:t>
                  </a:r>
                </a:p>
                <a:p>
                  <a:pPr marL="0" marR="0" lvl="0" indent="0" algn="l" defTabSz="457200" rtl="0" eaLnBrk="1" fontAlgn="auto" latinLnBrk="0" hangingPunct="1">
                    <a:lnSpc>
                      <a:spcPct val="100000"/>
                    </a:lnSpc>
                    <a:spcBef>
                      <a:spcPts val="0"/>
                    </a:spcBef>
                    <a:spcAft>
                      <a:spcPts val="300"/>
                    </a:spcAft>
                    <a:buClrTx/>
                    <a:buSzTx/>
                    <a:buFontTx/>
                    <a:buNone/>
                    <a:tabLst/>
                    <a:defRPr/>
                  </a:pP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 3%, </a:t>
                  </a:r>
                  <a:r>
                    <a:rPr kumimoji="0" lang="en-US" sz="1300" b="0" i="1" u="none" strike="noStrike" kern="1200" cap="none" spc="0" normalizeH="0" baseline="0" noProof="0" dirty="0">
                      <a:ln>
                        <a:noFill/>
                      </a:ln>
                      <a:solidFill>
                        <a:srgbClr val="6A6C6D">
                          <a:lumMod val="75000"/>
                        </a:srgbClr>
                      </a:solidFill>
                      <a:effectLst/>
                      <a:uLnTx/>
                      <a:uFillTx/>
                      <a:latin typeface="Arial"/>
                      <a:ea typeface="+mn-ea"/>
                      <a:cs typeface="+mn-cs"/>
                    </a:rPr>
                    <a:t>KRAS-</a:t>
                  </a:r>
                  <a:r>
                    <a:rPr kumimoji="0" lang="en-US" sz="1300" b="0" i="0" u="none" strike="noStrike" kern="1200" cap="none" spc="0" normalizeH="0" baseline="0" noProof="0" dirty="0">
                      <a:ln>
                        <a:noFill/>
                      </a:ln>
                      <a:solidFill>
                        <a:srgbClr val="6A6C6D">
                          <a:lumMod val="75000"/>
                        </a:srgbClr>
                      </a:solidFill>
                      <a:effectLst/>
                      <a:uLnTx/>
                      <a:uFillTx/>
                      <a:latin typeface="Arial"/>
                      <a:ea typeface="+mn-ea"/>
                      <a:cs typeface="+mn-cs"/>
                    </a:rPr>
                    <a:t>amp 6%</a:t>
                  </a:r>
                </a:p>
              </p:txBody>
            </p:sp>
            <p:cxnSp>
              <p:nvCxnSpPr>
                <p:cNvPr id="49" name="Straight Connector 48">
                  <a:extLst>
                    <a:ext uri="{FF2B5EF4-FFF2-40B4-BE49-F238E27FC236}">
                      <a16:creationId xmlns:a16="http://schemas.microsoft.com/office/drawing/2014/main" id="{17714B64-FB3F-AB00-0E70-1A52179EC469}"/>
                    </a:ext>
                  </a:extLst>
                </p:cNvPr>
                <p:cNvCxnSpPr>
                  <a:cxnSpLocks/>
                </p:cNvCxnSpPr>
                <p:nvPr/>
              </p:nvCxnSpPr>
              <p:spPr>
                <a:xfrm>
                  <a:off x="226325" y="3297689"/>
                  <a:ext cx="2856459" cy="0"/>
                </a:xfrm>
                <a:prstGeom prst="line">
                  <a:avLst/>
                </a:prstGeom>
                <a:ln w="12700">
                  <a:solidFill>
                    <a:schemeClr val="tx1">
                      <a:lumMod val="75000"/>
                    </a:schemeClr>
                  </a:solidFill>
                  <a:tailEnd type="none"/>
                </a:ln>
              </p:spPr>
              <p:style>
                <a:lnRef idx="1">
                  <a:schemeClr val="accent1"/>
                </a:lnRef>
                <a:fillRef idx="0">
                  <a:schemeClr val="accent1"/>
                </a:fillRef>
                <a:effectRef idx="0">
                  <a:schemeClr val="accent1"/>
                </a:effectRef>
                <a:fontRef idx="minor">
                  <a:schemeClr val="tx1"/>
                </a:fontRef>
              </p:style>
            </p:cxnSp>
            <p:pic>
              <p:nvPicPr>
                <p:cNvPr id="50" name="Picture 49">
                  <a:extLst>
                    <a:ext uri="{FF2B5EF4-FFF2-40B4-BE49-F238E27FC236}">
                      <a16:creationId xmlns:a16="http://schemas.microsoft.com/office/drawing/2014/main" id="{E2C9ED4B-AD4E-15E0-86A0-EE36649E9328}"/>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442704" y="2977649"/>
                  <a:ext cx="640080" cy="640080"/>
                </a:xfrm>
                <a:prstGeom prst="rect">
                  <a:avLst/>
                </a:prstGeom>
              </p:spPr>
            </p:pic>
          </p:grpSp>
          <p:pic>
            <p:nvPicPr>
              <p:cNvPr id="37" name="Picture 36">
                <a:extLst>
                  <a:ext uri="{FF2B5EF4-FFF2-40B4-BE49-F238E27FC236}">
                    <a16:creationId xmlns:a16="http://schemas.microsoft.com/office/drawing/2014/main" id="{01D00CE1-7F2A-43FC-1E02-F6272B4BBAA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442704" y="4887415"/>
                <a:ext cx="640080" cy="640080"/>
              </a:xfrm>
              <a:prstGeom prst="rect">
                <a:avLst/>
              </a:prstGeom>
            </p:spPr>
          </p:pic>
          <p:pic>
            <p:nvPicPr>
              <p:cNvPr id="38" name="Picture 37">
                <a:extLst>
                  <a:ext uri="{FF2B5EF4-FFF2-40B4-BE49-F238E27FC236}">
                    <a16:creationId xmlns:a16="http://schemas.microsoft.com/office/drawing/2014/main" id="{68ADEA94-3F14-9DF5-9C3E-DEE089837AE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442704" y="5813577"/>
                <a:ext cx="640080" cy="640080"/>
              </a:xfrm>
              <a:prstGeom prst="rect">
                <a:avLst/>
              </a:prstGeom>
            </p:spPr>
          </p:pic>
          <p:cxnSp>
            <p:nvCxnSpPr>
              <p:cNvPr id="39" name="Straight Connector 38">
                <a:extLst>
                  <a:ext uri="{FF2B5EF4-FFF2-40B4-BE49-F238E27FC236}">
                    <a16:creationId xmlns:a16="http://schemas.microsoft.com/office/drawing/2014/main" id="{7F965E8E-E4C9-5C28-282D-FF7FD2411161}"/>
                  </a:ext>
                </a:extLst>
              </p:cNvPr>
              <p:cNvCxnSpPr>
                <a:cxnSpLocks/>
              </p:cNvCxnSpPr>
              <p:nvPr/>
            </p:nvCxnSpPr>
            <p:spPr>
              <a:xfrm flipH="1">
                <a:off x="4187462" y="2352190"/>
                <a:ext cx="1113306" cy="610073"/>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8DEB27A-AEB1-4C3E-A980-E8D858899C4A}"/>
                  </a:ext>
                </a:extLst>
              </p:cNvPr>
              <p:cNvCxnSpPr>
                <a:cxnSpLocks/>
              </p:cNvCxnSpPr>
              <p:nvPr/>
            </p:nvCxnSpPr>
            <p:spPr>
              <a:xfrm flipH="1">
                <a:off x="4392684" y="3278036"/>
                <a:ext cx="884638" cy="443699"/>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FFA51A83-550A-7AAA-372B-9827EB1B7096}"/>
                  </a:ext>
                </a:extLst>
              </p:cNvPr>
              <p:cNvCxnSpPr>
                <a:cxnSpLocks/>
              </p:cNvCxnSpPr>
              <p:nvPr/>
            </p:nvCxnSpPr>
            <p:spPr>
              <a:xfrm flipH="1" flipV="1">
                <a:off x="4161247" y="4093012"/>
                <a:ext cx="1116075" cy="155537"/>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6249D62-B2E6-383E-0853-D81482449F9F}"/>
                  </a:ext>
                </a:extLst>
              </p:cNvPr>
              <p:cNvCxnSpPr>
                <a:cxnSpLocks/>
              </p:cNvCxnSpPr>
              <p:nvPr/>
            </p:nvCxnSpPr>
            <p:spPr>
              <a:xfrm flipH="1" flipV="1">
                <a:off x="4176436" y="5059031"/>
                <a:ext cx="1320052" cy="148424"/>
              </a:xfrm>
              <a:prstGeom prst="line">
                <a:avLst/>
              </a:prstGeom>
              <a:ln w="12700">
                <a:solidFill>
                  <a:schemeClr val="tx1">
                    <a:lumMod val="75000"/>
                  </a:schemeClr>
                </a:solidFill>
                <a:tailEnd type="oval" w="sm" len="sm"/>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AE222E37-16EE-01B0-303A-AAFFC15C97A5}"/>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5257667" y="2977649"/>
                <a:ext cx="640080" cy="640080"/>
              </a:xfrm>
              <a:prstGeom prst="rect">
                <a:avLst/>
              </a:prstGeom>
            </p:spPr>
          </p:pic>
          <p:pic>
            <p:nvPicPr>
              <p:cNvPr id="44" name="Picture 43">
                <a:extLst>
                  <a:ext uri="{FF2B5EF4-FFF2-40B4-BE49-F238E27FC236}">
                    <a16:creationId xmlns:a16="http://schemas.microsoft.com/office/drawing/2014/main" id="{08E0AF51-8E03-3D6C-F074-B9266210F55C}"/>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257667" y="3921968"/>
                <a:ext cx="640080" cy="640080"/>
              </a:xfrm>
              <a:prstGeom prst="rect">
                <a:avLst/>
              </a:prstGeom>
            </p:spPr>
          </p:pic>
          <p:pic>
            <p:nvPicPr>
              <p:cNvPr id="45" name="Picture 44">
                <a:extLst>
                  <a:ext uri="{FF2B5EF4-FFF2-40B4-BE49-F238E27FC236}">
                    <a16:creationId xmlns:a16="http://schemas.microsoft.com/office/drawing/2014/main" id="{86214B61-10E1-B439-39FC-90EA7B31D03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257667" y="4887415"/>
                <a:ext cx="640080" cy="640080"/>
              </a:xfrm>
              <a:prstGeom prst="rect">
                <a:avLst/>
              </a:prstGeom>
            </p:spPr>
          </p:pic>
          <p:pic>
            <p:nvPicPr>
              <p:cNvPr id="46" name="Picture 45" descr="A blue circle with a white head in it&#10;&#10;Description automatically generated">
                <a:extLst>
                  <a:ext uri="{FF2B5EF4-FFF2-40B4-BE49-F238E27FC236}">
                    <a16:creationId xmlns:a16="http://schemas.microsoft.com/office/drawing/2014/main" id="{2FAEF401-B5AD-926C-236E-E7E49468052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57667" y="2036101"/>
                <a:ext cx="640080" cy="640080"/>
              </a:xfrm>
              <a:prstGeom prst="rect">
                <a:avLst/>
              </a:prstGeom>
            </p:spPr>
          </p:pic>
        </p:grpSp>
      </p:grpSp>
      <p:sp>
        <p:nvSpPr>
          <p:cNvPr id="59" name="TextBox 58">
            <a:extLst>
              <a:ext uri="{FF2B5EF4-FFF2-40B4-BE49-F238E27FC236}">
                <a16:creationId xmlns:a16="http://schemas.microsoft.com/office/drawing/2014/main" id="{41C60557-E6AC-1078-E102-054831CA4064}"/>
              </a:ext>
            </a:extLst>
          </p:cNvPr>
          <p:cNvSpPr txBox="1"/>
          <p:nvPr/>
        </p:nvSpPr>
        <p:spPr>
          <a:xfrm>
            <a:off x="3417498" y="6425112"/>
            <a:ext cx="8165138" cy="415498"/>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Yang, X. J </a:t>
            </a:r>
            <a:r>
              <a:rPr kumimoji="0" lang="en-US" sz="1050" b="0" i="0" u="none" strike="noStrike" kern="1200" cap="none" spc="0" normalizeH="0" baseline="0" noProof="0" dirty="0" err="1">
                <a:ln>
                  <a:noFill/>
                </a:ln>
                <a:solidFill>
                  <a:srgbClr val="272524"/>
                </a:solidFill>
                <a:effectLst/>
                <a:uLnTx/>
                <a:uFillTx/>
                <a:latin typeface="Arial" panose="020B0604020202020204"/>
                <a:ea typeface="+mn-ea"/>
                <a:cs typeface="+mn-cs"/>
              </a:rPr>
              <a:t>Haematol</a:t>
            </a: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 Oncol, 2024</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Singhal, A… O’Reilly, EM. Nat Med, 2024</a:t>
            </a:r>
          </a:p>
        </p:txBody>
      </p:sp>
    </p:spTree>
    <p:extLst>
      <p:ext uri="{BB962C8B-B14F-4D97-AF65-F5344CB8AC3E}">
        <p14:creationId xmlns:p14="http://schemas.microsoft.com/office/powerpoint/2010/main" val="34105508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person's body&#10;&#10;Description automatically generated with medium confidence">
            <a:extLst>
              <a:ext uri="{FF2B5EF4-FFF2-40B4-BE49-F238E27FC236}">
                <a16:creationId xmlns:a16="http://schemas.microsoft.com/office/drawing/2014/main" id="{BF50CEBC-A596-301B-03CA-B4419461A9AA}"/>
              </a:ext>
            </a:extLst>
          </p:cNvPr>
          <p:cNvPicPr>
            <a:picLocks noChangeAspect="1"/>
          </p:cNvPicPr>
          <p:nvPr/>
        </p:nvPicPr>
        <p:blipFill rotWithShape="1">
          <a:blip r:embed="rId3"/>
          <a:srcRect r="1237"/>
          <a:stretch/>
        </p:blipFill>
        <p:spPr>
          <a:xfrm>
            <a:off x="712710" y="1684673"/>
            <a:ext cx="10450590" cy="3983161"/>
          </a:xfrm>
          <a:prstGeom prst="rect">
            <a:avLst/>
          </a:prstGeom>
        </p:spPr>
      </p:pic>
      <p:sp>
        <p:nvSpPr>
          <p:cNvPr id="4" name="Title 3">
            <a:extLst>
              <a:ext uri="{FF2B5EF4-FFF2-40B4-BE49-F238E27FC236}">
                <a16:creationId xmlns:a16="http://schemas.microsoft.com/office/drawing/2014/main" id="{123BCE71-6722-E238-2E13-BF321D4CA7E1}"/>
              </a:ext>
            </a:extLst>
          </p:cNvPr>
          <p:cNvSpPr>
            <a:spLocks noGrp="1"/>
          </p:cNvSpPr>
          <p:nvPr>
            <p:ph type="title"/>
          </p:nvPr>
        </p:nvSpPr>
        <p:spPr>
          <a:xfrm>
            <a:off x="512063" y="815787"/>
            <a:ext cx="11381400" cy="555813"/>
          </a:xfrm>
        </p:spPr>
        <p:txBody>
          <a:bodyPr/>
          <a:lstStyle/>
          <a:p>
            <a:r>
              <a:rPr lang="en-US" dirty="0"/>
              <a:t>Differential Genomic, Prognostic Features of </a:t>
            </a:r>
            <a:r>
              <a:rPr lang="en-US" i="1" dirty="0"/>
              <a:t>KRAS</a:t>
            </a:r>
            <a:r>
              <a:rPr lang="en-US" dirty="0"/>
              <a:t> Variants</a:t>
            </a:r>
            <a:br>
              <a:rPr lang="en-US" dirty="0"/>
            </a:br>
            <a:r>
              <a:rPr lang="en-US" sz="2400" i="1" dirty="0"/>
              <a:t>KRAS</a:t>
            </a:r>
            <a:r>
              <a:rPr lang="en-US" sz="2400" dirty="0"/>
              <a:t> G12R and </a:t>
            </a:r>
            <a:r>
              <a:rPr lang="en-US" sz="2400" i="1" dirty="0"/>
              <a:t>KRAS</a:t>
            </a:r>
            <a:r>
              <a:rPr lang="en-US" sz="2400" dirty="0"/>
              <a:t> Wild-Type Prognostic</a:t>
            </a:r>
            <a:endParaRPr lang="en-US" dirty="0"/>
          </a:p>
        </p:txBody>
      </p:sp>
      <p:sp>
        <p:nvSpPr>
          <p:cNvPr id="5" name="Text Placeholder 4">
            <a:extLst>
              <a:ext uri="{FF2B5EF4-FFF2-40B4-BE49-F238E27FC236}">
                <a16:creationId xmlns:a16="http://schemas.microsoft.com/office/drawing/2014/main" id="{7FA31ABA-CAB3-4FC7-E21C-46A8EEE03779}"/>
              </a:ext>
            </a:extLst>
          </p:cNvPr>
          <p:cNvSpPr>
            <a:spLocks noGrp="1"/>
          </p:cNvSpPr>
          <p:nvPr>
            <p:ph type="body" idx="12"/>
          </p:nvPr>
        </p:nvSpPr>
        <p:spPr/>
        <p:txBody>
          <a:bodyPr/>
          <a:lstStyle/>
          <a:p>
            <a:r>
              <a:rPr lang="en-US" dirty="0">
                <a:solidFill>
                  <a:srgbClr val="0432FF"/>
                </a:solidFill>
              </a:rPr>
              <a:t>KRAS Biology</a:t>
            </a:r>
          </a:p>
        </p:txBody>
      </p:sp>
      <p:sp>
        <p:nvSpPr>
          <p:cNvPr id="10" name="TextBox 9">
            <a:extLst>
              <a:ext uri="{FF2B5EF4-FFF2-40B4-BE49-F238E27FC236}">
                <a16:creationId xmlns:a16="http://schemas.microsoft.com/office/drawing/2014/main" id="{900389E9-DDA5-A9B1-04DC-89C19DEA0A56}"/>
              </a:ext>
            </a:extLst>
          </p:cNvPr>
          <p:cNvSpPr txBox="1"/>
          <p:nvPr/>
        </p:nvSpPr>
        <p:spPr>
          <a:xfrm>
            <a:off x="605017" y="1615669"/>
            <a:ext cx="58439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1" name="TextBox 10">
            <a:extLst>
              <a:ext uri="{FF2B5EF4-FFF2-40B4-BE49-F238E27FC236}">
                <a16:creationId xmlns:a16="http://schemas.microsoft.com/office/drawing/2014/main" id="{87641400-2D44-150D-A316-90F6AFD91B84}"/>
              </a:ext>
            </a:extLst>
          </p:cNvPr>
          <p:cNvSpPr txBox="1"/>
          <p:nvPr/>
        </p:nvSpPr>
        <p:spPr>
          <a:xfrm>
            <a:off x="5310556" y="1622796"/>
            <a:ext cx="584391"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2" name="TextBox 11">
            <a:extLst>
              <a:ext uri="{FF2B5EF4-FFF2-40B4-BE49-F238E27FC236}">
                <a16:creationId xmlns:a16="http://schemas.microsoft.com/office/drawing/2014/main" id="{3A5C83DC-094C-5D59-2993-DE738CA03100}"/>
              </a:ext>
            </a:extLst>
          </p:cNvPr>
          <p:cNvSpPr txBox="1"/>
          <p:nvPr/>
        </p:nvSpPr>
        <p:spPr>
          <a:xfrm>
            <a:off x="495514" y="4495649"/>
            <a:ext cx="5291740" cy="151941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156959D-2329-4661-784E-753C1D164D2B}"/>
              </a:ext>
            </a:extLst>
          </p:cNvPr>
          <p:cNvSpPr txBox="1"/>
          <p:nvPr/>
        </p:nvSpPr>
        <p:spPr>
          <a:xfrm>
            <a:off x="603206" y="4800988"/>
            <a:ext cx="5492793" cy="8617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rPr>
              <a:t>Prevalence </a:t>
            </a:r>
            <a:r>
              <a:rPr kumimoji="0" lang="en-US" sz="1800" b="0" i="1" u="sng" strike="noStrike" kern="1200" cap="none" spc="0" normalizeH="0" baseline="0" noProof="0" dirty="0">
                <a:ln>
                  <a:noFill/>
                </a:ln>
                <a:solidFill>
                  <a:srgbClr val="272524"/>
                </a:solidFill>
                <a:effectLst/>
                <a:uLnTx/>
                <a:uFillTx/>
                <a:latin typeface="Arial" panose="020B0604020202020204"/>
                <a:ea typeface="+mn-ea"/>
                <a:cs typeface="+mn-cs"/>
              </a:rPr>
              <a:t>KRAS</a:t>
            </a:r>
            <a:r>
              <a:rPr kumimoji="0" lang="en-US" sz="1800" b="0" i="0" u="sng" strike="noStrike" kern="1200" cap="none" spc="0" normalizeH="0" baseline="0" noProof="0" dirty="0">
                <a:ln>
                  <a:noFill/>
                </a:ln>
                <a:solidFill>
                  <a:srgbClr val="272524"/>
                </a:solidFill>
                <a:effectLst/>
                <a:uLnTx/>
                <a:uFillTx/>
                <a:latin typeface="Arial" panose="020B0604020202020204"/>
                <a:ea typeface="+mn-ea"/>
                <a:cs typeface="+mn-cs"/>
              </a:rPr>
              <a:t> variants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98% </a:t>
            </a:r>
            <a:r>
              <a:rPr kumimoji="0" lang="en-US" sz="1600" b="0" i="1" u="none" strike="noStrike" kern="1200" cap="none" spc="0" normalizeH="0" baseline="0" noProof="0" dirty="0">
                <a:ln>
                  <a:noFill/>
                </a:ln>
                <a:solidFill>
                  <a:srgbClr val="272524"/>
                </a:solidFill>
                <a:effectLst/>
                <a:uLnTx/>
                <a:uFillTx/>
                <a:latin typeface="Arial" panose="020B0604020202020204"/>
                <a:ea typeface="+mn-ea"/>
                <a:cs typeface="+mn-cs"/>
              </a:rPr>
              <a:t>KRAS</a:t>
            </a: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 substitutions G12 (91%), Q61 (7%)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72524"/>
                </a:solidFill>
                <a:effectLst/>
                <a:uLnTx/>
                <a:uFillTx/>
                <a:latin typeface="Arial" panose="020B0604020202020204"/>
                <a:ea typeface="+mn-ea"/>
                <a:cs typeface="+mn-cs"/>
              </a:rPr>
              <a:t>N= 14 (0.6%) multiple hotspot mutations</a:t>
            </a:r>
          </a:p>
        </p:txBody>
      </p:sp>
      <p:sp>
        <p:nvSpPr>
          <p:cNvPr id="15" name="TextBox 14">
            <a:extLst>
              <a:ext uri="{FF2B5EF4-FFF2-40B4-BE49-F238E27FC236}">
                <a16:creationId xmlns:a16="http://schemas.microsoft.com/office/drawing/2014/main" id="{6FD50B93-6CA1-6074-488E-9FFB9B96DC28}"/>
              </a:ext>
            </a:extLst>
          </p:cNvPr>
          <p:cNvSpPr txBox="1"/>
          <p:nvPr/>
        </p:nvSpPr>
        <p:spPr>
          <a:xfrm>
            <a:off x="6540364" y="5634658"/>
            <a:ext cx="484013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Kaplan-Meier of OS among </a:t>
            </a:r>
            <a:r>
              <a:rPr kumimoji="0" lang="en-US" sz="1800" b="0" i="1" u="none" strike="noStrike" kern="1200" cap="none" spc="0" normalizeH="0" baseline="0" noProof="0" dirty="0">
                <a:ln>
                  <a:noFill/>
                </a:ln>
                <a:solidFill>
                  <a:srgbClr val="272524"/>
                </a:solidFill>
                <a:effectLst/>
                <a:uLnTx/>
                <a:uFillTx/>
                <a:latin typeface="Arial" panose="020B0604020202020204"/>
                <a:ea typeface="+mn-ea"/>
                <a:cs typeface="+mn-cs"/>
              </a:rPr>
              <a:t>KRAS</a:t>
            </a: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 variants</a:t>
            </a:r>
          </a:p>
        </p:txBody>
      </p:sp>
      <p:sp>
        <p:nvSpPr>
          <p:cNvPr id="6" name="TextBox 5">
            <a:extLst>
              <a:ext uri="{FF2B5EF4-FFF2-40B4-BE49-F238E27FC236}">
                <a16:creationId xmlns:a16="http://schemas.microsoft.com/office/drawing/2014/main" id="{4C4869E8-3310-2281-367E-86E87F78D846}"/>
              </a:ext>
            </a:extLst>
          </p:cNvPr>
          <p:cNvSpPr txBox="1"/>
          <p:nvPr/>
        </p:nvSpPr>
        <p:spPr>
          <a:xfrm>
            <a:off x="4151304" y="6391724"/>
            <a:ext cx="7545182" cy="253916"/>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72524"/>
                </a:solidFill>
                <a:effectLst/>
                <a:uLnTx/>
                <a:uFillTx/>
                <a:latin typeface="Arial" panose="020B0604020202020204"/>
                <a:ea typeface="+mn-ea"/>
                <a:cs typeface="+mn-cs"/>
              </a:rPr>
              <a:t>Varghese, A, Perry, M…Schultz, N, Berger, MF, Iacobuzio-Donahue, C, Bandlamudi, C, O’Reilly, EM. Nat Med, 2025</a:t>
            </a:r>
          </a:p>
        </p:txBody>
      </p:sp>
    </p:spTree>
    <p:extLst>
      <p:ext uri="{BB962C8B-B14F-4D97-AF65-F5344CB8AC3E}">
        <p14:creationId xmlns:p14="http://schemas.microsoft.com/office/powerpoint/2010/main" val="908942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7CCB8B3-87AE-F3CA-560F-7130C52B6DE7}"/>
              </a:ext>
            </a:extLst>
          </p:cNvPr>
          <p:cNvSpPr>
            <a:spLocks noGrp="1"/>
          </p:cNvSpPr>
          <p:nvPr>
            <p:ph type="title"/>
          </p:nvPr>
        </p:nvSpPr>
        <p:spPr/>
        <p:txBody>
          <a:bodyPr/>
          <a:lstStyle/>
          <a:p>
            <a:r>
              <a:rPr lang="en-US" dirty="0"/>
              <a:t>Therapeutic Agents in Development (Incomplete….)</a:t>
            </a:r>
            <a:br>
              <a:rPr lang="en-US" dirty="0"/>
            </a:br>
            <a:r>
              <a:rPr lang="en-US" sz="2400" dirty="0"/>
              <a:t>Truly a Feast… and in Pancreas Cancer!</a:t>
            </a:r>
            <a:endParaRPr lang="en-US" dirty="0"/>
          </a:p>
        </p:txBody>
      </p:sp>
      <p:sp>
        <p:nvSpPr>
          <p:cNvPr id="5" name="Text Placeholder 4">
            <a:extLst>
              <a:ext uri="{FF2B5EF4-FFF2-40B4-BE49-F238E27FC236}">
                <a16:creationId xmlns:a16="http://schemas.microsoft.com/office/drawing/2014/main" id="{4C752BC9-D944-AF23-DC0A-A8EC26995679}"/>
              </a:ext>
            </a:extLst>
          </p:cNvPr>
          <p:cNvSpPr>
            <a:spLocks noGrp="1"/>
          </p:cNvSpPr>
          <p:nvPr>
            <p:ph type="body" idx="14"/>
          </p:nvPr>
        </p:nvSpPr>
        <p:spPr/>
        <p:txBody>
          <a:bodyPr/>
          <a:lstStyle/>
          <a:p>
            <a:r>
              <a:rPr lang="en-US" dirty="0">
                <a:solidFill>
                  <a:srgbClr val="0432FF"/>
                </a:solidFill>
              </a:rPr>
              <a:t>RAS Therapeutics</a:t>
            </a:r>
          </a:p>
        </p:txBody>
      </p:sp>
      <p:sp>
        <p:nvSpPr>
          <p:cNvPr id="6" name="Content Placeholder 5">
            <a:extLst>
              <a:ext uri="{FF2B5EF4-FFF2-40B4-BE49-F238E27FC236}">
                <a16:creationId xmlns:a16="http://schemas.microsoft.com/office/drawing/2014/main" id="{586A4E12-20A4-FEF7-3716-6D79E3BA04E6}"/>
              </a:ext>
            </a:extLst>
          </p:cNvPr>
          <p:cNvSpPr>
            <a:spLocks noGrp="1"/>
          </p:cNvSpPr>
          <p:nvPr>
            <p:ph sz="half" idx="1"/>
          </p:nvPr>
        </p:nvSpPr>
        <p:spPr>
          <a:xfrm>
            <a:off x="512063" y="1805171"/>
            <a:ext cx="3411513" cy="4406900"/>
          </a:xfrm>
        </p:spPr>
        <p:txBody>
          <a:bodyPr/>
          <a:lstStyle/>
          <a:p>
            <a:r>
              <a:rPr lang="en-US" sz="2000" b="1" dirty="0">
                <a:solidFill>
                  <a:srgbClr val="FF0000"/>
                </a:solidFill>
              </a:rPr>
              <a:t>G12C Inhibitors</a:t>
            </a:r>
          </a:p>
          <a:p>
            <a:pPr defTabSz="913554">
              <a:spcAft>
                <a:spcPts val="0"/>
              </a:spcAft>
            </a:pPr>
            <a:r>
              <a:rPr lang="en-US" sz="1400" dirty="0">
                <a:solidFill>
                  <a:schemeClr val="tx2"/>
                </a:solidFill>
                <a:cs typeface="Arial" panose="020B0604020202020204" pitchFamily="34" charset="0"/>
              </a:rPr>
              <a:t>Sotorasib (Amgen)</a:t>
            </a:r>
          </a:p>
          <a:p>
            <a:pPr defTabSz="913554">
              <a:spcAft>
                <a:spcPts val="0"/>
              </a:spcAft>
            </a:pPr>
            <a:r>
              <a:rPr lang="en-US" sz="1400" dirty="0">
                <a:solidFill>
                  <a:schemeClr val="tx2"/>
                </a:solidFill>
                <a:cs typeface="Arial" panose="020B0604020202020204" pitchFamily="34" charset="0"/>
              </a:rPr>
              <a:t>Adagrasib (Mirati/BMS)</a:t>
            </a:r>
          </a:p>
          <a:p>
            <a:pPr defTabSz="913554">
              <a:spcAft>
                <a:spcPts val="0"/>
              </a:spcAft>
            </a:pPr>
            <a:r>
              <a:rPr lang="en-US" sz="1400" dirty="0">
                <a:solidFill>
                  <a:schemeClr val="tx2"/>
                </a:solidFill>
                <a:cs typeface="Arial" panose="020B0604020202020204" pitchFamily="34" charset="0"/>
              </a:rPr>
              <a:t>Divarasib (Genentech/Roche)</a:t>
            </a:r>
          </a:p>
          <a:p>
            <a:pPr defTabSz="913554">
              <a:spcAft>
                <a:spcPts val="0"/>
              </a:spcAft>
            </a:pPr>
            <a:r>
              <a:rPr lang="en-US" sz="1400" dirty="0">
                <a:solidFill>
                  <a:schemeClr val="tx2"/>
                </a:solidFill>
                <a:cs typeface="Arial" panose="020B0604020202020204" pitchFamily="34" charset="0"/>
              </a:rPr>
              <a:t>Olomorasib (Lilly)</a:t>
            </a:r>
          </a:p>
          <a:p>
            <a:pPr defTabSz="913554">
              <a:spcAft>
                <a:spcPts val="0"/>
              </a:spcAft>
            </a:pPr>
            <a:r>
              <a:rPr lang="en-US" sz="1400" dirty="0" err="1">
                <a:solidFill>
                  <a:schemeClr val="tx2"/>
                </a:solidFill>
                <a:cs typeface="Arial" panose="020B0604020202020204" pitchFamily="34" charset="0"/>
              </a:rPr>
              <a:t>Fulzerasib</a:t>
            </a:r>
            <a:r>
              <a:rPr lang="en-US" sz="1400" dirty="0">
                <a:solidFill>
                  <a:schemeClr val="tx2"/>
                </a:solidFill>
                <a:cs typeface="Arial" panose="020B0604020202020204" pitchFamily="34" charset="0"/>
              </a:rPr>
              <a:t>/IBI351 (</a:t>
            </a:r>
            <a:r>
              <a:rPr lang="en-US" sz="1400" dirty="0" err="1">
                <a:solidFill>
                  <a:schemeClr val="tx2"/>
                </a:solidFill>
                <a:cs typeface="Arial" panose="020B0604020202020204" pitchFamily="34" charset="0"/>
              </a:rPr>
              <a:t>GenFleet</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Glecirasib (Jacobio)</a:t>
            </a:r>
          </a:p>
          <a:p>
            <a:pPr defTabSz="913554">
              <a:spcAft>
                <a:spcPts val="0"/>
              </a:spcAft>
            </a:pPr>
            <a:r>
              <a:rPr lang="en-US" sz="1400" dirty="0" err="1">
                <a:solidFill>
                  <a:schemeClr val="tx2"/>
                </a:solidFill>
                <a:cs typeface="Arial" panose="020B0604020202020204" pitchFamily="34" charset="0"/>
              </a:rPr>
              <a:t>Calderasib</a:t>
            </a:r>
            <a:r>
              <a:rPr lang="en-US" sz="1400" dirty="0">
                <a:solidFill>
                  <a:schemeClr val="tx2"/>
                </a:solidFill>
                <a:cs typeface="Arial" panose="020B0604020202020204" pitchFamily="34" charset="0"/>
              </a:rPr>
              <a:t>/MK-1084 (Merck)</a:t>
            </a:r>
          </a:p>
          <a:p>
            <a:pPr defTabSz="913554">
              <a:spcAft>
                <a:spcPts val="0"/>
              </a:spcAft>
            </a:pPr>
            <a:r>
              <a:rPr lang="en-US" sz="1400" dirty="0">
                <a:solidFill>
                  <a:schemeClr val="tx2"/>
                </a:solidFill>
                <a:cs typeface="Arial" panose="020B0604020202020204" pitchFamily="34" charset="0"/>
              </a:rPr>
              <a:t>Opnurasib (Novartis)</a:t>
            </a:r>
          </a:p>
          <a:p>
            <a:pPr defTabSz="913554">
              <a:spcAft>
                <a:spcPts val="0"/>
              </a:spcAft>
            </a:pPr>
            <a:r>
              <a:rPr lang="en-US" sz="1400" dirty="0">
                <a:solidFill>
                  <a:schemeClr val="tx2"/>
                </a:solidFill>
                <a:cs typeface="Arial" panose="020B0604020202020204" pitchFamily="34" charset="0"/>
              </a:rPr>
              <a:t>Garsorasib/D-1553 (InventisBio)</a:t>
            </a:r>
          </a:p>
          <a:p>
            <a:pPr defTabSz="913554">
              <a:spcAft>
                <a:spcPts val="0"/>
              </a:spcAft>
            </a:pPr>
            <a:r>
              <a:rPr lang="en-US" sz="1400" dirty="0">
                <a:solidFill>
                  <a:schemeClr val="tx2"/>
                </a:solidFill>
                <a:cs typeface="Arial" panose="020B0604020202020204" pitchFamily="34" charset="0"/>
              </a:rPr>
              <a:t>FMC-376 (Frontier Medicines)</a:t>
            </a:r>
          </a:p>
          <a:p>
            <a:pPr defTabSz="913554">
              <a:spcAft>
                <a:spcPts val="0"/>
              </a:spcAft>
            </a:pPr>
            <a:r>
              <a:rPr lang="en-US" sz="1400" dirty="0">
                <a:solidFill>
                  <a:schemeClr val="tx2"/>
                </a:solidFill>
                <a:cs typeface="Arial" panose="020B0604020202020204" pitchFamily="34" charset="0"/>
              </a:rPr>
              <a:t>RMC-6291 (Rev Medicines)</a:t>
            </a:r>
          </a:p>
          <a:p>
            <a:pPr defTabSz="913554">
              <a:spcAft>
                <a:spcPts val="0"/>
              </a:spcAft>
            </a:pPr>
            <a:r>
              <a:rPr lang="en-US" sz="1400" dirty="0">
                <a:solidFill>
                  <a:schemeClr val="tx2"/>
                </a:solidFill>
                <a:cs typeface="Arial" panose="020B0604020202020204" pitchFamily="34" charset="0"/>
              </a:rPr>
              <a:t>BBO-8520 (BridgeBio)</a:t>
            </a:r>
          </a:p>
          <a:p>
            <a:pPr defTabSz="913554">
              <a:spcAft>
                <a:spcPts val="0"/>
              </a:spcAft>
            </a:pPr>
            <a:r>
              <a:rPr lang="en-US" sz="1400" dirty="0">
                <a:solidFill>
                  <a:schemeClr val="tx2"/>
                </a:solidFill>
                <a:cs typeface="Arial" panose="020B0604020202020204" pitchFamily="34" charset="0"/>
              </a:rPr>
              <a:t>D3S-001 (D3Bio)</a:t>
            </a:r>
          </a:p>
          <a:p>
            <a:endParaRPr lang="en-US" sz="2400" dirty="0"/>
          </a:p>
        </p:txBody>
      </p:sp>
      <p:sp>
        <p:nvSpPr>
          <p:cNvPr id="7" name="Content Placeholder 6">
            <a:extLst>
              <a:ext uri="{FF2B5EF4-FFF2-40B4-BE49-F238E27FC236}">
                <a16:creationId xmlns:a16="http://schemas.microsoft.com/office/drawing/2014/main" id="{67EEB354-D952-686E-5A35-46B5C4D93BDA}"/>
              </a:ext>
            </a:extLst>
          </p:cNvPr>
          <p:cNvSpPr>
            <a:spLocks noGrp="1"/>
          </p:cNvSpPr>
          <p:nvPr>
            <p:ph sz="half" idx="2"/>
          </p:nvPr>
        </p:nvSpPr>
        <p:spPr>
          <a:xfrm>
            <a:off x="3923576" y="1805171"/>
            <a:ext cx="3583010" cy="4406900"/>
          </a:xfrm>
        </p:spPr>
        <p:txBody>
          <a:bodyPr/>
          <a:lstStyle/>
          <a:p>
            <a:r>
              <a:rPr lang="en-US" sz="2000" b="1" dirty="0">
                <a:solidFill>
                  <a:srgbClr val="008937"/>
                </a:solidFill>
              </a:rPr>
              <a:t>G12D Inhibitors</a:t>
            </a:r>
          </a:p>
          <a:p>
            <a:pPr defTabSz="913554">
              <a:spcAft>
                <a:spcPts val="0"/>
              </a:spcAft>
            </a:pPr>
            <a:r>
              <a:rPr lang="en-US" sz="1400" dirty="0">
                <a:solidFill>
                  <a:schemeClr val="tx2"/>
                </a:solidFill>
                <a:cs typeface="Arial" panose="020B0604020202020204" pitchFamily="34" charset="0"/>
              </a:rPr>
              <a:t>ASP3082 (Astellas)</a:t>
            </a:r>
          </a:p>
          <a:p>
            <a:pPr defTabSz="913554">
              <a:spcAft>
                <a:spcPts val="0"/>
              </a:spcAft>
            </a:pPr>
            <a:r>
              <a:rPr lang="en-US" sz="1400" dirty="0">
                <a:solidFill>
                  <a:schemeClr val="tx2"/>
                </a:solidFill>
                <a:cs typeface="Arial" panose="020B0604020202020204" pitchFamily="34" charset="0"/>
              </a:rPr>
              <a:t>ASP4326 (Astellas)</a:t>
            </a:r>
            <a:br>
              <a:rPr lang="en-US" sz="1400" dirty="0">
                <a:solidFill>
                  <a:schemeClr val="tx2"/>
                </a:solidFill>
                <a:cs typeface="Arial" panose="020B0604020202020204" pitchFamily="34" charset="0"/>
              </a:rPr>
            </a:br>
            <a:r>
              <a:rPr lang="en-US" sz="1400" dirty="0">
                <a:solidFill>
                  <a:schemeClr val="tx2"/>
                </a:solidFill>
                <a:cs typeface="Arial" panose="020B0604020202020204" pitchFamily="34" charset="0"/>
              </a:rPr>
              <a:t>RMC-9805 (Rev Medicines)</a:t>
            </a:r>
          </a:p>
          <a:p>
            <a:pPr defTabSz="913554">
              <a:spcAft>
                <a:spcPts val="0"/>
              </a:spcAft>
            </a:pPr>
            <a:r>
              <a:rPr lang="en-US" sz="1400" dirty="0">
                <a:solidFill>
                  <a:schemeClr val="tx2"/>
                </a:solidFill>
                <a:cs typeface="Arial" panose="020B0604020202020204" pitchFamily="34" charset="0"/>
              </a:rPr>
              <a:t>HRS-4642 (Hengrui)</a:t>
            </a:r>
          </a:p>
          <a:p>
            <a:pPr defTabSz="913554">
              <a:spcAft>
                <a:spcPts val="0"/>
              </a:spcAft>
            </a:pPr>
            <a:r>
              <a:rPr lang="en-US" sz="1400" dirty="0">
                <a:solidFill>
                  <a:schemeClr val="tx2"/>
                </a:solidFill>
                <a:cs typeface="Arial" panose="020B0604020202020204" pitchFamily="34" charset="0"/>
              </a:rPr>
              <a:t>TSN1611 (Taison Biopharma)</a:t>
            </a:r>
          </a:p>
          <a:p>
            <a:pPr defTabSz="913554">
              <a:spcAft>
                <a:spcPts val="0"/>
              </a:spcAft>
            </a:pPr>
            <a:r>
              <a:rPr lang="en-US" sz="1400" dirty="0">
                <a:solidFill>
                  <a:schemeClr val="tx2"/>
                </a:solidFill>
                <a:cs typeface="Arial" panose="020B0604020202020204" pitchFamily="34" charset="0"/>
              </a:rPr>
              <a:t>QTX3046 (Quanta)</a:t>
            </a:r>
          </a:p>
          <a:p>
            <a:pPr defTabSz="913554">
              <a:spcAft>
                <a:spcPts val="0"/>
              </a:spcAft>
            </a:pPr>
            <a:r>
              <a:rPr lang="en-US" sz="1400" dirty="0">
                <a:solidFill>
                  <a:schemeClr val="tx2"/>
                </a:solidFill>
                <a:cs typeface="Arial" panose="020B0604020202020204" pitchFamily="34" charset="0"/>
              </a:rPr>
              <a:t>GDC-7035 (Genentech)</a:t>
            </a:r>
          </a:p>
          <a:p>
            <a:pPr defTabSz="913554">
              <a:spcAft>
                <a:spcPts val="0"/>
              </a:spcAft>
            </a:pPr>
            <a:r>
              <a:rPr lang="en-US" sz="1400" dirty="0">
                <a:solidFill>
                  <a:schemeClr val="tx2"/>
                </a:solidFill>
                <a:cs typeface="Arial" panose="020B0604020202020204" pitchFamily="34" charset="0"/>
              </a:rPr>
              <a:t>AZD0022 (AstraZeneca)</a:t>
            </a:r>
          </a:p>
          <a:p>
            <a:pPr defTabSz="913554">
              <a:spcAft>
                <a:spcPts val="0"/>
              </a:spcAft>
            </a:pPr>
            <a:r>
              <a:rPr lang="en-US" sz="1400" dirty="0">
                <a:solidFill>
                  <a:schemeClr val="tx2"/>
                </a:solidFill>
                <a:cs typeface="Arial" panose="020B0604020202020204" pitchFamily="34" charset="0"/>
              </a:rPr>
              <a:t>INCB161734 (Incyte)</a:t>
            </a:r>
          </a:p>
          <a:p>
            <a:pPr defTabSz="913554">
              <a:spcAft>
                <a:spcPts val="0"/>
              </a:spcAft>
            </a:pPr>
            <a:r>
              <a:rPr lang="en-US" sz="1400" dirty="0">
                <a:solidFill>
                  <a:schemeClr val="tx2"/>
                </a:solidFill>
                <a:cs typeface="Arial" panose="020B0604020202020204" pitchFamily="34" charset="0"/>
              </a:rPr>
              <a:t>GFH375/VS-7375 (Genfleet/</a:t>
            </a:r>
            <a:r>
              <a:rPr lang="en-US" sz="1400" dirty="0" err="1">
                <a:solidFill>
                  <a:schemeClr val="tx2"/>
                </a:solidFill>
                <a:cs typeface="Arial" panose="020B0604020202020204" pitchFamily="34" charset="0"/>
              </a:rPr>
              <a:t>Verastem</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D3S-003 (D3Bio)</a:t>
            </a:r>
          </a:p>
          <a:p>
            <a:pPr defTabSz="913554">
              <a:spcAft>
                <a:spcPts val="0"/>
              </a:spcAft>
            </a:pPr>
            <a:r>
              <a:rPr lang="en-US" sz="1400" dirty="0">
                <a:solidFill>
                  <a:schemeClr val="tx2"/>
                </a:solidFill>
                <a:cs typeface="Arial" panose="020B0604020202020204" pitchFamily="34" charset="0"/>
              </a:rPr>
              <a:t>LY3962673 (Lilly)</a:t>
            </a:r>
          </a:p>
          <a:p>
            <a:pPr defTabSz="913554">
              <a:spcAft>
                <a:spcPts val="0"/>
              </a:spcAft>
            </a:pPr>
            <a:r>
              <a:rPr lang="en-US" sz="1400" dirty="0">
                <a:solidFill>
                  <a:schemeClr val="tx2"/>
                </a:solidFill>
                <a:cs typeface="Arial" panose="020B0604020202020204" pitchFamily="34" charset="0"/>
              </a:rPr>
              <a:t>KQB548 (Kumquat Biosciences)</a:t>
            </a:r>
          </a:p>
          <a:p>
            <a:pPr defTabSz="913554">
              <a:spcAft>
                <a:spcPts val="0"/>
              </a:spcAft>
            </a:pPr>
            <a:r>
              <a:rPr lang="en-US" sz="1400" dirty="0">
                <a:solidFill>
                  <a:schemeClr val="tx2"/>
                </a:solidFill>
                <a:cs typeface="Arial" panose="020B0604020202020204" pitchFamily="34" charset="0"/>
              </a:rPr>
              <a:t>siG12D-LODER SIL-204 (</a:t>
            </a:r>
            <a:r>
              <a:rPr lang="en-US" sz="1400" dirty="0" err="1">
                <a:solidFill>
                  <a:schemeClr val="tx2"/>
                </a:solidFill>
                <a:cs typeface="Arial" panose="020B0604020202020204" pitchFamily="34" charset="0"/>
              </a:rPr>
              <a:t>Silexion</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VRTX153 (</a:t>
            </a:r>
            <a:r>
              <a:rPr lang="en-US" sz="1400" dirty="0" err="1">
                <a:solidFill>
                  <a:schemeClr val="tx2"/>
                </a:solidFill>
                <a:cs typeface="Arial" panose="020B0604020202020204" pitchFamily="34" charset="0"/>
              </a:rPr>
              <a:t>Vrise</a:t>
            </a:r>
            <a:r>
              <a:rPr lang="en-US" sz="1400" dirty="0">
                <a:solidFill>
                  <a:schemeClr val="tx2"/>
                </a:solidFill>
                <a:cs typeface="Arial" panose="020B0604020202020204" pitchFamily="34" charset="0"/>
              </a:rPr>
              <a:t>)</a:t>
            </a:r>
            <a:br>
              <a:rPr lang="en-US" sz="1400" dirty="0">
                <a:solidFill>
                  <a:schemeClr val="tx2"/>
                </a:solidFill>
                <a:cs typeface="Arial" panose="020B0604020202020204" pitchFamily="34" charset="0"/>
              </a:rPr>
            </a:br>
            <a:r>
              <a:rPr lang="en-US" sz="1400" dirty="0">
                <a:solidFill>
                  <a:schemeClr val="tx2"/>
                </a:solidFill>
                <a:cs typeface="Arial" panose="020B0604020202020204" pitchFamily="34" charset="0"/>
              </a:rPr>
              <a:t>ABSK141 (</a:t>
            </a:r>
            <a:r>
              <a:rPr lang="en-US" sz="1400" dirty="0" err="1">
                <a:solidFill>
                  <a:schemeClr val="tx2"/>
                </a:solidFill>
                <a:cs typeface="Arial" panose="020B0604020202020204" pitchFamily="34" charset="0"/>
              </a:rPr>
              <a:t>Abbisko</a:t>
            </a:r>
            <a:r>
              <a:rPr lang="en-US" sz="1400" dirty="0">
                <a:solidFill>
                  <a:schemeClr val="tx2"/>
                </a:solidFill>
                <a:cs typeface="Arial" panose="020B0604020202020204" pitchFamily="34" charset="0"/>
              </a:rPr>
              <a:t> Therapeutics)</a:t>
            </a:r>
          </a:p>
          <a:p>
            <a:pPr defTabSz="913554">
              <a:spcAft>
                <a:spcPts val="0"/>
              </a:spcAft>
            </a:pPr>
            <a:r>
              <a:rPr lang="en-US" sz="1400" dirty="0">
                <a:solidFill>
                  <a:schemeClr val="tx2"/>
                </a:solidFill>
                <a:cs typeface="Arial" panose="020B0604020202020204" pitchFamily="34" charset="0"/>
              </a:rPr>
              <a:t>AZD0240 (AstraZeneca) TCR</a:t>
            </a:r>
          </a:p>
          <a:p>
            <a:pPr defTabSz="913554">
              <a:spcAft>
                <a:spcPts val="0"/>
              </a:spcAft>
            </a:pPr>
            <a:r>
              <a:rPr lang="en-US" sz="1400" dirty="0">
                <a:solidFill>
                  <a:schemeClr val="tx2"/>
                </a:solidFill>
                <a:cs typeface="Arial" panose="020B0604020202020204" pitchFamily="34" charset="0"/>
              </a:rPr>
              <a:t>RNK08954 (</a:t>
            </a:r>
            <a:r>
              <a:rPr lang="en-US" sz="1400" dirty="0" err="1">
                <a:solidFill>
                  <a:schemeClr val="tx2"/>
                </a:solidFill>
                <a:cs typeface="Arial" panose="020B0604020202020204" pitchFamily="34" charset="0"/>
              </a:rPr>
              <a:t>Ranok</a:t>
            </a:r>
            <a:r>
              <a:rPr lang="en-US" sz="1400" dirty="0">
                <a:solidFill>
                  <a:schemeClr val="tx2"/>
                </a:solidFill>
                <a:cs typeface="Arial" panose="020B0604020202020204" pitchFamily="34" charset="0"/>
              </a:rPr>
              <a:t> Ther; Hangzhou)</a:t>
            </a:r>
          </a:p>
          <a:p>
            <a:endParaRPr lang="en-US" dirty="0"/>
          </a:p>
        </p:txBody>
      </p:sp>
      <p:sp>
        <p:nvSpPr>
          <p:cNvPr id="8" name="Content Placeholder 7">
            <a:extLst>
              <a:ext uri="{FF2B5EF4-FFF2-40B4-BE49-F238E27FC236}">
                <a16:creationId xmlns:a16="http://schemas.microsoft.com/office/drawing/2014/main" id="{79B14215-F3D8-322B-782F-4800A4266098}"/>
              </a:ext>
            </a:extLst>
          </p:cNvPr>
          <p:cNvSpPr>
            <a:spLocks noGrp="1"/>
          </p:cNvSpPr>
          <p:nvPr>
            <p:ph sz="half" idx="13"/>
          </p:nvPr>
        </p:nvSpPr>
        <p:spPr>
          <a:xfrm>
            <a:off x="7676708" y="1805171"/>
            <a:ext cx="4023168" cy="4406900"/>
          </a:xfrm>
        </p:spPr>
        <p:txBody>
          <a:bodyPr/>
          <a:lstStyle/>
          <a:p>
            <a:r>
              <a:rPr lang="en-US" sz="2000" b="1" dirty="0">
                <a:solidFill>
                  <a:srgbClr val="0432FF"/>
                </a:solidFill>
              </a:rPr>
              <a:t>Pan (K)RAS Inhibitors</a:t>
            </a:r>
            <a:endParaRPr lang="en-US" dirty="0">
              <a:solidFill>
                <a:srgbClr val="0432FF"/>
              </a:solidFill>
            </a:endParaRPr>
          </a:p>
          <a:p>
            <a:pPr defTabSz="913554">
              <a:spcAft>
                <a:spcPts val="0"/>
              </a:spcAft>
            </a:pPr>
            <a:r>
              <a:rPr lang="en-US" sz="1400" dirty="0">
                <a:solidFill>
                  <a:schemeClr val="tx2"/>
                </a:solidFill>
                <a:cs typeface="Arial" panose="020B0604020202020204" pitchFamily="34" charset="0"/>
              </a:rPr>
              <a:t>RMC-6236/</a:t>
            </a:r>
            <a:r>
              <a:rPr lang="en-US" sz="1400" dirty="0" err="1">
                <a:solidFill>
                  <a:schemeClr val="tx2"/>
                </a:solidFill>
                <a:cs typeface="Arial" panose="020B0604020202020204" pitchFamily="34" charset="0"/>
              </a:rPr>
              <a:t>daraxonrasib</a:t>
            </a:r>
            <a:r>
              <a:rPr lang="en-US" sz="1400" dirty="0">
                <a:solidFill>
                  <a:schemeClr val="tx2"/>
                </a:solidFill>
                <a:cs typeface="Arial" panose="020B0604020202020204" pitchFamily="34" charset="0"/>
              </a:rPr>
              <a:t> (Rev Medicines)</a:t>
            </a:r>
          </a:p>
          <a:p>
            <a:pPr defTabSz="913554">
              <a:spcAft>
                <a:spcPts val="0"/>
              </a:spcAft>
            </a:pPr>
            <a:r>
              <a:rPr lang="en-US" sz="1400" dirty="0">
                <a:solidFill>
                  <a:schemeClr val="tx2"/>
                </a:solidFill>
                <a:cs typeface="Arial" panose="020B0604020202020204" pitchFamily="34" charset="0"/>
              </a:rPr>
              <a:t>BI-2492 (BI)</a:t>
            </a:r>
          </a:p>
          <a:p>
            <a:pPr defTabSz="913554">
              <a:spcAft>
                <a:spcPts val="0"/>
              </a:spcAft>
            </a:pPr>
            <a:r>
              <a:rPr lang="en-US" sz="1400" dirty="0">
                <a:solidFill>
                  <a:schemeClr val="tx2"/>
                </a:solidFill>
                <a:cs typeface="Arial" panose="020B0604020202020204" pitchFamily="34" charset="0"/>
              </a:rPr>
              <a:t>QTX3034, QTX3544 (Quanta)</a:t>
            </a:r>
          </a:p>
          <a:p>
            <a:pPr defTabSz="913554">
              <a:spcAft>
                <a:spcPts val="0"/>
              </a:spcAft>
            </a:pPr>
            <a:r>
              <a:rPr lang="en-US" sz="1400" dirty="0">
                <a:solidFill>
                  <a:schemeClr val="tx2"/>
                </a:solidFill>
                <a:cs typeface="Arial" panose="020B0604020202020204" pitchFamily="34" charset="0"/>
              </a:rPr>
              <a:t>PF-07934040 (Pfizer)</a:t>
            </a:r>
          </a:p>
          <a:p>
            <a:pPr defTabSz="913554">
              <a:spcAft>
                <a:spcPts val="0"/>
              </a:spcAft>
            </a:pPr>
            <a:r>
              <a:rPr lang="en-US" sz="1400" dirty="0">
                <a:solidFill>
                  <a:schemeClr val="tx2"/>
                </a:solidFill>
                <a:cs typeface="Arial" panose="020B0604020202020204" pitchFamily="34" charset="0"/>
              </a:rPr>
              <a:t>PF-07985045 (Pfizer)</a:t>
            </a:r>
          </a:p>
          <a:p>
            <a:pPr defTabSz="913554">
              <a:spcAft>
                <a:spcPts val="0"/>
              </a:spcAft>
            </a:pPr>
            <a:r>
              <a:rPr lang="en-US" sz="1400" dirty="0">
                <a:solidFill>
                  <a:schemeClr val="tx2"/>
                </a:solidFill>
                <a:cs typeface="Arial" panose="020B0604020202020204" pitchFamily="34" charset="0"/>
              </a:rPr>
              <a:t>BGB-53038 (</a:t>
            </a:r>
            <a:r>
              <a:rPr lang="en-US" sz="1400" dirty="0" err="1">
                <a:solidFill>
                  <a:schemeClr val="tx2"/>
                </a:solidFill>
                <a:cs typeface="Arial" panose="020B0604020202020204" pitchFamily="34" charset="0"/>
              </a:rPr>
              <a:t>Beigene</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BBO-11818 (BridgeBio Oncology)</a:t>
            </a:r>
          </a:p>
          <a:p>
            <a:pPr defTabSz="913554">
              <a:spcAft>
                <a:spcPts val="0"/>
              </a:spcAft>
            </a:pPr>
            <a:r>
              <a:rPr lang="en-US" sz="1400" dirty="0">
                <a:solidFill>
                  <a:schemeClr val="tx2"/>
                </a:solidFill>
                <a:cs typeface="Arial" panose="020B0604020202020204" pitchFamily="34" charset="0"/>
              </a:rPr>
              <a:t>ALTA-3263 (</a:t>
            </a:r>
            <a:r>
              <a:rPr lang="en-US" sz="1400" dirty="0" err="1">
                <a:solidFill>
                  <a:schemeClr val="tx2"/>
                </a:solidFill>
                <a:cs typeface="Arial" panose="020B0604020202020204" pitchFamily="34" charset="0"/>
              </a:rPr>
              <a:t>Alterome</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LUNA18 (Chugai)</a:t>
            </a:r>
          </a:p>
          <a:p>
            <a:pPr defTabSz="913554">
              <a:spcAft>
                <a:spcPts val="0"/>
              </a:spcAft>
            </a:pPr>
            <a:r>
              <a:rPr lang="en-US" sz="1400" dirty="0">
                <a:solidFill>
                  <a:schemeClr val="tx2"/>
                </a:solidFill>
                <a:cs typeface="Arial" panose="020B0604020202020204" pitchFamily="34" charset="0"/>
              </a:rPr>
              <a:t>LY406634 (Lilly)</a:t>
            </a:r>
          </a:p>
          <a:p>
            <a:pPr defTabSz="913554">
              <a:spcAft>
                <a:spcPts val="0"/>
              </a:spcAft>
            </a:pPr>
            <a:r>
              <a:rPr lang="en-US" sz="1400" dirty="0">
                <a:solidFill>
                  <a:schemeClr val="tx2"/>
                </a:solidFill>
                <a:cs typeface="Arial" panose="020B0604020202020204" pitchFamily="34" charset="0"/>
              </a:rPr>
              <a:t>JAB-23425 (Jacobio)</a:t>
            </a:r>
          </a:p>
          <a:p>
            <a:pPr defTabSz="913554">
              <a:spcAft>
                <a:spcPts val="0"/>
              </a:spcAft>
            </a:pPr>
            <a:r>
              <a:rPr lang="en-US" sz="1400" dirty="0">
                <a:solidFill>
                  <a:schemeClr val="tx2"/>
                </a:solidFill>
                <a:cs typeface="Arial" panose="020B0604020202020204" pitchFamily="34" charset="0"/>
              </a:rPr>
              <a:t>ABREV001 (</a:t>
            </a:r>
            <a:r>
              <a:rPr lang="en-US" sz="1400" dirty="0" err="1">
                <a:solidFill>
                  <a:schemeClr val="tx2"/>
                </a:solidFill>
                <a:cs typeface="Arial" panose="020B0604020202020204" pitchFamily="34" charset="0"/>
              </a:rPr>
              <a:t>Agastiya</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AUBE00 (Chugai)</a:t>
            </a:r>
          </a:p>
          <a:p>
            <a:pPr defTabSz="913554">
              <a:spcAft>
                <a:spcPts val="0"/>
              </a:spcAft>
            </a:pPr>
            <a:r>
              <a:rPr lang="en-US" sz="1400" dirty="0">
                <a:solidFill>
                  <a:schemeClr val="tx2"/>
                </a:solidFill>
                <a:cs typeface="Arial" panose="020B0604020202020204" pitchFamily="34" charset="0"/>
              </a:rPr>
              <a:t>TRN-372 (</a:t>
            </a:r>
            <a:r>
              <a:rPr lang="en-US" sz="1400" dirty="0" err="1">
                <a:solidFill>
                  <a:schemeClr val="tx2"/>
                </a:solidFill>
                <a:cs typeface="Arial" panose="020B0604020202020204" pitchFamily="34" charset="0"/>
              </a:rPr>
              <a:t>Treeline</a:t>
            </a:r>
            <a:r>
              <a:rPr lang="en-US" sz="1400" dirty="0">
                <a:solidFill>
                  <a:schemeClr val="tx2"/>
                </a:solidFill>
                <a:cs typeface="Arial" panose="020B0604020202020204" pitchFamily="34" charset="0"/>
              </a:rPr>
              <a:t>)</a:t>
            </a:r>
          </a:p>
          <a:p>
            <a:pPr defTabSz="913554">
              <a:spcAft>
                <a:spcPts val="0"/>
              </a:spcAft>
            </a:pPr>
            <a:r>
              <a:rPr lang="en-US" sz="1400" dirty="0">
                <a:solidFill>
                  <a:schemeClr val="tx2"/>
                </a:solidFill>
                <a:cs typeface="Arial" panose="020B0604020202020204" pitchFamily="34" charset="0"/>
              </a:rPr>
              <a:t>AMG410 (Amgen)</a:t>
            </a:r>
          </a:p>
          <a:p>
            <a:pPr defTabSz="913554">
              <a:spcAft>
                <a:spcPts val="0"/>
              </a:spcAft>
            </a:pPr>
            <a:r>
              <a:rPr lang="en-US" sz="1400" dirty="0">
                <a:solidFill>
                  <a:schemeClr val="tx2"/>
                </a:solidFill>
                <a:cs typeface="Arial" panose="020B0604020202020204" pitchFamily="34" charset="0"/>
              </a:rPr>
              <a:t>ADT-1004</a:t>
            </a:r>
          </a:p>
          <a:p>
            <a:pPr defTabSz="913554">
              <a:spcAft>
                <a:spcPts val="0"/>
              </a:spcAft>
            </a:pPr>
            <a:r>
              <a:rPr lang="en-US" sz="1400" dirty="0">
                <a:solidFill>
                  <a:schemeClr val="tx2"/>
                </a:solidFill>
                <a:cs typeface="Arial" panose="020B0604020202020204" pitchFamily="34" charset="0"/>
              </a:rPr>
              <a:t>ERAS-0015 (</a:t>
            </a:r>
            <a:r>
              <a:rPr lang="en-US" sz="1400" dirty="0" err="1">
                <a:solidFill>
                  <a:schemeClr val="tx2"/>
                </a:solidFill>
                <a:cs typeface="Arial" panose="020B0604020202020204" pitchFamily="34" charset="0"/>
              </a:rPr>
              <a:t>Erasca</a:t>
            </a:r>
            <a:r>
              <a:rPr lang="en-US" sz="1400" dirty="0">
                <a:solidFill>
                  <a:schemeClr val="tx2"/>
                </a:solidFill>
                <a:cs typeface="Arial" panose="020B0604020202020204" pitchFamily="34" charset="0"/>
              </a:rPr>
              <a:t>)</a:t>
            </a:r>
            <a:br>
              <a:rPr lang="en-US" sz="1400" dirty="0">
                <a:solidFill>
                  <a:schemeClr val="tx2"/>
                </a:solidFill>
                <a:cs typeface="Arial" panose="020B0604020202020204" pitchFamily="34" charset="0"/>
              </a:rPr>
            </a:br>
            <a:r>
              <a:rPr lang="en-US" sz="1400" dirty="0">
                <a:solidFill>
                  <a:schemeClr val="tx2"/>
                </a:solidFill>
                <a:cs typeface="Arial" panose="020B0604020202020204" pitchFamily="34" charset="0"/>
              </a:rPr>
              <a:t>AN9025 (Adlai </a:t>
            </a:r>
            <a:r>
              <a:rPr lang="en-US" sz="1400" dirty="0" err="1">
                <a:solidFill>
                  <a:schemeClr val="tx2"/>
                </a:solidFill>
                <a:cs typeface="Arial" panose="020B0604020202020204" pitchFamily="34" charset="0"/>
              </a:rPr>
              <a:t>Nortye</a:t>
            </a:r>
            <a:r>
              <a:rPr lang="en-US" sz="1400" dirty="0">
                <a:solidFill>
                  <a:schemeClr val="tx2"/>
                </a:solidFill>
                <a:cs typeface="Arial" panose="020B0604020202020204" pitchFamily="34" charset="0"/>
              </a:rPr>
              <a:t>)</a:t>
            </a:r>
            <a:br>
              <a:rPr lang="en-US" sz="1400" dirty="0">
                <a:solidFill>
                  <a:schemeClr val="tx2"/>
                </a:solidFill>
                <a:cs typeface="Arial" panose="020B0604020202020204" pitchFamily="34" charset="0"/>
              </a:rPr>
            </a:br>
            <a:r>
              <a:rPr lang="en-US" sz="1400" dirty="0">
                <a:solidFill>
                  <a:schemeClr val="tx2"/>
                </a:solidFill>
                <a:cs typeface="Arial" panose="020B0604020202020204" pitchFamily="34" charset="0"/>
              </a:rPr>
              <a:t>ASP5834 (Astellas)</a:t>
            </a:r>
            <a:endParaRPr lang="en-US" sz="1400" dirty="0"/>
          </a:p>
        </p:txBody>
      </p:sp>
    </p:spTree>
    <p:extLst>
      <p:ext uri="{BB962C8B-B14F-4D97-AF65-F5344CB8AC3E}">
        <p14:creationId xmlns:p14="http://schemas.microsoft.com/office/powerpoint/2010/main" val="3341240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CA2EF4-188A-8D00-EEF2-A60B9799105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471AAF1-A25E-0315-BDE4-9B70305ACCB3}"/>
              </a:ext>
            </a:extLst>
          </p:cNvPr>
          <p:cNvSpPr>
            <a:spLocks noGrp="1"/>
          </p:cNvSpPr>
          <p:nvPr>
            <p:ph type="body" idx="12"/>
          </p:nvPr>
        </p:nvSpPr>
        <p:spPr/>
        <p:txBody>
          <a:bodyPr/>
          <a:lstStyle/>
          <a:p>
            <a:r>
              <a:rPr lang="en-US" dirty="0">
                <a:solidFill>
                  <a:srgbClr val="0432FF"/>
                </a:solidFill>
              </a:rPr>
              <a:t>KRAS Biology</a:t>
            </a:r>
          </a:p>
        </p:txBody>
      </p:sp>
      <p:sp>
        <p:nvSpPr>
          <p:cNvPr id="6" name="Title 5">
            <a:extLst>
              <a:ext uri="{FF2B5EF4-FFF2-40B4-BE49-F238E27FC236}">
                <a16:creationId xmlns:a16="http://schemas.microsoft.com/office/drawing/2014/main" id="{D8D7917E-D446-4F4E-BB6F-5FE8635AF8D3}"/>
              </a:ext>
            </a:extLst>
          </p:cNvPr>
          <p:cNvSpPr>
            <a:spLocks noGrp="1"/>
          </p:cNvSpPr>
          <p:nvPr>
            <p:ph type="title"/>
          </p:nvPr>
        </p:nvSpPr>
        <p:spPr>
          <a:xfrm>
            <a:off x="512063" y="815787"/>
            <a:ext cx="10695868" cy="555813"/>
          </a:xfrm>
        </p:spPr>
        <p:txBody>
          <a:bodyPr/>
          <a:lstStyle/>
          <a:p>
            <a:r>
              <a:rPr lang="en-US" dirty="0"/>
              <a:t>Mechanisms of Action Differ between Therapeutics</a:t>
            </a:r>
            <a:br>
              <a:rPr lang="en-US" dirty="0"/>
            </a:br>
            <a:r>
              <a:rPr lang="en-US" sz="2400" dirty="0"/>
              <a:t>Mutant/Allele Selective On/Off; Tri-Complex Multi(ON); Degraders</a:t>
            </a:r>
            <a:br>
              <a:rPr lang="en-US" dirty="0"/>
            </a:br>
            <a:endParaRPr lang="en-US" dirty="0"/>
          </a:p>
        </p:txBody>
      </p:sp>
      <p:sp>
        <p:nvSpPr>
          <p:cNvPr id="11" name="Text Placeholder 9">
            <a:extLst>
              <a:ext uri="{FF2B5EF4-FFF2-40B4-BE49-F238E27FC236}">
                <a16:creationId xmlns:a16="http://schemas.microsoft.com/office/drawing/2014/main" id="{738B2434-1945-A134-2528-A3AA389232FF}"/>
              </a:ext>
            </a:extLst>
          </p:cNvPr>
          <p:cNvSpPr>
            <a:spLocks noGrp="1"/>
          </p:cNvSpPr>
          <p:nvPr>
            <p:ph type="body" sz="half" idx="2"/>
          </p:nvPr>
        </p:nvSpPr>
        <p:spPr>
          <a:xfrm>
            <a:off x="6781344" y="6313079"/>
            <a:ext cx="4426587" cy="257714"/>
          </a:xfrm>
        </p:spPr>
        <p:txBody>
          <a:bodyPr/>
          <a:lstStyle/>
          <a:p>
            <a:pPr algn="r"/>
            <a:r>
              <a:rPr lang="en-US" sz="1050" dirty="0">
                <a:solidFill>
                  <a:schemeClr val="tx1"/>
                </a:solidFill>
              </a:rPr>
              <a:t>Cox AD, Der CJ. Genes Dev. 2025</a:t>
            </a:r>
          </a:p>
        </p:txBody>
      </p:sp>
      <p:grpSp>
        <p:nvGrpSpPr>
          <p:cNvPr id="10" name="Group 9">
            <a:extLst>
              <a:ext uri="{FF2B5EF4-FFF2-40B4-BE49-F238E27FC236}">
                <a16:creationId xmlns:a16="http://schemas.microsoft.com/office/drawing/2014/main" id="{AC1F5A76-3389-C2A7-3DC2-851E6DCFB9DF}"/>
              </a:ext>
            </a:extLst>
          </p:cNvPr>
          <p:cNvGrpSpPr>
            <a:grpSpLocks noChangeAspect="1"/>
          </p:cNvGrpSpPr>
          <p:nvPr/>
        </p:nvGrpSpPr>
        <p:grpSpPr>
          <a:xfrm>
            <a:off x="213910" y="1809473"/>
            <a:ext cx="11602574" cy="3776713"/>
            <a:chOff x="175575" y="1366746"/>
            <a:chExt cx="11781509" cy="3834957"/>
          </a:xfrm>
        </p:grpSpPr>
        <p:pic>
          <p:nvPicPr>
            <p:cNvPr id="12" name="Picture 2">
              <a:extLst>
                <a:ext uri="{FF2B5EF4-FFF2-40B4-BE49-F238E27FC236}">
                  <a16:creationId xmlns:a16="http://schemas.microsoft.com/office/drawing/2014/main" id="{DA14190C-F667-EE73-F0C7-40ACAA8BBB7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75575" y="1371601"/>
              <a:ext cx="2071438" cy="307996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1E53447-4B3E-E1E4-C9BA-F0B3CF6A0E98}"/>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a:stretch/>
          </p:blipFill>
          <p:spPr bwMode="auto">
            <a:xfrm>
              <a:off x="8976816" y="1366746"/>
              <a:ext cx="2980268" cy="243485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AAC267E9-5511-589E-C221-08BFF4FC150C}"/>
                </a:ext>
              </a:extLst>
            </p:cNvPr>
            <p:cNvPicPr>
              <a:picLocks noChangeAspect="1" noChangeArrowheads="1"/>
            </p:cNvPicPr>
            <p:nvPr/>
          </p:nvPicPr>
          <p:blipFill rotWithShape="1">
            <a:blip r:embed="rId5">
              <a:extLst>
                <a:ext uri="{28A0092B-C50C-407E-A947-70E740481C1C}">
                  <a14:useLocalDpi xmlns:a14="http://schemas.microsoft.com/office/drawing/2010/main"/>
                </a:ext>
              </a:extLst>
            </a:blip>
            <a:srcRect/>
            <a:stretch/>
          </p:blipFill>
          <p:spPr bwMode="auto">
            <a:xfrm>
              <a:off x="4306187" y="3244226"/>
              <a:ext cx="4670630" cy="195747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170A8064-BE11-4B4B-052D-5EDE8C7EF8B3}"/>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a:stretch/>
          </p:blipFill>
          <p:spPr bwMode="auto">
            <a:xfrm>
              <a:off x="4188621" y="1371601"/>
              <a:ext cx="4788195" cy="195747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B23CB38-24EC-0370-7DC9-7D1553BCE558}"/>
                </a:ext>
              </a:extLst>
            </p:cNvPr>
            <p:cNvPicPr>
              <a:picLocks noChangeAspect="1" noChangeArrowheads="1"/>
            </p:cNvPicPr>
            <p:nvPr/>
          </p:nvPicPr>
          <p:blipFill rotWithShape="1">
            <a:blip r:embed="rId7">
              <a:extLst>
                <a:ext uri="{28A0092B-C50C-407E-A947-70E740481C1C}">
                  <a14:useLocalDpi xmlns:a14="http://schemas.microsoft.com/office/drawing/2010/main"/>
                </a:ext>
              </a:extLst>
            </a:blip>
            <a:srcRect/>
            <a:stretch/>
          </p:blipFill>
          <p:spPr bwMode="auto">
            <a:xfrm>
              <a:off x="2247013" y="1371601"/>
              <a:ext cx="2071438" cy="307996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B0888358-B46C-D8B3-712B-606DAB337928}"/>
              </a:ext>
            </a:extLst>
          </p:cNvPr>
          <p:cNvSpPr txBox="1"/>
          <p:nvPr/>
        </p:nvSpPr>
        <p:spPr>
          <a:xfrm>
            <a:off x="1293712" y="5705373"/>
            <a:ext cx="91325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rPr>
              <a:t>*Covalent modification; </a:t>
            </a:r>
            <a:r>
              <a:rPr kumimoji="0" lang="en-US" sz="1800" b="0" i="0" u="none" strike="noStrike" kern="1200" cap="none" spc="0" normalizeH="0" baseline="0" noProof="0" dirty="0">
                <a:ln>
                  <a:noFill/>
                </a:ln>
                <a:solidFill>
                  <a:srgbClr val="0073E0"/>
                </a:solidFill>
                <a:effectLst/>
                <a:uLnTx/>
                <a:uFillTx/>
                <a:latin typeface="Arial" panose="020B0604020202020204"/>
                <a:ea typeface="+mn-ea"/>
                <a:cs typeface="+mn-cs"/>
              </a:rPr>
              <a:t>Approved; </a:t>
            </a:r>
            <a:r>
              <a:rPr kumimoji="0" lang="en-US" sz="1800" b="0" i="0" u="none" strike="noStrike" kern="1200" cap="none" spc="0" normalizeH="0" baseline="0" noProof="0" dirty="0">
                <a:ln>
                  <a:noFill/>
                </a:ln>
                <a:solidFill>
                  <a:srgbClr val="00B050"/>
                </a:solidFill>
                <a:effectLst/>
                <a:uLnTx/>
                <a:uFillTx/>
                <a:latin typeface="Arial" panose="020B0604020202020204"/>
                <a:ea typeface="+mn-ea"/>
                <a:cs typeface="+mn-cs"/>
              </a:rPr>
              <a:t>Clinical development; </a:t>
            </a:r>
            <a:r>
              <a:rPr kumimoji="0" lang="en-US" sz="1800" b="0" i="0" u="none" strike="noStrike" kern="1200" cap="none" spc="0" normalizeH="0" baseline="0" noProof="0" dirty="0">
                <a:ln>
                  <a:noFill/>
                </a:ln>
                <a:solidFill>
                  <a:srgbClr val="863ECC"/>
                </a:solidFill>
                <a:effectLst/>
                <a:uLnTx/>
                <a:uFillTx/>
                <a:latin typeface="Arial" panose="020B0604020202020204"/>
                <a:ea typeface="+mn-ea"/>
                <a:cs typeface="+mn-cs"/>
              </a:rPr>
              <a:t>Preclinical</a:t>
            </a:r>
          </a:p>
        </p:txBody>
      </p:sp>
    </p:spTree>
    <p:extLst>
      <p:ext uri="{BB962C8B-B14F-4D97-AF65-F5344CB8AC3E}">
        <p14:creationId xmlns:p14="http://schemas.microsoft.com/office/powerpoint/2010/main" val="23220253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ontent Placeholder 11">
            <a:extLst>
              <a:ext uri="{FF2B5EF4-FFF2-40B4-BE49-F238E27FC236}">
                <a16:creationId xmlns:a16="http://schemas.microsoft.com/office/drawing/2014/main" id="{E87DC918-0BFD-1205-4C3B-835806CEA775}"/>
              </a:ext>
            </a:extLst>
          </p:cNvPr>
          <p:cNvGraphicFramePr>
            <a:graphicFrameLocks noGrp="1"/>
          </p:cNvGraphicFramePr>
          <p:nvPr>
            <p:ph idx="1"/>
          </p:nvPr>
        </p:nvGraphicFramePr>
        <p:xfrm>
          <a:off x="512063" y="1818227"/>
          <a:ext cx="11192668" cy="2966720"/>
        </p:xfrm>
        <a:graphic>
          <a:graphicData uri="http://schemas.openxmlformats.org/drawingml/2006/table">
            <a:tbl>
              <a:tblPr firstRow="1" bandRow="1">
                <a:tableStyleId>{17292A2E-F333-43FB-9621-5CBBE7FDCDCB}</a:tableStyleId>
              </a:tblPr>
              <a:tblGrid>
                <a:gridCol w="3145135">
                  <a:extLst>
                    <a:ext uri="{9D8B030D-6E8A-4147-A177-3AD203B41FA5}">
                      <a16:colId xmlns:a16="http://schemas.microsoft.com/office/drawing/2014/main" val="1769493566"/>
                    </a:ext>
                  </a:extLst>
                </a:gridCol>
                <a:gridCol w="522923">
                  <a:extLst>
                    <a:ext uri="{9D8B030D-6E8A-4147-A177-3AD203B41FA5}">
                      <a16:colId xmlns:a16="http://schemas.microsoft.com/office/drawing/2014/main" val="264188756"/>
                    </a:ext>
                  </a:extLst>
                </a:gridCol>
                <a:gridCol w="2059007">
                  <a:extLst>
                    <a:ext uri="{9D8B030D-6E8A-4147-A177-3AD203B41FA5}">
                      <a16:colId xmlns:a16="http://schemas.microsoft.com/office/drawing/2014/main" val="836356675"/>
                    </a:ext>
                  </a:extLst>
                </a:gridCol>
                <a:gridCol w="1950064">
                  <a:extLst>
                    <a:ext uri="{9D8B030D-6E8A-4147-A177-3AD203B41FA5}">
                      <a16:colId xmlns:a16="http://schemas.microsoft.com/office/drawing/2014/main" val="4155347531"/>
                    </a:ext>
                  </a:extLst>
                </a:gridCol>
                <a:gridCol w="1917382">
                  <a:extLst>
                    <a:ext uri="{9D8B030D-6E8A-4147-A177-3AD203B41FA5}">
                      <a16:colId xmlns:a16="http://schemas.microsoft.com/office/drawing/2014/main" val="2563976082"/>
                    </a:ext>
                  </a:extLst>
                </a:gridCol>
                <a:gridCol w="1598157">
                  <a:extLst>
                    <a:ext uri="{9D8B030D-6E8A-4147-A177-3AD203B41FA5}">
                      <a16:colId xmlns:a16="http://schemas.microsoft.com/office/drawing/2014/main" val="1609195315"/>
                    </a:ext>
                  </a:extLst>
                </a:gridCol>
              </a:tblGrid>
              <a:tr h="370840">
                <a:tc>
                  <a:txBody>
                    <a:bodyPr/>
                    <a:lstStyle/>
                    <a:p>
                      <a:endParaRPr lang="en-US" dirty="0"/>
                    </a:p>
                  </a:txBody>
                  <a:tcPr>
                    <a:solidFill>
                      <a:srgbClr val="008937"/>
                    </a:solidFill>
                  </a:tcPr>
                </a:tc>
                <a:tc>
                  <a:txBody>
                    <a:bodyPr/>
                    <a:lstStyle/>
                    <a:p>
                      <a:pPr algn="ctr"/>
                      <a:r>
                        <a:rPr lang="en-US"/>
                        <a:t>N</a:t>
                      </a:r>
                    </a:p>
                  </a:txBody>
                  <a:tcPr anchor="ctr">
                    <a:solidFill>
                      <a:srgbClr val="008937"/>
                    </a:solidFill>
                  </a:tcPr>
                </a:tc>
                <a:tc>
                  <a:txBody>
                    <a:bodyPr/>
                    <a:lstStyle/>
                    <a:p>
                      <a:pPr algn="ctr"/>
                      <a:r>
                        <a:rPr lang="en-US"/>
                        <a:t>Response Rate</a:t>
                      </a:r>
                    </a:p>
                  </a:txBody>
                  <a:tcPr anchor="ctr">
                    <a:solidFill>
                      <a:srgbClr val="008937"/>
                    </a:solidFill>
                  </a:tcPr>
                </a:tc>
                <a:tc>
                  <a:txBody>
                    <a:bodyPr/>
                    <a:lstStyle/>
                    <a:p>
                      <a:pPr algn="ctr"/>
                      <a:r>
                        <a:rPr lang="en-US"/>
                        <a:t>Disease Control</a:t>
                      </a:r>
                    </a:p>
                  </a:txBody>
                  <a:tcPr anchor="ctr">
                    <a:solidFill>
                      <a:srgbClr val="008937"/>
                    </a:solidFill>
                  </a:tcPr>
                </a:tc>
                <a:tc>
                  <a:txBody>
                    <a:bodyPr/>
                    <a:lstStyle/>
                    <a:p>
                      <a:pPr algn="ctr"/>
                      <a:r>
                        <a:rPr lang="en-US"/>
                        <a:t>Median PFS</a:t>
                      </a:r>
                    </a:p>
                  </a:txBody>
                  <a:tcPr anchor="ctr">
                    <a:solidFill>
                      <a:srgbClr val="008937"/>
                    </a:solidFill>
                  </a:tcPr>
                </a:tc>
                <a:tc>
                  <a:txBody>
                    <a:bodyPr/>
                    <a:lstStyle/>
                    <a:p>
                      <a:pPr algn="ctr"/>
                      <a:r>
                        <a:rPr lang="en-US" dirty="0"/>
                        <a:t>Median OS</a:t>
                      </a:r>
                    </a:p>
                  </a:txBody>
                  <a:tcPr anchor="ctr">
                    <a:solidFill>
                      <a:srgbClr val="008937"/>
                    </a:solidFill>
                  </a:tcPr>
                </a:tc>
                <a:extLst>
                  <a:ext uri="{0D108BD9-81ED-4DB2-BD59-A6C34878D82A}">
                    <a16:rowId xmlns:a16="http://schemas.microsoft.com/office/drawing/2014/main" val="2253797741"/>
                  </a:ext>
                </a:extLst>
              </a:tr>
              <a:tr h="370840">
                <a:tc>
                  <a:txBody>
                    <a:bodyPr/>
                    <a:lstStyle/>
                    <a:p>
                      <a:r>
                        <a:rPr lang="en-US" b="1" dirty="0">
                          <a:solidFill>
                            <a:srgbClr val="0432FF"/>
                          </a:solidFill>
                        </a:rPr>
                        <a:t>Sotorasib</a:t>
                      </a:r>
                      <a:r>
                        <a:rPr lang="en-US" dirty="0"/>
                        <a:t> (</a:t>
                      </a:r>
                      <a:r>
                        <a:rPr lang="en-US" dirty="0" err="1"/>
                        <a:t>CodeBreaK</a:t>
                      </a:r>
                      <a:r>
                        <a:rPr lang="en-US" dirty="0"/>
                        <a:t> 100)</a:t>
                      </a:r>
                    </a:p>
                  </a:txBody>
                  <a:tcPr/>
                </a:tc>
                <a:tc>
                  <a:txBody>
                    <a:bodyPr/>
                    <a:lstStyle/>
                    <a:p>
                      <a:pPr algn="ctr"/>
                      <a:r>
                        <a:rPr lang="en-US"/>
                        <a:t>38</a:t>
                      </a:r>
                    </a:p>
                  </a:txBody>
                  <a:tcPr anchor="ctr"/>
                </a:tc>
                <a:tc>
                  <a:txBody>
                    <a:bodyPr/>
                    <a:lstStyle/>
                    <a:p>
                      <a:pPr algn="ctr"/>
                      <a:r>
                        <a:rPr lang="en-US" dirty="0"/>
                        <a:t>21% (8/38)</a:t>
                      </a:r>
                    </a:p>
                  </a:txBody>
                  <a:tcPr anchor="ctr"/>
                </a:tc>
                <a:tc>
                  <a:txBody>
                    <a:bodyPr/>
                    <a:lstStyle/>
                    <a:p>
                      <a:pPr algn="ctr"/>
                      <a:r>
                        <a:rPr lang="en-US"/>
                        <a:t>84% (32/38)</a:t>
                      </a:r>
                    </a:p>
                  </a:txBody>
                  <a:tcPr anchor="ctr"/>
                </a:tc>
                <a:tc>
                  <a:txBody>
                    <a:bodyPr/>
                    <a:lstStyle/>
                    <a:p>
                      <a:pPr algn="ctr"/>
                      <a:r>
                        <a:rPr lang="en-US"/>
                        <a:t>4 m</a:t>
                      </a:r>
                    </a:p>
                  </a:txBody>
                  <a:tcPr anchor="ctr"/>
                </a:tc>
                <a:tc>
                  <a:txBody>
                    <a:bodyPr/>
                    <a:lstStyle/>
                    <a:p>
                      <a:pPr algn="ctr"/>
                      <a:r>
                        <a:rPr lang="en-US"/>
                        <a:t>6.9 m</a:t>
                      </a:r>
                    </a:p>
                  </a:txBody>
                  <a:tcPr anchor="ctr"/>
                </a:tc>
                <a:extLst>
                  <a:ext uri="{0D108BD9-81ED-4DB2-BD59-A6C34878D82A}">
                    <a16:rowId xmlns:a16="http://schemas.microsoft.com/office/drawing/2014/main" val="3151139946"/>
                  </a:ext>
                </a:extLst>
              </a:tr>
              <a:tr h="370840">
                <a:tc>
                  <a:txBody>
                    <a:bodyPr/>
                    <a:lstStyle/>
                    <a:p>
                      <a:r>
                        <a:rPr lang="en-US" b="1" dirty="0">
                          <a:solidFill>
                            <a:srgbClr val="0432FF"/>
                          </a:solidFill>
                        </a:rPr>
                        <a:t>Adagrasib </a:t>
                      </a:r>
                      <a:r>
                        <a:rPr lang="en-US" dirty="0"/>
                        <a:t> (KRYSTAL-1)</a:t>
                      </a:r>
                    </a:p>
                  </a:txBody>
                  <a:tcPr/>
                </a:tc>
                <a:tc>
                  <a:txBody>
                    <a:bodyPr/>
                    <a:lstStyle/>
                    <a:p>
                      <a:pPr algn="ctr"/>
                      <a:r>
                        <a:rPr lang="en-US"/>
                        <a:t>21</a:t>
                      </a:r>
                    </a:p>
                  </a:txBody>
                  <a:tcPr anchor="ctr"/>
                </a:tc>
                <a:tc>
                  <a:txBody>
                    <a:bodyPr/>
                    <a:lstStyle/>
                    <a:p>
                      <a:pPr algn="ctr"/>
                      <a:r>
                        <a:rPr lang="en-US"/>
                        <a:t>33% (7/21)</a:t>
                      </a:r>
                    </a:p>
                  </a:txBody>
                  <a:tcPr anchor="ctr"/>
                </a:tc>
                <a:tc>
                  <a:txBody>
                    <a:bodyPr/>
                    <a:lstStyle/>
                    <a:p>
                      <a:pPr algn="ctr"/>
                      <a:r>
                        <a:rPr lang="en-US"/>
                        <a:t>81% (17/21)</a:t>
                      </a:r>
                    </a:p>
                  </a:txBody>
                  <a:tcPr anchor="ctr"/>
                </a:tc>
                <a:tc>
                  <a:txBody>
                    <a:bodyPr/>
                    <a:lstStyle/>
                    <a:p>
                      <a:pPr algn="ctr"/>
                      <a:r>
                        <a:rPr lang="en-US"/>
                        <a:t>5.4 m</a:t>
                      </a:r>
                    </a:p>
                  </a:txBody>
                  <a:tcPr anchor="ctr"/>
                </a:tc>
                <a:tc>
                  <a:txBody>
                    <a:bodyPr/>
                    <a:lstStyle/>
                    <a:p>
                      <a:pPr algn="ctr"/>
                      <a:r>
                        <a:rPr lang="en-US"/>
                        <a:t>8 m</a:t>
                      </a:r>
                    </a:p>
                  </a:txBody>
                  <a:tcPr anchor="ctr"/>
                </a:tc>
                <a:extLst>
                  <a:ext uri="{0D108BD9-81ED-4DB2-BD59-A6C34878D82A}">
                    <a16:rowId xmlns:a16="http://schemas.microsoft.com/office/drawing/2014/main" val="1501197089"/>
                  </a:ext>
                </a:extLst>
              </a:tr>
              <a:tr h="370840">
                <a:tc>
                  <a:txBody>
                    <a:bodyPr/>
                    <a:lstStyle/>
                    <a:p>
                      <a:r>
                        <a:rPr lang="en-US" err="1"/>
                        <a:t>Divarasib</a:t>
                      </a:r>
                      <a:endParaRPr lang="en-US"/>
                    </a:p>
                  </a:txBody>
                  <a:tcPr/>
                </a:tc>
                <a:tc>
                  <a:txBody>
                    <a:bodyPr/>
                    <a:lstStyle/>
                    <a:p>
                      <a:pPr algn="ctr"/>
                      <a:r>
                        <a:rPr lang="en-US"/>
                        <a:t>7</a:t>
                      </a:r>
                    </a:p>
                  </a:txBody>
                  <a:tcPr anchor="ctr"/>
                </a:tc>
                <a:tc>
                  <a:txBody>
                    <a:bodyPr/>
                    <a:lstStyle/>
                    <a:p>
                      <a:pPr algn="ctr"/>
                      <a:r>
                        <a:rPr lang="en-US"/>
                        <a:t>43% (3/7)</a:t>
                      </a:r>
                    </a:p>
                  </a:txBody>
                  <a:tcPr anchor="ctr"/>
                </a:tc>
                <a:tc>
                  <a:txBody>
                    <a:bodyPr/>
                    <a:lstStyle/>
                    <a:p>
                      <a:pPr algn="ctr"/>
                      <a:r>
                        <a:rPr lang="en-US"/>
                        <a:t>100% (7/7)</a:t>
                      </a:r>
                    </a:p>
                  </a:txBody>
                  <a:tcPr anchor="ctr"/>
                </a:tc>
                <a:tc>
                  <a:txBody>
                    <a:bodyPr/>
                    <a:lstStyle/>
                    <a:p>
                      <a:pPr algn="ctr"/>
                      <a:r>
                        <a:rPr lang="en-US"/>
                        <a:t>-</a:t>
                      </a:r>
                    </a:p>
                  </a:txBody>
                  <a:tcPr anchor="ctr"/>
                </a:tc>
                <a:tc>
                  <a:txBody>
                    <a:bodyPr/>
                    <a:lstStyle/>
                    <a:p>
                      <a:pPr algn="ctr"/>
                      <a:r>
                        <a:rPr lang="en-US"/>
                        <a:t>-</a:t>
                      </a:r>
                    </a:p>
                  </a:txBody>
                  <a:tcPr anchor="ctr"/>
                </a:tc>
                <a:extLst>
                  <a:ext uri="{0D108BD9-81ED-4DB2-BD59-A6C34878D82A}">
                    <a16:rowId xmlns:a16="http://schemas.microsoft.com/office/drawing/2014/main" val="4031297463"/>
                  </a:ext>
                </a:extLst>
              </a:tr>
              <a:tr h="370840">
                <a:tc>
                  <a:txBody>
                    <a:bodyPr/>
                    <a:lstStyle/>
                    <a:p>
                      <a:r>
                        <a:rPr lang="en-US" b="0" dirty="0"/>
                        <a:t>Olomorasib (LY3537982)</a:t>
                      </a:r>
                    </a:p>
                  </a:txBody>
                  <a:tcPr/>
                </a:tc>
                <a:tc>
                  <a:txBody>
                    <a:bodyPr/>
                    <a:lstStyle/>
                    <a:p>
                      <a:pPr algn="ctr"/>
                      <a:r>
                        <a:rPr lang="en-US"/>
                        <a:t>24</a:t>
                      </a:r>
                    </a:p>
                  </a:txBody>
                  <a:tcPr anchor="ctr"/>
                </a:tc>
                <a:tc>
                  <a:txBody>
                    <a:bodyPr/>
                    <a:lstStyle/>
                    <a:p>
                      <a:pPr algn="ctr"/>
                      <a:r>
                        <a:rPr lang="en-US"/>
                        <a:t>42% (10/24)</a:t>
                      </a:r>
                    </a:p>
                  </a:txBody>
                  <a:tcPr anchor="ctr"/>
                </a:tc>
                <a:tc>
                  <a:txBody>
                    <a:bodyPr/>
                    <a:lstStyle/>
                    <a:p>
                      <a:pPr algn="ctr"/>
                      <a:r>
                        <a:rPr lang="en-US"/>
                        <a:t>92% (22/24)</a:t>
                      </a:r>
                    </a:p>
                  </a:txBody>
                  <a:tcPr anchor="ctr"/>
                </a:tc>
                <a:tc>
                  <a:txBody>
                    <a:bodyPr/>
                    <a:lstStyle/>
                    <a:p>
                      <a:pPr algn="ctr"/>
                      <a:r>
                        <a:rPr lang="en-US"/>
                        <a:t>6.9 m</a:t>
                      </a:r>
                    </a:p>
                  </a:txBody>
                  <a:tcPr anchor="ctr"/>
                </a:tc>
                <a:tc>
                  <a:txBody>
                    <a:bodyPr/>
                    <a:lstStyle/>
                    <a:p>
                      <a:pPr algn="ctr"/>
                      <a:r>
                        <a:rPr lang="en-US"/>
                        <a:t>-</a:t>
                      </a:r>
                    </a:p>
                  </a:txBody>
                  <a:tcPr anchor="ctr"/>
                </a:tc>
                <a:extLst>
                  <a:ext uri="{0D108BD9-81ED-4DB2-BD59-A6C34878D82A}">
                    <a16:rowId xmlns:a16="http://schemas.microsoft.com/office/drawing/2014/main" val="32461222"/>
                  </a:ext>
                </a:extLst>
              </a:tr>
              <a:tr h="370840">
                <a:tc>
                  <a:txBody>
                    <a:bodyPr/>
                    <a:lstStyle/>
                    <a:p>
                      <a:r>
                        <a:rPr lang="en-US" b="0"/>
                        <a:t>Glecirasib (JAB-21822)</a:t>
                      </a:r>
                    </a:p>
                  </a:txBody>
                  <a:tcPr/>
                </a:tc>
                <a:tc>
                  <a:txBody>
                    <a:bodyPr/>
                    <a:lstStyle/>
                    <a:p>
                      <a:pPr algn="ctr"/>
                      <a:r>
                        <a:rPr lang="en-US"/>
                        <a:t>31</a:t>
                      </a:r>
                    </a:p>
                  </a:txBody>
                  <a:tcPr anchor="ctr"/>
                </a:tc>
                <a:tc>
                  <a:txBody>
                    <a:bodyPr/>
                    <a:lstStyle/>
                    <a:p>
                      <a:pPr algn="ctr"/>
                      <a:r>
                        <a:rPr lang="en-US"/>
                        <a:t>42% (13/31)</a:t>
                      </a:r>
                    </a:p>
                  </a:txBody>
                  <a:tcPr anchor="ctr"/>
                </a:tc>
                <a:tc>
                  <a:txBody>
                    <a:bodyPr/>
                    <a:lstStyle/>
                    <a:p>
                      <a:pPr algn="ctr"/>
                      <a:r>
                        <a:rPr lang="en-US"/>
                        <a:t>93.5% (29/31)</a:t>
                      </a:r>
                    </a:p>
                  </a:txBody>
                  <a:tcPr anchor="ctr"/>
                </a:tc>
                <a:tc>
                  <a:txBody>
                    <a:bodyPr/>
                    <a:lstStyle/>
                    <a:p>
                      <a:pPr algn="ctr"/>
                      <a:r>
                        <a:rPr lang="en-US" dirty="0"/>
                        <a:t>5.5 m</a:t>
                      </a:r>
                    </a:p>
                  </a:txBody>
                  <a:tcPr anchor="ctr"/>
                </a:tc>
                <a:tc>
                  <a:txBody>
                    <a:bodyPr/>
                    <a:lstStyle/>
                    <a:p>
                      <a:pPr algn="ctr"/>
                      <a:r>
                        <a:rPr lang="en-US" dirty="0"/>
                        <a:t>10.8 m</a:t>
                      </a:r>
                    </a:p>
                  </a:txBody>
                  <a:tcPr anchor="ctr"/>
                </a:tc>
                <a:extLst>
                  <a:ext uri="{0D108BD9-81ED-4DB2-BD59-A6C34878D82A}">
                    <a16:rowId xmlns:a16="http://schemas.microsoft.com/office/drawing/2014/main" val="910627871"/>
                  </a:ext>
                </a:extLst>
              </a:tr>
              <a:tr h="370840">
                <a:tc>
                  <a:txBody>
                    <a:bodyPr/>
                    <a:lstStyle/>
                    <a:p>
                      <a:r>
                        <a:rPr lang="en-US" b="0" dirty="0"/>
                        <a:t>HRS-7058</a:t>
                      </a:r>
                    </a:p>
                  </a:txBody>
                  <a:tcPr/>
                </a:tc>
                <a:tc>
                  <a:txBody>
                    <a:bodyPr/>
                    <a:lstStyle/>
                    <a:p>
                      <a:pPr algn="ctr"/>
                      <a:r>
                        <a:rPr lang="en-US" dirty="0"/>
                        <a:t>9</a:t>
                      </a:r>
                    </a:p>
                  </a:txBody>
                  <a:tcPr anchor="ctr"/>
                </a:tc>
                <a:tc>
                  <a:txBody>
                    <a:bodyPr/>
                    <a:lstStyle/>
                    <a:p>
                      <a:pPr algn="ctr"/>
                      <a:r>
                        <a:rPr lang="en-US" dirty="0"/>
                        <a:t>75% (6/8)</a:t>
                      </a:r>
                    </a:p>
                  </a:txBody>
                  <a:tcPr anchor="ctr"/>
                </a:tc>
                <a:tc>
                  <a:txBody>
                    <a:bodyPr/>
                    <a:lstStyle/>
                    <a:p>
                      <a:pPr algn="ctr"/>
                      <a:r>
                        <a:rPr lang="en-US" dirty="0"/>
                        <a:t>100% (8/8)</a:t>
                      </a:r>
                    </a:p>
                  </a:txBody>
                  <a:tcPr anchor="ctr"/>
                </a:tc>
                <a:tc>
                  <a:txBody>
                    <a:bodyPr/>
                    <a:lstStyle/>
                    <a:p>
                      <a:pPr algn="ctr"/>
                      <a:r>
                        <a:rPr lang="en-US" dirty="0"/>
                        <a:t>-</a:t>
                      </a:r>
                    </a:p>
                  </a:txBody>
                  <a:tcPr anchor="ctr"/>
                </a:tc>
                <a:tc>
                  <a:txBody>
                    <a:bodyPr/>
                    <a:lstStyle/>
                    <a:p>
                      <a:pPr algn="ctr"/>
                      <a:r>
                        <a:rPr lang="en-US" dirty="0"/>
                        <a:t>-</a:t>
                      </a:r>
                    </a:p>
                  </a:txBody>
                  <a:tcPr anchor="ctr"/>
                </a:tc>
                <a:extLst>
                  <a:ext uri="{0D108BD9-81ED-4DB2-BD59-A6C34878D82A}">
                    <a16:rowId xmlns:a16="http://schemas.microsoft.com/office/drawing/2014/main" val="504341527"/>
                  </a:ext>
                </a:extLst>
              </a:tr>
              <a:tr h="370840">
                <a:tc>
                  <a:txBody>
                    <a:bodyPr/>
                    <a:lstStyle/>
                    <a:p>
                      <a:r>
                        <a:rPr lang="en-US" b="0" dirty="0" err="1"/>
                        <a:t>Garorasib</a:t>
                      </a:r>
                      <a:endParaRPr lang="en-US" b="0" dirty="0"/>
                    </a:p>
                  </a:txBody>
                  <a:tcPr/>
                </a:tc>
                <a:tc>
                  <a:txBody>
                    <a:bodyPr/>
                    <a:lstStyle/>
                    <a:p>
                      <a:pPr algn="ctr"/>
                      <a:r>
                        <a:rPr lang="en-US" dirty="0"/>
                        <a:t>22</a:t>
                      </a:r>
                    </a:p>
                  </a:txBody>
                  <a:tcPr anchor="ctr"/>
                </a:tc>
                <a:tc>
                  <a:txBody>
                    <a:bodyPr/>
                    <a:lstStyle/>
                    <a:p>
                      <a:pPr algn="ctr"/>
                      <a:r>
                        <a:rPr lang="en-US" dirty="0"/>
                        <a:t>45.5%</a:t>
                      </a:r>
                    </a:p>
                  </a:txBody>
                  <a:tcPr anchor="ctr"/>
                </a:tc>
                <a:tc>
                  <a:txBody>
                    <a:bodyPr/>
                    <a:lstStyle/>
                    <a:p>
                      <a:pPr algn="ctr"/>
                      <a:endParaRPr lang="en-US" dirty="0"/>
                    </a:p>
                  </a:txBody>
                  <a:tcPr anchor="ctr"/>
                </a:tc>
                <a:tc>
                  <a:txBody>
                    <a:bodyPr/>
                    <a:lstStyle/>
                    <a:p>
                      <a:pPr algn="ctr"/>
                      <a:r>
                        <a:rPr lang="en-US" dirty="0"/>
                        <a:t>7.6 m</a:t>
                      </a:r>
                    </a:p>
                  </a:txBody>
                  <a:tcPr anchor="ctr"/>
                </a:tc>
                <a:tc>
                  <a:txBody>
                    <a:bodyPr/>
                    <a:lstStyle/>
                    <a:p>
                      <a:pPr algn="ctr"/>
                      <a:endParaRPr lang="en-US" dirty="0"/>
                    </a:p>
                  </a:txBody>
                  <a:tcPr anchor="ctr"/>
                </a:tc>
                <a:extLst>
                  <a:ext uri="{0D108BD9-81ED-4DB2-BD59-A6C34878D82A}">
                    <a16:rowId xmlns:a16="http://schemas.microsoft.com/office/drawing/2014/main" val="3327778835"/>
                  </a:ext>
                </a:extLst>
              </a:tr>
            </a:tbl>
          </a:graphicData>
        </a:graphic>
      </p:graphicFrame>
      <p:sp>
        <p:nvSpPr>
          <p:cNvPr id="3" name="TextBox 2">
            <a:extLst>
              <a:ext uri="{FF2B5EF4-FFF2-40B4-BE49-F238E27FC236}">
                <a16:creationId xmlns:a16="http://schemas.microsoft.com/office/drawing/2014/main" id="{0DC2F826-7CE6-2899-0A67-999D8474D0D4}"/>
              </a:ext>
            </a:extLst>
          </p:cNvPr>
          <p:cNvSpPr txBox="1"/>
          <p:nvPr/>
        </p:nvSpPr>
        <p:spPr>
          <a:xfrm>
            <a:off x="4307558" y="1818227"/>
            <a:ext cx="1909011" cy="2966720"/>
          </a:xfrm>
          <a:prstGeom prst="rect">
            <a:avLst/>
          </a:prstGeom>
          <a:noFill/>
          <a:ln w="57150">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72524"/>
              </a:solidFill>
              <a:effectLst/>
              <a:uLnTx/>
              <a:uFillTx/>
              <a:latin typeface="Arial" panose="020B0604020202020204"/>
              <a:ea typeface="+mn-ea"/>
              <a:cs typeface="+mn-cs"/>
            </a:endParaRPr>
          </a:p>
        </p:txBody>
      </p:sp>
      <p:sp>
        <p:nvSpPr>
          <p:cNvPr id="10" name="Text Placeholder 9">
            <a:extLst>
              <a:ext uri="{FF2B5EF4-FFF2-40B4-BE49-F238E27FC236}">
                <a16:creationId xmlns:a16="http://schemas.microsoft.com/office/drawing/2014/main" id="{FC0BD43F-B1A6-809B-64A2-FCC47C8AD3A7}"/>
              </a:ext>
            </a:extLst>
          </p:cNvPr>
          <p:cNvSpPr>
            <a:spLocks noGrp="1"/>
          </p:cNvSpPr>
          <p:nvPr>
            <p:ph type="body" sz="half" idx="2"/>
          </p:nvPr>
        </p:nvSpPr>
        <p:spPr>
          <a:xfrm>
            <a:off x="7253350" y="4983881"/>
            <a:ext cx="4426587" cy="1590294"/>
          </a:xfrm>
        </p:spPr>
        <p:txBody>
          <a:bodyPr/>
          <a:lstStyle/>
          <a:p>
            <a:pPr algn="r"/>
            <a:r>
              <a:rPr lang="en-US" sz="1050" dirty="0">
                <a:solidFill>
                  <a:schemeClr val="tx1"/>
                </a:solidFill>
              </a:rPr>
              <a:t>Stickler, J. New Engl J Med, 2023</a:t>
            </a:r>
          </a:p>
          <a:p>
            <a:pPr algn="r"/>
            <a:r>
              <a:rPr lang="en-US" sz="1050" dirty="0" err="1">
                <a:solidFill>
                  <a:schemeClr val="tx1"/>
                </a:solidFill>
              </a:rPr>
              <a:t>Bekaii</a:t>
            </a:r>
            <a:r>
              <a:rPr lang="en-US" sz="1050" dirty="0">
                <a:solidFill>
                  <a:schemeClr val="tx1"/>
                </a:solidFill>
              </a:rPr>
              <a:t>-Saab, T…Pant, S. J Clin Oncol, 2023</a:t>
            </a:r>
          </a:p>
          <a:p>
            <a:pPr algn="r"/>
            <a:r>
              <a:rPr lang="en-US" sz="1050" dirty="0">
                <a:solidFill>
                  <a:schemeClr val="tx1"/>
                </a:solidFill>
              </a:rPr>
              <a:t>Sacher, A. New Engl J Med, 2023</a:t>
            </a:r>
          </a:p>
          <a:p>
            <a:pPr algn="r"/>
            <a:r>
              <a:rPr lang="en-US" sz="1050" dirty="0" err="1">
                <a:solidFill>
                  <a:schemeClr val="tx1"/>
                </a:solidFill>
              </a:rPr>
              <a:t>Murciano-Goroff</a:t>
            </a:r>
            <a:r>
              <a:rPr lang="en-US" sz="1050" dirty="0">
                <a:solidFill>
                  <a:schemeClr val="tx1"/>
                </a:solidFill>
              </a:rPr>
              <a:t>, Y. AACR, 2023</a:t>
            </a:r>
            <a:br>
              <a:rPr lang="en-US" sz="1050" dirty="0">
                <a:solidFill>
                  <a:schemeClr val="tx1"/>
                </a:solidFill>
              </a:rPr>
            </a:br>
            <a:r>
              <a:rPr lang="en-US" sz="1050" dirty="0" err="1">
                <a:solidFill>
                  <a:schemeClr val="tx1"/>
                </a:solidFill>
              </a:rPr>
              <a:t>Hollebecque</a:t>
            </a:r>
            <a:r>
              <a:rPr lang="en-US" sz="1050" dirty="0">
                <a:solidFill>
                  <a:schemeClr val="tx1"/>
                </a:solidFill>
              </a:rPr>
              <a:t>, A. Gastrointestinal Cancers Symposium, 2024</a:t>
            </a:r>
          </a:p>
          <a:p>
            <a:pPr algn="r"/>
            <a:r>
              <a:rPr lang="en-US" sz="1050" dirty="0">
                <a:solidFill>
                  <a:schemeClr val="tx1"/>
                </a:solidFill>
              </a:rPr>
              <a:t>Li, J. Gastrointestinal Cancers Symposium, 2024</a:t>
            </a:r>
          </a:p>
          <a:p>
            <a:pPr algn="r"/>
            <a:r>
              <a:rPr lang="en-US" sz="1050" dirty="0">
                <a:solidFill>
                  <a:schemeClr val="tx1"/>
                </a:solidFill>
              </a:rPr>
              <a:t>Huang, D. Abstract 9140, ESMO, 2025</a:t>
            </a:r>
          </a:p>
          <a:p>
            <a:pPr algn="r"/>
            <a:r>
              <a:rPr lang="en-US" sz="1050" dirty="0">
                <a:solidFill>
                  <a:schemeClr val="tx1"/>
                </a:solidFill>
              </a:rPr>
              <a:t>Yamamoto, N. BJC, 2025</a:t>
            </a:r>
          </a:p>
          <a:p>
            <a:pPr algn="r"/>
            <a:r>
              <a:rPr lang="en-US" sz="1050" dirty="0">
                <a:solidFill>
                  <a:schemeClr val="tx1"/>
                </a:solidFill>
              </a:rPr>
              <a:t>Li, J. Cancer Communications, 2025</a:t>
            </a:r>
          </a:p>
        </p:txBody>
      </p:sp>
      <p:sp>
        <p:nvSpPr>
          <p:cNvPr id="8" name="Title 7">
            <a:extLst>
              <a:ext uri="{FF2B5EF4-FFF2-40B4-BE49-F238E27FC236}">
                <a16:creationId xmlns:a16="http://schemas.microsoft.com/office/drawing/2014/main" id="{53C465E9-7610-38F4-3646-7FDED1FFC7B6}"/>
              </a:ext>
            </a:extLst>
          </p:cNvPr>
          <p:cNvSpPr>
            <a:spLocks noGrp="1"/>
          </p:cNvSpPr>
          <p:nvPr>
            <p:ph type="title"/>
          </p:nvPr>
        </p:nvSpPr>
        <p:spPr/>
        <p:txBody>
          <a:bodyPr/>
          <a:lstStyle/>
          <a:p>
            <a:r>
              <a:rPr lang="en-US" i="1" dirty="0"/>
              <a:t>KRAS </a:t>
            </a:r>
            <a:r>
              <a:rPr lang="en-US" dirty="0"/>
              <a:t>G12C (G→C) Allele Inhibitors: Promising Signal</a:t>
            </a:r>
            <a:br>
              <a:rPr lang="en-US" dirty="0"/>
            </a:br>
            <a:r>
              <a:rPr lang="en-US" sz="2400" dirty="0"/>
              <a:t>1-2% of Pancreas Cancers</a:t>
            </a:r>
            <a:endParaRPr lang="en-US" sz="2400" i="1" dirty="0"/>
          </a:p>
        </p:txBody>
      </p:sp>
      <p:sp>
        <p:nvSpPr>
          <p:cNvPr id="5" name="Text Placeholder 3">
            <a:extLst>
              <a:ext uri="{FF2B5EF4-FFF2-40B4-BE49-F238E27FC236}">
                <a16:creationId xmlns:a16="http://schemas.microsoft.com/office/drawing/2014/main" id="{962F4805-2333-1C5D-C96F-9F78A7577A51}"/>
              </a:ext>
            </a:extLst>
          </p:cNvPr>
          <p:cNvSpPr>
            <a:spLocks noGrp="1"/>
          </p:cNvSpPr>
          <p:nvPr>
            <p:ph type="body" idx="12"/>
          </p:nvPr>
        </p:nvSpPr>
        <p:spPr>
          <a:xfrm>
            <a:off x="512763" y="420688"/>
            <a:ext cx="11183937" cy="295275"/>
          </a:xfrm>
        </p:spPr>
        <p:txBody>
          <a:bodyPr/>
          <a:lstStyle/>
          <a:p>
            <a:r>
              <a:rPr lang="en-US" sz="2000" b="1" dirty="0">
                <a:solidFill>
                  <a:srgbClr val="0432FF"/>
                </a:solidFill>
              </a:rPr>
              <a:t>Pancreas Cancer: G12C Inhibitor RAS Therapeutics</a:t>
            </a:r>
          </a:p>
        </p:txBody>
      </p:sp>
      <p:sp>
        <p:nvSpPr>
          <p:cNvPr id="9" name="TextBox 8">
            <a:extLst>
              <a:ext uri="{FF2B5EF4-FFF2-40B4-BE49-F238E27FC236}">
                <a16:creationId xmlns:a16="http://schemas.microsoft.com/office/drawing/2014/main" id="{9CB96661-AD73-EA83-C88C-177A3505D0C6}"/>
              </a:ext>
            </a:extLst>
          </p:cNvPr>
          <p:cNvSpPr txBox="1"/>
          <p:nvPr/>
        </p:nvSpPr>
        <p:spPr>
          <a:xfrm>
            <a:off x="512063" y="5149516"/>
            <a:ext cx="368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Arial" panose="020B0604020202020204"/>
                <a:ea typeface="+mn-ea"/>
                <a:cs typeface="+mn-cs"/>
              </a:rPr>
              <a:t>NCCN guidelines: ECOG 0-3</a:t>
            </a:r>
          </a:p>
        </p:txBody>
      </p:sp>
    </p:spTree>
    <p:extLst>
      <p:ext uri="{BB962C8B-B14F-4D97-AF65-F5344CB8AC3E}">
        <p14:creationId xmlns:p14="http://schemas.microsoft.com/office/powerpoint/2010/main" val="37908902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5CA3D16-4373-ADEA-2E36-280A84D138ED}"/>
              </a:ext>
            </a:extLst>
          </p:cNvPr>
          <p:cNvSpPr>
            <a:spLocks noGrp="1"/>
          </p:cNvSpPr>
          <p:nvPr>
            <p:ph type="body" idx="12"/>
          </p:nvPr>
        </p:nvSpPr>
        <p:spPr/>
        <p:txBody>
          <a:bodyPr/>
          <a:lstStyle/>
          <a:p>
            <a:r>
              <a:rPr lang="en-US" sz="2000" b="1" dirty="0">
                <a:solidFill>
                  <a:srgbClr val="0432FF"/>
                </a:solidFill>
              </a:rPr>
              <a:t>RAS Therapeutics: </a:t>
            </a:r>
            <a:r>
              <a:rPr lang="en-US" sz="2000" b="1" dirty="0" err="1">
                <a:solidFill>
                  <a:srgbClr val="0432FF"/>
                </a:solidFill>
              </a:rPr>
              <a:t>PanRas</a:t>
            </a:r>
            <a:r>
              <a:rPr lang="en-US" sz="2000" b="1" dirty="0">
                <a:solidFill>
                  <a:srgbClr val="0432FF"/>
                </a:solidFill>
              </a:rPr>
              <a:t> Inhibitor</a:t>
            </a:r>
          </a:p>
        </p:txBody>
      </p:sp>
      <p:sp>
        <p:nvSpPr>
          <p:cNvPr id="10" name="object 10"/>
          <p:cNvSpPr/>
          <p:nvPr/>
        </p:nvSpPr>
        <p:spPr>
          <a:xfrm>
            <a:off x="6860426" y="2272982"/>
            <a:ext cx="1271270" cy="548640"/>
          </a:xfrm>
          <a:custGeom>
            <a:avLst/>
            <a:gdLst/>
            <a:ahLst/>
            <a:cxnLst/>
            <a:rect l="l" t="t" r="r" b="b"/>
            <a:pathLst>
              <a:path w="1271270" h="548639">
                <a:moveTo>
                  <a:pt x="1270952" y="0"/>
                </a:moveTo>
                <a:lnTo>
                  <a:pt x="0" y="0"/>
                </a:lnTo>
                <a:lnTo>
                  <a:pt x="0" y="274320"/>
                </a:lnTo>
                <a:lnTo>
                  <a:pt x="0" y="548640"/>
                </a:lnTo>
                <a:lnTo>
                  <a:pt x="1270952" y="548640"/>
                </a:lnTo>
                <a:lnTo>
                  <a:pt x="1270952" y="274320"/>
                </a:lnTo>
                <a:lnTo>
                  <a:pt x="127095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002569"/>
              </a:solidFill>
              <a:effectLst/>
              <a:uLnTx/>
              <a:uFillTx/>
              <a:latin typeface="Arial" panose="020B0604020202020204"/>
              <a:ea typeface="+mn-ea"/>
              <a:cs typeface="+mn-cs"/>
            </a:endParaRPr>
          </a:p>
        </p:txBody>
      </p:sp>
      <p:sp>
        <p:nvSpPr>
          <p:cNvPr id="13" name="Text Placeholder 15">
            <a:extLst>
              <a:ext uri="{FF2B5EF4-FFF2-40B4-BE49-F238E27FC236}">
                <a16:creationId xmlns:a16="http://schemas.microsoft.com/office/drawing/2014/main" id="{EAC95EF4-692A-5804-3EB2-F3ABA9A3B9DA}"/>
              </a:ext>
            </a:extLst>
          </p:cNvPr>
          <p:cNvSpPr txBox="1">
            <a:spLocks/>
          </p:cNvSpPr>
          <p:nvPr/>
        </p:nvSpPr>
        <p:spPr>
          <a:xfrm>
            <a:off x="6981024" y="6394232"/>
            <a:ext cx="4715462" cy="55581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Data cut off 06-30-2025</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Courtesy Revolution Medicine website 09 2025</a:t>
            </a:r>
          </a:p>
        </p:txBody>
      </p:sp>
      <p:sp>
        <p:nvSpPr>
          <p:cNvPr id="8" name="TextBox 7">
            <a:extLst>
              <a:ext uri="{FF2B5EF4-FFF2-40B4-BE49-F238E27FC236}">
                <a16:creationId xmlns:a16="http://schemas.microsoft.com/office/drawing/2014/main" id="{D7DFE756-ADB1-B204-1C15-296F886FCBE2}"/>
              </a:ext>
            </a:extLst>
          </p:cNvPr>
          <p:cNvSpPr txBox="1"/>
          <p:nvPr/>
        </p:nvSpPr>
        <p:spPr>
          <a:xfrm>
            <a:off x="6144016" y="1612100"/>
            <a:ext cx="1121080" cy="548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D15FA4C8-0E65-CC0B-D97E-C93433EC093D}"/>
              </a:ext>
            </a:extLst>
          </p:cNvPr>
          <p:cNvSpPr txBox="1"/>
          <p:nvPr/>
        </p:nvSpPr>
        <p:spPr>
          <a:xfrm>
            <a:off x="1427509" y="1709920"/>
            <a:ext cx="344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Response Rate (N= 38)</a:t>
            </a:r>
          </a:p>
        </p:txBody>
      </p:sp>
      <p:sp>
        <p:nvSpPr>
          <p:cNvPr id="17" name="TextBox 16">
            <a:extLst>
              <a:ext uri="{FF2B5EF4-FFF2-40B4-BE49-F238E27FC236}">
                <a16:creationId xmlns:a16="http://schemas.microsoft.com/office/drawing/2014/main" id="{7A99872D-6C50-89D8-654E-2C925158A6F8}"/>
              </a:ext>
            </a:extLst>
          </p:cNvPr>
          <p:cNvSpPr txBox="1"/>
          <p:nvPr/>
        </p:nvSpPr>
        <p:spPr>
          <a:xfrm>
            <a:off x="6981024" y="1732270"/>
            <a:ext cx="344929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72524"/>
                </a:solidFill>
                <a:effectLst/>
                <a:uLnTx/>
                <a:uFillTx/>
                <a:latin typeface="Arial" panose="020B0604020202020204"/>
                <a:ea typeface="+mn-ea"/>
                <a:cs typeface="+mn-cs"/>
              </a:rPr>
              <a:t>Overall Survival (N= 38)</a:t>
            </a:r>
          </a:p>
        </p:txBody>
      </p:sp>
      <p:sp>
        <p:nvSpPr>
          <p:cNvPr id="18" name="TextBox 17">
            <a:extLst>
              <a:ext uri="{FF2B5EF4-FFF2-40B4-BE49-F238E27FC236}">
                <a16:creationId xmlns:a16="http://schemas.microsoft.com/office/drawing/2014/main" id="{8F2242DF-4351-B4C0-140B-A0EA7E4E5FAB}"/>
              </a:ext>
            </a:extLst>
          </p:cNvPr>
          <p:cNvSpPr txBox="1"/>
          <p:nvPr/>
        </p:nvSpPr>
        <p:spPr>
          <a:xfrm>
            <a:off x="2158314" y="6147177"/>
            <a:ext cx="46887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a:t>
            </a:r>
            <a:r>
              <a:rPr kumimoji="0" lang="en-US" sz="800" b="0" i="1" u="none" strike="noStrike" kern="1200" cap="none" spc="0" normalizeH="0" baseline="0" noProof="0" dirty="0">
                <a:ln>
                  <a:noFill/>
                </a:ln>
                <a:solidFill>
                  <a:srgbClr val="272524"/>
                </a:solidFill>
                <a:effectLst/>
                <a:uLnTx/>
                <a:uFillTx/>
                <a:latin typeface="Arial" panose="020B0604020202020204"/>
                <a:ea typeface="+mn-ea"/>
                <a:cs typeface="+mn-cs"/>
              </a:rPr>
              <a:t>RAS</a:t>
            </a:r>
            <a:r>
              <a:rPr kumimoji="0" lang="en-US" sz="800" b="0" i="0" u="none" strike="noStrike" kern="1200" cap="none" spc="0" normalizeH="0" baseline="0" noProof="0" dirty="0">
                <a:ln>
                  <a:noFill/>
                </a:ln>
                <a:solidFill>
                  <a:srgbClr val="272524"/>
                </a:solidFill>
                <a:effectLst/>
                <a:uLnTx/>
                <a:uFillTx/>
                <a:latin typeface="Arial" panose="020B0604020202020204"/>
                <a:ea typeface="+mn-ea"/>
                <a:cs typeface="+mn-cs"/>
              </a:rPr>
              <a:t> mutant: G12X, G13X, Q61X; Median f/up &gt; 16 m</a:t>
            </a:r>
          </a:p>
        </p:txBody>
      </p:sp>
      <p:sp>
        <p:nvSpPr>
          <p:cNvPr id="19" name="TextBox 18">
            <a:extLst>
              <a:ext uri="{FF2B5EF4-FFF2-40B4-BE49-F238E27FC236}">
                <a16:creationId xmlns:a16="http://schemas.microsoft.com/office/drawing/2014/main" id="{6C692AD4-3C98-3915-888D-2977BFAF9C74}"/>
              </a:ext>
            </a:extLst>
          </p:cNvPr>
          <p:cNvSpPr txBox="1"/>
          <p:nvPr/>
        </p:nvSpPr>
        <p:spPr>
          <a:xfrm>
            <a:off x="4441291" y="2029490"/>
            <a:ext cx="1018478" cy="54864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72524"/>
              </a:solidFill>
              <a:effectLst/>
              <a:uLnTx/>
              <a:uFillTx/>
              <a:latin typeface="Arial" panose="020B0604020202020204"/>
              <a:ea typeface="+mn-ea"/>
              <a:cs typeface="+mn-cs"/>
            </a:endParaRPr>
          </a:p>
        </p:txBody>
      </p:sp>
      <p:sp>
        <p:nvSpPr>
          <p:cNvPr id="21" name="Title 20">
            <a:extLst>
              <a:ext uri="{FF2B5EF4-FFF2-40B4-BE49-F238E27FC236}">
                <a16:creationId xmlns:a16="http://schemas.microsoft.com/office/drawing/2014/main" id="{0061FC5C-2A19-E013-CF5A-5AD628994D0C}"/>
              </a:ext>
            </a:extLst>
          </p:cNvPr>
          <p:cNvSpPr>
            <a:spLocks noGrp="1"/>
          </p:cNvSpPr>
          <p:nvPr>
            <p:ph type="title"/>
          </p:nvPr>
        </p:nvSpPr>
        <p:spPr/>
        <p:txBody>
          <a:bodyPr/>
          <a:lstStyle/>
          <a:p>
            <a:r>
              <a:rPr lang="en-US" dirty="0"/>
              <a:t>Daraxonrasib: Early Outcomes in </a:t>
            </a:r>
            <a:r>
              <a:rPr lang="en-US" dirty="0">
                <a:highlight>
                  <a:srgbClr val="00FF00"/>
                </a:highlight>
              </a:rPr>
              <a:t>2L</a:t>
            </a:r>
            <a:r>
              <a:rPr lang="en-US" dirty="0"/>
              <a:t> PDAC 300 mg PO </a:t>
            </a:r>
            <a:br>
              <a:rPr lang="en-US" dirty="0"/>
            </a:br>
            <a:r>
              <a:rPr lang="en-US" sz="2400" dirty="0"/>
              <a:t>Multi-RAS(ON) Tri-Complex Inhibitor (</a:t>
            </a:r>
            <a:r>
              <a:rPr lang="en-US" sz="2400" i="1" dirty="0"/>
              <a:t>KRAS</a:t>
            </a:r>
            <a:r>
              <a:rPr lang="en-US" sz="2400" dirty="0"/>
              <a:t> H, N, Wild-Type)</a:t>
            </a:r>
            <a:endParaRPr lang="en-US" dirty="0"/>
          </a:p>
        </p:txBody>
      </p:sp>
      <p:grpSp>
        <p:nvGrpSpPr>
          <p:cNvPr id="7" name="object 4">
            <a:extLst>
              <a:ext uri="{FF2B5EF4-FFF2-40B4-BE49-F238E27FC236}">
                <a16:creationId xmlns:a16="http://schemas.microsoft.com/office/drawing/2014/main" id="{97D98F88-7021-449F-63B6-F2E69620508A}"/>
              </a:ext>
            </a:extLst>
          </p:cNvPr>
          <p:cNvGrpSpPr/>
          <p:nvPr/>
        </p:nvGrpSpPr>
        <p:grpSpPr>
          <a:xfrm>
            <a:off x="645158" y="2431383"/>
            <a:ext cx="5450841" cy="2347366"/>
            <a:chOff x="730236" y="2311831"/>
            <a:chExt cx="5450840" cy="2890520"/>
          </a:xfrm>
        </p:grpSpPr>
        <p:pic>
          <p:nvPicPr>
            <p:cNvPr id="20" name="object 5">
              <a:extLst>
                <a:ext uri="{FF2B5EF4-FFF2-40B4-BE49-F238E27FC236}">
                  <a16:creationId xmlns:a16="http://schemas.microsoft.com/office/drawing/2014/main" id="{E183CFEB-D3A2-7BE2-BCD3-24D510851A14}"/>
                </a:ext>
              </a:extLst>
            </p:cNvPr>
            <p:cNvPicPr/>
            <p:nvPr/>
          </p:nvPicPr>
          <p:blipFill>
            <a:blip r:embed="rId3" cstate="print"/>
            <a:stretch>
              <a:fillRect/>
            </a:stretch>
          </p:blipFill>
          <p:spPr>
            <a:xfrm>
              <a:off x="730236" y="2311831"/>
              <a:ext cx="5450630" cy="2890439"/>
            </a:xfrm>
            <a:prstGeom prst="rect">
              <a:avLst/>
            </a:prstGeom>
          </p:spPr>
        </p:pic>
        <p:pic>
          <p:nvPicPr>
            <p:cNvPr id="22" name="object 6">
              <a:extLst>
                <a:ext uri="{FF2B5EF4-FFF2-40B4-BE49-F238E27FC236}">
                  <a16:creationId xmlns:a16="http://schemas.microsoft.com/office/drawing/2014/main" id="{32A529DF-AD66-86F1-68F1-E66790C37F88}"/>
                </a:ext>
              </a:extLst>
            </p:cNvPr>
            <p:cNvPicPr/>
            <p:nvPr/>
          </p:nvPicPr>
          <p:blipFill>
            <a:blip r:embed="rId4" cstate="print"/>
            <a:stretch>
              <a:fillRect/>
            </a:stretch>
          </p:blipFill>
          <p:spPr>
            <a:xfrm>
              <a:off x="1505992" y="4564936"/>
              <a:ext cx="1257458" cy="580001"/>
            </a:xfrm>
            <a:prstGeom prst="rect">
              <a:avLst/>
            </a:prstGeom>
          </p:spPr>
        </p:pic>
      </p:grpSp>
      <p:graphicFrame>
        <p:nvGraphicFramePr>
          <p:cNvPr id="25" name="Table 162">
            <a:extLst>
              <a:ext uri="{FF2B5EF4-FFF2-40B4-BE49-F238E27FC236}">
                <a16:creationId xmlns:a16="http://schemas.microsoft.com/office/drawing/2014/main" id="{DE252D8E-9F16-587B-6600-2363DFADAED5}"/>
              </a:ext>
            </a:extLst>
          </p:cNvPr>
          <p:cNvGraphicFramePr>
            <a:graphicFrameLocks noGrp="1"/>
          </p:cNvGraphicFramePr>
          <p:nvPr/>
        </p:nvGraphicFramePr>
        <p:xfrm>
          <a:off x="2187146" y="5115590"/>
          <a:ext cx="7846540" cy="999976"/>
        </p:xfrm>
        <a:graphic>
          <a:graphicData uri="http://schemas.openxmlformats.org/drawingml/2006/table">
            <a:tbl>
              <a:tblPr firstRow="1" bandRow="1">
                <a:tableStyleId>{17292A2E-F333-43FB-9621-5CBBE7FDCDCB}</a:tableStyleId>
              </a:tblPr>
              <a:tblGrid>
                <a:gridCol w="1841157">
                  <a:extLst>
                    <a:ext uri="{9D8B030D-6E8A-4147-A177-3AD203B41FA5}">
                      <a16:colId xmlns:a16="http://schemas.microsoft.com/office/drawing/2014/main" val="1486799487"/>
                    </a:ext>
                  </a:extLst>
                </a:gridCol>
                <a:gridCol w="1408670">
                  <a:extLst>
                    <a:ext uri="{9D8B030D-6E8A-4147-A177-3AD203B41FA5}">
                      <a16:colId xmlns:a16="http://schemas.microsoft.com/office/drawing/2014/main" val="2452511012"/>
                    </a:ext>
                  </a:extLst>
                </a:gridCol>
                <a:gridCol w="1285103">
                  <a:extLst>
                    <a:ext uri="{9D8B030D-6E8A-4147-A177-3AD203B41FA5}">
                      <a16:colId xmlns:a16="http://schemas.microsoft.com/office/drawing/2014/main" val="3892126923"/>
                    </a:ext>
                  </a:extLst>
                </a:gridCol>
                <a:gridCol w="1544594">
                  <a:extLst>
                    <a:ext uri="{9D8B030D-6E8A-4147-A177-3AD203B41FA5}">
                      <a16:colId xmlns:a16="http://schemas.microsoft.com/office/drawing/2014/main" val="3322427514"/>
                    </a:ext>
                  </a:extLst>
                </a:gridCol>
                <a:gridCol w="1767016">
                  <a:extLst>
                    <a:ext uri="{9D8B030D-6E8A-4147-A177-3AD203B41FA5}">
                      <a16:colId xmlns:a16="http://schemas.microsoft.com/office/drawing/2014/main" val="1207889345"/>
                    </a:ext>
                  </a:extLst>
                </a:gridCol>
              </a:tblGrid>
              <a:tr h="332348">
                <a:tc>
                  <a:txBody>
                    <a:bodyPr/>
                    <a:lstStyle/>
                    <a:p>
                      <a:endParaRPr lang="en-US" sz="1600" dirty="0"/>
                    </a:p>
                  </a:txBody>
                  <a:tcPr>
                    <a:solidFill>
                      <a:srgbClr val="008937"/>
                    </a:solidFill>
                  </a:tcPr>
                </a:tc>
                <a:tc>
                  <a:txBody>
                    <a:bodyPr/>
                    <a:lstStyle/>
                    <a:p>
                      <a:pPr algn="ctr"/>
                      <a:r>
                        <a:rPr lang="en-US" sz="1600" dirty="0"/>
                        <a:t>Overall RR</a:t>
                      </a:r>
                    </a:p>
                  </a:txBody>
                  <a:tcPr>
                    <a:solidFill>
                      <a:srgbClr val="008937"/>
                    </a:solidFill>
                  </a:tcPr>
                </a:tc>
                <a:tc>
                  <a:txBody>
                    <a:bodyPr/>
                    <a:lstStyle/>
                    <a:p>
                      <a:pPr algn="ctr"/>
                      <a:r>
                        <a:rPr lang="en-US" sz="1600" dirty="0"/>
                        <a:t>DCR Rate</a:t>
                      </a:r>
                    </a:p>
                  </a:txBody>
                  <a:tcPr>
                    <a:solidFill>
                      <a:srgbClr val="008937"/>
                    </a:solidFill>
                  </a:tcPr>
                </a:tc>
                <a:tc>
                  <a:txBody>
                    <a:bodyPr/>
                    <a:lstStyle/>
                    <a:p>
                      <a:pPr algn="ctr"/>
                      <a:r>
                        <a:rPr lang="en-US" sz="1600" dirty="0"/>
                        <a:t>PFS (m)</a:t>
                      </a:r>
                    </a:p>
                  </a:txBody>
                  <a:tcPr>
                    <a:solidFill>
                      <a:srgbClr val="008937"/>
                    </a:solidFill>
                  </a:tcPr>
                </a:tc>
                <a:tc>
                  <a:txBody>
                    <a:bodyPr/>
                    <a:lstStyle/>
                    <a:p>
                      <a:pPr algn="ctr"/>
                      <a:r>
                        <a:rPr lang="en-US" sz="1600" dirty="0"/>
                        <a:t>OS (m)</a:t>
                      </a:r>
                    </a:p>
                  </a:txBody>
                  <a:tcPr>
                    <a:solidFill>
                      <a:srgbClr val="008937"/>
                    </a:solidFill>
                  </a:tcPr>
                </a:tc>
                <a:extLst>
                  <a:ext uri="{0D108BD9-81ED-4DB2-BD59-A6C34878D82A}">
                    <a16:rowId xmlns:a16="http://schemas.microsoft.com/office/drawing/2014/main" val="2289444604"/>
                  </a:ext>
                </a:extLst>
              </a:tr>
              <a:tr h="332348">
                <a:tc>
                  <a:txBody>
                    <a:bodyPr/>
                    <a:lstStyle/>
                    <a:p>
                      <a:r>
                        <a:rPr lang="en-US" sz="1400" i="1" dirty="0"/>
                        <a:t>RAS </a:t>
                      </a:r>
                      <a:r>
                        <a:rPr lang="en-US" sz="1400" dirty="0"/>
                        <a:t>G12X (N= 26)</a:t>
                      </a:r>
                    </a:p>
                  </a:txBody>
                  <a:tcPr/>
                </a:tc>
                <a:tc>
                  <a:txBody>
                    <a:bodyPr/>
                    <a:lstStyle/>
                    <a:p>
                      <a:pPr algn="ctr"/>
                      <a:r>
                        <a:rPr lang="en-US" sz="1400" dirty="0"/>
                        <a:t>35%</a:t>
                      </a:r>
                    </a:p>
                  </a:txBody>
                  <a:tcPr/>
                </a:tc>
                <a:tc>
                  <a:txBody>
                    <a:bodyPr/>
                    <a:lstStyle/>
                    <a:p>
                      <a:pPr algn="ctr"/>
                      <a:r>
                        <a:rPr lang="en-US" sz="1400" dirty="0"/>
                        <a:t>92%</a:t>
                      </a:r>
                    </a:p>
                  </a:txBody>
                  <a:tcPr/>
                </a:tc>
                <a:tc>
                  <a:txBody>
                    <a:bodyPr/>
                    <a:lstStyle/>
                    <a:p>
                      <a:pPr algn="ctr"/>
                      <a:r>
                        <a:rPr lang="en-US" sz="1400" dirty="0"/>
                        <a:t>8.5 (6.7- 10.5)</a:t>
                      </a:r>
                    </a:p>
                  </a:txBody>
                  <a:tcPr/>
                </a:tc>
                <a:tc>
                  <a:txBody>
                    <a:bodyPr/>
                    <a:lstStyle/>
                    <a:p>
                      <a:pPr algn="ctr"/>
                      <a:r>
                        <a:rPr lang="en-US" sz="1400" dirty="0"/>
                        <a:t>13.1 (10.9- NE)</a:t>
                      </a:r>
                    </a:p>
                  </a:txBody>
                  <a:tcPr/>
                </a:tc>
                <a:extLst>
                  <a:ext uri="{0D108BD9-81ED-4DB2-BD59-A6C34878D82A}">
                    <a16:rowId xmlns:a16="http://schemas.microsoft.com/office/drawing/2014/main" val="1525424630"/>
                  </a:ext>
                </a:extLst>
              </a:tr>
              <a:tr h="332348">
                <a:tc>
                  <a:txBody>
                    <a:bodyPr/>
                    <a:lstStyle/>
                    <a:p>
                      <a:r>
                        <a:rPr lang="en-US" sz="1400" i="1" dirty="0"/>
                        <a:t>RAS</a:t>
                      </a:r>
                      <a:r>
                        <a:rPr lang="en-US" sz="1400" dirty="0"/>
                        <a:t> mutant (N= 38)</a:t>
                      </a:r>
                    </a:p>
                  </a:txBody>
                  <a:tcPr/>
                </a:tc>
                <a:tc>
                  <a:txBody>
                    <a:bodyPr/>
                    <a:lstStyle/>
                    <a:p>
                      <a:pPr algn="ctr"/>
                      <a:r>
                        <a:rPr lang="en-US" sz="1400" dirty="0"/>
                        <a:t>29%</a:t>
                      </a:r>
                    </a:p>
                  </a:txBody>
                  <a:tcPr/>
                </a:tc>
                <a:tc>
                  <a:txBody>
                    <a:bodyPr/>
                    <a:lstStyle/>
                    <a:p>
                      <a:pPr algn="ctr"/>
                      <a:r>
                        <a:rPr lang="en-US" sz="1400" dirty="0"/>
                        <a:t>29%</a:t>
                      </a:r>
                    </a:p>
                  </a:txBody>
                  <a:tcPr/>
                </a:tc>
                <a:tc>
                  <a:txBody>
                    <a:bodyPr/>
                    <a:lstStyle/>
                    <a:p>
                      <a:pPr algn="ctr"/>
                      <a:r>
                        <a:rPr lang="en-US" sz="1400" dirty="0"/>
                        <a:t>8.1 (5.9- 10.1)</a:t>
                      </a:r>
                    </a:p>
                  </a:txBody>
                  <a:tcPr/>
                </a:tc>
                <a:tc>
                  <a:txBody>
                    <a:bodyPr/>
                    <a:lstStyle/>
                    <a:p>
                      <a:pPr algn="ctr"/>
                      <a:r>
                        <a:rPr lang="en-US" sz="1400" dirty="0"/>
                        <a:t>15.6 (10.9- NE)</a:t>
                      </a:r>
                    </a:p>
                  </a:txBody>
                  <a:tcPr/>
                </a:tc>
                <a:extLst>
                  <a:ext uri="{0D108BD9-81ED-4DB2-BD59-A6C34878D82A}">
                    <a16:rowId xmlns:a16="http://schemas.microsoft.com/office/drawing/2014/main" val="4020451100"/>
                  </a:ext>
                </a:extLst>
              </a:tr>
            </a:tbl>
          </a:graphicData>
        </a:graphic>
      </p:graphicFrame>
      <p:pic>
        <p:nvPicPr>
          <p:cNvPr id="2" name="object 13">
            <a:extLst>
              <a:ext uri="{FF2B5EF4-FFF2-40B4-BE49-F238E27FC236}">
                <a16:creationId xmlns:a16="http://schemas.microsoft.com/office/drawing/2014/main" id="{DB4CC141-4547-51F1-D136-E0AD36FBF13D}"/>
              </a:ext>
            </a:extLst>
          </p:cNvPr>
          <p:cNvPicPr/>
          <p:nvPr/>
        </p:nvPicPr>
        <p:blipFill>
          <a:blip r:embed="rId5" cstate="print"/>
          <a:stretch>
            <a:fillRect/>
          </a:stretch>
        </p:blipFill>
        <p:spPr>
          <a:xfrm>
            <a:off x="6147794" y="2086755"/>
            <a:ext cx="5170995" cy="2857455"/>
          </a:xfrm>
          <a:prstGeom prst="rect">
            <a:avLst/>
          </a:prstGeom>
        </p:spPr>
      </p:pic>
    </p:spTree>
    <p:extLst>
      <p:ext uri="{BB962C8B-B14F-4D97-AF65-F5344CB8AC3E}">
        <p14:creationId xmlns:p14="http://schemas.microsoft.com/office/powerpoint/2010/main" val="18509331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1B745-18AC-0EA7-A3CF-4A523B9D8C4C}"/>
              </a:ext>
            </a:extLst>
          </p:cNvPr>
          <p:cNvSpPr>
            <a:spLocks noGrp="1"/>
          </p:cNvSpPr>
          <p:nvPr>
            <p:ph type="title"/>
          </p:nvPr>
        </p:nvSpPr>
        <p:spPr/>
        <p:txBody>
          <a:bodyPr/>
          <a:lstStyle/>
          <a:p>
            <a:r>
              <a:rPr lang="en-US" dirty="0"/>
              <a:t>Daraxonrasib 300 mg: Safety, Adjustments 2L+ (N= 83)</a:t>
            </a:r>
            <a:br>
              <a:rPr lang="en-US" dirty="0"/>
            </a:br>
            <a:r>
              <a:rPr lang="en-US" sz="2400" dirty="0"/>
              <a:t>Toxicity: Primarily Cutaneous/GI</a:t>
            </a:r>
            <a:endParaRPr lang="en-US" dirty="0"/>
          </a:p>
        </p:txBody>
      </p:sp>
      <p:sp>
        <p:nvSpPr>
          <p:cNvPr id="5" name="Text Placeholder 4">
            <a:extLst>
              <a:ext uri="{FF2B5EF4-FFF2-40B4-BE49-F238E27FC236}">
                <a16:creationId xmlns:a16="http://schemas.microsoft.com/office/drawing/2014/main" id="{F9FEAA1F-707F-A32A-C203-64F26BADDCC1}"/>
              </a:ext>
            </a:extLst>
          </p:cNvPr>
          <p:cNvSpPr>
            <a:spLocks noGrp="1"/>
          </p:cNvSpPr>
          <p:nvPr>
            <p:ph type="body" idx="13"/>
          </p:nvPr>
        </p:nvSpPr>
        <p:spPr/>
        <p:txBody>
          <a:bodyPr/>
          <a:lstStyle/>
          <a:p>
            <a:r>
              <a:rPr lang="en-US" dirty="0">
                <a:solidFill>
                  <a:srgbClr val="0432FF"/>
                </a:solidFill>
              </a:rPr>
              <a:t>Pancreas Cancer: </a:t>
            </a:r>
            <a:r>
              <a:rPr lang="en-US" dirty="0" err="1">
                <a:solidFill>
                  <a:srgbClr val="0432FF"/>
                </a:solidFill>
              </a:rPr>
              <a:t>PanRAS</a:t>
            </a:r>
            <a:r>
              <a:rPr lang="en-US" dirty="0">
                <a:solidFill>
                  <a:srgbClr val="0432FF"/>
                </a:solidFill>
              </a:rPr>
              <a:t> Inhibitor</a:t>
            </a:r>
          </a:p>
        </p:txBody>
      </p:sp>
      <p:graphicFrame>
        <p:nvGraphicFramePr>
          <p:cNvPr id="10" name="object 11">
            <a:extLst>
              <a:ext uri="{FF2B5EF4-FFF2-40B4-BE49-F238E27FC236}">
                <a16:creationId xmlns:a16="http://schemas.microsoft.com/office/drawing/2014/main" id="{9D76C4B1-FF2C-F213-1E12-047D4A6CE6E0}"/>
              </a:ext>
            </a:extLst>
          </p:cNvPr>
          <p:cNvGraphicFramePr>
            <a:graphicFrameLocks noGrp="1"/>
          </p:cNvGraphicFramePr>
          <p:nvPr/>
        </p:nvGraphicFramePr>
        <p:xfrm>
          <a:off x="752361" y="1779338"/>
          <a:ext cx="5636082" cy="3606165"/>
        </p:xfrm>
        <a:graphic>
          <a:graphicData uri="http://schemas.openxmlformats.org/drawingml/2006/table">
            <a:tbl>
              <a:tblPr firstRow="1" bandRow="1">
                <a:tableStyleId>{17292A2E-F333-43FB-9621-5CBBE7FDCDCB}</a:tableStyleId>
              </a:tblPr>
              <a:tblGrid>
                <a:gridCol w="1956932">
                  <a:extLst>
                    <a:ext uri="{9D8B030D-6E8A-4147-A177-3AD203B41FA5}">
                      <a16:colId xmlns:a16="http://schemas.microsoft.com/office/drawing/2014/main" val="20000"/>
                    </a:ext>
                  </a:extLst>
                </a:gridCol>
                <a:gridCol w="1839575">
                  <a:extLst>
                    <a:ext uri="{9D8B030D-6E8A-4147-A177-3AD203B41FA5}">
                      <a16:colId xmlns:a16="http://schemas.microsoft.com/office/drawing/2014/main" val="20001"/>
                    </a:ext>
                  </a:extLst>
                </a:gridCol>
                <a:gridCol w="1839575">
                  <a:extLst>
                    <a:ext uri="{9D8B030D-6E8A-4147-A177-3AD203B41FA5}">
                      <a16:colId xmlns:a16="http://schemas.microsoft.com/office/drawing/2014/main" val="1879430901"/>
                    </a:ext>
                  </a:extLst>
                </a:gridCol>
              </a:tblGrid>
              <a:tr h="487045">
                <a:tc>
                  <a:txBody>
                    <a:bodyPr/>
                    <a:lstStyle/>
                    <a:p>
                      <a:pPr>
                        <a:lnSpc>
                          <a:spcPct val="100000"/>
                        </a:lnSpc>
                      </a:pPr>
                      <a:r>
                        <a:rPr lang="en-US" sz="1800" dirty="0">
                          <a:latin typeface="+mn-lt"/>
                          <a:cs typeface="Times New Roman"/>
                        </a:rPr>
                        <a:t>  Toxicity</a:t>
                      </a:r>
                      <a:endParaRPr sz="1800" dirty="0">
                        <a:latin typeface="+mn-lt"/>
                        <a:cs typeface="Times New Roman"/>
                      </a:endParaRPr>
                    </a:p>
                  </a:txBody>
                  <a:tcPr marL="0" marR="0" marT="0" marB="0" anchor="ctr">
                    <a:solidFill>
                      <a:srgbClr val="008937"/>
                    </a:solidFill>
                  </a:tcPr>
                </a:tc>
                <a:tc>
                  <a:txBody>
                    <a:bodyPr/>
                    <a:lstStyle/>
                    <a:p>
                      <a:pPr algn="ctr">
                        <a:lnSpc>
                          <a:spcPts val="1639"/>
                        </a:lnSpc>
                        <a:spcBef>
                          <a:spcPts val="275"/>
                        </a:spcBef>
                      </a:pPr>
                      <a:r>
                        <a:rPr lang="en-US" sz="1800" baseline="0" dirty="0">
                          <a:latin typeface="+mn-lt"/>
                          <a:cs typeface="Arial Black"/>
                        </a:rPr>
                        <a:t>Any Grade</a:t>
                      </a:r>
                      <a:endParaRPr sz="1800" baseline="0" dirty="0">
                        <a:latin typeface="+mn-lt"/>
                        <a:cs typeface="Arial Black"/>
                      </a:endParaRPr>
                    </a:p>
                  </a:txBody>
                  <a:tcPr marL="0" marR="0" marT="34925" marB="0" anchor="ctr">
                    <a:solidFill>
                      <a:srgbClr val="008937"/>
                    </a:solidFill>
                  </a:tcPr>
                </a:tc>
                <a:tc>
                  <a:txBody>
                    <a:bodyPr/>
                    <a:lstStyle/>
                    <a:p>
                      <a:pPr algn="ctr">
                        <a:lnSpc>
                          <a:spcPts val="1639"/>
                        </a:lnSpc>
                        <a:spcBef>
                          <a:spcPts val="275"/>
                        </a:spcBef>
                      </a:pPr>
                      <a:r>
                        <a:rPr lang="en-US" sz="1800" baseline="0" dirty="0">
                          <a:latin typeface="+mn-lt"/>
                          <a:cs typeface="Arial Black"/>
                        </a:rPr>
                        <a:t>Grade &gt; 3</a:t>
                      </a:r>
                      <a:endParaRPr sz="1800" baseline="0" dirty="0">
                        <a:latin typeface="+mn-lt"/>
                        <a:cs typeface="Arial Black"/>
                      </a:endParaRPr>
                    </a:p>
                  </a:txBody>
                  <a:tcPr marL="0" marR="0" marT="34925" marB="0" anchor="ctr">
                    <a:solidFill>
                      <a:srgbClr val="008937"/>
                    </a:solidFill>
                  </a:tcPr>
                </a:tc>
                <a:extLst>
                  <a:ext uri="{0D108BD9-81ED-4DB2-BD59-A6C34878D82A}">
                    <a16:rowId xmlns:a16="http://schemas.microsoft.com/office/drawing/2014/main" val="10000"/>
                  </a:ext>
                </a:extLst>
              </a:tr>
              <a:tr h="305542">
                <a:tc>
                  <a:txBody>
                    <a:bodyPr/>
                    <a:lstStyle/>
                    <a:p>
                      <a:pPr marL="100965">
                        <a:lnSpc>
                          <a:spcPct val="100000"/>
                        </a:lnSpc>
                        <a:spcBef>
                          <a:spcPts val="260"/>
                        </a:spcBef>
                      </a:pPr>
                      <a:r>
                        <a:rPr lang="en-US" sz="1800" dirty="0">
                          <a:latin typeface="+mn-lt"/>
                          <a:cs typeface="Arial Black"/>
                        </a:rPr>
                        <a:t>Rash</a:t>
                      </a:r>
                      <a:endParaRPr sz="1800" dirty="0">
                        <a:latin typeface="+mn-lt"/>
                        <a:cs typeface="Arial Black"/>
                      </a:endParaRPr>
                    </a:p>
                  </a:txBody>
                  <a:tcPr marL="0" marR="0" marT="33020" marB="0"/>
                </a:tc>
                <a:tc>
                  <a:txBody>
                    <a:bodyPr/>
                    <a:lstStyle/>
                    <a:p>
                      <a:pPr algn="ctr">
                        <a:lnSpc>
                          <a:spcPct val="100000"/>
                        </a:lnSpc>
                        <a:spcBef>
                          <a:spcPts val="260"/>
                        </a:spcBef>
                      </a:pPr>
                      <a:r>
                        <a:rPr lang="en-US" sz="1800" dirty="0">
                          <a:latin typeface="+mn-lt"/>
                          <a:cs typeface="Century Gothic"/>
                        </a:rPr>
                        <a:t>75 (90%)</a:t>
                      </a:r>
                      <a:endParaRPr sz="1800" dirty="0">
                        <a:latin typeface="+mn-lt"/>
                        <a:cs typeface="Century Gothic"/>
                      </a:endParaRPr>
                    </a:p>
                  </a:txBody>
                  <a:tcPr marL="0" marR="0" marT="33020" marB="0"/>
                </a:tc>
                <a:tc>
                  <a:txBody>
                    <a:bodyPr/>
                    <a:lstStyle/>
                    <a:p>
                      <a:pPr algn="ctr">
                        <a:lnSpc>
                          <a:spcPct val="100000"/>
                        </a:lnSpc>
                        <a:spcBef>
                          <a:spcPts val="260"/>
                        </a:spcBef>
                      </a:pPr>
                      <a:r>
                        <a:rPr lang="en-US" sz="1800" dirty="0">
                          <a:latin typeface="+mn-lt"/>
                          <a:cs typeface="Century Gothic"/>
                        </a:rPr>
                        <a:t>6 (7%)</a:t>
                      </a:r>
                      <a:endParaRPr sz="1800" dirty="0">
                        <a:latin typeface="+mn-lt"/>
                        <a:cs typeface="Century Gothic"/>
                      </a:endParaRPr>
                    </a:p>
                  </a:txBody>
                  <a:tcPr marL="0" marR="0" marT="33020" marB="0"/>
                </a:tc>
                <a:extLst>
                  <a:ext uri="{0D108BD9-81ED-4DB2-BD59-A6C34878D82A}">
                    <a16:rowId xmlns:a16="http://schemas.microsoft.com/office/drawing/2014/main" val="10001"/>
                  </a:ext>
                </a:extLst>
              </a:tr>
              <a:tr h="311148">
                <a:tc>
                  <a:txBody>
                    <a:bodyPr/>
                    <a:lstStyle/>
                    <a:p>
                      <a:pPr marL="100965">
                        <a:lnSpc>
                          <a:spcPct val="100000"/>
                        </a:lnSpc>
                        <a:spcBef>
                          <a:spcPts val="235"/>
                        </a:spcBef>
                      </a:pPr>
                      <a:r>
                        <a:rPr lang="en-US" sz="1800" i="0" baseline="0" dirty="0">
                          <a:latin typeface="+mn-lt"/>
                          <a:cs typeface="Arial Black"/>
                        </a:rPr>
                        <a:t>Mucositis</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45 (54%)</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10002"/>
                  </a:ext>
                </a:extLst>
              </a:tr>
              <a:tr h="311148">
                <a:tc>
                  <a:txBody>
                    <a:bodyPr/>
                    <a:lstStyle/>
                    <a:p>
                      <a:pPr marL="100965">
                        <a:lnSpc>
                          <a:spcPct val="100000"/>
                        </a:lnSpc>
                        <a:spcBef>
                          <a:spcPts val="235"/>
                        </a:spcBef>
                      </a:pPr>
                      <a:r>
                        <a:rPr lang="en-US" sz="1800" i="0" baseline="0" dirty="0">
                          <a:latin typeface="+mn-lt"/>
                          <a:cs typeface="Arial Black"/>
                        </a:rPr>
                        <a:t>Diarrhea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43 (52%)</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4273222790"/>
                  </a:ext>
                </a:extLst>
              </a:tr>
              <a:tr h="311148">
                <a:tc>
                  <a:txBody>
                    <a:bodyPr/>
                    <a:lstStyle/>
                    <a:p>
                      <a:pPr marL="100965">
                        <a:lnSpc>
                          <a:spcPct val="100000"/>
                        </a:lnSpc>
                        <a:spcBef>
                          <a:spcPts val="235"/>
                        </a:spcBef>
                      </a:pPr>
                      <a:r>
                        <a:rPr lang="en-US" sz="1800" i="0" baseline="0" dirty="0">
                          <a:latin typeface="+mn-lt"/>
                          <a:cs typeface="Arial Black"/>
                        </a:rPr>
                        <a:t>Nausea/Vomiting</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~39%/ 26%</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3496781786"/>
                  </a:ext>
                </a:extLst>
              </a:tr>
              <a:tr h="311148">
                <a:tc>
                  <a:txBody>
                    <a:bodyPr/>
                    <a:lstStyle/>
                    <a:p>
                      <a:pPr marL="100965">
                        <a:lnSpc>
                          <a:spcPct val="100000"/>
                        </a:lnSpc>
                        <a:spcBef>
                          <a:spcPts val="235"/>
                        </a:spcBef>
                      </a:pPr>
                      <a:r>
                        <a:rPr lang="en-US" sz="1800" i="0" baseline="0" dirty="0">
                          <a:latin typeface="+mn-lt"/>
                          <a:cs typeface="Arial Black"/>
                        </a:rPr>
                        <a:t>Paronychia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15 (18%)</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1563929279"/>
                  </a:ext>
                </a:extLst>
              </a:tr>
              <a:tr h="311148">
                <a:tc>
                  <a:txBody>
                    <a:bodyPr/>
                    <a:lstStyle/>
                    <a:p>
                      <a:pPr marL="100965">
                        <a:lnSpc>
                          <a:spcPct val="100000"/>
                        </a:lnSpc>
                        <a:spcBef>
                          <a:spcPts val="235"/>
                        </a:spcBef>
                      </a:pPr>
                      <a:r>
                        <a:rPr lang="en-US" sz="1800" i="0" baseline="0" dirty="0">
                          <a:latin typeface="+mn-lt"/>
                          <a:cs typeface="Arial Black"/>
                        </a:rPr>
                        <a:t>Fatigue</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14 (17%)</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1 (1%)</a:t>
                      </a:r>
                      <a:endParaRPr sz="1800" dirty="0">
                        <a:latin typeface="+mn-lt"/>
                        <a:cs typeface="Century Gothic"/>
                      </a:endParaRPr>
                    </a:p>
                  </a:txBody>
                  <a:tcPr marL="0" marR="0" marT="38100" marB="0"/>
                </a:tc>
                <a:extLst>
                  <a:ext uri="{0D108BD9-81ED-4DB2-BD59-A6C34878D82A}">
                    <a16:rowId xmlns:a16="http://schemas.microsoft.com/office/drawing/2014/main" val="667435737"/>
                  </a:ext>
                </a:extLst>
              </a:tr>
              <a:tr h="311148">
                <a:tc>
                  <a:txBody>
                    <a:bodyPr/>
                    <a:lstStyle/>
                    <a:p>
                      <a:pPr marL="100965">
                        <a:lnSpc>
                          <a:spcPct val="100000"/>
                        </a:lnSpc>
                        <a:spcBef>
                          <a:spcPts val="235"/>
                        </a:spcBef>
                      </a:pPr>
                      <a:endParaRPr sz="1800" i="0" baseline="0" dirty="0">
                        <a:latin typeface="+mn-lt"/>
                        <a:cs typeface="Arial Black"/>
                      </a:endParaRPr>
                    </a:p>
                  </a:txBody>
                  <a:tcPr marL="0" marR="0" marT="29845" marB="0"/>
                </a:tc>
                <a:tc>
                  <a:txBody>
                    <a:bodyPr/>
                    <a:lstStyle/>
                    <a:p>
                      <a:pPr algn="ctr">
                        <a:lnSpc>
                          <a:spcPct val="100000"/>
                        </a:lnSpc>
                        <a:spcBef>
                          <a:spcPts val="300"/>
                        </a:spcBef>
                      </a:pPr>
                      <a:endParaRPr sz="1800" dirty="0">
                        <a:latin typeface="+mn-lt"/>
                        <a:cs typeface="Century Gothic"/>
                      </a:endParaRPr>
                    </a:p>
                  </a:txBody>
                  <a:tcPr marL="0" marR="0" marT="38100" marB="0"/>
                </a:tc>
                <a:tc>
                  <a:txBody>
                    <a:bodyPr/>
                    <a:lstStyle/>
                    <a:p>
                      <a:pPr algn="ctr">
                        <a:lnSpc>
                          <a:spcPct val="100000"/>
                        </a:lnSpc>
                        <a:spcBef>
                          <a:spcPts val="300"/>
                        </a:spcBef>
                      </a:pPr>
                      <a:endParaRPr sz="1800" dirty="0">
                        <a:latin typeface="+mn-lt"/>
                        <a:cs typeface="Century Gothic"/>
                      </a:endParaRPr>
                    </a:p>
                  </a:txBody>
                  <a:tcPr marL="0" marR="0" marT="38100" marB="0"/>
                </a:tc>
                <a:extLst>
                  <a:ext uri="{0D108BD9-81ED-4DB2-BD59-A6C34878D82A}">
                    <a16:rowId xmlns:a16="http://schemas.microsoft.com/office/drawing/2014/main" val="1009173133"/>
                  </a:ext>
                </a:extLst>
              </a:tr>
              <a:tr h="311148">
                <a:tc>
                  <a:txBody>
                    <a:bodyPr/>
                    <a:lstStyle/>
                    <a:p>
                      <a:pPr marL="100965">
                        <a:lnSpc>
                          <a:spcPct val="100000"/>
                        </a:lnSpc>
                        <a:spcBef>
                          <a:spcPts val="235"/>
                        </a:spcBef>
                      </a:pPr>
                      <a:r>
                        <a:rPr lang="en-US" sz="1800" i="0" baseline="0" dirty="0">
                          <a:latin typeface="+mn-lt"/>
                          <a:cs typeface="Arial Black"/>
                        </a:rPr>
                        <a:t>Platelets</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8 (10%)</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3 (4%)</a:t>
                      </a:r>
                      <a:endParaRPr sz="1800" dirty="0">
                        <a:latin typeface="+mn-lt"/>
                        <a:cs typeface="Century Gothic"/>
                      </a:endParaRPr>
                    </a:p>
                  </a:txBody>
                  <a:tcPr marL="0" marR="0" marT="38100" marB="0"/>
                </a:tc>
                <a:extLst>
                  <a:ext uri="{0D108BD9-81ED-4DB2-BD59-A6C34878D82A}">
                    <a16:rowId xmlns:a16="http://schemas.microsoft.com/office/drawing/2014/main" val="2768814087"/>
                  </a:ext>
                </a:extLst>
              </a:tr>
              <a:tr h="311148">
                <a:tc>
                  <a:txBody>
                    <a:bodyPr/>
                    <a:lstStyle/>
                    <a:p>
                      <a:pPr marL="100965">
                        <a:lnSpc>
                          <a:spcPct val="100000"/>
                        </a:lnSpc>
                        <a:spcBef>
                          <a:spcPts val="235"/>
                        </a:spcBef>
                      </a:pPr>
                      <a:r>
                        <a:rPr lang="en-US" sz="1800" i="0" baseline="0" dirty="0">
                          <a:latin typeface="+mn-lt"/>
                          <a:cs typeface="Arial Black"/>
                        </a:rPr>
                        <a:t>Anemia</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7 (8%)</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6 (7%)</a:t>
                      </a:r>
                      <a:endParaRPr sz="1800" dirty="0">
                        <a:latin typeface="+mn-lt"/>
                        <a:cs typeface="Century Gothic"/>
                      </a:endParaRPr>
                    </a:p>
                  </a:txBody>
                  <a:tcPr marL="0" marR="0" marT="38100" marB="0"/>
                </a:tc>
                <a:extLst>
                  <a:ext uri="{0D108BD9-81ED-4DB2-BD59-A6C34878D82A}">
                    <a16:rowId xmlns:a16="http://schemas.microsoft.com/office/drawing/2014/main" val="544445784"/>
                  </a:ext>
                </a:extLst>
              </a:tr>
              <a:tr h="311148">
                <a:tc>
                  <a:txBody>
                    <a:bodyPr/>
                    <a:lstStyle/>
                    <a:p>
                      <a:pPr marL="100965">
                        <a:lnSpc>
                          <a:spcPct val="100000"/>
                        </a:lnSpc>
                        <a:spcBef>
                          <a:spcPts val="235"/>
                        </a:spcBef>
                      </a:pPr>
                      <a:r>
                        <a:rPr lang="en-US" sz="1800" i="0" baseline="0" dirty="0">
                          <a:latin typeface="+mn-lt"/>
                          <a:cs typeface="Arial Black"/>
                        </a:rPr>
                        <a:t>AST/ALT</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10%/ 7%</a:t>
                      </a:r>
                      <a:endParaRPr sz="1800" dirty="0">
                        <a:latin typeface="+mn-lt"/>
                        <a:cs typeface="Century Gothic"/>
                      </a:endParaRPr>
                    </a:p>
                  </a:txBody>
                  <a:tcPr marL="0" marR="0" marT="38100" marB="0"/>
                </a:tc>
                <a:tc>
                  <a:txBody>
                    <a:bodyPr/>
                    <a:lstStyle/>
                    <a:p>
                      <a:pPr algn="ctr">
                        <a:lnSpc>
                          <a:spcPct val="100000"/>
                        </a:lnSpc>
                        <a:spcBef>
                          <a:spcPts val="300"/>
                        </a:spcBef>
                      </a:pPr>
                      <a:r>
                        <a:rPr lang="en-US" sz="1800" dirty="0">
                          <a:latin typeface="+mn-lt"/>
                          <a:cs typeface="Century Gothic"/>
                        </a:rPr>
                        <a:t>4%/ 2%</a:t>
                      </a:r>
                      <a:endParaRPr sz="1800" dirty="0">
                        <a:latin typeface="+mn-lt"/>
                        <a:cs typeface="Century Gothic"/>
                      </a:endParaRPr>
                    </a:p>
                  </a:txBody>
                  <a:tcPr marL="0" marR="0" marT="38100" marB="0"/>
                </a:tc>
                <a:extLst>
                  <a:ext uri="{0D108BD9-81ED-4DB2-BD59-A6C34878D82A}">
                    <a16:rowId xmlns:a16="http://schemas.microsoft.com/office/drawing/2014/main" val="744021665"/>
                  </a:ext>
                </a:extLst>
              </a:tr>
            </a:tbl>
          </a:graphicData>
        </a:graphic>
      </p:graphicFrame>
      <p:sp>
        <p:nvSpPr>
          <p:cNvPr id="11" name="Text Placeholder 15">
            <a:extLst>
              <a:ext uri="{FF2B5EF4-FFF2-40B4-BE49-F238E27FC236}">
                <a16:creationId xmlns:a16="http://schemas.microsoft.com/office/drawing/2014/main" id="{9AEFA053-B44D-71B1-E2A4-5B5F85A014E0}"/>
              </a:ext>
            </a:extLst>
          </p:cNvPr>
          <p:cNvSpPr txBox="1">
            <a:spLocks/>
          </p:cNvSpPr>
          <p:nvPr/>
        </p:nvSpPr>
        <p:spPr>
          <a:xfrm>
            <a:off x="6870356" y="6158753"/>
            <a:ext cx="4715462" cy="555813"/>
          </a:xfrm>
          <a:prstGeom prst="rect">
            <a:avLst/>
          </a:prstGeom>
        </p:spPr>
        <p:txBody>
          <a:bodyPr/>
          <a:lstStyle>
            <a:lvl1pPr marL="0" indent="0" algn="l" defTabSz="914400" rtl="0" eaLnBrk="1" latinLnBrk="0" hangingPunct="1">
              <a:lnSpc>
                <a:spcPct val="100000"/>
              </a:lnSpc>
              <a:spcBef>
                <a:spcPts val="0"/>
              </a:spcBef>
              <a:spcAft>
                <a:spcPts val="600"/>
              </a:spcAft>
              <a:buFont typeface="Arial" panose="020B0604020202020204" pitchFamily="34" charset="0"/>
              <a:buNone/>
              <a:defRPr sz="1800" kern="1200">
                <a:solidFill>
                  <a:srgbClr val="272524"/>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2pPr>
            <a:lvl3pPr marL="4572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3pPr>
            <a:lvl4pPr marL="685800" indent="-228600" algn="l" defTabSz="914400" rtl="0" eaLnBrk="1" latinLnBrk="0" hangingPunct="1">
              <a:lnSpc>
                <a:spcPct val="100000"/>
              </a:lnSpc>
              <a:spcBef>
                <a:spcPts val="0"/>
              </a:spcBef>
              <a:spcAft>
                <a:spcPts val="600"/>
              </a:spcAft>
              <a:buFont typeface="Arial" panose="020B0604020202020204" pitchFamily="34" charset="0"/>
              <a:buChar char="•"/>
              <a:tabLst/>
              <a:defRPr sz="1800" kern="1200">
                <a:solidFill>
                  <a:srgbClr val="272524"/>
                </a:solidFill>
                <a:latin typeface="+mn-lt"/>
                <a:ea typeface="+mn-ea"/>
                <a:cs typeface="+mn-cs"/>
              </a:defRPr>
            </a:lvl4pPr>
            <a:lvl5pPr marL="914400" indent="-228600" algn="l" defTabSz="914400" rtl="0" eaLnBrk="1" latinLnBrk="0" hangingPunct="1">
              <a:lnSpc>
                <a:spcPct val="100000"/>
              </a:lnSpc>
              <a:spcBef>
                <a:spcPts val="0"/>
              </a:spcBef>
              <a:spcAft>
                <a:spcPts val="600"/>
              </a:spcAft>
              <a:buFont typeface="System Font Regular"/>
              <a:buChar char="–"/>
              <a:tabLst/>
              <a:defRPr sz="1800" kern="1200">
                <a:solidFill>
                  <a:srgbClr val="27252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Data cut off 06-30-2025</a:t>
            </a:r>
          </a:p>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dirty="0">
                <a:ln>
                  <a:noFill/>
                </a:ln>
                <a:solidFill>
                  <a:srgbClr val="272524"/>
                </a:solidFill>
                <a:effectLst/>
                <a:uLnTx/>
                <a:uFillTx/>
                <a:latin typeface="Arial" panose="020B0604020202020204"/>
                <a:ea typeface="+mn-ea"/>
                <a:cs typeface="+mn-cs"/>
              </a:rPr>
              <a:t>Courtesy Revolution Medicine website 09 2025</a:t>
            </a:r>
          </a:p>
        </p:txBody>
      </p:sp>
      <p:graphicFrame>
        <p:nvGraphicFramePr>
          <p:cNvPr id="12" name="object 11">
            <a:extLst>
              <a:ext uri="{FF2B5EF4-FFF2-40B4-BE49-F238E27FC236}">
                <a16:creationId xmlns:a16="http://schemas.microsoft.com/office/drawing/2014/main" id="{52E5317C-DDB4-A0FE-C945-D5149287247A}"/>
              </a:ext>
            </a:extLst>
          </p:cNvPr>
          <p:cNvGraphicFramePr>
            <a:graphicFrameLocks noGrp="1"/>
          </p:cNvGraphicFramePr>
          <p:nvPr/>
        </p:nvGraphicFramePr>
        <p:xfrm>
          <a:off x="6870356" y="1779337"/>
          <a:ext cx="4715462" cy="1731645"/>
        </p:xfrm>
        <a:graphic>
          <a:graphicData uri="http://schemas.openxmlformats.org/drawingml/2006/table">
            <a:tbl>
              <a:tblPr firstRow="1" bandRow="1">
                <a:tableStyleId>{17292A2E-F333-43FB-9621-5CBBE7FDCDCB}</a:tableStyleId>
              </a:tblPr>
              <a:tblGrid>
                <a:gridCol w="2430613">
                  <a:extLst>
                    <a:ext uri="{9D8B030D-6E8A-4147-A177-3AD203B41FA5}">
                      <a16:colId xmlns:a16="http://schemas.microsoft.com/office/drawing/2014/main" val="20000"/>
                    </a:ext>
                  </a:extLst>
                </a:gridCol>
                <a:gridCol w="2284849">
                  <a:extLst>
                    <a:ext uri="{9D8B030D-6E8A-4147-A177-3AD203B41FA5}">
                      <a16:colId xmlns:a16="http://schemas.microsoft.com/office/drawing/2014/main" val="20001"/>
                    </a:ext>
                  </a:extLst>
                </a:gridCol>
              </a:tblGrid>
              <a:tr h="487045">
                <a:tc>
                  <a:txBody>
                    <a:bodyPr/>
                    <a:lstStyle/>
                    <a:p>
                      <a:pPr>
                        <a:lnSpc>
                          <a:spcPct val="100000"/>
                        </a:lnSpc>
                      </a:pPr>
                      <a:r>
                        <a:rPr lang="en-US" sz="1800" dirty="0">
                          <a:latin typeface="+mn-lt"/>
                          <a:cs typeface="Times New Roman"/>
                        </a:rPr>
                        <a:t>  Dose Adjustments</a:t>
                      </a:r>
                      <a:endParaRPr sz="1800" dirty="0">
                        <a:latin typeface="+mn-lt"/>
                        <a:cs typeface="Times New Roman"/>
                      </a:endParaRPr>
                    </a:p>
                  </a:txBody>
                  <a:tcPr marL="0" marR="0" marT="0" marB="0" anchor="ctr">
                    <a:solidFill>
                      <a:srgbClr val="008937"/>
                    </a:solidFill>
                  </a:tcPr>
                </a:tc>
                <a:tc>
                  <a:txBody>
                    <a:bodyPr/>
                    <a:lstStyle/>
                    <a:p>
                      <a:pPr algn="ctr">
                        <a:lnSpc>
                          <a:spcPts val="1639"/>
                        </a:lnSpc>
                        <a:spcBef>
                          <a:spcPts val="275"/>
                        </a:spcBef>
                      </a:pPr>
                      <a:r>
                        <a:rPr lang="en-US" sz="1800" baseline="0" dirty="0">
                          <a:latin typeface="+mn-lt"/>
                          <a:cs typeface="Arial Black"/>
                        </a:rPr>
                        <a:t>N= 83</a:t>
                      </a:r>
                      <a:endParaRPr sz="1800" baseline="0" dirty="0">
                        <a:latin typeface="+mn-lt"/>
                        <a:cs typeface="Arial Black"/>
                      </a:endParaRPr>
                    </a:p>
                  </a:txBody>
                  <a:tcPr marL="0" marR="0" marT="34925" marB="0" anchor="ctr">
                    <a:solidFill>
                      <a:srgbClr val="008937"/>
                    </a:solidFill>
                  </a:tcPr>
                </a:tc>
                <a:extLst>
                  <a:ext uri="{0D108BD9-81ED-4DB2-BD59-A6C34878D82A}">
                    <a16:rowId xmlns:a16="http://schemas.microsoft.com/office/drawing/2014/main" val="10000"/>
                  </a:ext>
                </a:extLst>
              </a:tr>
              <a:tr h="305542">
                <a:tc>
                  <a:txBody>
                    <a:bodyPr/>
                    <a:lstStyle/>
                    <a:p>
                      <a:pPr marL="100965">
                        <a:lnSpc>
                          <a:spcPct val="100000"/>
                        </a:lnSpc>
                        <a:spcBef>
                          <a:spcPts val="260"/>
                        </a:spcBef>
                      </a:pPr>
                      <a:r>
                        <a:rPr lang="en-US" sz="1800" dirty="0">
                          <a:latin typeface="+mn-lt"/>
                          <a:cs typeface="Arial Black"/>
                        </a:rPr>
                        <a:t>Dose modifications</a:t>
                      </a:r>
                      <a:endParaRPr sz="1800" dirty="0">
                        <a:latin typeface="+mn-lt"/>
                        <a:cs typeface="Arial Black"/>
                      </a:endParaRPr>
                    </a:p>
                  </a:txBody>
                  <a:tcPr marL="0" marR="0" marT="33020" marB="0"/>
                </a:tc>
                <a:tc>
                  <a:txBody>
                    <a:bodyPr/>
                    <a:lstStyle/>
                    <a:p>
                      <a:pPr algn="ctr">
                        <a:lnSpc>
                          <a:spcPct val="100000"/>
                        </a:lnSpc>
                        <a:spcBef>
                          <a:spcPts val="260"/>
                        </a:spcBef>
                      </a:pPr>
                      <a:r>
                        <a:rPr lang="en-US" sz="1800" dirty="0">
                          <a:latin typeface="+mn-lt"/>
                          <a:cs typeface="Century Gothic"/>
                        </a:rPr>
                        <a:t>40 (48%)</a:t>
                      </a:r>
                      <a:endParaRPr sz="1800" dirty="0">
                        <a:latin typeface="+mn-lt"/>
                        <a:cs typeface="Century Gothic"/>
                      </a:endParaRPr>
                    </a:p>
                  </a:txBody>
                  <a:tcPr marL="0" marR="0" marT="33020" marB="0"/>
                </a:tc>
                <a:extLst>
                  <a:ext uri="{0D108BD9-81ED-4DB2-BD59-A6C34878D82A}">
                    <a16:rowId xmlns:a16="http://schemas.microsoft.com/office/drawing/2014/main" val="10001"/>
                  </a:ext>
                </a:extLst>
              </a:tr>
              <a:tr h="311148">
                <a:tc>
                  <a:txBody>
                    <a:bodyPr/>
                    <a:lstStyle/>
                    <a:p>
                      <a:pPr marL="100965">
                        <a:lnSpc>
                          <a:spcPct val="100000"/>
                        </a:lnSpc>
                        <a:spcBef>
                          <a:spcPts val="235"/>
                        </a:spcBef>
                      </a:pPr>
                      <a:r>
                        <a:rPr lang="en-US" sz="1800" i="0" baseline="0" dirty="0">
                          <a:latin typeface="+mn-lt"/>
                          <a:cs typeface="Arial Black"/>
                        </a:rPr>
                        <a:t>Dose interruption</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36 (43%)</a:t>
                      </a:r>
                      <a:endParaRPr sz="1800" dirty="0">
                        <a:latin typeface="+mn-lt"/>
                        <a:cs typeface="Century Gothic"/>
                      </a:endParaRPr>
                    </a:p>
                  </a:txBody>
                  <a:tcPr marL="0" marR="0" marT="38100" marB="0"/>
                </a:tc>
                <a:extLst>
                  <a:ext uri="{0D108BD9-81ED-4DB2-BD59-A6C34878D82A}">
                    <a16:rowId xmlns:a16="http://schemas.microsoft.com/office/drawing/2014/main" val="10002"/>
                  </a:ext>
                </a:extLst>
              </a:tr>
              <a:tr h="311148">
                <a:tc>
                  <a:txBody>
                    <a:bodyPr/>
                    <a:lstStyle/>
                    <a:p>
                      <a:pPr marL="100965">
                        <a:lnSpc>
                          <a:spcPct val="100000"/>
                        </a:lnSpc>
                        <a:spcBef>
                          <a:spcPts val="235"/>
                        </a:spcBef>
                      </a:pPr>
                      <a:r>
                        <a:rPr lang="en-US" sz="1800" i="0" baseline="0" dirty="0">
                          <a:latin typeface="+mn-lt"/>
                          <a:cs typeface="Arial Black"/>
                        </a:rPr>
                        <a:t>Dose reduction</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25 (30%)</a:t>
                      </a:r>
                      <a:endParaRPr sz="1800" dirty="0">
                        <a:latin typeface="+mn-lt"/>
                        <a:cs typeface="Century Gothic"/>
                      </a:endParaRPr>
                    </a:p>
                  </a:txBody>
                  <a:tcPr marL="0" marR="0" marT="38100" marB="0"/>
                </a:tc>
                <a:extLst>
                  <a:ext uri="{0D108BD9-81ED-4DB2-BD59-A6C34878D82A}">
                    <a16:rowId xmlns:a16="http://schemas.microsoft.com/office/drawing/2014/main" val="4273222790"/>
                  </a:ext>
                </a:extLst>
              </a:tr>
              <a:tr h="311148">
                <a:tc>
                  <a:txBody>
                    <a:bodyPr/>
                    <a:lstStyle/>
                    <a:p>
                      <a:pPr marL="100965">
                        <a:lnSpc>
                          <a:spcPct val="100000"/>
                        </a:lnSpc>
                        <a:spcBef>
                          <a:spcPts val="235"/>
                        </a:spcBef>
                      </a:pPr>
                      <a:r>
                        <a:rPr lang="en-US" sz="1800" i="0" baseline="0" dirty="0">
                          <a:latin typeface="+mn-lt"/>
                          <a:cs typeface="Arial Black"/>
                        </a:rPr>
                        <a:t>Discontinuation AE</a:t>
                      </a:r>
                      <a:endParaRPr sz="1800" i="0" baseline="0" dirty="0">
                        <a:latin typeface="+mn-lt"/>
                        <a:cs typeface="Arial Black"/>
                      </a:endParaRPr>
                    </a:p>
                  </a:txBody>
                  <a:tcPr marL="0" marR="0" marT="29845" marB="0"/>
                </a:tc>
                <a:tc>
                  <a:txBody>
                    <a:bodyPr/>
                    <a:lstStyle/>
                    <a:p>
                      <a:pPr algn="ctr">
                        <a:lnSpc>
                          <a:spcPct val="100000"/>
                        </a:lnSpc>
                        <a:spcBef>
                          <a:spcPts val="300"/>
                        </a:spcBef>
                      </a:pPr>
                      <a:r>
                        <a:rPr lang="en-US" sz="1800" dirty="0">
                          <a:latin typeface="+mn-lt"/>
                          <a:cs typeface="Century Gothic"/>
                        </a:rPr>
                        <a:t>-</a:t>
                      </a:r>
                      <a:endParaRPr sz="1800" dirty="0">
                        <a:latin typeface="+mn-lt"/>
                        <a:cs typeface="Century Gothic"/>
                      </a:endParaRPr>
                    </a:p>
                  </a:txBody>
                  <a:tcPr marL="0" marR="0" marT="38100" marB="0"/>
                </a:tc>
                <a:extLst>
                  <a:ext uri="{0D108BD9-81ED-4DB2-BD59-A6C34878D82A}">
                    <a16:rowId xmlns:a16="http://schemas.microsoft.com/office/drawing/2014/main" val="3496781786"/>
                  </a:ext>
                </a:extLst>
              </a:tr>
            </a:tbl>
          </a:graphicData>
        </a:graphic>
      </p:graphicFrame>
    </p:spTree>
    <p:extLst>
      <p:ext uri="{BB962C8B-B14F-4D97-AF65-F5344CB8AC3E}">
        <p14:creationId xmlns:p14="http://schemas.microsoft.com/office/powerpoint/2010/main" val="15421194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KPI_HAS_CHART" val="false"/>
</p:tagLst>
</file>

<file path=ppt/tags/tag27.xml><?xml version="1.0" encoding="utf-8"?>
<p:tagLst xmlns:a="http://schemas.openxmlformats.org/drawingml/2006/main" xmlns:r="http://schemas.openxmlformats.org/officeDocument/2006/relationships" xmlns:p="http://schemas.openxmlformats.org/presentationml/2006/main">
  <p:tag name="ZEROBASED" val="False"/>
</p:tagLst>
</file>

<file path=ppt/tags/tag28.xml><?xml version="1.0" encoding="utf-8"?>
<p:tagLst xmlns:a="http://schemas.openxmlformats.org/drawingml/2006/main" xmlns:r="http://schemas.openxmlformats.org/officeDocument/2006/relationships" xmlns:p="http://schemas.openxmlformats.org/presentationml/2006/main">
  <p:tag name="ZEROBASED"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MSK External Template">
  <a:themeElements>
    <a:clrScheme name="MSK Direct">
      <a:dk1>
        <a:srgbClr val="002569"/>
      </a:dk1>
      <a:lt1>
        <a:srgbClr val="FFFFFF"/>
      </a:lt1>
      <a:dk2>
        <a:srgbClr val="272524"/>
      </a:dk2>
      <a:lt2>
        <a:srgbClr val="FBF9F7"/>
      </a:lt2>
      <a:accent1>
        <a:srgbClr val="0073E0"/>
      </a:accent1>
      <a:accent2>
        <a:srgbClr val="70BCFF"/>
      </a:accent2>
      <a:accent3>
        <a:srgbClr val="C3DEFF"/>
      </a:accent3>
      <a:accent4>
        <a:srgbClr val="037D98"/>
      </a:accent4>
      <a:accent5>
        <a:srgbClr val="78E2DA"/>
      </a:accent5>
      <a:accent6>
        <a:srgbClr val="B1FFF9"/>
      </a:accent6>
      <a:hlink>
        <a:srgbClr val="3259E7"/>
      </a:hlink>
      <a:folHlink>
        <a:srgbClr val="863ECC"/>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rgbClr val="272524"/>
            </a:solidFill>
          </a:defRPr>
        </a:defPPr>
      </a:lstStyle>
    </a:txDef>
  </a:objectDefaults>
  <a:extraClrSchemeLst/>
  <a:custClrLst>
    <a:custClr name="Dark Warm Gray">
      <a:srgbClr val="272524"/>
    </a:custClr>
    <a:custClr name="Blue">
      <a:srgbClr val="0073E0"/>
    </a:custClr>
    <a:custClr name="Dark Teal">
      <a:srgbClr val="037D98"/>
    </a:custClr>
    <a:custClr name="Dark Green">
      <a:srgbClr val="308229"/>
    </a:custClr>
    <a:custClr name="Dark Orange">
      <a:srgbClr val="E65722"/>
    </a:custClr>
    <a:custClr name="Dark Gold">
      <a:srgbClr val="C28110"/>
    </a:custClr>
    <a:custClr name="Dark Pink">
      <a:srgbClr val="D71D77"/>
    </a:custClr>
    <a:custClr name="Dark Purple">
      <a:srgbClr val="863ECC"/>
    </a:custClr>
    <a:custClr name="White01">
      <a:srgbClr val="FFFFFF"/>
    </a:custClr>
    <a:custClr name="Utility Red">
      <a:srgbClr val="E40D00"/>
    </a:custClr>
    <a:custClr name="Medium Warm Gray">
      <a:srgbClr val="B5B2AD"/>
    </a:custClr>
    <a:custClr name="Medium Blue">
      <a:srgbClr val="70BCFF"/>
    </a:custClr>
    <a:custClr name="Teal">
      <a:srgbClr val="78E2DA"/>
    </a:custClr>
    <a:custClr name="Green">
      <a:srgbClr val="5DCC6F"/>
    </a:custClr>
    <a:custClr name="Orange">
      <a:srgbClr val="FF8834"/>
    </a:custClr>
    <a:custClr name="Gold">
      <a:srgbClr val="FFBE02"/>
    </a:custClr>
    <a:custClr name="Pink">
      <a:srgbClr val="FF85BF"/>
    </a:custClr>
    <a:custClr name="Purple">
      <a:srgbClr val="BD8AEF"/>
    </a:custClr>
    <a:custClr name="White02">
      <a:srgbClr val="FFFFFF"/>
    </a:custClr>
    <a:custClr name="Utility Light Red">
      <a:srgbClr val="FFEDE8"/>
    </a:custClr>
    <a:custClr name="White03">
      <a:srgbClr val="FFFFFF"/>
    </a:custClr>
    <a:custClr name="Light Blue">
      <a:srgbClr val="C3DEFF"/>
    </a:custClr>
    <a:custClr name="Light Teal">
      <a:srgbClr val="B1FFF9"/>
    </a:custClr>
    <a:custClr name="Light Green">
      <a:srgbClr val="C7FCC6"/>
    </a:custClr>
    <a:custClr name="Light Orange">
      <a:srgbClr val="FCD2B4"/>
    </a:custClr>
    <a:custClr name="Light Gold">
      <a:srgbClr val="FFEDBA"/>
    </a:custClr>
    <a:custClr name="Light Pink">
      <a:srgbClr val="FFBBEC"/>
    </a:custClr>
    <a:custClr name="Light Purple">
      <a:srgbClr val="F4BDFF"/>
    </a:custClr>
    <a:custClr name="White04">
      <a:srgbClr val="FFFFFF"/>
    </a:custClr>
    <a:custClr name="Utility Dark Green">
      <a:srgbClr val="008937"/>
    </a:custClr>
    <a:custClr name="Pale Warm Gray">
      <a:srgbClr val="FBF9F7"/>
    </a:custClr>
    <a:custClr name="Pale Blue">
      <a:srgbClr val="F0F7FF"/>
    </a:custClr>
    <a:custClr name="Pale Teal">
      <a:srgbClr val="EBFCFA"/>
    </a:custClr>
    <a:custClr name="White05">
      <a:srgbClr val="FFFFFF"/>
    </a:custClr>
    <a:custClr name="White06">
      <a:srgbClr val="FFFFFF"/>
    </a:custClr>
    <a:custClr name="White07">
      <a:srgbClr val="FFFFFF"/>
    </a:custClr>
    <a:custClr name="White08">
      <a:srgbClr val="FFFFFF"/>
    </a:custClr>
    <a:custClr name="White09">
      <a:srgbClr val="FFFFFF"/>
    </a:custClr>
    <a:custClr name="White10">
      <a:srgbClr val="FFFFFF"/>
    </a:custClr>
    <a:custClr name="Utility Light Green">
      <a:srgbClr val="E4FFE3"/>
    </a:custClr>
  </a:custClrLst>
  <a:extLst>
    <a:ext uri="{05A4C25C-085E-4340-85A3-A5531E510DB2}">
      <thm15:themeFamily xmlns:thm15="http://schemas.microsoft.com/office/thememl/2012/main" name="Presentation2" id="{8EF942A2-8509-49D9-A6E1-82DF0F0EEE7C}" vid="{377D6BB6-2AAB-49DB-BDCC-39D291DFE26C}"/>
    </a:ext>
  </a:extLst>
</a:theme>
</file>

<file path=ppt/theme/theme1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WCM_Template_Cobranded PPT_Gray">
  <a:themeElements>
    <a:clrScheme name="WCM 2022">
      <a:dk1>
        <a:srgbClr val="2D2E2D"/>
      </a:dk1>
      <a:lt1>
        <a:srgbClr val="FFFFFF"/>
      </a:lt1>
      <a:dk2>
        <a:srgbClr val="555555"/>
      </a:dk2>
      <a:lt2>
        <a:srgbClr val="EFEEED"/>
      </a:lt2>
      <a:accent1>
        <a:srgbClr val="B31B1B"/>
      </a:accent1>
      <a:accent2>
        <a:srgbClr val="CF4520"/>
      </a:accent2>
      <a:accent3>
        <a:srgbClr val="E87722"/>
      </a:accent3>
      <a:accent4>
        <a:srgbClr val="FFC72C"/>
      </a:accent4>
      <a:accent5>
        <a:srgbClr val="8D8E8D"/>
      </a:accent5>
      <a:accent6>
        <a:srgbClr val="CECFCD"/>
      </a:accent6>
      <a:hlink>
        <a:srgbClr val="272727"/>
      </a:hlink>
      <a:folHlink>
        <a:srgbClr val="27272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wcm_template_masterbrand_wide_ppt_white" id="{907254EC-2902-A44B-BCB7-1945B2D07FF4}" vid="{49B71980-DE23-324C-99C3-85255CCFAC7B}"/>
    </a:ext>
  </a:ext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efault Theme">
  <a:themeElements>
    <a:clrScheme name="Horizon 630">
      <a:dk1>
        <a:srgbClr val="8A4D9D"/>
      </a:dk1>
      <a:lt1>
        <a:srgbClr val="FFFFFF"/>
      </a:lt1>
      <a:dk2>
        <a:srgbClr val="000000"/>
      </a:dk2>
      <a:lt2>
        <a:srgbClr val="87C3E9"/>
      </a:lt2>
      <a:accent1>
        <a:srgbClr val="8D97D3"/>
      </a:accent1>
      <a:accent2>
        <a:srgbClr val="587E96"/>
      </a:accent2>
      <a:accent3>
        <a:srgbClr val="D677F4"/>
      </a:accent3>
      <a:accent4>
        <a:srgbClr val="458FE9"/>
      </a:accent4>
      <a:accent5>
        <a:srgbClr val="E03B30"/>
      </a:accent5>
      <a:accent6>
        <a:srgbClr val="46C896"/>
      </a:accent6>
      <a:hlink>
        <a:srgbClr val="005392"/>
      </a:hlink>
      <a:folHlink>
        <a:srgbClr val="A9A9A9"/>
      </a:folHlink>
    </a:clrScheme>
    <a:fontScheme name="style 5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38100">
          <a:noFill/>
          <a:round/>
          <a:headEnd/>
          <a:tailEnd/>
        </a:ln>
        <a:effectLst/>
        <a:extLst>
          <a:ext uri="{909E8E84-426E-40dd-AFC4-6F175D3DCCD1}">
            <a14:hiddenFill xmlns:p="http://schemas.openxmlformats.org/presentationml/2006/main" xmlns:a14="http://schemas.microsoft.com/office/drawing/2010/main" xmlns="">
              <a:solidFill>
                <a:srgbClr val="18605A"/>
              </a:solidFill>
            </a14:hiddenFill>
          </a:ext>
          <a:ext uri="{AF507438-7753-43e0-B8FC-AC1667EBCBE1}">
            <a14:hiddenEffects xmlns:p="http://schemas.openxmlformats.org/presentationml/2006/main" xmlns:a14="http://schemas.microsoft.com/office/drawing/2010/main" xmlns="">
              <a:effectLst>
                <a:outerShdw blurRad="63500" dist="38099" dir="2700000" algn="ctr" rotWithShape="0">
                  <a:srgbClr val="000000">
                    <a:alpha val="74997"/>
                  </a:srgbClr>
                </a:outerShdw>
              </a:effectLst>
            </a14:hiddenEffects>
          </a:ext>
        </a:extLst>
      </a:spPr>
      <a:bodyPr rtlCol="0" anchor="ctr">
        <a:noAutofit/>
      </a:bodyPr>
      <a:lstStyle>
        <a:defPPr algn="ctr" eaLnBrk="0" hangingPunct="0">
          <a:spcBef>
            <a:spcPct val="50000"/>
          </a:spcBef>
          <a:defRPr/>
        </a:defPPr>
      </a:lstStyle>
    </a:spDef>
    <a:lnDef>
      <a:spPr>
        <a:noFill/>
        <a:ln w="19050" cap="flat" cmpd="sng" algn="ctr">
          <a:solidFill>
            <a:schemeClr val="bg1"/>
          </a:solidFill>
          <a:prstDash val="solid"/>
          <a:headEnd type="none" w="sm" len="sm"/>
          <a:tailEnd type="none" w="sm" len="sm"/>
        </a:ln>
        <a:effectLst/>
      </a:spPr>
      <a:bodyPr/>
      <a:lstStyle/>
    </a:lnDef>
    <a:txDef>
      <a:spPr>
        <a:noFill/>
        <a:ln>
          <a:noFill/>
        </a:ln>
      </a:spPr>
      <a:bodyPr wrap="none" rtlCol="0" anchor="ctr" anchorCtr="0">
        <a:spAutoFit/>
      </a:bodyPr>
      <a:lstStyle>
        <a:defPPr algn="ctr">
          <a:defRPr sz="1800" b="0" dirty="0" smtClean="0">
            <a:solidFill>
              <a:schemeClr val="bg1"/>
            </a:solidFill>
          </a:defRPr>
        </a:defPPr>
      </a:lstStyle>
    </a:txDef>
  </a:objectDefaults>
  <a:extraClrSchemeLst>
    <a:extraClrScheme>
      <a:clrScheme name="style 54 1">
        <a:dk1>
          <a:srgbClr val="FFEFCA"/>
        </a:dk1>
        <a:lt1>
          <a:srgbClr val="FFFFFF"/>
        </a:lt1>
        <a:dk2>
          <a:srgbClr val="3036B1"/>
        </a:dk2>
        <a:lt2>
          <a:srgbClr val="C6B794"/>
        </a:lt2>
        <a:accent1>
          <a:srgbClr val="677CA7"/>
        </a:accent1>
        <a:accent2>
          <a:srgbClr val="E7001B"/>
        </a:accent2>
        <a:accent3>
          <a:srgbClr val="ADAED5"/>
        </a:accent3>
        <a:accent4>
          <a:srgbClr val="DADADA"/>
        </a:accent4>
        <a:accent5>
          <a:srgbClr val="B8BFD0"/>
        </a:accent5>
        <a:accent6>
          <a:srgbClr val="D10017"/>
        </a:accent6>
        <a:hlink>
          <a:srgbClr val="E7545C"/>
        </a:hlink>
        <a:folHlink>
          <a:srgbClr val="F0B7B6"/>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2 APP Oncology Summit Slide Deck Template_Rev 12 (final).potx" id="{1467F647-0772-DB4B-9FCC-6F19E9BC9B30}" vid="{D353CEC6-D846-7742-A43F-AAA948EAF16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ermissiontowrite_x003f_ xmlns="7d689f85-9540-4145-9f5c-6f24686bb201">true</Permissiontowrite_x003f_>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6CFF285B972B489588099F06F32541" ma:contentTypeVersion="15" ma:contentTypeDescription="Create a new document." ma:contentTypeScope="" ma:versionID="a2809c8ac531a7085c3080229f292341">
  <xsd:schema xmlns:xsd="http://www.w3.org/2001/XMLSchema" xmlns:xs="http://www.w3.org/2001/XMLSchema" xmlns:p="http://schemas.microsoft.com/office/2006/metadata/properties" xmlns:ns2="7d689f85-9540-4145-9f5c-6f24686bb201" xmlns:ns3="f06c4294-987e-46bd-a550-858175ea534c" targetNamespace="http://schemas.microsoft.com/office/2006/metadata/properties" ma:root="true" ma:fieldsID="20e675f533239d8312ba5d43e82f8aa9" ns2:_="" ns3:_="">
    <xsd:import namespace="7d689f85-9540-4145-9f5c-6f24686bb201"/>
    <xsd:import namespace="f06c4294-987e-46bd-a550-858175ea534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MediaServiceGenerationTime" minOccurs="0"/>
                <xsd:element ref="ns2:MediaServiceEventHashCode" minOccurs="0"/>
                <xsd:element ref="ns2:MediaLengthInSeconds" minOccurs="0"/>
                <xsd:element ref="ns2:Permissiontowrite_x003f_"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d689f85-9540-4145-9f5c-6f24686bb20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Permissiontowrite_x003f_" ma:index="21" nillable="true" ma:displayName="Permission to write?" ma:default="1" ma:format="Dropdown" ma:internalName="Permissiontowrite_x003f_">
      <xsd:simpleType>
        <xsd:restriction base="dms:Boolean"/>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06c4294-987e-46bd-a550-858175ea534c"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43F5AC-B49F-4106-80AC-E9EE3F993834}">
  <ds:schemaRefs>
    <ds:schemaRef ds:uri="http://schemas.microsoft.com/office/2006/metadata/properties"/>
    <ds:schemaRef ds:uri="http://schemas.microsoft.com/office/infopath/2007/PartnerControls"/>
    <ds:schemaRef ds:uri="7d689f85-9540-4145-9f5c-6f24686bb201"/>
  </ds:schemaRefs>
</ds:datastoreItem>
</file>

<file path=customXml/itemProps2.xml><?xml version="1.0" encoding="utf-8"?>
<ds:datastoreItem xmlns:ds="http://schemas.openxmlformats.org/officeDocument/2006/customXml" ds:itemID="{86B0F62C-43BB-42CB-BF3C-68EA977E49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d689f85-9540-4145-9f5c-6f24686bb201"/>
    <ds:schemaRef ds:uri="f06c4294-987e-46bd-a550-858175ea53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F894BD-268E-419E-A26E-DD2327395C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678</TotalTime>
  <Words>13696</Words>
  <Application>Microsoft Macintosh PowerPoint</Application>
  <PresentationFormat>Widescreen</PresentationFormat>
  <Paragraphs>2741</Paragraphs>
  <Slides>125</Slides>
  <Notes>95</Notes>
  <HiddenSlides>0</HiddenSlides>
  <MMClips>0</MMClips>
  <ScaleCrop>false</ScaleCrop>
  <HeadingPairs>
    <vt:vector size="8" baseType="variant">
      <vt:variant>
        <vt:lpstr>Fonts Used</vt:lpstr>
      </vt:variant>
      <vt:variant>
        <vt:i4>23</vt:i4>
      </vt:variant>
      <vt:variant>
        <vt:lpstr>Theme</vt:lpstr>
      </vt:variant>
      <vt:variant>
        <vt:i4>11</vt:i4>
      </vt:variant>
      <vt:variant>
        <vt:lpstr>Embedded OLE Servers</vt:lpstr>
      </vt:variant>
      <vt:variant>
        <vt:i4>1</vt:i4>
      </vt:variant>
      <vt:variant>
        <vt:lpstr>Slide Titles</vt:lpstr>
      </vt:variant>
      <vt:variant>
        <vt:i4>125</vt:i4>
      </vt:variant>
    </vt:vector>
  </HeadingPairs>
  <TitlesOfParts>
    <vt:vector size="160" baseType="lpstr">
      <vt:lpstr>ＭＳ Ｐゴシック</vt:lpstr>
      <vt:lpstr>Yu Mincho</vt:lpstr>
      <vt:lpstr> calibri</vt:lpstr>
      <vt:lpstr>acumin-pro</vt:lpstr>
      <vt:lpstr>Aptos</vt:lpstr>
      <vt:lpstr>Aptos Display</vt:lpstr>
      <vt:lpstr>Arial</vt:lpstr>
      <vt:lpstr>Arial Narrow</vt:lpstr>
      <vt:lpstr>Calibri</vt:lpstr>
      <vt:lpstr>Calibri Light</vt:lpstr>
      <vt:lpstr>Courier New</vt:lpstr>
      <vt:lpstr>FK Grotesk Neue</vt:lpstr>
      <vt:lpstr>Franklin Gothic Book</vt:lpstr>
      <vt:lpstr>Franklin Gothic Medium</vt:lpstr>
      <vt:lpstr>Lucida Grande</vt:lpstr>
      <vt:lpstr>Noto Sans Symbols</vt:lpstr>
      <vt:lpstr>Roboto</vt:lpstr>
      <vt:lpstr>Symbol</vt:lpstr>
      <vt:lpstr>System Font Regular</vt:lpstr>
      <vt:lpstr>Times</vt:lpstr>
      <vt:lpstr>Times New Roman</vt:lpstr>
      <vt:lpstr>Wingdings</vt:lpstr>
      <vt:lpstr>ヒラギノ角ゴ Pro W3</vt:lpstr>
      <vt:lpstr>Office Theme</vt:lpstr>
      <vt:lpstr>3_Office Theme</vt:lpstr>
      <vt:lpstr>2_Office Theme</vt:lpstr>
      <vt:lpstr>1_Office Theme</vt:lpstr>
      <vt:lpstr>4_Office Theme</vt:lpstr>
      <vt:lpstr>WCM_Template_Cobranded PPT_Gray</vt:lpstr>
      <vt:lpstr>5_Office Theme</vt:lpstr>
      <vt:lpstr>6_Office Theme</vt:lpstr>
      <vt:lpstr>Default Theme</vt:lpstr>
      <vt:lpstr>MSK External Template</vt:lpstr>
      <vt:lpstr>1_Default Design</vt:lpstr>
      <vt:lpstr>think-cell Slide</vt:lpstr>
      <vt:lpstr>PowerPoint Presentation</vt:lpstr>
      <vt:lpstr>Fifth Annual National General Medical Oncology Summit</vt:lpstr>
      <vt:lpstr>Co-Moderators</vt:lpstr>
      <vt:lpstr>PowerPoint Presentation</vt:lpstr>
      <vt:lpstr>Disclosures for Moderator Neil Love, MD</vt:lpstr>
      <vt:lpstr>PowerPoint Presentation</vt:lpstr>
      <vt:lpstr>PowerPoint Presentation</vt:lpstr>
      <vt:lpstr>Clinicians in the Meeting Room</vt:lpstr>
      <vt:lpstr>Clinicians Attending via Zoom</vt:lpstr>
      <vt:lpstr>PowerPoint Presentation</vt:lpstr>
      <vt:lpstr>PowerPoint Presentation</vt:lpstr>
      <vt:lpstr>PowerPoint Presentation</vt:lpstr>
      <vt:lpstr>Module 1: Chronic Lymphocytic Leukemia</vt:lpstr>
      <vt:lpstr>Faculty</vt:lpstr>
      <vt:lpstr>Module 1: Chronic Lymphocytic Leukemia</vt:lpstr>
      <vt:lpstr>Module 1: Chronic Lymphocytic Leukemia</vt:lpstr>
      <vt:lpstr>Current Management of CLL in The 1L Setting</vt:lpstr>
      <vt:lpstr>Disclosures</vt:lpstr>
      <vt:lpstr>Shifting Trends in Management of Frontline CLL</vt:lpstr>
      <vt:lpstr>Summary of BTKi Monotherapy Data</vt:lpstr>
      <vt:lpstr>What Have We Learned from CLL14 Our Standard FD Regimen?</vt:lpstr>
      <vt:lpstr>Mechanistic Rationale of Potential Synergies of BTK/BCL2 Dual Inhibition</vt:lpstr>
      <vt:lpstr>AMPLIFY: Firstline Treatment of CLL With Acalabrutinib + Venetoclax1,2 </vt:lpstr>
      <vt:lpstr>AMPLIFY: IRC-Assessed PFS1,2</vt:lpstr>
      <vt:lpstr>AMPLIFY: PFS and IGHV Status1,2</vt:lpstr>
      <vt:lpstr>AMPLIFY: AESI</vt:lpstr>
      <vt:lpstr>SEQUOIA Arm D: Phase 3 Trial of Zanu/Ven Combinations as First-line Treatment for CLL/SLL</vt:lpstr>
      <vt:lpstr>SEQUOIA Arm D: Schedule</vt:lpstr>
      <vt:lpstr>SEQUOIA Arm D: Response and MRD Rates</vt:lpstr>
      <vt:lpstr>SEQUOIA Arm D: PFS</vt:lpstr>
      <vt:lpstr>SEQUOIA Arm D: Safety</vt:lpstr>
      <vt:lpstr>CLL17: Phase 3 Trial of Continuous Ibrutinib Monotherapy vs Fixed-Duration Venetoclax-Based Regimens as First-Line Treatments for CLL</vt:lpstr>
      <vt:lpstr>CLL17: Response to Treatment</vt:lpstr>
      <vt:lpstr>CLL17: Survival Across Treatment Arms</vt:lpstr>
      <vt:lpstr>CLL17: PFS According to IGHV and TP53/del17p Status</vt:lpstr>
      <vt:lpstr>CLL17: Selected Adverse Events of Interest</vt:lpstr>
      <vt:lpstr>Section Summary</vt:lpstr>
      <vt:lpstr>PowerPoint Presentation</vt:lpstr>
      <vt:lpstr>Module 1: Chronic Lymphocytic Leukemia</vt:lpstr>
      <vt:lpstr>Noncovalent BTK Inhibitors and Other Novel Strategies</vt:lpstr>
      <vt:lpstr>Disclosures</vt:lpstr>
      <vt:lpstr>Objectives</vt:lpstr>
      <vt:lpstr>Non-covalent BTKi</vt:lpstr>
      <vt:lpstr>Pirtobrutinib – a non-covalent BTK inhibitor</vt:lpstr>
      <vt:lpstr>Comparison of Kinome Maps – cBTKi vs. ncBTKi</vt:lpstr>
      <vt:lpstr>Non-Covalent BTKis overcome C481S resistance</vt:lpstr>
      <vt:lpstr>BTK Resistance Mutations of clinical significance:</vt:lpstr>
      <vt:lpstr>Phase 1/2 BRUIN Study: CLL Patients</vt:lpstr>
      <vt:lpstr>Phase 1/2 BRUIN Study: PFS </vt:lpstr>
      <vt:lpstr>Phase 1/2 BRUIN Study: CLL Patients TTNT + OS</vt:lpstr>
      <vt:lpstr>Phase 1/2 BRUIN Study: CLL Patients Safety Profile</vt:lpstr>
      <vt:lpstr>BRUIN CLL-321—Pirto vs IdelaR/BR in BTKi</vt:lpstr>
      <vt:lpstr>Ph I/II BRUIN &amp; Ph III BRUIN CLL-321 (Pooled Analysis)</vt:lpstr>
      <vt:lpstr>BRUIN CLL-314—Pirto vs Ibr in RR and TN CLL</vt:lpstr>
      <vt:lpstr>BRUIN CLL-314—PFS</vt:lpstr>
      <vt:lpstr>BRUIN CLL-314 — Safety</vt:lpstr>
      <vt:lpstr>BRUIN CLL-313: Pirto vs BR in TN CLL/SLL</vt:lpstr>
      <vt:lpstr>BRUIN CLL-313: Pirto vs BR in TN CLL/SLL</vt:lpstr>
      <vt:lpstr>BRUIN CLL-322: An Ongoing Phase III Trial</vt:lpstr>
      <vt:lpstr>Pirtobrutinib added to venetoclax time-limited regimen significantly increased progression-free survival in patients with previously treated CLL/SLL</vt:lpstr>
      <vt:lpstr>Pirtobrutinib leads to non-C481S mutations</vt:lpstr>
      <vt:lpstr>Emerging Therapies – Sonrotoclax + Degraders</vt:lpstr>
      <vt:lpstr>Next Generation BCL2i - Sonrotoclax</vt:lpstr>
      <vt:lpstr>PowerPoint Presentation</vt:lpstr>
      <vt:lpstr>2 Randomized Studies – Celestial</vt:lpstr>
      <vt:lpstr>BTK degraders: NX-5948 &amp; BGB-16673 </vt:lpstr>
      <vt:lpstr>NX-5948</vt:lpstr>
      <vt:lpstr>BGB-16673</vt:lpstr>
      <vt:lpstr>PowerPoint Presentation</vt:lpstr>
      <vt:lpstr>Module 2: Pancreatic Cancer</vt:lpstr>
      <vt:lpstr>Faculty</vt:lpstr>
      <vt:lpstr>Module 2: Pancreatic Cancer</vt:lpstr>
      <vt:lpstr>Module 2: Pancreatic Cancer</vt:lpstr>
      <vt:lpstr>Pancreatic Cancer</vt:lpstr>
      <vt:lpstr>Disclosures</vt:lpstr>
      <vt:lpstr>Clinical and biologic factors affecting choice of up-front and later-line therapy in metastatic PDAC</vt:lpstr>
      <vt:lpstr>Phase 3 trials establishing FOLFIRINOX and gemcitabine nab-paclitaxel as standards of care in frontline metastatic PDAC</vt:lpstr>
      <vt:lpstr>Data establishing efficacy and safety of FOLFIRINOX and gemcitabine/nab paclitaxel for untreated advanced PADC</vt:lpstr>
      <vt:lpstr>NAPOLI-3: randomised phase 3 trial of NALIRIFOX versus nab-paclitaxel/gemcitabine in treatment-naive pts with metastatic PDAC </vt:lpstr>
      <vt:lpstr>NAPOLI-3: Efficacy </vt:lpstr>
      <vt:lpstr>Comparative toxicity profile of NALIRIFOX vs. FOLFIRINOX vs. gemcitabine/nab paclitaxel: % grade 3 or 4 toxicities</vt:lpstr>
      <vt:lpstr>NALIRIFOX is as efficacious and tolerable in PDAC patients over 70 years</vt:lpstr>
      <vt:lpstr>Patients who received NALIRIFOX in NAPOLI-3 and had dose reductions of liposomal irinotecan and/or oxaliplatin did not impact OS  </vt:lpstr>
      <vt:lpstr>Dose reductions resulted in longer duration of drug exposure and higher cumulative doses</vt:lpstr>
      <vt:lpstr>NALIRIFOX: Real world data  on efficacy, toxicity and impact of KRASmut </vt:lpstr>
      <vt:lpstr>NAPOLI-1: Phase 3 trial of Nal-IRI plus 5-FU/LV in metastatic PDAC progressing on gem-based therapy</vt:lpstr>
      <vt:lpstr>NAPOLI-1: Nal-IRI/5FU/LCV significantly improved overall survival compared to 5FU/LCV</vt:lpstr>
      <vt:lpstr>PowerPoint Presentation</vt:lpstr>
      <vt:lpstr>PowerPoint Presentation</vt:lpstr>
      <vt:lpstr>Module 2: Pancreatic Cancer</vt:lpstr>
      <vt:lpstr>Pancreas Adenocarcinoma The Coming Future!</vt:lpstr>
      <vt:lpstr>Disclosures</vt:lpstr>
      <vt:lpstr>RAS Mutations in ~20% of All Cancers</vt:lpstr>
      <vt:lpstr>Differential Genomic, Prognostic Features of KRAS Variants KRAS G12R and KRAS Wild-Type Prognostic</vt:lpstr>
      <vt:lpstr>Therapeutic Agents in Development (Incomplete….) Truly a Feast… and in Pancreas Cancer!</vt:lpstr>
      <vt:lpstr>Mechanisms of Action Differ between Therapeutics Mutant/Allele Selective On/Off; Tri-Complex Multi(ON); Degraders </vt:lpstr>
      <vt:lpstr>KRAS G12C (G→C) Allele Inhibitors: Promising Signal 1-2% of Pancreas Cancers</vt:lpstr>
      <vt:lpstr>Daraxonrasib: Early Outcomes in 2L PDAC 300 mg PO  Multi-RAS(ON) Tri-Complex Inhibitor (KRAS H, N, Wild-Type)</vt:lpstr>
      <vt:lpstr>Daraxonrasib 300 mg: Safety, Adjustments 2L+ (N= 83) Toxicity: Primarily Cutaneous/GI</vt:lpstr>
      <vt:lpstr>RASolute 302: Phase III PDAC 2L Daraxonrasib vs Chemo Accrual Complete</vt:lpstr>
      <vt:lpstr>RASolute 302: Phase III PDAC 2L Daraxonrasib vs Chemo</vt:lpstr>
      <vt:lpstr>Daraxonrasib +/- Gem/nab-Paclitaxel: 1L Pancreas Cancer Promising Single Agent, Combination Signals in First Line PDAC (AACR 2026)</vt:lpstr>
      <vt:lpstr>RASolute 303: Phase III 1L Metastatic PDAC Activated Q1 2026</vt:lpstr>
      <vt:lpstr>Zoldonrasib: Phase I G12D RAS-On Allele Specific Inhibitor Multiple G12D Inhibitors in Development </vt:lpstr>
      <vt:lpstr>ASP-3082: Protein-Selective Degradation KRAS G12D PROTAC: Proteolysis Targeting Chimera (E3 Ubiquitin Ligase and Ligand)</vt:lpstr>
      <vt:lpstr>ASP-3082/Setidegrasib KRAS G12D Protein Degrader First in Class: Destruction of Mutant KRAS Alleles</vt:lpstr>
      <vt:lpstr>PDAC Selected Other G12Di Monotherapy/ Combination</vt:lpstr>
      <vt:lpstr>Phase IIa Atebimetinib, Gem/nab-Paclitaxel 1L (N= 36) Encouraging Early Signal – Novel MEK Inhibitor</vt:lpstr>
      <vt:lpstr>Selected Phase III Trials Activated / Announced in PDAC</vt:lpstr>
      <vt:lpstr>RAS Resistance Targeting </vt:lpstr>
      <vt:lpstr>KRAS Wild-Type PDAC</vt:lpstr>
      <vt:lpstr>Early Onset PDAC: KRASWT PDAC (~5-8%) Rare but Important Oncogenic Drivers beyond RAS</vt:lpstr>
      <vt:lpstr>Zenocutuzumab: Bispecific Ab Targets HER2/HER3  NRG1 Fusion(+) PDAC; Approved PDAC, NSCLC 2024</vt:lpstr>
      <vt:lpstr>Young Man; KRAS Wild-Type: NRG1 Fusion Zenocutuzumab</vt:lpstr>
      <vt:lpstr>Other Targets, Claudin, MTAP deletion, PRMT5i and IO in PDAC</vt:lpstr>
      <vt:lpstr>Claudin 18.2: Promising Target in PDAC GLEAM: Randomized Phase II Gemcitabine/nab-Paclitaxel +/- Zolbetuximab</vt:lpstr>
      <vt:lpstr>IBI343: Fully Human anti-Claudin 18.2 mAb, Exatecan Innovent; Arcotatug Tavatecan</vt:lpstr>
      <vt:lpstr>IBI343: G-Hope-002 Phase III Innovent; Arcotatug Tavatecan: Recruiting Fudan, China</vt:lpstr>
      <vt:lpstr>Synthetic Lethality: New Approach – PRMT5, MTA Inhibition</vt:lpstr>
      <vt:lpstr>MTAP-Deleted Solid Tumors: Phase I AMG 193 (2nd Gen)  MTD 1200 mg PO; Efficacy in Multiple Solid Tumors</vt:lpstr>
      <vt:lpstr>Ongoing/Planned: PRMT5 Inhibitors Solid Tumors/PDAC</vt:lpstr>
      <vt:lpstr>ARC-8: Phase I/IB: Gem/Nab-P + Quemliclustat (anti-CD73) Promising Early Signal – Phase III PRISM 1 Enrollment Completed</vt:lpstr>
      <vt:lpstr>Pancreas Cancer &amp; Therapy 2026 – Changing….</vt:lpstr>
      <vt:lpstr>PowerPoint Presentation</vt:lpstr>
      <vt:lpstr>We are taking a short break!   The program will resume at 10:00 AM ET   Up Next…   Drs Deborah K Armstrong and David M O’Malley discuss the management of ovarian cancer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Kathryn Ault Ziel</cp:lastModifiedBy>
  <cp:revision>98</cp:revision>
  <cp:lastPrinted>2019-02-22T16:20:06Z</cp:lastPrinted>
  <dcterms:created xsi:type="dcterms:W3CDTF">2019-01-10T16:49:45Z</dcterms:created>
  <dcterms:modified xsi:type="dcterms:W3CDTF">2026-04-25T02:13:23Z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0x010100F56CFF285B972B489588099F06F32541</vt:lpwstr>
  </property>
</Properties>
</file>